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3.xml" ContentType="application/vnd.openxmlformats-officedocument.themeOverride+xml"/>
  <Override PartName="/ppt/tags/tag1.xml" ContentType="application/vnd.openxmlformats-officedocument.presentationml.tags+xml"/>
  <Override PartName="/ppt/notesSlides/notesSlide18.xml" ContentType="application/vnd.openxmlformats-officedocument.presentationml.notesSlide+xml"/>
  <Override PartName="/ppt/theme/themeOverride4.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 id="2147483660" r:id="rId2"/>
    <p:sldMasterId id="2147483758" r:id="rId3"/>
  </p:sldMasterIdLst>
  <p:notesMasterIdLst>
    <p:notesMasterId r:id="rId25"/>
  </p:notesMasterIdLst>
  <p:handoutMasterIdLst>
    <p:handoutMasterId r:id="rId26"/>
  </p:handoutMasterIdLst>
  <p:sldIdLst>
    <p:sldId id="1817" r:id="rId4"/>
    <p:sldId id="2103812636" r:id="rId5"/>
    <p:sldId id="2103812670" r:id="rId6"/>
    <p:sldId id="2103812671" r:id="rId7"/>
    <p:sldId id="4641" r:id="rId8"/>
    <p:sldId id="8450" r:id="rId9"/>
    <p:sldId id="2076137545" r:id="rId10"/>
    <p:sldId id="2076137544" r:id="rId11"/>
    <p:sldId id="2076136042" r:id="rId12"/>
    <p:sldId id="2103812673" r:id="rId13"/>
    <p:sldId id="2103812672" r:id="rId14"/>
    <p:sldId id="2103812674" r:id="rId15"/>
    <p:sldId id="2076137523" r:id="rId16"/>
    <p:sldId id="2103812669" r:id="rId17"/>
    <p:sldId id="2103812668" r:id="rId18"/>
    <p:sldId id="1849" r:id="rId19"/>
    <p:sldId id="1862" r:id="rId20"/>
    <p:sldId id="1594" r:id="rId21"/>
    <p:sldId id="2643" r:id="rId22"/>
    <p:sldId id="2044" r:id="rId23"/>
    <p:sldId id="1532" r:id="rId24"/>
  </p:sldIdLst>
  <p:sldSz cx="12192000" cy="6858000"/>
  <p:notesSz cx="6797675" cy="9928225"/>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Core Slides" id="{A0252C9D-1D6B-42F9-BA63-F39DC4D8B635}">
          <p14:sldIdLst>
            <p14:sldId id="1817"/>
          </p14:sldIdLst>
        </p14:section>
        <p14:section name="Intro" id="{FC955884-BCD6-4357-B120-7EFA10F8BC79}">
          <p14:sldIdLst>
            <p14:sldId id="2103812636"/>
            <p14:sldId id="2103812670"/>
            <p14:sldId id="2103812671"/>
          </p14:sldIdLst>
        </p14:section>
        <p14:section name="Threat Landscape" id="{35DB96F6-F9C0-4630-8C1D-B50CB9C2D891}">
          <p14:sldIdLst>
            <p14:sldId id="4641"/>
            <p14:sldId id="8450"/>
            <p14:sldId id="2076137545"/>
            <p14:sldId id="2076137544"/>
          </p14:sldIdLst>
        </p14:section>
        <p14:section name="How Microsoft is doing it" id="{8E225F38-529D-46F4-A890-234CC226E7F6}">
          <p14:sldIdLst>
            <p14:sldId id="2076136042"/>
            <p14:sldId id="2103812673"/>
            <p14:sldId id="2103812672"/>
            <p14:sldId id="2103812674"/>
            <p14:sldId id="2076137523"/>
          </p14:sldIdLst>
        </p14:section>
        <p14:section name="New Era, New Skills" id="{B1EECF8E-47FF-49D7-A18B-AB05F852CAB6}">
          <p14:sldIdLst>
            <p14:sldId id="2103812669"/>
          </p14:sldIdLst>
        </p14:section>
        <p14:section name="Calls to Action" id="{4DC7382D-3E1D-457C-82D9-E13A1E7C7CBB}">
          <p14:sldIdLst>
            <p14:sldId id="2103812668"/>
          </p14:sldIdLst>
        </p14:section>
        <p14:section name="References" id="{94A4B4CA-BAF4-4D9E-BCA6-94EE16BC64C5}">
          <p14:sldIdLst>
            <p14:sldId id="1849"/>
            <p14:sldId id="1862"/>
            <p14:sldId id="1594"/>
            <p14:sldId id="2643"/>
            <p14:sldId id="2044"/>
            <p14:sldId id="153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A1A"/>
    <a:srgbClr val="D73B01"/>
    <a:srgbClr val="0078D4"/>
    <a:srgbClr val="D9D9D9"/>
    <a:srgbClr val="7F7F7F"/>
    <a:srgbClr val="FFFFFF"/>
    <a:srgbClr val="D2D2D2"/>
    <a:srgbClr val="8BCDFF"/>
    <a:srgbClr val="3FAD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9460DD-28CA-4EB5-B39E-27F42B36F628}" v="7" dt="2020-09-29T14:25:48.6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57" autoAdjust="0"/>
  </p:normalViewPr>
  <p:slideViewPr>
    <p:cSldViewPr snapToGrid="0">
      <p:cViewPr varScale="1">
        <p:scale>
          <a:sx n="110" d="100"/>
          <a:sy n="110" d="100"/>
        </p:scale>
        <p:origin x="414" y="96"/>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52.svg"/><Relationship Id="rId3" Type="http://schemas.openxmlformats.org/officeDocument/2006/relationships/image" Target="../media/image148.png"/><Relationship Id="rId7" Type="http://schemas.openxmlformats.org/officeDocument/2006/relationships/image" Target="../media/image151.png"/><Relationship Id="rId12" Type="http://schemas.openxmlformats.org/officeDocument/2006/relationships/image" Target="../media/image156.svg"/><Relationship Id="rId2" Type="http://schemas.openxmlformats.org/officeDocument/2006/relationships/image" Target="../media/image147.svg"/><Relationship Id="rId1" Type="http://schemas.openxmlformats.org/officeDocument/2006/relationships/image" Target="../media/image146.png"/><Relationship Id="rId6" Type="http://schemas.openxmlformats.org/officeDocument/2006/relationships/image" Target="../media/image150.svg"/><Relationship Id="rId11" Type="http://schemas.openxmlformats.org/officeDocument/2006/relationships/image" Target="../media/image155.png"/><Relationship Id="rId5" Type="http://schemas.openxmlformats.org/officeDocument/2006/relationships/image" Target="../media/image149.png"/><Relationship Id="rId10" Type="http://schemas.openxmlformats.org/officeDocument/2006/relationships/image" Target="../media/image154.svg"/><Relationship Id="rId4" Type="http://schemas.openxmlformats.org/officeDocument/2006/relationships/image" Target="../media/image15.svg"/><Relationship Id="rId9" Type="http://schemas.openxmlformats.org/officeDocument/2006/relationships/image" Target="../media/image15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52.svg"/><Relationship Id="rId3" Type="http://schemas.openxmlformats.org/officeDocument/2006/relationships/image" Target="../media/image148.png"/><Relationship Id="rId7" Type="http://schemas.openxmlformats.org/officeDocument/2006/relationships/image" Target="../media/image151.png"/><Relationship Id="rId12" Type="http://schemas.openxmlformats.org/officeDocument/2006/relationships/image" Target="../media/image156.svg"/><Relationship Id="rId2" Type="http://schemas.openxmlformats.org/officeDocument/2006/relationships/image" Target="../media/image147.svg"/><Relationship Id="rId1" Type="http://schemas.openxmlformats.org/officeDocument/2006/relationships/image" Target="../media/image146.png"/><Relationship Id="rId6" Type="http://schemas.openxmlformats.org/officeDocument/2006/relationships/image" Target="../media/image150.svg"/><Relationship Id="rId11" Type="http://schemas.openxmlformats.org/officeDocument/2006/relationships/image" Target="../media/image155.png"/><Relationship Id="rId5" Type="http://schemas.openxmlformats.org/officeDocument/2006/relationships/image" Target="../media/image149.png"/><Relationship Id="rId10" Type="http://schemas.openxmlformats.org/officeDocument/2006/relationships/image" Target="../media/image154.svg"/><Relationship Id="rId4" Type="http://schemas.openxmlformats.org/officeDocument/2006/relationships/image" Target="../media/image15.svg"/><Relationship Id="rId9" Type="http://schemas.openxmlformats.org/officeDocument/2006/relationships/image" Target="../media/image15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1DB2BB-D6B1-47D9-959E-50842F8064D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CCFC7B6-23D7-4F15-B04F-DB3970227F4C}">
      <dgm:prSet/>
      <dgm:spPr/>
      <dgm:t>
        <a:bodyPr/>
        <a:lstStyle/>
        <a:p>
          <a:pPr>
            <a:lnSpc>
              <a:spcPct val="100000"/>
            </a:lnSpc>
          </a:pPr>
          <a:r>
            <a:rPr lang="en-GB" b="1" i="0"/>
            <a:t>Identities - </a:t>
          </a:r>
          <a:r>
            <a:rPr lang="en-GB" b="0" i="0"/>
            <a:t>Verify and secure each identity with strong authentication across your entire digital estate.</a:t>
          </a:r>
          <a:endParaRPr lang="en-US"/>
        </a:p>
      </dgm:t>
    </dgm:pt>
    <dgm:pt modelId="{7CB72BB7-D4D7-4164-8D1A-128A1E1AA102}" type="parTrans" cxnId="{F2C7C595-F9DF-4BAE-9488-4F3CC2CF067F}">
      <dgm:prSet/>
      <dgm:spPr/>
      <dgm:t>
        <a:bodyPr/>
        <a:lstStyle/>
        <a:p>
          <a:endParaRPr lang="en-US"/>
        </a:p>
      </dgm:t>
    </dgm:pt>
    <dgm:pt modelId="{6F245F21-6A5B-4112-A24D-07E9FE351DB7}" type="sibTrans" cxnId="{F2C7C595-F9DF-4BAE-9488-4F3CC2CF067F}">
      <dgm:prSet/>
      <dgm:spPr/>
      <dgm:t>
        <a:bodyPr/>
        <a:lstStyle/>
        <a:p>
          <a:endParaRPr lang="en-US"/>
        </a:p>
      </dgm:t>
    </dgm:pt>
    <dgm:pt modelId="{E1C72EE0-FB30-4420-B67A-4B22B21BCA6D}">
      <dgm:prSet/>
      <dgm:spPr/>
      <dgm:t>
        <a:bodyPr/>
        <a:lstStyle/>
        <a:p>
          <a:pPr>
            <a:lnSpc>
              <a:spcPct val="100000"/>
            </a:lnSpc>
          </a:pPr>
          <a:r>
            <a:rPr lang="en-GB" b="1" i="0"/>
            <a:t>Devices  - </a:t>
          </a:r>
          <a:r>
            <a:rPr lang="en-GB" b="0" i="0"/>
            <a:t>Gain visibility into devices accessing the network. Ensure compliance and health status before granting access.</a:t>
          </a:r>
          <a:endParaRPr lang="en-US"/>
        </a:p>
      </dgm:t>
    </dgm:pt>
    <dgm:pt modelId="{D7F02DF4-E633-41AD-A62E-4851DCCD9B92}" type="parTrans" cxnId="{1911E46E-7D96-45A9-8378-C66F12569A01}">
      <dgm:prSet/>
      <dgm:spPr/>
      <dgm:t>
        <a:bodyPr/>
        <a:lstStyle/>
        <a:p>
          <a:endParaRPr lang="en-US"/>
        </a:p>
      </dgm:t>
    </dgm:pt>
    <dgm:pt modelId="{FC70AC5A-3BA1-47A7-B3DF-C770FCA6B001}" type="sibTrans" cxnId="{1911E46E-7D96-45A9-8378-C66F12569A01}">
      <dgm:prSet/>
      <dgm:spPr/>
      <dgm:t>
        <a:bodyPr/>
        <a:lstStyle/>
        <a:p>
          <a:endParaRPr lang="en-US"/>
        </a:p>
      </dgm:t>
    </dgm:pt>
    <dgm:pt modelId="{96562BD6-9EE0-4903-8A61-CA54FB54D079}">
      <dgm:prSet/>
      <dgm:spPr/>
      <dgm:t>
        <a:bodyPr/>
        <a:lstStyle/>
        <a:p>
          <a:pPr>
            <a:lnSpc>
              <a:spcPct val="100000"/>
            </a:lnSpc>
          </a:pPr>
          <a:r>
            <a:rPr lang="en-GB" b="1" i="0"/>
            <a:t>Applications - </a:t>
          </a:r>
          <a:r>
            <a:rPr lang="en-GB" b="0" i="0"/>
            <a:t>Discover shadow IT, ensure appropriate in-app permissions, gate access based on real-time analytics, and monitor and control user actions.</a:t>
          </a:r>
          <a:endParaRPr lang="en-US"/>
        </a:p>
      </dgm:t>
    </dgm:pt>
    <dgm:pt modelId="{A7F073DF-9FF8-4C57-A6B9-2FE81B327CF3}" type="parTrans" cxnId="{1445E64F-F0C0-4CD8-AA22-DA38DC1EA97A}">
      <dgm:prSet/>
      <dgm:spPr/>
      <dgm:t>
        <a:bodyPr/>
        <a:lstStyle/>
        <a:p>
          <a:endParaRPr lang="en-US"/>
        </a:p>
      </dgm:t>
    </dgm:pt>
    <dgm:pt modelId="{010F71D8-2507-46D0-849F-184BDE45591B}" type="sibTrans" cxnId="{1445E64F-F0C0-4CD8-AA22-DA38DC1EA97A}">
      <dgm:prSet/>
      <dgm:spPr/>
      <dgm:t>
        <a:bodyPr/>
        <a:lstStyle/>
        <a:p>
          <a:endParaRPr lang="en-US"/>
        </a:p>
      </dgm:t>
    </dgm:pt>
    <dgm:pt modelId="{ABB9AD41-5057-488D-9F2D-B0FBB5C8C54E}">
      <dgm:prSet/>
      <dgm:spPr/>
      <dgm:t>
        <a:bodyPr/>
        <a:lstStyle/>
        <a:p>
          <a:pPr>
            <a:lnSpc>
              <a:spcPct val="100000"/>
            </a:lnSpc>
          </a:pPr>
          <a:r>
            <a:rPr lang="en-GB" b="1" i="0"/>
            <a:t>Data - </a:t>
          </a:r>
          <a:r>
            <a:rPr lang="en-GB" b="0" i="0"/>
            <a:t>Move from perimeter-based data protection to data-driven protection. Use intelligence to classify and label data. Encrypt and restrict access based on organizational policies.</a:t>
          </a:r>
          <a:endParaRPr lang="en-US"/>
        </a:p>
      </dgm:t>
    </dgm:pt>
    <dgm:pt modelId="{441F4C82-5DD7-4BF6-9382-9812C28738A6}" type="parTrans" cxnId="{3C39A837-F222-4424-A074-8DFFE3ECF22F}">
      <dgm:prSet/>
      <dgm:spPr/>
      <dgm:t>
        <a:bodyPr/>
        <a:lstStyle/>
        <a:p>
          <a:endParaRPr lang="en-US"/>
        </a:p>
      </dgm:t>
    </dgm:pt>
    <dgm:pt modelId="{9678B769-0FB9-4442-855E-00E77289D394}" type="sibTrans" cxnId="{3C39A837-F222-4424-A074-8DFFE3ECF22F}">
      <dgm:prSet/>
      <dgm:spPr/>
      <dgm:t>
        <a:bodyPr/>
        <a:lstStyle/>
        <a:p>
          <a:endParaRPr lang="en-US"/>
        </a:p>
      </dgm:t>
    </dgm:pt>
    <dgm:pt modelId="{25D049EF-C767-46B9-9435-05FD8ED28D53}">
      <dgm:prSet/>
      <dgm:spPr/>
      <dgm:t>
        <a:bodyPr/>
        <a:lstStyle/>
        <a:p>
          <a:pPr>
            <a:lnSpc>
              <a:spcPct val="100000"/>
            </a:lnSpc>
          </a:pPr>
          <a:r>
            <a:rPr lang="en-GB" b="1" i="0"/>
            <a:t>Infrastructure - </a:t>
          </a:r>
          <a:r>
            <a:rPr lang="en-GB" b="0" i="0"/>
            <a:t>Use telemetry to detect attacks and anomalies, automatically block and flag risky behavior, and employ least privilege access principles.</a:t>
          </a:r>
          <a:endParaRPr lang="en-US"/>
        </a:p>
      </dgm:t>
    </dgm:pt>
    <dgm:pt modelId="{ED005F65-F2C1-43B9-9A8E-BDE7C470696D}" type="parTrans" cxnId="{B6F3FB7D-3055-4FCB-8D8A-8E546B59BC17}">
      <dgm:prSet/>
      <dgm:spPr/>
      <dgm:t>
        <a:bodyPr/>
        <a:lstStyle/>
        <a:p>
          <a:endParaRPr lang="en-US"/>
        </a:p>
      </dgm:t>
    </dgm:pt>
    <dgm:pt modelId="{78DACFA9-AC05-48EA-A4A6-0E3E8268BFB2}" type="sibTrans" cxnId="{B6F3FB7D-3055-4FCB-8D8A-8E546B59BC17}">
      <dgm:prSet/>
      <dgm:spPr/>
      <dgm:t>
        <a:bodyPr/>
        <a:lstStyle/>
        <a:p>
          <a:endParaRPr lang="en-US"/>
        </a:p>
      </dgm:t>
    </dgm:pt>
    <dgm:pt modelId="{30AA5643-6BAF-45E7-BE61-5F346191AB48}">
      <dgm:prSet/>
      <dgm:spPr/>
      <dgm:t>
        <a:bodyPr/>
        <a:lstStyle/>
        <a:p>
          <a:pPr>
            <a:lnSpc>
              <a:spcPct val="100000"/>
            </a:lnSpc>
          </a:pPr>
          <a:r>
            <a:rPr lang="en-GB" b="1" i="0"/>
            <a:t>Network - </a:t>
          </a:r>
          <a:r>
            <a:rPr lang="en-GB" b="0" i="0"/>
            <a:t>Ensure devices and users aren’t trusted just because they’re on an internal network. Encrypt all internal communications, limit access by policy, and employ micro segmentation and real-time threat detection.</a:t>
          </a:r>
          <a:endParaRPr lang="en-US"/>
        </a:p>
      </dgm:t>
    </dgm:pt>
    <dgm:pt modelId="{CF588542-38AF-4609-84CD-86C1CB916116}" type="parTrans" cxnId="{A5DBE804-D0B4-46E1-B5B1-3800A007B120}">
      <dgm:prSet/>
      <dgm:spPr/>
      <dgm:t>
        <a:bodyPr/>
        <a:lstStyle/>
        <a:p>
          <a:endParaRPr lang="en-US"/>
        </a:p>
      </dgm:t>
    </dgm:pt>
    <dgm:pt modelId="{A99B8110-A1A1-41F7-AF25-F346AFEE1E79}" type="sibTrans" cxnId="{A5DBE804-D0B4-46E1-B5B1-3800A007B120}">
      <dgm:prSet/>
      <dgm:spPr/>
      <dgm:t>
        <a:bodyPr/>
        <a:lstStyle/>
        <a:p>
          <a:endParaRPr lang="en-US"/>
        </a:p>
      </dgm:t>
    </dgm:pt>
    <dgm:pt modelId="{35240BFE-4FF3-428A-B4E9-29BD495232B7}" type="pres">
      <dgm:prSet presAssocID="{401DB2BB-D6B1-47D9-959E-50842F8064DE}" presName="root" presStyleCnt="0">
        <dgm:presLayoutVars>
          <dgm:dir/>
          <dgm:resizeHandles val="exact"/>
        </dgm:presLayoutVars>
      </dgm:prSet>
      <dgm:spPr/>
    </dgm:pt>
    <dgm:pt modelId="{ED434796-6519-4650-84B1-A1092E9C9CEF}" type="pres">
      <dgm:prSet presAssocID="{ACCFC7B6-23D7-4F15-B04F-DB3970227F4C}" presName="compNode" presStyleCnt="0"/>
      <dgm:spPr/>
    </dgm:pt>
    <dgm:pt modelId="{D46C2664-1EA9-424F-89A5-9FBAF09F95FF}" type="pres">
      <dgm:prSet presAssocID="{ACCFC7B6-23D7-4F15-B04F-DB3970227F4C}" presName="bgRect" presStyleLbl="bgShp" presStyleIdx="0" presStyleCnt="6"/>
      <dgm:spPr/>
    </dgm:pt>
    <dgm:pt modelId="{770A2EC5-7DCF-452D-9225-0B588A6D5152}" type="pres">
      <dgm:prSet presAssocID="{ACCFC7B6-23D7-4F15-B04F-DB3970227F4C}"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Fingerprint"/>
        </a:ext>
      </dgm:extLst>
    </dgm:pt>
    <dgm:pt modelId="{3051FC52-6327-4A1E-BCE7-43E9E0A3CC38}" type="pres">
      <dgm:prSet presAssocID="{ACCFC7B6-23D7-4F15-B04F-DB3970227F4C}" presName="spaceRect" presStyleCnt="0"/>
      <dgm:spPr/>
    </dgm:pt>
    <dgm:pt modelId="{1D07039A-EA97-4A17-92A0-15DCECC09269}" type="pres">
      <dgm:prSet presAssocID="{ACCFC7B6-23D7-4F15-B04F-DB3970227F4C}" presName="parTx" presStyleLbl="revTx" presStyleIdx="0" presStyleCnt="6">
        <dgm:presLayoutVars>
          <dgm:chMax val="0"/>
          <dgm:chPref val="0"/>
        </dgm:presLayoutVars>
      </dgm:prSet>
      <dgm:spPr/>
    </dgm:pt>
    <dgm:pt modelId="{0488C62B-4C1B-45FE-8F66-F328EE902320}" type="pres">
      <dgm:prSet presAssocID="{6F245F21-6A5B-4112-A24D-07E9FE351DB7}" presName="sibTrans" presStyleCnt="0"/>
      <dgm:spPr/>
    </dgm:pt>
    <dgm:pt modelId="{395EF253-55B9-4D3A-A9FC-2D54FC49AD79}" type="pres">
      <dgm:prSet presAssocID="{E1C72EE0-FB30-4420-B67A-4B22B21BCA6D}" presName="compNode" presStyleCnt="0"/>
      <dgm:spPr/>
    </dgm:pt>
    <dgm:pt modelId="{ECAEB730-BF10-4AB6-9FF9-DC92DFF78A52}" type="pres">
      <dgm:prSet presAssocID="{E1C72EE0-FB30-4420-B67A-4B22B21BCA6D}" presName="bgRect" presStyleLbl="bgShp" presStyleIdx="1" presStyleCnt="6"/>
      <dgm:spPr/>
    </dgm:pt>
    <dgm:pt modelId="{8C9C0F8C-D04C-4F5B-98D3-8B9FFDA214D4}" type="pres">
      <dgm:prSet presAssocID="{E1C72EE0-FB30-4420-B67A-4B22B21BCA6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Laptop"/>
        </a:ext>
      </dgm:extLst>
    </dgm:pt>
    <dgm:pt modelId="{E7CF5849-CEFE-4724-86C3-36EE8023F5F7}" type="pres">
      <dgm:prSet presAssocID="{E1C72EE0-FB30-4420-B67A-4B22B21BCA6D}" presName="spaceRect" presStyleCnt="0"/>
      <dgm:spPr/>
    </dgm:pt>
    <dgm:pt modelId="{A39B26D9-4BD9-459C-8EED-B90DFEC79EA8}" type="pres">
      <dgm:prSet presAssocID="{E1C72EE0-FB30-4420-B67A-4B22B21BCA6D}" presName="parTx" presStyleLbl="revTx" presStyleIdx="1" presStyleCnt="6">
        <dgm:presLayoutVars>
          <dgm:chMax val="0"/>
          <dgm:chPref val="0"/>
        </dgm:presLayoutVars>
      </dgm:prSet>
      <dgm:spPr/>
    </dgm:pt>
    <dgm:pt modelId="{E5454CAD-0E62-4A02-9A0A-FE55BA236DD0}" type="pres">
      <dgm:prSet presAssocID="{FC70AC5A-3BA1-47A7-B3DF-C770FCA6B001}" presName="sibTrans" presStyleCnt="0"/>
      <dgm:spPr/>
    </dgm:pt>
    <dgm:pt modelId="{AC42E0BE-FCE4-413E-AC6C-2B3C2BD0B334}" type="pres">
      <dgm:prSet presAssocID="{96562BD6-9EE0-4903-8A61-CA54FB54D079}" presName="compNode" presStyleCnt="0"/>
      <dgm:spPr/>
    </dgm:pt>
    <dgm:pt modelId="{4C540EDE-A5DE-45EF-BBE3-157ABB1BD81A}" type="pres">
      <dgm:prSet presAssocID="{96562BD6-9EE0-4903-8A61-CA54FB54D079}" presName="bgRect" presStyleLbl="bgShp" presStyleIdx="2" presStyleCnt="6"/>
      <dgm:spPr/>
    </dgm:pt>
    <dgm:pt modelId="{5C8FE75F-084C-4FBC-A9D0-11E9858350B9}" type="pres">
      <dgm:prSet presAssocID="{96562BD6-9EE0-4903-8A61-CA54FB54D07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ocessor"/>
        </a:ext>
      </dgm:extLst>
    </dgm:pt>
    <dgm:pt modelId="{FC67985D-3760-4E3F-A2F8-6626282F04CE}" type="pres">
      <dgm:prSet presAssocID="{96562BD6-9EE0-4903-8A61-CA54FB54D079}" presName="spaceRect" presStyleCnt="0"/>
      <dgm:spPr/>
    </dgm:pt>
    <dgm:pt modelId="{D33E0DFE-0119-4CCB-BBA6-1663308619B8}" type="pres">
      <dgm:prSet presAssocID="{96562BD6-9EE0-4903-8A61-CA54FB54D079}" presName="parTx" presStyleLbl="revTx" presStyleIdx="2" presStyleCnt="6">
        <dgm:presLayoutVars>
          <dgm:chMax val="0"/>
          <dgm:chPref val="0"/>
        </dgm:presLayoutVars>
      </dgm:prSet>
      <dgm:spPr/>
    </dgm:pt>
    <dgm:pt modelId="{0FFD9A95-BBF6-4A4A-AF0A-1F53C8933B34}" type="pres">
      <dgm:prSet presAssocID="{010F71D8-2507-46D0-849F-184BDE45591B}" presName="sibTrans" presStyleCnt="0"/>
      <dgm:spPr/>
    </dgm:pt>
    <dgm:pt modelId="{4E707FD2-3D25-422E-8C61-BAE977513BEA}" type="pres">
      <dgm:prSet presAssocID="{ABB9AD41-5057-488D-9F2D-B0FBB5C8C54E}" presName="compNode" presStyleCnt="0"/>
      <dgm:spPr/>
    </dgm:pt>
    <dgm:pt modelId="{4425EB28-D5B5-45E0-979E-4CBC7E7516FA}" type="pres">
      <dgm:prSet presAssocID="{ABB9AD41-5057-488D-9F2D-B0FBB5C8C54E}" presName="bgRect" presStyleLbl="bgShp" presStyleIdx="3" presStyleCnt="6"/>
      <dgm:spPr/>
    </dgm:pt>
    <dgm:pt modelId="{56254A1C-B89A-4F1A-985F-5ED98B2D643D}" type="pres">
      <dgm:prSet presAssocID="{ABB9AD41-5057-488D-9F2D-B0FBB5C8C54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atabase"/>
        </a:ext>
      </dgm:extLst>
    </dgm:pt>
    <dgm:pt modelId="{2A166A1A-C769-413C-BFEF-B7D7027368A8}" type="pres">
      <dgm:prSet presAssocID="{ABB9AD41-5057-488D-9F2D-B0FBB5C8C54E}" presName="spaceRect" presStyleCnt="0"/>
      <dgm:spPr/>
    </dgm:pt>
    <dgm:pt modelId="{C68FC8B6-7DAC-4D6C-9540-10E7005A2C83}" type="pres">
      <dgm:prSet presAssocID="{ABB9AD41-5057-488D-9F2D-B0FBB5C8C54E}" presName="parTx" presStyleLbl="revTx" presStyleIdx="3" presStyleCnt="6">
        <dgm:presLayoutVars>
          <dgm:chMax val="0"/>
          <dgm:chPref val="0"/>
        </dgm:presLayoutVars>
      </dgm:prSet>
      <dgm:spPr/>
    </dgm:pt>
    <dgm:pt modelId="{9F86A62C-6641-4D72-B9D9-45C4977925A6}" type="pres">
      <dgm:prSet presAssocID="{9678B769-0FB9-4442-855E-00E77289D394}" presName="sibTrans" presStyleCnt="0"/>
      <dgm:spPr/>
    </dgm:pt>
    <dgm:pt modelId="{DF4D45BC-1F17-4052-8F39-ACC43FAE46DF}" type="pres">
      <dgm:prSet presAssocID="{25D049EF-C767-46B9-9435-05FD8ED28D53}" presName="compNode" presStyleCnt="0"/>
      <dgm:spPr/>
    </dgm:pt>
    <dgm:pt modelId="{37F3E5E4-F98F-43E2-88E7-4A0F404A50E1}" type="pres">
      <dgm:prSet presAssocID="{25D049EF-C767-46B9-9435-05FD8ED28D53}" presName="bgRect" presStyleLbl="bgShp" presStyleIdx="4" presStyleCnt="6"/>
      <dgm:spPr/>
    </dgm:pt>
    <dgm:pt modelId="{A79A8B84-50AB-4AA6-BCF8-45AF264BB0DC}" type="pres">
      <dgm:prSet presAssocID="{25D049EF-C767-46B9-9435-05FD8ED28D5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isconnected"/>
        </a:ext>
      </dgm:extLst>
    </dgm:pt>
    <dgm:pt modelId="{BAFE8A74-EA15-49F8-8D30-59DB955B3AF1}" type="pres">
      <dgm:prSet presAssocID="{25D049EF-C767-46B9-9435-05FD8ED28D53}" presName="spaceRect" presStyleCnt="0"/>
      <dgm:spPr/>
    </dgm:pt>
    <dgm:pt modelId="{69576FBC-FB8B-4ACB-8230-220451692287}" type="pres">
      <dgm:prSet presAssocID="{25D049EF-C767-46B9-9435-05FD8ED28D53}" presName="parTx" presStyleLbl="revTx" presStyleIdx="4" presStyleCnt="6">
        <dgm:presLayoutVars>
          <dgm:chMax val="0"/>
          <dgm:chPref val="0"/>
        </dgm:presLayoutVars>
      </dgm:prSet>
      <dgm:spPr/>
    </dgm:pt>
    <dgm:pt modelId="{5BA9E435-2A5C-4A5E-B3F7-FFBDA7CA8D11}" type="pres">
      <dgm:prSet presAssocID="{78DACFA9-AC05-48EA-A4A6-0E3E8268BFB2}" presName="sibTrans" presStyleCnt="0"/>
      <dgm:spPr/>
    </dgm:pt>
    <dgm:pt modelId="{DEA6D0D8-A201-4A79-91F8-024D4BD82EF8}" type="pres">
      <dgm:prSet presAssocID="{30AA5643-6BAF-45E7-BE61-5F346191AB48}" presName="compNode" presStyleCnt="0"/>
      <dgm:spPr/>
    </dgm:pt>
    <dgm:pt modelId="{211F404E-059F-4412-9C84-1F8C17539BFD}" type="pres">
      <dgm:prSet presAssocID="{30AA5643-6BAF-45E7-BE61-5F346191AB48}" presName="bgRect" presStyleLbl="bgShp" presStyleIdx="5" presStyleCnt="6"/>
      <dgm:spPr/>
    </dgm:pt>
    <dgm:pt modelId="{E1B2127E-AD72-4333-82DB-264346B52DE1}" type="pres">
      <dgm:prSet presAssocID="{30AA5643-6BAF-45E7-BE61-5F346191AB4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User Network"/>
        </a:ext>
      </dgm:extLst>
    </dgm:pt>
    <dgm:pt modelId="{A8CAC465-80ED-4803-A5ED-3E79E7EB9387}" type="pres">
      <dgm:prSet presAssocID="{30AA5643-6BAF-45E7-BE61-5F346191AB48}" presName="spaceRect" presStyleCnt="0"/>
      <dgm:spPr/>
    </dgm:pt>
    <dgm:pt modelId="{FD9388B3-FDCF-4481-80B6-7ECEF7F14F65}" type="pres">
      <dgm:prSet presAssocID="{30AA5643-6BAF-45E7-BE61-5F346191AB48}" presName="parTx" presStyleLbl="revTx" presStyleIdx="5" presStyleCnt="6">
        <dgm:presLayoutVars>
          <dgm:chMax val="0"/>
          <dgm:chPref val="0"/>
        </dgm:presLayoutVars>
      </dgm:prSet>
      <dgm:spPr/>
    </dgm:pt>
  </dgm:ptLst>
  <dgm:cxnLst>
    <dgm:cxn modelId="{A5DBE804-D0B4-46E1-B5B1-3800A007B120}" srcId="{401DB2BB-D6B1-47D9-959E-50842F8064DE}" destId="{30AA5643-6BAF-45E7-BE61-5F346191AB48}" srcOrd="5" destOrd="0" parTransId="{CF588542-38AF-4609-84CD-86C1CB916116}" sibTransId="{A99B8110-A1A1-41F7-AF25-F346AFEE1E79}"/>
    <dgm:cxn modelId="{BE13DB0A-C835-4653-AFE3-15DC1336EB9D}" type="presOf" srcId="{25D049EF-C767-46B9-9435-05FD8ED28D53}" destId="{69576FBC-FB8B-4ACB-8230-220451692287}" srcOrd="0" destOrd="0" presId="urn:microsoft.com/office/officeart/2018/2/layout/IconVerticalSolidList"/>
    <dgm:cxn modelId="{01669C2B-708E-479C-A9E2-49653FF82B8D}" type="presOf" srcId="{E1C72EE0-FB30-4420-B67A-4B22B21BCA6D}" destId="{A39B26D9-4BD9-459C-8EED-B90DFEC79EA8}" srcOrd="0" destOrd="0" presId="urn:microsoft.com/office/officeart/2018/2/layout/IconVerticalSolidList"/>
    <dgm:cxn modelId="{3C39A837-F222-4424-A074-8DFFE3ECF22F}" srcId="{401DB2BB-D6B1-47D9-959E-50842F8064DE}" destId="{ABB9AD41-5057-488D-9F2D-B0FBB5C8C54E}" srcOrd="3" destOrd="0" parTransId="{441F4C82-5DD7-4BF6-9382-9812C28738A6}" sibTransId="{9678B769-0FB9-4442-855E-00E77289D394}"/>
    <dgm:cxn modelId="{DE787240-75D4-4CC8-8FED-70BC515DF040}" type="presOf" srcId="{96562BD6-9EE0-4903-8A61-CA54FB54D079}" destId="{D33E0DFE-0119-4CCB-BBA6-1663308619B8}" srcOrd="0" destOrd="0" presId="urn:microsoft.com/office/officeart/2018/2/layout/IconVerticalSolidList"/>
    <dgm:cxn modelId="{1911E46E-7D96-45A9-8378-C66F12569A01}" srcId="{401DB2BB-D6B1-47D9-959E-50842F8064DE}" destId="{E1C72EE0-FB30-4420-B67A-4B22B21BCA6D}" srcOrd="1" destOrd="0" parTransId="{D7F02DF4-E633-41AD-A62E-4851DCCD9B92}" sibTransId="{FC70AC5A-3BA1-47A7-B3DF-C770FCA6B001}"/>
    <dgm:cxn modelId="{CBE4296F-AEDE-4CB7-86B8-5E33A71FC9D2}" type="presOf" srcId="{401DB2BB-D6B1-47D9-959E-50842F8064DE}" destId="{35240BFE-4FF3-428A-B4E9-29BD495232B7}" srcOrd="0" destOrd="0" presId="urn:microsoft.com/office/officeart/2018/2/layout/IconVerticalSolidList"/>
    <dgm:cxn modelId="{1445E64F-F0C0-4CD8-AA22-DA38DC1EA97A}" srcId="{401DB2BB-D6B1-47D9-959E-50842F8064DE}" destId="{96562BD6-9EE0-4903-8A61-CA54FB54D079}" srcOrd="2" destOrd="0" parTransId="{A7F073DF-9FF8-4C57-A6B9-2FE81B327CF3}" sibTransId="{010F71D8-2507-46D0-849F-184BDE45591B}"/>
    <dgm:cxn modelId="{B6F3FB7D-3055-4FCB-8D8A-8E546B59BC17}" srcId="{401DB2BB-D6B1-47D9-959E-50842F8064DE}" destId="{25D049EF-C767-46B9-9435-05FD8ED28D53}" srcOrd="4" destOrd="0" parTransId="{ED005F65-F2C1-43B9-9A8E-BDE7C470696D}" sibTransId="{78DACFA9-AC05-48EA-A4A6-0E3E8268BFB2}"/>
    <dgm:cxn modelId="{33E7218A-38ED-4B01-AA01-04CCD7C3CB00}" type="presOf" srcId="{30AA5643-6BAF-45E7-BE61-5F346191AB48}" destId="{FD9388B3-FDCF-4481-80B6-7ECEF7F14F65}" srcOrd="0" destOrd="0" presId="urn:microsoft.com/office/officeart/2018/2/layout/IconVerticalSolidList"/>
    <dgm:cxn modelId="{F2C7C595-F9DF-4BAE-9488-4F3CC2CF067F}" srcId="{401DB2BB-D6B1-47D9-959E-50842F8064DE}" destId="{ACCFC7B6-23D7-4F15-B04F-DB3970227F4C}" srcOrd="0" destOrd="0" parTransId="{7CB72BB7-D4D7-4164-8D1A-128A1E1AA102}" sibTransId="{6F245F21-6A5B-4112-A24D-07E9FE351DB7}"/>
    <dgm:cxn modelId="{15CBA7AB-A9B5-4FF2-A97F-47AF4BDBC6D7}" type="presOf" srcId="{ABB9AD41-5057-488D-9F2D-B0FBB5C8C54E}" destId="{C68FC8B6-7DAC-4D6C-9540-10E7005A2C83}" srcOrd="0" destOrd="0" presId="urn:microsoft.com/office/officeart/2018/2/layout/IconVerticalSolidList"/>
    <dgm:cxn modelId="{EEC41BFC-0289-4A1E-9A76-062C8FEB13CA}" type="presOf" srcId="{ACCFC7B6-23D7-4F15-B04F-DB3970227F4C}" destId="{1D07039A-EA97-4A17-92A0-15DCECC09269}" srcOrd="0" destOrd="0" presId="urn:microsoft.com/office/officeart/2018/2/layout/IconVerticalSolidList"/>
    <dgm:cxn modelId="{9EE27A75-1827-4813-A0ED-19594FF2179A}" type="presParOf" srcId="{35240BFE-4FF3-428A-B4E9-29BD495232B7}" destId="{ED434796-6519-4650-84B1-A1092E9C9CEF}" srcOrd="0" destOrd="0" presId="urn:microsoft.com/office/officeart/2018/2/layout/IconVerticalSolidList"/>
    <dgm:cxn modelId="{B78AAB8E-74AF-450C-9FFC-382FFFBE7298}" type="presParOf" srcId="{ED434796-6519-4650-84B1-A1092E9C9CEF}" destId="{D46C2664-1EA9-424F-89A5-9FBAF09F95FF}" srcOrd="0" destOrd="0" presId="urn:microsoft.com/office/officeart/2018/2/layout/IconVerticalSolidList"/>
    <dgm:cxn modelId="{A8A898B6-A9CF-40F8-BEAF-B6B17BF7B76E}" type="presParOf" srcId="{ED434796-6519-4650-84B1-A1092E9C9CEF}" destId="{770A2EC5-7DCF-452D-9225-0B588A6D5152}" srcOrd="1" destOrd="0" presId="urn:microsoft.com/office/officeart/2018/2/layout/IconVerticalSolidList"/>
    <dgm:cxn modelId="{DE41CF61-CCCC-4E54-8559-230D0FC0A59D}" type="presParOf" srcId="{ED434796-6519-4650-84B1-A1092E9C9CEF}" destId="{3051FC52-6327-4A1E-BCE7-43E9E0A3CC38}" srcOrd="2" destOrd="0" presId="urn:microsoft.com/office/officeart/2018/2/layout/IconVerticalSolidList"/>
    <dgm:cxn modelId="{7A690D9C-1441-4E4C-8983-12924D6520A2}" type="presParOf" srcId="{ED434796-6519-4650-84B1-A1092E9C9CEF}" destId="{1D07039A-EA97-4A17-92A0-15DCECC09269}" srcOrd="3" destOrd="0" presId="urn:microsoft.com/office/officeart/2018/2/layout/IconVerticalSolidList"/>
    <dgm:cxn modelId="{203C121F-82E1-4452-A579-DE0757AFA047}" type="presParOf" srcId="{35240BFE-4FF3-428A-B4E9-29BD495232B7}" destId="{0488C62B-4C1B-45FE-8F66-F328EE902320}" srcOrd="1" destOrd="0" presId="urn:microsoft.com/office/officeart/2018/2/layout/IconVerticalSolidList"/>
    <dgm:cxn modelId="{F25EF59E-599D-4F71-A094-49C6FE4E5CFA}" type="presParOf" srcId="{35240BFE-4FF3-428A-B4E9-29BD495232B7}" destId="{395EF253-55B9-4D3A-A9FC-2D54FC49AD79}" srcOrd="2" destOrd="0" presId="urn:microsoft.com/office/officeart/2018/2/layout/IconVerticalSolidList"/>
    <dgm:cxn modelId="{18E2C08F-3E61-456F-9F8C-922A919FEDDD}" type="presParOf" srcId="{395EF253-55B9-4D3A-A9FC-2D54FC49AD79}" destId="{ECAEB730-BF10-4AB6-9FF9-DC92DFF78A52}" srcOrd="0" destOrd="0" presId="urn:microsoft.com/office/officeart/2018/2/layout/IconVerticalSolidList"/>
    <dgm:cxn modelId="{BE395F92-FD89-4026-8AE2-AAF843E64808}" type="presParOf" srcId="{395EF253-55B9-4D3A-A9FC-2D54FC49AD79}" destId="{8C9C0F8C-D04C-4F5B-98D3-8B9FFDA214D4}" srcOrd="1" destOrd="0" presId="urn:microsoft.com/office/officeart/2018/2/layout/IconVerticalSolidList"/>
    <dgm:cxn modelId="{B82D1E14-AD3C-441D-9511-E2F9FB4C9DE8}" type="presParOf" srcId="{395EF253-55B9-4D3A-A9FC-2D54FC49AD79}" destId="{E7CF5849-CEFE-4724-86C3-36EE8023F5F7}" srcOrd="2" destOrd="0" presId="urn:microsoft.com/office/officeart/2018/2/layout/IconVerticalSolidList"/>
    <dgm:cxn modelId="{A48F7115-0BE3-4357-8866-EB700591C148}" type="presParOf" srcId="{395EF253-55B9-4D3A-A9FC-2D54FC49AD79}" destId="{A39B26D9-4BD9-459C-8EED-B90DFEC79EA8}" srcOrd="3" destOrd="0" presId="urn:microsoft.com/office/officeart/2018/2/layout/IconVerticalSolidList"/>
    <dgm:cxn modelId="{57EA9423-9A2B-4B55-BD3F-9D877DD4ECF1}" type="presParOf" srcId="{35240BFE-4FF3-428A-B4E9-29BD495232B7}" destId="{E5454CAD-0E62-4A02-9A0A-FE55BA236DD0}" srcOrd="3" destOrd="0" presId="urn:microsoft.com/office/officeart/2018/2/layout/IconVerticalSolidList"/>
    <dgm:cxn modelId="{4088451D-0DFB-40E6-95A3-778BB15628F7}" type="presParOf" srcId="{35240BFE-4FF3-428A-B4E9-29BD495232B7}" destId="{AC42E0BE-FCE4-413E-AC6C-2B3C2BD0B334}" srcOrd="4" destOrd="0" presId="urn:microsoft.com/office/officeart/2018/2/layout/IconVerticalSolidList"/>
    <dgm:cxn modelId="{56EC738E-580A-42D5-BB4F-A1C79E80B1B9}" type="presParOf" srcId="{AC42E0BE-FCE4-413E-AC6C-2B3C2BD0B334}" destId="{4C540EDE-A5DE-45EF-BBE3-157ABB1BD81A}" srcOrd="0" destOrd="0" presId="urn:microsoft.com/office/officeart/2018/2/layout/IconVerticalSolidList"/>
    <dgm:cxn modelId="{8DF9C1E3-4814-409B-8F1E-DF1C617BAD2A}" type="presParOf" srcId="{AC42E0BE-FCE4-413E-AC6C-2B3C2BD0B334}" destId="{5C8FE75F-084C-4FBC-A9D0-11E9858350B9}" srcOrd="1" destOrd="0" presId="urn:microsoft.com/office/officeart/2018/2/layout/IconVerticalSolidList"/>
    <dgm:cxn modelId="{3A99B363-9023-49EC-AFDE-C5B96AE69290}" type="presParOf" srcId="{AC42E0BE-FCE4-413E-AC6C-2B3C2BD0B334}" destId="{FC67985D-3760-4E3F-A2F8-6626282F04CE}" srcOrd="2" destOrd="0" presId="urn:microsoft.com/office/officeart/2018/2/layout/IconVerticalSolidList"/>
    <dgm:cxn modelId="{BC461FE7-8E9E-4041-AB51-E116E3BF603D}" type="presParOf" srcId="{AC42E0BE-FCE4-413E-AC6C-2B3C2BD0B334}" destId="{D33E0DFE-0119-4CCB-BBA6-1663308619B8}" srcOrd="3" destOrd="0" presId="urn:microsoft.com/office/officeart/2018/2/layout/IconVerticalSolidList"/>
    <dgm:cxn modelId="{9ADA8F9B-7D90-42E3-A2B8-4FF0B386F758}" type="presParOf" srcId="{35240BFE-4FF3-428A-B4E9-29BD495232B7}" destId="{0FFD9A95-BBF6-4A4A-AF0A-1F53C8933B34}" srcOrd="5" destOrd="0" presId="urn:microsoft.com/office/officeart/2018/2/layout/IconVerticalSolidList"/>
    <dgm:cxn modelId="{53DE793A-798B-4C80-BFAF-198E920279FB}" type="presParOf" srcId="{35240BFE-4FF3-428A-B4E9-29BD495232B7}" destId="{4E707FD2-3D25-422E-8C61-BAE977513BEA}" srcOrd="6" destOrd="0" presId="urn:microsoft.com/office/officeart/2018/2/layout/IconVerticalSolidList"/>
    <dgm:cxn modelId="{97469252-A635-45C8-A854-D819D9447769}" type="presParOf" srcId="{4E707FD2-3D25-422E-8C61-BAE977513BEA}" destId="{4425EB28-D5B5-45E0-979E-4CBC7E7516FA}" srcOrd="0" destOrd="0" presId="urn:microsoft.com/office/officeart/2018/2/layout/IconVerticalSolidList"/>
    <dgm:cxn modelId="{1019AA5A-C09A-49E9-A156-FDC303B844E2}" type="presParOf" srcId="{4E707FD2-3D25-422E-8C61-BAE977513BEA}" destId="{56254A1C-B89A-4F1A-985F-5ED98B2D643D}" srcOrd="1" destOrd="0" presId="urn:microsoft.com/office/officeart/2018/2/layout/IconVerticalSolidList"/>
    <dgm:cxn modelId="{08C92149-514F-4315-954E-7B05C29610C5}" type="presParOf" srcId="{4E707FD2-3D25-422E-8C61-BAE977513BEA}" destId="{2A166A1A-C769-413C-BFEF-B7D7027368A8}" srcOrd="2" destOrd="0" presId="urn:microsoft.com/office/officeart/2018/2/layout/IconVerticalSolidList"/>
    <dgm:cxn modelId="{B53DD1ED-7ADA-4D8F-9BF0-5299AA627701}" type="presParOf" srcId="{4E707FD2-3D25-422E-8C61-BAE977513BEA}" destId="{C68FC8B6-7DAC-4D6C-9540-10E7005A2C83}" srcOrd="3" destOrd="0" presId="urn:microsoft.com/office/officeart/2018/2/layout/IconVerticalSolidList"/>
    <dgm:cxn modelId="{AAAFE873-8C3E-4CF1-B123-7C5071BD0628}" type="presParOf" srcId="{35240BFE-4FF3-428A-B4E9-29BD495232B7}" destId="{9F86A62C-6641-4D72-B9D9-45C4977925A6}" srcOrd="7" destOrd="0" presId="urn:microsoft.com/office/officeart/2018/2/layout/IconVerticalSolidList"/>
    <dgm:cxn modelId="{A25A5673-902D-4EF8-A057-DA959011E598}" type="presParOf" srcId="{35240BFE-4FF3-428A-B4E9-29BD495232B7}" destId="{DF4D45BC-1F17-4052-8F39-ACC43FAE46DF}" srcOrd="8" destOrd="0" presId="urn:microsoft.com/office/officeart/2018/2/layout/IconVerticalSolidList"/>
    <dgm:cxn modelId="{2E1722B3-4976-4B94-83A4-495A9AD25091}" type="presParOf" srcId="{DF4D45BC-1F17-4052-8F39-ACC43FAE46DF}" destId="{37F3E5E4-F98F-43E2-88E7-4A0F404A50E1}" srcOrd="0" destOrd="0" presId="urn:microsoft.com/office/officeart/2018/2/layout/IconVerticalSolidList"/>
    <dgm:cxn modelId="{74B7064A-55A4-4B8C-AC28-56D1935D0FDA}" type="presParOf" srcId="{DF4D45BC-1F17-4052-8F39-ACC43FAE46DF}" destId="{A79A8B84-50AB-4AA6-BCF8-45AF264BB0DC}" srcOrd="1" destOrd="0" presId="urn:microsoft.com/office/officeart/2018/2/layout/IconVerticalSolidList"/>
    <dgm:cxn modelId="{A0E22CF2-8FEA-48CA-BF6B-FD5A54853AB3}" type="presParOf" srcId="{DF4D45BC-1F17-4052-8F39-ACC43FAE46DF}" destId="{BAFE8A74-EA15-49F8-8D30-59DB955B3AF1}" srcOrd="2" destOrd="0" presId="urn:microsoft.com/office/officeart/2018/2/layout/IconVerticalSolidList"/>
    <dgm:cxn modelId="{06E00558-5FDB-433A-8A45-B0E5FC4DF801}" type="presParOf" srcId="{DF4D45BC-1F17-4052-8F39-ACC43FAE46DF}" destId="{69576FBC-FB8B-4ACB-8230-220451692287}" srcOrd="3" destOrd="0" presId="urn:microsoft.com/office/officeart/2018/2/layout/IconVerticalSolidList"/>
    <dgm:cxn modelId="{DE18CF0E-FB6B-4BF5-8F4A-189F13B9F8BC}" type="presParOf" srcId="{35240BFE-4FF3-428A-B4E9-29BD495232B7}" destId="{5BA9E435-2A5C-4A5E-B3F7-FFBDA7CA8D11}" srcOrd="9" destOrd="0" presId="urn:microsoft.com/office/officeart/2018/2/layout/IconVerticalSolidList"/>
    <dgm:cxn modelId="{05122BD9-EDB3-4329-9A80-8B43194753E3}" type="presParOf" srcId="{35240BFE-4FF3-428A-B4E9-29BD495232B7}" destId="{DEA6D0D8-A201-4A79-91F8-024D4BD82EF8}" srcOrd="10" destOrd="0" presId="urn:microsoft.com/office/officeart/2018/2/layout/IconVerticalSolidList"/>
    <dgm:cxn modelId="{B4986D99-0F91-4B4B-9420-D21DDA96F480}" type="presParOf" srcId="{DEA6D0D8-A201-4A79-91F8-024D4BD82EF8}" destId="{211F404E-059F-4412-9C84-1F8C17539BFD}" srcOrd="0" destOrd="0" presId="urn:microsoft.com/office/officeart/2018/2/layout/IconVerticalSolidList"/>
    <dgm:cxn modelId="{1FCC7B2F-06E4-4A9F-8F90-B320F8AC9EA5}" type="presParOf" srcId="{DEA6D0D8-A201-4A79-91F8-024D4BD82EF8}" destId="{E1B2127E-AD72-4333-82DB-264346B52DE1}" srcOrd="1" destOrd="0" presId="urn:microsoft.com/office/officeart/2018/2/layout/IconVerticalSolidList"/>
    <dgm:cxn modelId="{8C75B52D-227A-4782-82BB-5CB915CF8045}" type="presParOf" srcId="{DEA6D0D8-A201-4A79-91F8-024D4BD82EF8}" destId="{A8CAC465-80ED-4803-A5ED-3E79E7EB9387}" srcOrd="2" destOrd="0" presId="urn:microsoft.com/office/officeart/2018/2/layout/IconVerticalSolidList"/>
    <dgm:cxn modelId="{A56E589D-F93E-4457-9B67-8656E71DB9D8}" type="presParOf" srcId="{DEA6D0D8-A201-4A79-91F8-024D4BD82EF8}" destId="{FD9388B3-FDCF-4481-80B6-7ECEF7F14F6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C2664-1EA9-424F-89A5-9FBAF09F95FF}">
      <dsp:nvSpPr>
        <dsp:cNvPr id="0" name=""/>
        <dsp:cNvSpPr/>
      </dsp:nvSpPr>
      <dsp:spPr>
        <a:xfrm>
          <a:off x="0" y="1563"/>
          <a:ext cx="11018837" cy="6663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0A2EC5-7DCF-452D-9225-0B588A6D5152}">
      <dsp:nvSpPr>
        <dsp:cNvPr id="0" name=""/>
        <dsp:cNvSpPr/>
      </dsp:nvSpPr>
      <dsp:spPr>
        <a:xfrm>
          <a:off x="201561" y="151485"/>
          <a:ext cx="366475" cy="36647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D07039A-EA97-4A17-92A0-15DCECC09269}">
      <dsp:nvSpPr>
        <dsp:cNvPr id="0" name=""/>
        <dsp:cNvSpPr/>
      </dsp:nvSpPr>
      <dsp:spPr>
        <a:xfrm>
          <a:off x="769598" y="1563"/>
          <a:ext cx="10249239" cy="666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519" tIns="70519" rIns="70519" bIns="70519" numCol="1" spcCol="1270" anchor="ctr" anchorCtr="0">
          <a:noAutofit/>
        </a:bodyPr>
        <a:lstStyle/>
        <a:p>
          <a:pPr marL="0" lvl="0" indent="0" algn="l" defTabSz="666750">
            <a:lnSpc>
              <a:spcPct val="100000"/>
            </a:lnSpc>
            <a:spcBef>
              <a:spcPct val="0"/>
            </a:spcBef>
            <a:spcAft>
              <a:spcPct val="35000"/>
            </a:spcAft>
            <a:buNone/>
          </a:pPr>
          <a:r>
            <a:rPr lang="en-GB" sz="1500" b="1" i="0" kern="1200"/>
            <a:t>Identities - </a:t>
          </a:r>
          <a:r>
            <a:rPr lang="en-GB" sz="1500" b="0" i="0" kern="1200"/>
            <a:t>Verify and secure each identity with strong authentication across your entire digital estate.</a:t>
          </a:r>
          <a:endParaRPr lang="en-US" sz="1500" kern="1200"/>
        </a:p>
      </dsp:txBody>
      <dsp:txXfrm>
        <a:off x="769598" y="1563"/>
        <a:ext cx="10249239" cy="666318"/>
      </dsp:txXfrm>
    </dsp:sp>
    <dsp:sp modelId="{ECAEB730-BF10-4AB6-9FF9-DC92DFF78A52}">
      <dsp:nvSpPr>
        <dsp:cNvPr id="0" name=""/>
        <dsp:cNvSpPr/>
      </dsp:nvSpPr>
      <dsp:spPr>
        <a:xfrm>
          <a:off x="0" y="834462"/>
          <a:ext cx="11018837" cy="6663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9C0F8C-D04C-4F5B-98D3-8B9FFDA214D4}">
      <dsp:nvSpPr>
        <dsp:cNvPr id="0" name=""/>
        <dsp:cNvSpPr/>
      </dsp:nvSpPr>
      <dsp:spPr>
        <a:xfrm>
          <a:off x="201561" y="984383"/>
          <a:ext cx="366475" cy="3664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9B26D9-4BD9-459C-8EED-B90DFEC79EA8}">
      <dsp:nvSpPr>
        <dsp:cNvPr id="0" name=""/>
        <dsp:cNvSpPr/>
      </dsp:nvSpPr>
      <dsp:spPr>
        <a:xfrm>
          <a:off x="769598" y="834462"/>
          <a:ext cx="10249239" cy="666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519" tIns="70519" rIns="70519" bIns="70519" numCol="1" spcCol="1270" anchor="ctr" anchorCtr="0">
          <a:noAutofit/>
        </a:bodyPr>
        <a:lstStyle/>
        <a:p>
          <a:pPr marL="0" lvl="0" indent="0" algn="l" defTabSz="666750">
            <a:lnSpc>
              <a:spcPct val="100000"/>
            </a:lnSpc>
            <a:spcBef>
              <a:spcPct val="0"/>
            </a:spcBef>
            <a:spcAft>
              <a:spcPct val="35000"/>
            </a:spcAft>
            <a:buNone/>
          </a:pPr>
          <a:r>
            <a:rPr lang="en-GB" sz="1500" b="1" i="0" kern="1200"/>
            <a:t>Devices  - </a:t>
          </a:r>
          <a:r>
            <a:rPr lang="en-GB" sz="1500" b="0" i="0" kern="1200"/>
            <a:t>Gain visibility into devices accessing the network. Ensure compliance and health status before granting access.</a:t>
          </a:r>
          <a:endParaRPr lang="en-US" sz="1500" kern="1200"/>
        </a:p>
      </dsp:txBody>
      <dsp:txXfrm>
        <a:off x="769598" y="834462"/>
        <a:ext cx="10249239" cy="666318"/>
      </dsp:txXfrm>
    </dsp:sp>
    <dsp:sp modelId="{4C540EDE-A5DE-45EF-BBE3-157ABB1BD81A}">
      <dsp:nvSpPr>
        <dsp:cNvPr id="0" name=""/>
        <dsp:cNvSpPr/>
      </dsp:nvSpPr>
      <dsp:spPr>
        <a:xfrm>
          <a:off x="0" y="1667360"/>
          <a:ext cx="11018837" cy="6663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8FE75F-084C-4FBC-A9D0-11E9858350B9}">
      <dsp:nvSpPr>
        <dsp:cNvPr id="0" name=""/>
        <dsp:cNvSpPr/>
      </dsp:nvSpPr>
      <dsp:spPr>
        <a:xfrm>
          <a:off x="201561" y="1817282"/>
          <a:ext cx="366475" cy="3664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3E0DFE-0119-4CCB-BBA6-1663308619B8}">
      <dsp:nvSpPr>
        <dsp:cNvPr id="0" name=""/>
        <dsp:cNvSpPr/>
      </dsp:nvSpPr>
      <dsp:spPr>
        <a:xfrm>
          <a:off x="769598" y="1667360"/>
          <a:ext cx="10249239" cy="666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519" tIns="70519" rIns="70519" bIns="70519" numCol="1" spcCol="1270" anchor="ctr" anchorCtr="0">
          <a:noAutofit/>
        </a:bodyPr>
        <a:lstStyle/>
        <a:p>
          <a:pPr marL="0" lvl="0" indent="0" algn="l" defTabSz="666750">
            <a:lnSpc>
              <a:spcPct val="100000"/>
            </a:lnSpc>
            <a:spcBef>
              <a:spcPct val="0"/>
            </a:spcBef>
            <a:spcAft>
              <a:spcPct val="35000"/>
            </a:spcAft>
            <a:buNone/>
          </a:pPr>
          <a:r>
            <a:rPr lang="en-GB" sz="1500" b="1" i="0" kern="1200"/>
            <a:t>Applications - </a:t>
          </a:r>
          <a:r>
            <a:rPr lang="en-GB" sz="1500" b="0" i="0" kern="1200"/>
            <a:t>Discover shadow IT, ensure appropriate in-app permissions, gate access based on real-time analytics, and monitor and control user actions.</a:t>
          </a:r>
          <a:endParaRPr lang="en-US" sz="1500" kern="1200"/>
        </a:p>
      </dsp:txBody>
      <dsp:txXfrm>
        <a:off x="769598" y="1667360"/>
        <a:ext cx="10249239" cy="666318"/>
      </dsp:txXfrm>
    </dsp:sp>
    <dsp:sp modelId="{4425EB28-D5B5-45E0-979E-4CBC7E7516FA}">
      <dsp:nvSpPr>
        <dsp:cNvPr id="0" name=""/>
        <dsp:cNvSpPr/>
      </dsp:nvSpPr>
      <dsp:spPr>
        <a:xfrm>
          <a:off x="0" y="2500258"/>
          <a:ext cx="11018837" cy="6663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254A1C-B89A-4F1A-985F-5ED98B2D643D}">
      <dsp:nvSpPr>
        <dsp:cNvPr id="0" name=""/>
        <dsp:cNvSpPr/>
      </dsp:nvSpPr>
      <dsp:spPr>
        <a:xfrm>
          <a:off x="201561" y="2650180"/>
          <a:ext cx="366475" cy="3664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8FC8B6-7DAC-4D6C-9540-10E7005A2C83}">
      <dsp:nvSpPr>
        <dsp:cNvPr id="0" name=""/>
        <dsp:cNvSpPr/>
      </dsp:nvSpPr>
      <dsp:spPr>
        <a:xfrm>
          <a:off x="769598" y="2500258"/>
          <a:ext cx="10249239" cy="666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519" tIns="70519" rIns="70519" bIns="70519" numCol="1" spcCol="1270" anchor="ctr" anchorCtr="0">
          <a:noAutofit/>
        </a:bodyPr>
        <a:lstStyle/>
        <a:p>
          <a:pPr marL="0" lvl="0" indent="0" algn="l" defTabSz="666750">
            <a:lnSpc>
              <a:spcPct val="100000"/>
            </a:lnSpc>
            <a:spcBef>
              <a:spcPct val="0"/>
            </a:spcBef>
            <a:spcAft>
              <a:spcPct val="35000"/>
            </a:spcAft>
            <a:buNone/>
          </a:pPr>
          <a:r>
            <a:rPr lang="en-GB" sz="1500" b="1" i="0" kern="1200"/>
            <a:t>Data - </a:t>
          </a:r>
          <a:r>
            <a:rPr lang="en-GB" sz="1500" b="0" i="0" kern="1200"/>
            <a:t>Move from perimeter-based data protection to data-driven protection. Use intelligence to classify and label data. Encrypt and restrict access based on organizational policies.</a:t>
          </a:r>
          <a:endParaRPr lang="en-US" sz="1500" kern="1200"/>
        </a:p>
      </dsp:txBody>
      <dsp:txXfrm>
        <a:off x="769598" y="2500258"/>
        <a:ext cx="10249239" cy="666318"/>
      </dsp:txXfrm>
    </dsp:sp>
    <dsp:sp modelId="{37F3E5E4-F98F-43E2-88E7-4A0F404A50E1}">
      <dsp:nvSpPr>
        <dsp:cNvPr id="0" name=""/>
        <dsp:cNvSpPr/>
      </dsp:nvSpPr>
      <dsp:spPr>
        <a:xfrm>
          <a:off x="0" y="3333157"/>
          <a:ext cx="11018837" cy="6663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9A8B84-50AB-4AA6-BCF8-45AF264BB0DC}">
      <dsp:nvSpPr>
        <dsp:cNvPr id="0" name=""/>
        <dsp:cNvSpPr/>
      </dsp:nvSpPr>
      <dsp:spPr>
        <a:xfrm>
          <a:off x="201561" y="3483078"/>
          <a:ext cx="366475" cy="36647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576FBC-FB8B-4ACB-8230-220451692287}">
      <dsp:nvSpPr>
        <dsp:cNvPr id="0" name=""/>
        <dsp:cNvSpPr/>
      </dsp:nvSpPr>
      <dsp:spPr>
        <a:xfrm>
          <a:off x="769598" y="3333157"/>
          <a:ext cx="10249239" cy="666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519" tIns="70519" rIns="70519" bIns="70519" numCol="1" spcCol="1270" anchor="ctr" anchorCtr="0">
          <a:noAutofit/>
        </a:bodyPr>
        <a:lstStyle/>
        <a:p>
          <a:pPr marL="0" lvl="0" indent="0" algn="l" defTabSz="666750">
            <a:lnSpc>
              <a:spcPct val="100000"/>
            </a:lnSpc>
            <a:spcBef>
              <a:spcPct val="0"/>
            </a:spcBef>
            <a:spcAft>
              <a:spcPct val="35000"/>
            </a:spcAft>
            <a:buNone/>
          </a:pPr>
          <a:r>
            <a:rPr lang="en-GB" sz="1500" b="1" i="0" kern="1200"/>
            <a:t>Infrastructure - </a:t>
          </a:r>
          <a:r>
            <a:rPr lang="en-GB" sz="1500" b="0" i="0" kern="1200"/>
            <a:t>Use telemetry to detect attacks and anomalies, automatically block and flag risky behavior, and employ least privilege access principles.</a:t>
          </a:r>
          <a:endParaRPr lang="en-US" sz="1500" kern="1200"/>
        </a:p>
      </dsp:txBody>
      <dsp:txXfrm>
        <a:off x="769598" y="3333157"/>
        <a:ext cx="10249239" cy="666318"/>
      </dsp:txXfrm>
    </dsp:sp>
    <dsp:sp modelId="{211F404E-059F-4412-9C84-1F8C17539BFD}">
      <dsp:nvSpPr>
        <dsp:cNvPr id="0" name=""/>
        <dsp:cNvSpPr/>
      </dsp:nvSpPr>
      <dsp:spPr>
        <a:xfrm>
          <a:off x="0" y="4166055"/>
          <a:ext cx="11018837" cy="6663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B2127E-AD72-4333-82DB-264346B52DE1}">
      <dsp:nvSpPr>
        <dsp:cNvPr id="0" name=""/>
        <dsp:cNvSpPr/>
      </dsp:nvSpPr>
      <dsp:spPr>
        <a:xfrm>
          <a:off x="201561" y="4315977"/>
          <a:ext cx="366475" cy="36647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9388B3-FDCF-4481-80B6-7ECEF7F14F65}">
      <dsp:nvSpPr>
        <dsp:cNvPr id="0" name=""/>
        <dsp:cNvSpPr/>
      </dsp:nvSpPr>
      <dsp:spPr>
        <a:xfrm>
          <a:off x="769598" y="4166055"/>
          <a:ext cx="10249239" cy="666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519" tIns="70519" rIns="70519" bIns="70519" numCol="1" spcCol="1270" anchor="ctr" anchorCtr="0">
          <a:noAutofit/>
        </a:bodyPr>
        <a:lstStyle/>
        <a:p>
          <a:pPr marL="0" lvl="0" indent="0" algn="l" defTabSz="666750">
            <a:lnSpc>
              <a:spcPct val="100000"/>
            </a:lnSpc>
            <a:spcBef>
              <a:spcPct val="0"/>
            </a:spcBef>
            <a:spcAft>
              <a:spcPct val="35000"/>
            </a:spcAft>
            <a:buNone/>
          </a:pPr>
          <a:r>
            <a:rPr lang="en-GB" sz="1500" b="1" i="0" kern="1200"/>
            <a:t>Network - </a:t>
          </a:r>
          <a:r>
            <a:rPr lang="en-GB" sz="1500" b="0" i="0" kern="1200"/>
            <a:t>Ensure devices and users aren’t trusted just because they’re on an internal network. Encrypt all internal communications, limit access by policy, and employ micro segmentation and real-time threat detection.</a:t>
          </a:r>
          <a:endParaRPr lang="en-US" sz="1500" kern="1200"/>
        </a:p>
      </dsp:txBody>
      <dsp:txXfrm>
        <a:off x="769598" y="4166055"/>
        <a:ext cx="10249239" cy="66631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2567"/>
            <a:ext cx="2945659" cy="496411"/>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9/29/2020 3:24 PM</a:t>
            </a:fld>
            <a:endParaRPr lang="en-US">
              <a:latin typeface="Segoe UI" pitchFamily="34" charset="0"/>
            </a:endParaRPr>
          </a:p>
        </p:txBody>
      </p:sp>
      <p:sp>
        <p:nvSpPr>
          <p:cNvPr id="8" name="Footer Placeholder 7"/>
          <p:cNvSpPr>
            <a:spLocks noGrp="1"/>
          </p:cNvSpPr>
          <p:nvPr>
            <p:ph type="ftr" sz="quarter" idx="2"/>
          </p:nvPr>
        </p:nvSpPr>
        <p:spPr>
          <a:xfrm>
            <a:off x="0" y="9430091"/>
            <a:ext cx="5744035" cy="360945"/>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32705" y="9430091"/>
            <a:ext cx="1063396" cy="496411"/>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9431814"/>
            <a:ext cx="5868659" cy="386493"/>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9/29/2020 3:24 PM</a:t>
            </a:fld>
            <a:endParaRPr lang="en-US"/>
          </a:p>
        </p:txBody>
      </p:sp>
      <p:sp>
        <p:nvSpPr>
          <p:cNvPr id="12" name="Notes Placeholder 11"/>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857329" y="9430091"/>
            <a:ext cx="938772" cy="496411"/>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Light"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1</a:t>
            </a:fld>
            <a:endParaRPr lang="en-US"/>
          </a:p>
        </p:txBody>
      </p:sp>
      <p:sp>
        <p:nvSpPr>
          <p:cNvPr id="11" name="Date Placeholder 10"/>
          <p:cNvSpPr>
            <a:spLocks noGrp="1"/>
          </p:cNvSpPr>
          <p:nvPr>
            <p:ph type="dt" idx="14"/>
          </p:nvPr>
        </p:nvSpPr>
        <p:spPr/>
        <p:txBody>
          <a:bodyPr/>
          <a:lstStyle/>
          <a:p>
            <a:fld id="{3A8AE42A-0CBF-4466-9DC4-244B4B05F419}" type="datetime8">
              <a:rPr lang="en-US" smtClean="0"/>
              <a:t>9/29/2020 3:24 PM</a:t>
            </a:fld>
            <a:endParaRPr lang="en-US"/>
          </a:p>
        </p:txBody>
      </p:sp>
      <p:sp>
        <p:nvSpPr>
          <p:cNvPr id="4" name="Footer Placeholder 3">
            <a:extLst>
              <a:ext uri="{FF2B5EF4-FFF2-40B4-BE49-F238E27FC236}">
                <a16:creationId xmlns:a16="http://schemas.microsoft.com/office/drawing/2014/main" id="{C02A3109-DCE0-4906-9311-ADB37932AB52}"/>
              </a:ext>
            </a:extLst>
          </p:cNvPr>
          <p:cNvSpPr>
            <a:spLocks noGrp="1"/>
          </p:cNvSpPr>
          <p:nvPr>
            <p:ph type="ftr" sz="quarter" idx="15"/>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5" name="Header Placeholder 4">
            <a:extLst>
              <a:ext uri="{FF2B5EF4-FFF2-40B4-BE49-F238E27FC236}">
                <a16:creationId xmlns:a16="http://schemas.microsoft.com/office/drawing/2014/main" id="{84158BD8-06DB-4BA8-8C13-7C89BDF0DA08}"/>
              </a:ext>
            </a:extLst>
          </p:cNvPr>
          <p:cNvSpPr>
            <a:spLocks noGrp="1"/>
          </p:cNvSpPr>
          <p:nvPr>
            <p:ph type="hdr" sz="quarter" idx="16"/>
          </p:nvPr>
        </p:nvSpPr>
        <p:spPr/>
        <p:txBody>
          <a:bodyPr/>
          <a:lstStyle/>
          <a:p>
            <a:endParaRPr lang="en-US"/>
          </a:p>
        </p:txBody>
      </p:sp>
    </p:spTree>
    <p:extLst>
      <p:ext uri="{BB962C8B-B14F-4D97-AF65-F5344CB8AC3E}">
        <p14:creationId xmlns:p14="http://schemas.microsoft.com/office/powerpoint/2010/main" val="1684475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2018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74353ED-ACB2-44BF-A903-985B0AF962B7}"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9/29/2020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765291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2018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74353ED-ACB2-44BF-A903-985B0AF962B7}"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9/29/2020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918520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9/29/2020 3:24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12</a:t>
            </a:fld>
            <a:endParaRPr lang="en-US"/>
          </a:p>
        </p:txBody>
      </p:sp>
    </p:spTree>
    <p:extLst>
      <p:ext uri="{BB962C8B-B14F-4D97-AF65-F5344CB8AC3E}">
        <p14:creationId xmlns:p14="http://schemas.microsoft.com/office/powerpoint/2010/main" val="1188456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9/29/2020 3:24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13</a:t>
            </a:fld>
            <a:endParaRPr lang="en-US"/>
          </a:p>
        </p:txBody>
      </p:sp>
    </p:spTree>
    <p:extLst>
      <p:ext uri="{BB962C8B-B14F-4D97-AF65-F5344CB8AC3E}">
        <p14:creationId xmlns:p14="http://schemas.microsoft.com/office/powerpoint/2010/main" val="2729348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2688" rtl="0" eaLnBrk="1" fontAlgn="auto" latinLnBrk="0" hangingPunct="1">
              <a:lnSpc>
                <a:spcPct val="100000"/>
              </a:lnSpc>
              <a:spcBef>
                <a:spcPts val="0"/>
              </a:spcBef>
              <a:spcAft>
                <a:spcPts val="0"/>
              </a:spcAft>
              <a:buClrTx/>
              <a:buSzTx/>
              <a:buFontTx/>
              <a:buNone/>
              <a:tabLst/>
              <a:defRPr/>
            </a:pPr>
            <a:fld id="{F6266E11-2D6E-47D1-9B0E-710511962C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88"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9429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9/29/2020 3:24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15</a:t>
            </a:fld>
            <a:endParaRPr lang="en-US"/>
          </a:p>
        </p:txBody>
      </p:sp>
    </p:spTree>
    <p:extLst>
      <p:ext uri="{BB962C8B-B14F-4D97-AF65-F5344CB8AC3E}">
        <p14:creationId xmlns:p14="http://schemas.microsoft.com/office/powerpoint/2010/main" val="553409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9/29/2020 3:24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16</a:t>
            </a:fld>
            <a:endParaRPr lang="en-US"/>
          </a:p>
        </p:txBody>
      </p:sp>
    </p:spTree>
    <p:extLst>
      <p:ext uri="{BB962C8B-B14F-4D97-AF65-F5344CB8AC3E}">
        <p14:creationId xmlns:p14="http://schemas.microsoft.com/office/powerpoint/2010/main" val="2096874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75A10CA-C02B-42D6-938B-A2C2E4E047F4}"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3" name="Notes Placeholder 2">
            <a:extLst>
              <a:ext uri="{FF2B5EF4-FFF2-40B4-BE49-F238E27FC236}">
                <a16:creationId xmlns:a16="http://schemas.microsoft.com/office/drawing/2014/main" id="{12C6BCE5-C41B-40F3-ABBF-8879530F02A8}"/>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214423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4FB6DA17-8113-4DE5-A971-AEC9EC248CE2}"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990292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9/29/2020 3:24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19</a:t>
            </a:fld>
            <a:endParaRPr lang="en-US"/>
          </a:p>
        </p:txBody>
      </p:sp>
    </p:spTree>
    <p:extLst>
      <p:ext uri="{BB962C8B-B14F-4D97-AF65-F5344CB8AC3E}">
        <p14:creationId xmlns:p14="http://schemas.microsoft.com/office/powerpoint/2010/main" val="1073159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C7D9F7-6C95-4625-A471-E475AC80FA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201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9/29/2020 3:24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20</a:t>
            </a:fld>
            <a:endParaRPr lang="en-US"/>
          </a:p>
        </p:txBody>
      </p:sp>
    </p:spTree>
    <p:extLst>
      <p:ext uri="{BB962C8B-B14F-4D97-AF65-F5344CB8AC3E}">
        <p14:creationId xmlns:p14="http://schemas.microsoft.com/office/powerpoint/2010/main" val="1127587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0" y="0"/>
            <a:ext cx="2945659" cy="496411"/>
          </a:xfrm>
          <a:prstGeom prst="rect">
            <a:avLst/>
          </a:prstGeom>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0ECFDC7D-F4BE-4668-920D-08874925A5D7}" type="datetime8">
              <a:rPr lang="en-US" smtClean="0">
                <a:solidFill>
                  <a:prstClr val="black"/>
                </a:solidFill>
              </a:rPr>
              <a:t>9/29/2020 3:24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21</a:t>
            </a:fld>
            <a:endParaRPr lang="en-US">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185510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9/29/2020 3:24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a:t>
            </a:fld>
            <a:endParaRPr lang="en-US"/>
          </a:p>
        </p:txBody>
      </p:sp>
    </p:spTree>
    <p:extLst>
      <p:ext uri="{BB962C8B-B14F-4D97-AF65-F5344CB8AC3E}">
        <p14:creationId xmlns:p14="http://schemas.microsoft.com/office/powerpoint/2010/main" val="2944096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9/29/2020 3:24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4</a:t>
            </a:fld>
            <a:endParaRPr lang="en-US"/>
          </a:p>
        </p:txBody>
      </p:sp>
    </p:spTree>
    <p:extLst>
      <p:ext uri="{BB962C8B-B14F-4D97-AF65-F5344CB8AC3E}">
        <p14:creationId xmlns:p14="http://schemas.microsoft.com/office/powerpoint/2010/main" val="1709424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9/29/2020 3:24 PM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8688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DD00BE-E982-480C-A073-CE614B204ABC}"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4490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5F0116-7EDC-49C8-BA78-CF3BC129AB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1470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5F0116-7EDC-49C8-BA78-CF3BC129AB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3022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2018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74353ED-ACB2-44BF-A903-985B0AF962B7}"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9/29/2020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4044898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accent3"/>
                </a:solidFill>
                <a:latin typeface="+mn-lt"/>
                <a:cs typeface="Segoe UI" panose="020B0502040204020203" pitchFamily="34" charset="0"/>
              </a:defRPr>
            </a:lvl1pPr>
          </a:lstStyle>
          <a:p>
            <a:pPr lvl="0"/>
            <a:r>
              <a:rPr lang="en-US"/>
              <a:t>Speaker name or subtitle text</a:t>
            </a:r>
          </a:p>
        </p:txBody>
      </p:sp>
      <p:pic>
        <p:nvPicPr>
          <p:cNvPr id="6" name="MS logo gray - EMF">
            <a:extLst>
              <a:ext uri="{FF2B5EF4-FFF2-40B4-BE49-F238E27FC236}">
                <a16:creationId xmlns:a16="http://schemas.microsoft.com/office/drawing/2014/main" id="{D41543F4-CE18-594C-A501-0968DD537C5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283297" y="281709"/>
            <a:ext cx="2440148" cy="902854"/>
          </a:xfrm>
          <a:prstGeom prst="rect">
            <a:avLst/>
          </a:prstGeom>
        </p:spPr>
      </p:pic>
    </p:spTree>
    <p:extLst>
      <p:ext uri="{BB962C8B-B14F-4D97-AF65-F5344CB8AC3E}">
        <p14:creationId xmlns:p14="http://schemas.microsoft.com/office/powerpoint/2010/main" val="19385043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6132" userDrawn="1">
          <p15:clr>
            <a:srgbClr val="5ACBF0"/>
          </p15:clr>
        </p15:guide>
        <p15:guide id="4"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1A1A1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m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246221"/>
          </a:xfrm>
          <a:noFill/>
        </p:spPr>
        <p:txBody>
          <a:bodyPr lIns="0" tIns="0" rIns="0" bIns="0">
            <a:spAutoFit/>
          </a:bodyPr>
          <a:lstStyle>
            <a:lvl1pPr marL="0" indent="0">
              <a:spcBef>
                <a:spcPts val="0"/>
              </a:spcBef>
              <a:spcAft>
                <a:spcPts val="0"/>
              </a:spcAft>
              <a:buFont typeface="Arial" panose="020B0604020202020204" pitchFamily="34" charset="0"/>
              <a:buNone/>
              <a:defRPr sz="16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77440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rgbClr val="1A1A1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5555108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userDrawn="1">
          <p15:clr>
            <a:srgbClr val="5ACBF0"/>
          </p15:clr>
        </p15:guide>
        <p15:guide id="3" orient="horz" pos="1914" userDrawn="1">
          <p15:clr>
            <a:srgbClr val="5ACBF0"/>
          </p15:clr>
        </p15:guide>
        <p15:guide id="4" orient="horz" pos="2505" userDrawn="1">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172114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rgbClr val="1A1A1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650358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guide id="4" orient="horz" pos="2505" userDrawn="1">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000000"/>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1556723"/>
      </p:ext>
    </p:extLst>
  </p:cSld>
  <p:clrMapOvr>
    <a:masterClrMapping/>
  </p:clrMapOvr>
  <p:transition>
    <p:fade/>
  </p:transition>
  <p:extLst>
    <p:ext uri="{DCECCB84-F9BA-43D5-87BE-67443E8EF086}">
      <p15:sldGuideLst xmlns:p15="http://schemas.microsoft.com/office/powerpoint/2012/main">
        <p15:guide id="1" orient="horz" pos="1272" userDrawn="1">
          <p15:clr>
            <a:srgbClr val="5ACBF0"/>
          </p15:clr>
        </p15:guide>
        <p15:guide id="2" orient="horz" pos="904" userDrawn="1">
          <p15:clr>
            <a:srgbClr val="5ACBF0"/>
          </p15:clr>
        </p15:guide>
        <p15:guide id="3" orient="horz" pos="288" userDrawn="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2">
    <p:bg>
      <p:bgPr>
        <a:solidFill>
          <a:srgbClr val="1A1A1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1272" userDrawn="1">
          <p15:clr>
            <a:srgbClr val="5ACBF0"/>
          </p15:clr>
        </p15:guide>
        <p15:guide id="3" orient="horz" pos="288" userDrawn="1">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a:xfrm>
            <a:off x="588263" y="497541"/>
            <a:ext cx="11018520" cy="430887"/>
          </a:xfrm>
        </p:spPr>
        <p:txBody>
          <a:bodyPr/>
          <a:lstStyle>
            <a:lvl1pPr>
              <a:defRPr sz="2800"/>
            </a:lvl1pPr>
          </a:lstStyle>
          <a:p>
            <a:r>
              <a:rPr lang="en-US"/>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0">
            <a:extLst>
              <a:ext uri="{FF2B5EF4-FFF2-40B4-BE49-F238E27FC236}">
                <a16:creationId xmlns:a16="http://schemas.microsoft.com/office/drawing/2014/main" id="{CD7C51EB-D279-154E-8F43-40608F83D105}"/>
              </a:ext>
            </a:extLst>
          </p:cNvPr>
          <p:cNvSpPr>
            <a:spLocks noGrp="1"/>
          </p:cNvSpPr>
          <p:nvPr>
            <p:ph type="ftr" sz="quarter" idx="3"/>
          </p:nvPr>
        </p:nvSpPr>
        <p:spPr>
          <a:xfrm>
            <a:off x="584201" y="6456459"/>
            <a:ext cx="11025188" cy="107854"/>
          </a:xfrm>
          <a:prstGeom prst="rect">
            <a:avLst/>
          </a:prstGeom>
        </p:spPr>
        <p:txBody>
          <a:bodyPr/>
          <a:lstStyle>
            <a:lvl1pPr>
              <a:defRPr sz="800">
                <a:solidFill>
                  <a:schemeClr val="bg2">
                    <a:lumMod val="50000"/>
                  </a:schemeClr>
                </a:solidFill>
              </a:defRPr>
            </a:lvl1pPr>
          </a:lstStyle>
          <a:p>
            <a:r>
              <a:rPr lang="en-US"/>
              <a:t>© Microsoft Corporation                                                                                  					   	    	                                     Microsoft 365 </a:t>
            </a:r>
          </a:p>
        </p:txBody>
      </p:sp>
    </p:spTree>
    <p:extLst>
      <p:ext uri="{BB962C8B-B14F-4D97-AF65-F5344CB8AC3E}">
        <p14:creationId xmlns:p14="http://schemas.microsoft.com/office/powerpoint/2010/main" val="3343058790"/>
      </p:ext>
    </p:extLst>
  </p:cSld>
  <p:clrMapOvr>
    <a:masterClrMapping/>
  </p:clrMapOvr>
  <p:transition>
    <p:fade/>
  </p:transition>
  <p:extLst>
    <p:ext uri="{DCECCB84-F9BA-43D5-87BE-67443E8EF086}">
      <p15:sldGuideLst xmlns:p15="http://schemas.microsoft.com/office/powerpoint/2012/main">
        <p15:guide id="1" orient="horz" pos="1272" userDrawn="1">
          <p15:clr>
            <a:srgbClr val="5ACBF0"/>
          </p15:clr>
        </p15:guide>
        <p15:guide id="2" orient="horz" pos="905" userDrawn="1">
          <p15:clr>
            <a:srgbClr val="5ACBF0"/>
          </p15:clr>
        </p15:guide>
        <p15:guide id="3" orient="horz" pos="288" userDrawn="1">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a:xfrm>
            <a:off x="588263" y="510988"/>
            <a:ext cx="11018520" cy="430887"/>
          </a:xfrm>
        </p:spPr>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288" userDrawn="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bg1">
            <a:lumMod val="95000"/>
          </a:schemeClr>
        </a:solidFill>
        <a:effectLst/>
      </p:bgPr>
    </p:bg>
    <p:spTree>
      <p:nvGrpSpPr>
        <p:cNvPr id="1" name=""/>
        <p:cNvGrpSpPr/>
        <p:nvPr/>
      </p:nvGrpSpPr>
      <p:grpSpPr>
        <a:xfrm>
          <a:off x="0" y="0"/>
          <a:ext cx="0" cy="0"/>
          <a:chOff x="0" y="0"/>
          <a:chExt cx="0" cy="0"/>
        </a:xfrm>
      </p:grpSpPr>
      <p:pic>
        <p:nvPicPr>
          <p:cNvPr id="6" name="MS logo gray - EMF">
            <a:extLst>
              <a:ext uri="{FF2B5EF4-FFF2-40B4-BE49-F238E27FC236}">
                <a16:creationId xmlns:a16="http://schemas.microsoft.com/office/drawing/2014/main" id="{D3453B0B-33DE-4ED0-A610-D76D0E610F6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283297" y="281709"/>
            <a:ext cx="2440148" cy="902855"/>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000000"/>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rgbClr val="000000"/>
                </a:soli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18495981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1A1A1A"/>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MS logo gray - EMF">
            <a:extLst>
              <a:ext uri="{FF2B5EF4-FFF2-40B4-BE49-F238E27FC236}">
                <a16:creationId xmlns:a16="http://schemas.microsoft.com/office/drawing/2014/main" id="{2EEC6248-87BC-4D4D-98C3-91E1890DDA1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283297" y="281709"/>
            <a:ext cx="2440148" cy="90285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option 3">
    <p:spTree>
      <p:nvGrpSpPr>
        <p:cNvPr id="1" name=""/>
        <p:cNvGrpSpPr/>
        <p:nvPr/>
      </p:nvGrpSpPr>
      <p:grpSpPr>
        <a:xfrm>
          <a:off x="0" y="0"/>
          <a:ext cx="0" cy="0"/>
          <a:chOff x="0" y="0"/>
          <a:chExt cx="0" cy="0"/>
        </a:xfrm>
      </p:grpSpPr>
      <p:sp>
        <p:nvSpPr>
          <p:cNvPr id="16" name="Content Placeholder 15"/>
          <p:cNvSpPr>
            <a:spLocks noGrp="1"/>
          </p:cNvSpPr>
          <p:nvPr>
            <p:ph sz="quarter" idx="17" hasCustomPrompt="1"/>
          </p:nvPr>
        </p:nvSpPr>
        <p:spPr>
          <a:xfrm>
            <a:off x="584200" y="1599722"/>
            <a:ext cx="3490176" cy="3099393"/>
          </a:xfrm>
          <a:blipFill>
            <a:blip r:embed="rId2" cstate="print">
              <a:extLst>
                <a:ext uri="{28A0092B-C50C-407E-A947-70E740481C1C}">
                  <a14:useLocalDpi xmlns:a14="http://schemas.microsoft.com/office/drawing/2010/main"/>
                </a:ext>
              </a:extLst>
            </a:blip>
            <a:stretch>
              <a:fillRect/>
            </a:stretch>
          </a:blipFill>
        </p:spPr>
        <p:txBody>
          <a:bodyPr anchor="ctr" anchorCtr="0">
            <a:noAutofit/>
          </a:bodyPr>
          <a:lstStyle>
            <a:lvl1pPr marL="0" indent="0" algn="ctr">
              <a:buNone/>
              <a:defRPr sz="1961">
                <a:solidFill>
                  <a:srgbClr val="000000"/>
                </a:solidFill>
              </a:defRPr>
            </a:lvl1pPr>
          </a:lstStyle>
          <a:p>
            <a:pPr lvl="0"/>
            <a:r>
              <a:rPr lang="en-US"/>
              <a:t>Place photo</a:t>
            </a:r>
          </a:p>
        </p:txBody>
      </p:sp>
      <p:sp>
        <p:nvSpPr>
          <p:cNvPr id="2" name="Title 1"/>
          <p:cNvSpPr>
            <a:spLocks noGrp="1"/>
          </p:cNvSpPr>
          <p:nvPr>
            <p:ph type="title" hasCustomPrompt="1"/>
          </p:nvPr>
        </p:nvSpPr>
        <p:spPr>
          <a:xfrm>
            <a:off x="584200" y="545447"/>
            <a:ext cx="11306469" cy="403137"/>
          </a:xfrm>
        </p:spPr>
        <p:txBody>
          <a:bodyPr wrap="square" lIns="0" tIns="0" rIns="0" bIns="0">
            <a:spAutoFit/>
          </a:bodyPr>
          <a:lstStyle>
            <a:lvl1pPr>
              <a:lnSpc>
                <a:spcPts val="3137"/>
              </a:lnSpc>
              <a:defRPr sz="2800">
                <a:solidFill>
                  <a:srgbClr val="000000"/>
                </a:solidFill>
              </a:defRPr>
            </a:lvl1pPr>
          </a:lstStyle>
          <a:p>
            <a:r>
              <a:rPr lang="en-US"/>
              <a:t>Text option 3: three columns images and text</a:t>
            </a:r>
          </a:p>
        </p:txBody>
      </p:sp>
      <p:sp>
        <p:nvSpPr>
          <p:cNvPr id="5" name="Text Placeholder 4"/>
          <p:cNvSpPr>
            <a:spLocks noGrp="1"/>
          </p:cNvSpPr>
          <p:nvPr>
            <p:ph type="body" sz="quarter" idx="11" hasCustomPrompt="1"/>
          </p:nvPr>
        </p:nvSpPr>
        <p:spPr>
          <a:xfrm>
            <a:off x="584200" y="4927922"/>
            <a:ext cx="3490176" cy="1186064"/>
          </a:xfrm>
        </p:spPr>
        <p:txBody>
          <a:bodyPr lIns="0" tIns="0" rIns="0" bIns="0"/>
          <a:lstStyle>
            <a:lvl1pPr marL="0" indent="0">
              <a:lnSpc>
                <a:spcPts val="1765"/>
              </a:lnSpc>
              <a:spcBef>
                <a:spcPts val="1176"/>
              </a:spcBef>
              <a:buNone/>
              <a:defRPr lang="en-US" sz="1200" b="0" kern="1200" spc="0" baseline="0" dirty="0">
                <a:solidFill>
                  <a:srgbClr val="000000"/>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200">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12/14</a:t>
            </a:r>
          </a:p>
          <a:p>
            <a:pPr lvl="1"/>
            <a:r>
              <a:rPr lang="en-US"/>
              <a:t>Body copy Segoe Regular 12/14.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autestiatur</a:t>
            </a:r>
            <a:r>
              <a:rPr lang="en-US"/>
              <a:t>.</a:t>
            </a:r>
          </a:p>
        </p:txBody>
      </p:sp>
      <p:sp>
        <p:nvSpPr>
          <p:cNvPr id="10" name="Text Placeholder 4"/>
          <p:cNvSpPr>
            <a:spLocks noGrp="1"/>
          </p:cNvSpPr>
          <p:nvPr>
            <p:ph type="body" sz="quarter" idx="13" hasCustomPrompt="1"/>
          </p:nvPr>
        </p:nvSpPr>
        <p:spPr>
          <a:xfrm>
            <a:off x="8144083" y="4927922"/>
            <a:ext cx="3465305" cy="1182568"/>
          </a:xfrm>
        </p:spPr>
        <p:txBody>
          <a:bodyPr lIns="0" tIns="0" rIns="0" bIns="0"/>
          <a:lstStyle>
            <a:lvl1pPr marL="0" marR="0" indent="0" algn="l" defTabSz="932742" rtl="0" eaLnBrk="1" fontAlgn="auto" latinLnBrk="0" hangingPunct="1">
              <a:lnSpc>
                <a:spcPts val="1765"/>
              </a:lnSpc>
              <a:spcBef>
                <a:spcPts val="1200"/>
              </a:spcBef>
              <a:spcAft>
                <a:spcPts val="0"/>
              </a:spcAft>
              <a:buClrTx/>
              <a:buSzPct val="90000"/>
              <a:buFont typeface="Wingdings" panose="05000000000000000000" pitchFamily="2" charset="2"/>
              <a:buNone/>
              <a:tabLst/>
              <a:defRPr lang="en-US" sz="1200" b="0" kern="1200" spc="0" baseline="0" dirty="0">
                <a:solidFill>
                  <a:srgbClr val="000000"/>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200">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12/14</a:t>
            </a:r>
          </a:p>
          <a:p>
            <a:pPr lvl="1"/>
            <a:r>
              <a:rPr lang="en-US"/>
              <a:t>Body copy Segoe Regular 12/14.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autestiatur</a:t>
            </a:r>
            <a:r>
              <a:rPr lang="en-US"/>
              <a:t>.</a:t>
            </a:r>
          </a:p>
        </p:txBody>
      </p:sp>
      <p:sp>
        <p:nvSpPr>
          <p:cNvPr id="25" name="Content Placeholder 15">
            <a:extLst>
              <a:ext uri="{FF2B5EF4-FFF2-40B4-BE49-F238E27FC236}">
                <a16:creationId xmlns:a16="http://schemas.microsoft.com/office/drawing/2014/main" id="{FF38BC9F-387A-498E-A040-4619A490AEDD}"/>
              </a:ext>
            </a:extLst>
          </p:cNvPr>
          <p:cNvSpPr>
            <a:spLocks noGrp="1"/>
          </p:cNvSpPr>
          <p:nvPr>
            <p:ph sz="quarter" idx="18" hasCustomPrompt="1"/>
          </p:nvPr>
        </p:nvSpPr>
        <p:spPr>
          <a:xfrm>
            <a:off x="4303151" y="1599722"/>
            <a:ext cx="3618381" cy="3099393"/>
          </a:xfrm>
          <a:blipFill>
            <a:blip r:embed="rId3" cstate="print">
              <a:extLst>
                <a:ext uri="{28A0092B-C50C-407E-A947-70E740481C1C}">
                  <a14:useLocalDpi xmlns:a14="http://schemas.microsoft.com/office/drawing/2010/main"/>
                </a:ext>
              </a:extLst>
            </a:blip>
            <a:stretch>
              <a:fillRect/>
            </a:stretch>
          </a:blipFill>
        </p:spPr>
        <p:txBody>
          <a:bodyPr anchor="ctr" anchorCtr="0">
            <a:noAutofit/>
          </a:bodyPr>
          <a:lstStyle>
            <a:lvl1pPr marL="0" indent="0" algn="ctr">
              <a:buNone/>
              <a:defRPr sz="1961">
                <a:solidFill>
                  <a:srgbClr val="000000"/>
                </a:solidFill>
              </a:defRPr>
            </a:lvl1pPr>
          </a:lstStyle>
          <a:p>
            <a:pPr lvl="0"/>
            <a:r>
              <a:rPr lang="en-US"/>
              <a:t>Place photo</a:t>
            </a:r>
          </a:p>
        </p:txBody>
      </p:sp>
      <p:sp>
        <p:nvSpPr>
          <p:cNvPr id="26" name="Content Placeholder 15">
            <a:extLst>
              <a:ext uri="{FF2B5EF4-FFF2-40B4-BE49-F238E27FC236}">
                <a16:creationId xmlns:a16="http://schemas.microsoft.com/office/drawing/2014/main" id="{EEF5E46D-3409-4544-8C4E-211F133E580F}"/>
              </a:ext>
            </a:extLst>
          </p:cNvPr>
          <p:cNvSpPr>
            <a:spLocks noGrp="1"/>
          </p:cNvSpPr>
          <p:nvPr>
            <p:ph sz="quarter" idx="19" hasCustomPrompt="1"/>
          </p:nvPr>
        </p:nvSpPr>
        <p:spPr>
          <a:xfrm>
            <a:off x="8144083" y="1599722"/>
            <a:ext cx="3465305" cy="3099394"/>
          </a:xfrm>
          <a:blipFill>
            <a:blip r:embed="rId4" cstate="print">
              <a:extLst>
                <a:ext uri="{28A0092B-C50C-407E-A947-70E740481C1C}">
                  <a14:useLocalDpi xmlns:a14="http://schemas.microsoft.com/office/drawing/2010/main"/>
                </a:ext>
              </a:extLst>
            </a:blip>
            <a:stretch>
              <a:fillRect/>
            </a:stretch>
          </a:blipFill>
        </p:spPr>
        <p:txBody>
          <a:bodyPr anchor="ctr" anchorCtr="0">
            <a:noAutofit/>
          </a:bodyPr>
          <a:lstStyle>
            <a:lvl1pPr marL="0" indent="0" algn="ctr">
              <a:buNone/>
              <a:defRPr sz="1961">
                <a:solidFill>
                  <a:srgbClr val="000000"/>
                </a:solidFill>
              </a:defRPr>
            </a:lvl1pPr>
          </a:lstStyle>
          <a:p>
            <a:pPr lvl="0"/>
            <a:r>
              <a:rPr lang="en-US"/>
              <a:t>Place photo</a:t>
            </a:r>
          </a:p>
        </p:txBody>
      </p:sp>
      <p:sp>
        <p:nvSpPr>
          <p:cNvPr id="32" name="Text Placeholder 4">
            <a:extLst>
              <a:ext uri="{FF2B5EF4-FFF2-40B4-BE49-F238E27FC236}">
                <a16:creationId xmlns:a16="http://schemas.microsoft.com/office/drawing/2014/main" id="{197742EC-5845-4BB1-84A3-00C1CF89012A}"/>
              </a:ext>
            </a:extLst>
          </p:cNvPr>
          <p:cNvSpPr>
            <a:spLocks noGrp="1"/>
          </p:cNvSpPr>
          <p:nvPr>
            <p:ph type="body" sz="quarter" idx="20" hasCustomPrompt="1"/>
          </p:nvPr>
        </p:nvSpPr>
        <p:spPr>
          <a:xfrm>
            <a:off x="4303151" y="4927922"/>
            <a:ext cx="3618381" cy="1182568"/>
          </a:xfrm>
        </p:spPr>
        <p:txBody>
          <a:bodyPr lIns="0" tIns="0" rIns="0" bIns="0"/>
          <a:lstStyle>
            <a:lvl1pPr marL="0" marR="0" indent="0" algn="l" defTabSz="932742" rtl="0" eaLnBrk="1" fontAlgn="auto" latinLnBrk="0" hangingPunct="1">
              <a:lnSpc>
                <a:spcPts val="1765"/>
              </a:lnSpc>
              <a:spcBef>
                <a:spcPts val="1200"/>
              </a:spcBef>
              <a:spcAft>
                <a:spcPts val="0"/>
              </a:spcAft>
              <a:buClrTx/>
              <a:buSzPct val="90000"/>
              <a:buFont typeface="Wingdings" panose="05000000000000000000" pitchFamily="2" charset="2"/>
              <a:buNone/>
              <a:tabLst/>
              <a:defRPr lang="en-US" sz="1200" b="0" kern="1200" spc="0" baseline="0" dirty="0">
                <a:solidFill>
                  <a:srgbClr val="000000"/>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200">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12/14</a:t>
            </a:r>
          </a:p>
          <a:p>
            <a:pPr lvl="1"/>
            <a:r>
              <a:rPr lang="en-US"/>
              <a:t>Body copy Segoe Regular 12/14.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autestiatur</a:t>
            </a:r>
            <a:r>
              <a:rPr lang="en-US"/>
              <a:t>.</a:t>
            </a:r>
          </a:p>
        </p:txBody>
      </p:sp>
      <p:sp>
        <p:nvSpPr>
          <p:cNvPr id="11" name="Footer Placeholder 14">
            <a:extLst>
              <a:ext uri="{FF2B5EF4-FFF2-40B4-BE49-F238E27FC236}">
                <a16:creationId xmlns:a16="http://schemas.microsoft.com/office/drawing/2014/main" id="{AE158E7B-0220-41AE-9E99-77C3807358BA}"/>
              </a:ext>
            </a:extLst>
          </p:cNvPr>
          <p:cNvSpPr>
            <a:spLocks noGrp="1"/>
          </p:cNvSpPr>
          <p:nvPr>
            <p:ph type="ftr" sz="quarter" idx="3"/>
          </p:nvPr>
        </p:nvSpPr>
        <p:spPr>
          <a:xfrm>
            <a:off x="361838" y="6450194"/>
            <a:ext cx="11586711" cy="118296"/>
          </a:xfrm>
          <a:prstGeom prst="rect">
            <a:avLst/>
          </a:prstGeom>
        </p:spPr>
        <p:txBody>
          <a:bodyPr vert="horz" lIns="91440" tIns="45720" rIns="91440" bIns="45720" numCol="2" rtlCol="0" anchor="ctr"/>
          <a:lstStyle>
            <a:lvl1pPr algn="l">
              <a:defRPr sz="686">
                <a:solidFill>
                  <a:srgbClr val="000000"/>
                </a:solidFill>
              </a:defRPr>
            </a:lvl1pPr>
          </a:lstStyle>
          <a:p>
            <a:r>
              <a:rPr lang="en-US"/>
              <a:t>© Microsoft Corporation                                                                                  								                      Microsoft 365 </a:t>
            </a:r>
          </a:p>
        </p:txBody>
      </p:sp>
    </p:spTree>
    <p:extLst>
      <p:ext uri="{BB962C8B-B14F-4D97-AF65-F5344CB8AC3E}">
        <p14:creationId xmlns:p14="http://schemas.microsoft.com/office/powerpoint/2010/main" val="77475075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C508A-B7AE-4ACE-8EBA-5A35AF5EF9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90ACB7-2DC4-4F24-B737-91BD01AD02B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37D36E-0681-4490-8668-FC1D02D8597B}"/>
              </a:ext>
            </a:extLst>
          </p:cNvPr>
          <p:cNvSpPr>
            <a:spLocks noGrp="1"/>
          </p:cNvSpPr>
          <p:nvPr>
            <p:ph type="dt" sz="half" idx="10"/>
          </p:nvPr>
        </p:nvSpPr>
        <p:spPr/>
        <p:txBody>
          <a:bodyPr/>
          <a:lstStyle/>
          <a:p>
            <a:fld id="{5EECC637-647D-44AD-BA68-E308CAEE1999}" type="datetimeFigureOut">
              <a:rPr lang="en-US" smtClean="0"/>
              <a:t>9/29/2020</a:t>
            </a:fld>
            <a:endParaRPr lang="en-US"/>
          </a:p>
        </p:txBody>
      </p:sp>
      <p:sp>
        <p:nvSpPr>
          <p:cNvPr id="5" name="Footer Placeholder 4">
            <a:extLst>
              <a:ext uri="{FF2B5EF4-FFF2-40B4-BE49-F238E27FC236}">
                <a16:creationId xmlns:a16="http://schemas.microsoft.com/office/drawing/2014/main" id="{913AD73B-EB22-4143-9F6B-1B3ACFD15C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E4D7E-ECD0-4C86-8F06-2877DFCB70E5}"/>
              </a:ext>
            </a:extLst>
          </p:cNvPr>
          <p:cNvSpPr>
            <a:spLocks noGrp="1"/>
          </p:cNvSpPr>
          <p:nvPr>
            <p:ph type="sldNum" sz="quarter" idx="12"/>
          </p:nvPr>
        </p:nvSpPr>
        <p:spPr/>
        <p:txBody>
          <a:bodyPr/>
          <a:lstStyle/>
          <a:p>
            <a:fld id="{DF4BB6CE-E8C0-451E-A154-41CB3D7FB8BB}" type="slidenum">
              <a:rPr lang="en-US" smtClean="0"/>
              <a:t>‹#›</a:t>
            </a:fld>
            <a:endParaRPr lang="en-US"/>
          </a:p>
        </p:txBody>
      </p:sp>
    </p:spTree>
    <p:extLst>
      <p:ext uri="{BB962C8B-B14F-4D97-AF65-F5344CB8AC3E}">
        <p14:creationId xmlns:p14="http://schemas.microsoft.com/office/powerpoint/2010/main" val="1017751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6"/>
            <a:ext cx="5181600" cy="12764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6"/>
            <a:ext cx="5181600" cy="12764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4DE787-08F4-43E3-AE42-32EED81244B2}" type="datetimeFigureOut">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0140B4-75FF-42D8-A930-A131FDEEECD7}" type="slidenum">
              <a:rPr lang="en-US" smtClean="0"/>
              <a:t>‹#›</a:t>
            </a:fld>
            <a:endParaRPr lang="en-US"/>
          </a:p>
        </p:txBody>
      </p:sp>
    </p:spTree>
    <p:extLst>
      <p:ext uri="{BB962C8B-B14F-4D97-AF65-F5344CB8AC3E}">
        <p14:creationId xmlns:p14="http://schemas.microsoft.com/office/powerpoint/2010/main" val="32170877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69305" y="1187644"/>
            <a:ext cx="11655078" cy="12764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292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5" y="620428"/>
            <a:ext cx="11306469" cy="403137"/>
          </a:xfrm>
        </p:spPr>
        <p:txBody>
          <a:bodyPr wrap="square" lIns="0" tIns="0" rIns="0" bIns="0">
            <a:spAutoFit/>
          </a:bodyPr>
          <a:lstStyle>
            <a:lvl1pPr>
              <a:lnSpc>
                <a:spcPts val="3137"/>
              </a:lnSpc>
              <a:defRPr sz="2745" strike="noStrike">
                <a:solidFill>
                  <a:schemeClr val="tx1"/>
                </a:solidFill>
              </a:defRPr>
            </a:lvl1pPr>
          </a:lstStyle>
          <a:p>
            <a:r>
              <a:rPr lang="en-US"/>
              <a:t>Title</a:t>
            </a:r>
          </a:p>
        </p:txBody>
      </p:sp>
      <p:sp>
        <p:nvSpPr>
          <p:cNvPr id="5" name="Footer Placeholder 14">
            <a:extLst>
              <a:ext uri="{FF2B5EF4-FFF2-40B4-BE49-F238E27FC236}">
                <a16:creationId xmlns:a16="http://schemas.microsoft.com/office/drawing/2014/main" id="{95231FD8-80B3-7243-A07F-7383027E4426}"/>
              </a:ext>
            </a:extLst>
          </p:cNvPr>
          <p:cNvSpPr>
            <a:spLocks noGrp="1"/>
          </p:cNvSpPr>
          <p:nvPr>
            <p:ph type="ftr" sz="quarter" idx="3"/>
          </p:nvPr>
        </p:nvSpPr>
        <p:spPr>
          <a:xfrm>
            <a:off x="361838" y="6450194"/>
            <a:ext cx="11586711" cy="118296"/>
          </a:xfrm>
          <a:prstGeom prst="rect">
            <a:avLst/>
          </a:prstGeom>
        </p:spPr>
        <p:txBody>
          <a:bodyPr vert="horz" lIns="91440" tIns="45720" rIns="91440" bIns="45720" numCol="2" rtlCol="0" anchor="ctr"/>
          <a:lstStyle>
            <a:lvl1pPr algn="l">
              <a:defRPr sz="686">
                <a:solidFill>
                  <a:schemeClr val="tx1">
                    <a:tint val="75000"/>
                  </a:schemeClr>
                </a:solidFill>
              </a:defRPr>
            </a:lvl1pPr>
          </a:lstStyle>
          <a:p>
            <a:r>
              <a:rPr lang="en-US">
                <a:solidFill>
                  <a:schemeClr val="bg1">
                    <a:lumMod val="65000"/>
                  </a:schemeClr>
                </a:solidFill>
              </a:rPr>
              <a:t>© Microsoft Corporation                                                                                  								                                Azure </a:t>
            </a:r>
          </a:p>
        </p:txBody>
      </p:sp>
    </p:spTree>
    <p:extLst>
      <p:ext uri="{BB962C8B-B14F-4D97-AF65-F5344CB8AC3E}">
        <p14:creationId xmlns:p14="http://schemas.microsoft.com/office/powerpoint/2010/main" val="212223067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358856" y="1207104"/>
            <a:ext cx="5498540" cy="1880708"/>
          </a:xfrm>
        </p:spPr>
        <p:txBody>
          <a:bodyPr wrap="square">
            <a:spAutoFit/>
          </a:bodyPr>
          <a:lstStyle>
            <a:lvl1pPr marL="0" indent="0">
              <a:spcBef>
                <a:spcPts val="1200"/>
              </a:spcBef>
              <a:buClr>
                <a:schemeClr val="tx1"/>
              </a:buClr>
              <a:buFont typeface="Wingdings" pitchFamily="2" charset="2"/>
              <a:buNone/>
              <a:defRPr sz="3138"/>
            </a:lvl1pPr>
            <a:lvl2pPr marL="0" indent="0">
              <a:buNone/>
              <a:defRPr sz="1961"/>
            </a:lvl2pPr>
            <a:lvl3pPr marL="227202" indent="0">
              <a:buNone/>
              <a:tabLst/>
              <a:defRPr sz="1961"/>
            </a:lvl3pPr>
            <a:lvl4pPr marL="451294" indent="0">
              <a:buNone/>
              <a:defRPr/>
            </a:lvl4pPr>
            <a:lvl5pPr marL="672273"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335064" y="1187645"/>
            <a:ext cx="5498540" cy="1880708"/>
          </a:xfrm>
        </p:spPr>
        <p:txBody>
          <a:bodyPr wrap="square">
            <a:spAutoFit/>
          </a:bodyPr>
          <a:lstStyle>
            <a:lvl1pPr marL="0" indent="0">
              <a:spcBef>
                <a:spcPts val="1200"/>
              </a:spcBef>
              <a:buClr>
                <a:schemeClr val="tx1"/>
              </a:buClr>
              <a:buFont typeface="Wingdings" pitchFamily="2" charset="2"/>
              <a:buNone/>
              <a:defRPr sz="3138"/>
            </a:lvl1pPr>
            <a:lvl2pPr marL="0" indent="0">
              <a:buNone/>
              <a:defRPr sz="1961"/>
            </a:lvl2pPr>
            <a:lvl3pPr marL="227202" indent="0">
              <a:buNone/>
              <a:tabLst/>
              <a:defRPr sz="1961"/>
            </a:lvl3pPr>
            <a:lvl4pPr marL="451294" indent="0">
              <a:buNone/>
              <a:defRPr/>
            </a:lvl4pPr>
            <a:lvl5pPr marL="672273"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771208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582043" y="3962401"/>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5" y="2425542"/>
            <a:ext cx="4167887" cy="1107996"/>
          </a:xfrm>
        </p:spPr>
        <p:txBody>
          <a:bodyPr anchor="b" anchorCtr="0">
            <a:spAutoFit/>
          </a:bodyPr>
          <a:lstStyle>
            <a:lvl1pPr>
              <a:defRPr/>
            </a:lvl1pPr>
          </a:lstStyle>
          <a:p>
            <a:r>
              <a:rPr lang="en-US"/>
              <a:t>Event name or presentation title </a:t>
            </a:r>
          </a:p>
        </p:txBody>
      </p:sp>
      <p:pic>
        <p:nvPicPr>
          <p:cNvPr id="7" name="MS logo gray - EMF">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1786611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9"/>
          </a:xfrm>
          <a:noFill/>
        </p:spPr>
        <p:txBody>
          <a:bodyPr lIns="0" tIns="0" rIns="0" bIns="0" anchor="b" anchorCtr="0">
            <a:spAutoFit/>
          </a:bodyPr>
          <a:lstStyle>
            <a:lvl1pPr>
              <a:defRPr sz="3600" spc="-51"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1"/>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6" name="MS logo white - EMF">
            <a:extLst>
              <a:ext uri="{FF2B5EF4-FFF2-40B4-BE49-F238E27FC236}">
                <a16:creationId xmlns:a16="http://schemas.microsoft.com/office/drawing/2014/main" id="{15F18C2F-44AE-47B2-AF66-6F44850A4565}"/>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6927108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9"/>
          </a:xfrm>
          <a:noFill/>
        </p:spPr>
        <p:txBody>
          <a:bodyPr lIns="0" tIns="0" rIns="0" bIns="0" anchor="b" anchorCtr="0">
            <a:spAutoFit/>
          </a:bodyPr>
          <a:lstStyle>
            <a:lvl1pPr>
              <a:defRPr sz="3600" spc="-51"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1"/>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7" name="MS logo gray - EMF">
            <a:extLst>
              <a:ext uri="{FF2B5EF4-FFF2-40B4-BE49-F238E27FC236}">
                <a16:creationId xmlns:a16="http://schemas.microsoft.com/office/drawing/2014/main" id="{7396ACE7-F558-4C66-AE7E-E2762CCA2F54}"/>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0690115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a:xfrm>
            <a:off x="588263" y="498764"/>
            <a:ext cx="11018520" cy="430887"/>
          </a:xfrm>
        </p:spPr>
        <p:txBody>
          <a:bodyPr/>
          <a:lstStyle>
            <a:lvl1pPr>
              <a:defRPr sz="2800">
                <a:solidFill>
                  <a:srgbClr val="000000"/>
                </a:solidFill>
              </a:defRPr>
            </a:lvl1pPr>
          </a:lstStyle>
          <a:p>
            <a:r>
              <a:rPr lang="en-US"/>
              <a:t>Click to edit Master title style</a:t>
            </a:r>
          </a:p>
        </p:txBody>
      </p:sp>
      <p:sp>
        <p:nvSpPr>
          <p:cNvPr id="4" name="Text Placeholder 3"/>
          <p:cNvSpPr>
            <a:spLocks noGrp="1"/>
          </p:cNvSpPr>
          <p:nvPr>
            <p:ph type="body" sz="quarter" idx="10"/>
          </p:nvPr>
        </p:nvSpPr>
        <p:spPr>
          <a:xfrm>
            <a:off x="586390" y="1434370"/>
            <a:ext cx="11018520" cy="1083374"/>
          </a:xfrm>
        </p:spPr>
        <p:txBody>
          <a:bodyPr wrap="square">
            <a:spAutoFit/>
          </a:bodyPr>
          <a:lstStyle>
            <a:lvl1pPr marL="0" indent="0">
              <a:buNone/>
              <a:defRPr sz="2000" b="0" i="0">
                <a:solidFill>
                  <a:srgbClr val="000000"/>
                </a:solidFill>
                <a:latin typeface="+mn-lt"/>
                <a:cs typeface="Segoe UI" panose="020B0502040204020203" pitchFamily="34" charset="0"/>
              </a:defRPr>
            </a:lvl1pPr>
            <a:lvl2pPr marL="228600" indent="0">
              <a:buNone/>
              <a:defRPr sz="1600">
                <a:solidFill>
                  <a:srgbClr val="000000"/>
                </a:solidFill>
              </a:defRPr>
            </a:lvl2pPr>
            <a:lvl3pPr marL="457200" indent="0">
              <a:buNone/>
              <a:defRPr sz="1400">
                <a:solidFill>
                  <a:srgbClr val="000000"/>
                </a:solidFill>
              </a:defRPr>
            </a:lvl3pPr>
            <a:lvl4pPr marL="685800" indent="0">
              <a:buNone/>
              <a:defRPr sz="1200">
                <a:solidFill>
                  <a:srgbClr val="000000"/>
                </a:solidFill>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10">
            <a:extLst>
              <a:ext uri="{FF2B5EF4-FFF2-40B4-BE49-F238E27FC236}">
                <a16:creationId xmlns:a16="http://schemas.microsoft.com/office/drawing/2014/main" id="{37A1A54A-CF38-9947-A8FB-BBD41DE025C0}"/>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r>
              <a:rPr lang="en-US"/>
              <a:t>© Microsoft Corporation                                                                                  					   	    	                                     Microsoft 365 </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86391" y="1264251"/>
            <a:ext cx="11018520" cy="1612749"/>
          </a:xfrm>
        </p:spPr>
        <p:txBody>
          <a:bodyPr wrap="square">
            <a:spAutoFit/>
          </a:bodyPr>
          <a:lstStyle>
            <a:lvl1pPr marL="0" indent="0">
              <a:buNone/>
              <a:defRPr/>
            </a:lvl1pPr>
            <a:lvl2pPr marL="228594" indent="0">
              <a:buNone/>
              <a:defRPr/>
            </a:lvl2pPr>
            <a:lvl3pPr marL="457189" indent="0">
              <a:buNone/>
              <a:defRPr/>
            </a:lvl3pPr>
            <a:lvl4pPr marL="685783" indent="0">
              <a:buNone/>
              <a:defRPr/>
            </a:lvl4pPr>
            <a:lvl5pPr marL="914377"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4427099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84200" y="1435498"/>
            <a:ext cx="11018520" cy="16127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80712586"/>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84200" y="1435100"/>
            <a:ext cx="5212080" cy="1649683"/>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2" indent="0">
              <a:buFont typeface="Wingdings" panose="05000000000000000000" pitchFamily="2" charset="2"/>
              <a:buNone/>
              <a:defRPr sz="2000" b="0"/>
            </a:lvl2pPr>
            <a:lvl3pPr marL="450839" indent="0">
              <a:buFont typeface="Wingdings" panose="05000000000000000000" pitchFamily="2" charset="2"/>
              <a:buNone/>
              <a:tabLst/>
              <a:defRPr sz="1600" b="0"/>
            </a:lvl3pPr>
            <a:lvl4pPr marL="652446" indent="0">
              <a:buFont typeface="Wingdings" panose="05000000000000000000" pitchFamily="2" charset="2"/>
              <a:buNone/>
              <a:defRPr sz="1400" b="0"/>
            </a:lvl4pPr>
            <a:lvl5pPr marL="854053"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3"/>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2" indent="0">
              <a:buFont typeface="Wingdings" panose="05000000000000000000" pitchFamily="2" charset="2"/>
              <a:buNone/>
              <a:defRPr sz="2000" b="0"/>
            </a:lvl2pPr>
            <a:lvl3pPr marL="450839" indent="0">
              <a:buFont typeface="Wingdings" panose="05000000000000000000" pitchFamily="2" charset="2"/>
              <a:buNone/>
              <a:tabLst/>
              <a:defRPr sz="1600" b="0"/>
            </a:lvl3pPr>
            <a:lvl4pPr marL="652446" indent="0">
              <a:buFont typeface="Wingdings" panose="05000000000000000000" pitchFamily="2" charset="2"/>
              <a:buNone/>
              <a:defRPr sz="1400" b="0"/>
            </a:lvl4pPr>
            <a:lvl5pPr marL="854053"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078692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84200" y="1437480"/>
            <a:ext cx="5212080" cy="1649683"/>
          </a:xfrm>
        </p:spPr>
        <p:txBody>
          <a:bodyPr wrap="square">
            <a:spAutoFit/>
          </a:bodyPr>
          <a:lstStyle>
            <a:lvl1pPr marL="231769" indent="-231769">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28" indent="-171446">
              <a:buFont typeface="Wingdings" panose="05000000000000000000" pitchFamily="2" charset="2"/>
              <a:buChar char=""/>
              <a:defRPr sz="2000" b="0"/>
            </a:lvl2pPr>
            <a:lvl3pPr marL="639747" indent="-188909">
              <a:buFont typeface="Wingdings" panose="05000000000000000000" pitchFamily="2" charset="2"/>
              <a:buChar char=""/>
              <a:tabLst/>
              <a:defRPr sz="1600" b="0"/>
            </a:lvl3pPr>
            <a:lvl4pPr marL="828654" indent="-176209">
              <a:buFont typeface="Wingdings" panose="05000000000000000000" pitchFamily="2" charset="2"/>
              <a:buChar char=""/>
              <a:defRPr sz="1400" b="0"/>
            </a:lvl4pPr>
            <a:lvl5pPr marL="1023913" indent="-169858">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5" y="1437480"/>
            <a:ext cx="5212080" cy="1649683"/>
          </a:xfrm>
        </p:spPr>
        <p:txBody>
          <a:bodyPr wrap="square">
            <a:spAutoFit/>
          </a:bodyPr>
          <a:lstStyle>
            <a:lvl1pPr marL="231769" indent="-231769">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28" indent="-171446">
              <a:buFont typeface="Wingdings" panose="05000000000000000000" pitchFamily="2" charset="2"/>
              <a:buChar char=""/>
              <a:defRPr sz="2000" b="0"/>
            </a:lvl2pPr>
            <a:lvl3pPr marL="639747" indent="-188909">
              <a:buFont typeface="Wingdings" panose="05000000000000000000" pitchFamily="2" charset="2"/>
              <a:buChar char=""/>
              <a:tabLst/>
              <a:defRPr sz="1600" b="0"/>
            </a:lvl3pPr>
            <a:lvl4pPr marL="828654" indent="-176209">
              <a:buFont typeface="Wingdings" panose="05000000000000000000" pitchFamily="2" charset="2"/>
              <a:buChar char=""/>
              <a:defRPr sz="1400" b="0"/>
            </a:lvl4pPr>
            <a:lvl5pPr marL="1023913" indent="-169858">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487472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31354003"/>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3848922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1"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7294409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9"/>
          </a:xfrm>
          <a:noFill/>
        </p:spPr>
        <p:txBody>
          <a:bodyPr lIns="0" tIns="0" rIns="0" bIns="0" anchor="b" anchorCtr="0">
            <a:spAutoFit/>
          </a:bodyPr>
          <a:lstStyle>
            <a:lvl1pPr algn="l" defTabSz="932719" rtl="0" eaLnBrk="1" latinLnBrk="0" hangingPunct="1">
              <a:lnSpc>
                <a:spcPct val="90000"/>
              </a:lnSpc>
              <a:spcBef>
                <a:spcPct val="0"/>
              </a:spcBef>
              <a:buNone/>
              <a:defRPr lang="en-US" sz="3600" b="1" kern="1200" cap="none" spc="-51"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21"/>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24413601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9"/>
            <a:ext cx="9144000" cy="498599"/>
          </a:xfrm>
          <a:noFill/>
        </p:spPr>
        <p:txBody>
          <a:bodyPr lIns="0" tIns="0" rIns="0" bIns="0" anchor="b" anchorCtr="0">
            <a:spAutoFit/>
          </a:bodyPr>
          <a:lstStyle>
            <a:lvl1pPr algn="l" defTabSz="932719" rtl="0" eaLnBrk="1" latinLnBrk="0" hangingPunct="1">
              <a:lnSpc>
                <a:spcPct val="90000"/>
              </a:lnSpc>
              <a:spcBef>
                <a:spcPct val="0"/>
              </a:spcBef>
              <a:buNone/>
              <a:defRPr lang="en-US" sz="3600" b="1" kern="1200" cap="none" spc="-51"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19856051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9"/>
            <a:ext cx="9144000" cy="498599"/>
          </a:xfrm>
          <a:noFill/>
        </p:spPr>
        <p:txBody>
          <a:bodyPr lIns="0" tIns="0" rIns="0" bIns="0" anchor="b" anchorCtr="0">
            <a:spAutoFit/>
          </a:bodyPr>
          <a:lstStyle>
            <a:lvl1pPr algn="l" defTabSz="932719" rtl="0" eaLnBrk="1" latinLnBrk="0" hangingPunct="1">
              <a:lnSpc>
                <a:spcPct val="90000"/>
              </a:lnSpc>
              <a:spcBef>
                <a:spcPct val="0"/>
              </a:spcBef>
              <a:buNone/>
              <a:defRPr lang="en-US" sz="3600" b="1" kern="1200" cap="none" spc="-51"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7352241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509155"/>
            <a:ext cx="11018520" cy="430887"/>
          </a:xfrm>
        </p:spPr>
        <p:txBody>
          <a:bodyPr/>
          <a:lstStyle>
            <a:lvl1pPr>
              <a:defRPr sz="2800">
                <a:solidFill>
                  <a:srgbClr val="000000"/>
                </a:solidFill>
              </a:defRPr>
            </a:lvl1pPr>
          </a:lstStyle>
          <a:p>
            <a:r>
              <a:rPr lang="en-US"/>
              <a:t>Click to edit Master title style</a:t>
            </a:r>
          </a:p>
        </p:txBody>
      </p:sp>
      <p:sp>
        <p:nvSpPr>
          <p:cNvPr id="3" name="Text Placeholder 2"/>
          <p:cNvSpPr>
            <a:spLocks noGrp="1"/>
          </p:cNvSpPr>
          <p:nvPr>
            <p:ph type="body" sz="quarter" idx="10"/>
          </p:nvPr>
        </p:nvSpPr>
        <p:spPr>
          <a:xfrm>
            <a:off x="584200" y="1435497"/>
            <a:ext cx="11018520" cy="1268039"/>
          </a:xfrm>
        </p:spPr>
        <p:txBody>
          <a:bodyPr/>
          <a:lstStyle>
            <a:lvl1pPr>
              <a:defRPr sz="2000">
                <a:solidFill>
                  <a:srgbClr val="000000"/>
                </a:solidFill>
                <a:latin typeface="+mn-lt"/>
              </a:defRPr>
            </a:lvl1pPr>
            <a:lvl2pPr>
              <a:defRPr sz="1600">
                <a:solidFill>
                  <a:srgbClr val="000000"/>
                </a:solidFill>
              </a:defRPr>
            </a:lvl2pPr>
            <a:lvl3pPr>
              <a:defRPr sz="1400">
                <a:solidFill>
                  <a:srgbClr val="000000"/>
                </a:solidFill>
              </a:defRPr>
            </a:lvl3pPr>
            <a:lvl4pPr>
              <a:defRPr sz="1200">
                <a:solidFill>
                  <a:srgbClr val="000000"/>
                </a:solidFill>
              </a:defRPr>
            </a:lvl4pPr>
            <a:lvl5pPr>
              <a:defRPr sz="1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0">
            <a:extLst>
              <a:ext uri="{FF2B5EF4-FFF2-40B4-BE49-F238E27FC236}">
                <a16:creationId xmlns:a16="http://schemas.microsoft.com/office/drawing/2014/main" id="{DD1BEEC7-5874-1E48-8B60-B1E5D9779C29}"/>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r>
              <a:rPr lang="en-US"/>
              <a:t>© Microsoft Corporation                                                                                  					   	    	                                     Microsoft 365 </a:t>
            </a:r>
          </a:p>
        </p:txBody>
      </p:sp>
    </p:spTree>
    <p:extLst>
      <p:ext uri="{BB962C8B-B14F-4D97-AF65-F5344CB8AC3E}">
        <p14:creationId xmlns:p14="http://schemas.microsoft.com/office/powerpoint/2010/main" val="1703268474"/>
      </p:ext>
    </p:extLst>
  </p:cSld>
  <p:clrMapOvr>
    <a:masterClrMapping/>
  </p:clrMapOvr>
  <p:transition>
    <p:fade/>
  </p:transition>
  <p:extLst>
    <p:ext uri="{DCECCB84-F9BA-43D5-87BE-67443E8EF086}">
      <p15:sldGuideLst xmlns:p15="http://schemas.microsoft.com/office/powerpoint/2012/main">
        <p15:guide id="2" orient="horz" pos="1272" userDrawn="1">
          <p15:clr>
            <a:srgbClr val="5ACBF0"/>
          </p15:clr>
        </p15:guide>
        <p15:guide id="3" orient="horz" pos="288" userDrawn="1">
          <p15:clr>
            <a:srgbClr val="5ACBF0"/>
          </p15:clr>
        </p15:guide>
        <p15:guide id="5" orient="horz" pos="904" userDrawn="1">
          <p15:clr>
            <a:srgbClr val="5ACBF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9"/>
            <a:ext cx="9144000" cy="498599"/>
          </a:xfrm>
          <a:noFill/>
        </p:spPr>
        <p:txBody>
          <a:bodyPr lIns="0" tIns="0" rIns="0" bIns="0" anchor="b" anchorCtr="0">
            <a:spAutoFit/>
          </a:bodyPr>
          <a:lstStyle>
            <a:lvl1pPr algn="l" defTabSz="932719" rtl="0" eaLnBrk="1" latinLnBrk="0" hangingPunct="1">
              <a:lnSpc>
                <a:spcPct val="90000"/>
              </a:lnSpc>
              <a:spcBef>
                <a:spcPct val="0"/>
              </a:spcBef>
              <a:buNone/>
              <a:defRPr lang="en-US" sz="3600" b="1" kern="1200" cap="none" spc="-51"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0696936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893462"/>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03934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9"/>
            <a:ext cx="11018520" cy="1969771"/>
          </a:xfrm>
        </p:spPr>
        <p:txBody>
          <a:bodyPr/>
          <a:lstStyle>
            <a:lvl1pPr marL="0" indent="0">
              <a:buNone/>
              <a:defRPr sz="32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45"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592"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42"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71"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Tree>
    <p:extLst>
      <p:ext uri="{BB962C8B-B14F-4D97-AF65-F5344CB8AC3E}">
        <p14:creationId xmlns:p14="http://schemas.microsoft.com/office/powerpoint/2010/main" val="4195024186"/>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EAEAEA"/>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1" y="5730430"/>
            <a:ext cx="9485350" cy="538609"/>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67" eaLnBrk="0" hangingPunct="0"/>
            <a:r>
              <a:rPr lang="en-US" sz="700">
                <a:gradFill>
                  <a:gsLst>
                    <a:gs pos="0">
                      <a:schemeClr val="bg1"/>
                    </a:gs>
                    <a:gs pos="100000">
                      <a:schemeClr val="bg1"/>
                    </a:gs>
                  </a:gsLst>
                  <a:lin ang="5400000" scaled="0"/>
                </a:gradFill>
                <a:cs typeface="Segoe UI" pitchFamily="34" charset="0"/>
              </a:rPr>
              <a:t>© Copyright Microsoft Corporation. All rights reserved. Microsoft, Windows, and other product names are or may be registered trademarks and/or trademarks in the U.S. and/or other countries.</a:t>
            </a:r>
            <a:br>
              <a:rPr lang="en-US" sz="700">
                <a:gradFill>
                  <a:gsLst>
                    <a:gs pos="0">
                      <a:schemeClr val="bg1"/>
                    </a:gs>
                    <a:gs pos="100000">
                      <a:schemeClr val="bg1"/>
                    </a:gs>
                  </a:gsLst>
                  <a:lin ang="5400000" scaled="0"/>
                </a:gradFill>
                <a:cs typeface="Segoe UI" pitchFamily="34" charset="0"/>
              </a:rPr>
            </a:br>
            <a:br>
              <a:rPr lang="en-US" sz="700">
                <a:gradFill>
                  <a:gsLst>
                    <a:gs pos="0">
                      <a:schemeClr val="bg1"/>
                    </a:gs>
                    <a:gs pos="100000">
                      <a:schemeClr val="bg1"/>
                    </a:gs>
                  </a:gsLst>
                  <a:lin ang="5400000" scaled="0"/>
                </a:gradFill>
                <a:cs typeface="Segoe UI" pitchFamily="34" charset="0"/>
              </a:rPr>
            </a:br>
            <a:r>
              <a:rPr lang="en-US" sz="700">
                <a:gradFill>
                  <a:gsLst>
                    <a:gs pos="0">
                      <a:schemeClr val="bg1"/>
                    </a:gs>
                    <a:gs pos="100000">
                      <a:schemeClr val="bg1"/>
                    </a:gs>
                  </a:gsLst>
                  <a:lin ang="5400000" scaled="0"/>
                </a:gradFill>
                <a:cs typeface="Segoe UI" pitchFamily="34" charset="0"/>
              </a:rPr>
              <a:t>The information herein is for informational purposes only and represents the current view of Microsoft Corporation as of the date of this presentation. </a:t>
            </a:r>
            <a:br>
              <a:rPr lang="en-US" sz="700">
                <a:gradFill>
                  <a:gsLst>
                    <a:gs pos="0">
                      <a:schemeClr val="bg1"/>
                    </a:gs>
                    <a:gs pos="100000">
                      <a:schemeClr val="bg1"/>
                    </a:gs>
                  </a:gsLst>
                  <a:lin ang="5400000" scaled="0"/>
                </a:gradFill>
                <a:cs typeface="Segoe UI" pitchFamily="34" charset="0"/>
              </a:rPr>
            </a:br>
            <a:br>
              <a:rPr lang="en-US" sz="700">
                <a:gradFill>
                  <a:gsLst>
                    <a:gs pos="0">
                      <a:schemeClr val="bg1"/>
                    </a:gs>
                    <a:gs pos="100000">
                      <a:schemeClr val="bg1"/>
                    </a:gs>
                  </a:gsLst>
                  <a:lin ang="5400000" scaled="0"/>
                </a:gradFill>
                <a:cs typeface="Segoe UI" pitchFamily="34" charset="0"/>
              </a:rPr>
            </a:br>
            <a:r>
              <a:rPr lang="en-US" sz="700">
                <a:gradFill>
                  <a:gsLst>
                    <a:gs pos="0">
                      <a:schemeClr val="bg1"/>
                    </a:gs>
                    <a:gs pos="100000">
                      <a:schemeClr val="bg1"/>
                    </a:gs>
                  </a:gsLst>
                  <a:lin ang="5400000" scaled="0"/>
                </a:gradFill>
                <a:cs typeface="Segoe UI" pitchFamily="34" charset="0"/>
              </a:rPr>
              <a:t>MICROSOFT MAKES NO WARRANTIES, EXPRESS, IMPLIED OR STATUTORY, AS TO THE INFORMATION IN THIS PRESENTATION.</a:t>
            </a:r>
          </a:p>
        </p:txBody>
      </p:sp>
      <p:grpSp>
        <p:nvGrpSpPr>
          <p:cNvPr id="3" name="Group 4">
            <a:extLst>
              <a:ext uri="{FF2B5EF4-FFF2-40B4-BE49-F238E27FC236}">
                <a16:creationId xmlns:a16="http://schemas.microsoft.com/office/drawing/2014/main" id="{A8CB3400-F853-4698-9F33-34A1CBD292B5}"/>
              </a:ext>
            </a:extLst>
          </p:cNvPr>
          <p:cNvGrpSpPr>
            <a:grpSpLocks noChangeAspect="1"/>
          </p:cNvGrpSpPr>
          <p:nvPr userDrawn="1"/>
        </p:nvGrpSpPr>
        <p:grpSpPr bwMode="auto">
          <a:xfrm>
            <a:off x="584200" y="585788"/>
            <a:ext cx="1366838" cy="292100"/>
            <a:chOff x="368" y="369"/>
            <a:chExt cx="861" cy="184"/>
          </a:xfrm>
        </p:grpSpPr>
        <p:sp>
          <p:nvSpPr>
            <p:cNvPr id="5" name="AutoShape 3">
              <a:extLst>
                <a:ext uri="{FF2B5EF4-FFF2-40B4-BE49-F238E27FC236}">
                  <a16:creationId xmlns:a16="http://schemas.microsoft.com/office/drawing/2014/main" id="{A03A8B05-CF60-440B-AEE6-D951AEF30BCF}"/>
                </a:ext>
              </a:extLst>
            </p:cNvPr>
            <p:cNvSpPr>
              <a:spLocks noChangeAspect="1" noChangeArrowheads="1" noTextEdit="1"/>
            </p:cNvSpPr>
            <p:nvPr userDrawn="1"/>
          </p:nvSpPr>
          <p:spPr bwMode="auto">
            <a:xfrm>
              <a:off x="368" y="369"/>
              <a:ext cx="86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a:extLst>
                <a:ext uri="{FF2B5EF4-FFF2-40B4-BE49-F238E27FC236}">
                  <a16:creationId xmlns:a16="http://schemas.microsoft.com/office/drawing/2014/main" id="{3CAF1150-6704-493E-9DF3-94B0B0608532}"/>
                </a:ext>
              </a:extLst>
            </p:cNvPr>
            <p:cNvSpPr>
              <a:spLocks noEditPoints="1"/>
            </p:cNvSpPr>
            <p:nvPr userDrawn="1"/>
          </p:nvSpPr>
          <p:spPr bwMode="auto">
            <a:xfrm>
              <a:off x="606" y="398"/>
              <a:ext cx="623" cy="121"/>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id="{DF25CFDD-E3D1-48BE-9DD2-A1CE8E850AC7}"/>
                </a:ext>
              </a:extLst>
            </p:cNvPr>
            <p:cNvSpPr>
              <a:spLocks noChangeArrowheads="1"/>
            </p:cNvSpPr>
            <p:nvPr userDrawn="1"/>
          </p:nvSpPr>
          <p:spPr bwMode="auto">
            <a:xfrm>
              <a:off x="367" y="370"/>
              <a:ext cx="88" cy="87"/>
            </a:xfrm>
            <a:prstGeom prst="rect">
              <a:avLst/>
            </a:prstGeom>
            <a:solidFill>
              <a:srgbClr val="F250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7">
              <a:extLst>
                <a:ext uri="{FF2B5EF4-FFF2-40B4-BE49-F238E27FC236}">
                  <a16:creationId xmlns:a16="http://schemas.microsoft.com/office/drawing/2014/main" id="{D372CD2B-BD4C-4D78-87EB-A02B68DE9AC8}"/>
                </a:ext>
              </a:extLst>
            </p:cNvPr>
            <p:cNvSpPr>
              <a:spLocks noChangeArrowheads="1"/>
            </p:cNvSpPr>
            <p:nvPr userDrawn="1"/>
          </p:nvSpPr>
          <p:spPr bwMode="auto">
            <a:xfrm>
              <a:off x="464" y="370"/>
              <a:ext cx="87" cy="87"/>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C08F7C4B-B6AD-426B-A622-1ABFF9AB63EA}"/>
                </a:ext>
              </a:extLst>
            </p:cNvPr>
            <p:cNvSpPr>
              <a:spLocks noChangeArrowheads="1"/>
            </p:cNvSpPr>
            <p:nvPr userDrawn="1"/>
          </p:nvSpPr>
          <p:spPr bwMode="auto">
            <a:xfrm>
              <a:off x="367" y="466"/>
              <a:ext cx="88" cy="88"/>
            </a:xfrm>
            <a:prstGeom prst="rect">
              <a:avLst/>
            </a:prstGeom>
            <a:solidFill>
              <a:srgbClr val="00A4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6C34ABA3-A10C-497C-96F0-D62B96BCE67B}"/>
                </a:ext>
              </a:extLst>
            </p:cNvPr>
            <p:cNvSpPr>
              <a:spLocks noChangeArrowheads="1"/>
            </p:cNvSpPr>
            <p:nvPr userDrawn="1"/>
          </p:nvSpPr>
          <p:spPr bwMode="auto">
            <a:xfrm>
              <a:off x="464" y="466"/>
              <a:ext cx="87" cy="88"/>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4118043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2" y="6269039"/>
            <a:ext cx="12192001" cy="588963"/>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1" y="1436689"/>
            <a:ext cx="11018839"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42231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42" y="1189180"/>
            <a:ext cx="11653523" cy="2092881"/>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512" indent="0">
              <a:buNone/>
              <a:defRPr/>
            </a:lvl3pPr>
            <a:lvl4pPr marL="457025" indent="0">
              <a:buNone/>
              <a:defRPr/>
            </a:lvl4pPr>
            <a:lvl5pPr marL="685537"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841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27575-22A2-419A-9335-99067767CA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FF0115-661B-4F6E-A82B-08837F4496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1FE8FA-7F8D-4B32-BB00-E0FA1CA5E99F}"/>
              </a:ext>
            </a:extLst>
          </p:cNvPr>
          <p:cNvSpPr>
            <a:spLocks noGrp="1"/>
          </p:cNvSpPr>
          <p:nvPr>
            <p:ph type="dt" sz="half" idx="10"/>
          </p:nvPr>
        </p:nvSpPr>
        <p:spPr/>
        <p:txBody>
          <a:bodyPr/>
          <a:lstStyle/>
          <a:p>
            <a:fld id="{90326463-1D60-46C0-B16F-8647E992B78F}" type="datetimeFigureOut">
              <a:rPr lang="en-US" smtClean="0"/>
              <a:t>9/29/2020</a:t>
            </a:fld>
            <a:endParaRPr lang="en-US"/>
          </a:p>
        </p:txBody>
      </p:sp>
      <p:sp>
        <p:nvSpPr>
          <p:cNvPr id="5" name="Footer Placeholder 4">
            <a:extLst>
              <a:ext uri="{FF2B5EF4-FFF2-40B4-BE49-F238E27FC236}">
                <a16:creationId xmlns:a16="http://schemas.microsoft.com/office/drawing/2014/main" id="{79C390EE-F611-41AA-8A59-FA4C700A35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F71120-800A-485D-8C46-1DA283762F6F}"/>
              </a:ext>
            </a:extLst>
          </p:cNvPr>
          <p:cNvSpPr>
            <a:spLocks noGrp="1"/>
          </p:cNvSpPr>
          <p:nvPr>
            <p:ph type="sldNum" sz="quarter" idx="12"/>
          </p:nvPr>
        </p:nvSpPr>
        <p:spPr/>
        <p:txBody>
          <a:bodyPr/>
          <a:lstStyle/>
          <a:p>
            <a:fld id="{5AB8BEE4-B400-443E-A1F1-5B9078C1691A}" type="slidenum">
              <a:rPr lang="en-US" smtClean="0"/>
              <a:t>‹#›</a:t>
            </a:fld>
            <a:endParaRPr lang="en-US"/>
          </a:p>
        </p:txBody>
      </p:sp>
    </p:spTree>
    <p:extLst>
      <p:ext uri="{BB962C8B-B14F-4D97-AF65-F5344CB8AC3E}">
        <p14:creationId xmlns:p14="http://schemas.microsoft.com/office/powerpoint/2010/main" val="41837716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358856" y="1207104"/>
            <a:ext cx="5498540" cy="1880708"/>
          </a:xfrm>
        </p:spPr>
        <p:txBody>
          <a:bodyPr wrap="square">
            <a:spAutoFit/>
          </a:bodyPr>
          <a:lstStyle>
            <a:lvl1pPr marL="0" indent="0">
              <a:spcBef>
                <a:spcPts val="1200"/>
              </a:spcBef>
              <a:buClr>
                <a:schemeClr val="tx1"/>
              </a:buClr>
              <a:buFont typeface="Wingdings" pitchFamily="2" charset="2"/>
              <a:buNone/>
              <a:defRPr sz="3138"/>
            </a:lvl1pPr>
            <a:lvl2pPr marL="0" indent="0">
              <a:buNone/>
              <a:defRPr sz="1961"/>
            </a:lvl2pPr>
            <a:lvl3pPr marL="227202" indent="0">
              <a:buNone/>
              <a:tabLst/>
              <a:defRPr sz="1961"/>
            </a:lvl3pPr>
            <a:lvl4pPr marL="451294" indent="0">
              <a:buNone/>
              <a:defRPr/>
            </a:lvl4pPr>
            <a:lvl5pPr marL="672273"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335064" y="1187645"/>
            <a:ext cx="5498540" cy="1880708"/>
          </a:xfrm>
        </p:spPr>
        <p:txBody>
          <a:bodyPr wrap="square">
            <a:spAutoFit/>
          </a:bodyPr>
          <a:lstStyle>
            <a:lvl1pPr marL="0" indent="0">
              <a:spcBef>
                <a:spcPts val="1200"/>
              </a:spcBef>
              <a:buClr>
                <a:schemeClr val="tx1"/>
              </a:buClr>
              <a:buFont typeface="Wingdings" pitchFamily="2" charset="2"/>
              <a:buNone/>
              <a:defRPr sz="3138"/>
            </a:lvl1pPr>
            <a:lvl2pPr marL="0" indent="0">
              <a:buNone/>
              <a:defRPr sz="1961"/>
            </a:lvl2pPr>
            <a:lvl3pPr marL="227202" indent="0">
              <a:buNone/>
              <a:tabLst/>
              <a:defRPr sz="1961"/>
            </a:lvl3pPr>
            <a:lvl4pPr marL="451294" indent="0">
              <a:buNone/>
              <a:defRPr/>
            </a:lvl4pPr>
            <a:lvl5pPr marL="672273"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023008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Blank Accent Color 1">
    <p:bg>
      <p:bgPr>
        <a:solidFill>
          <a:srgbClr val="5C2D9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659913"/>
      </p:ext>
    </p:extLst>
  </p:cSld>
  <p:clrMapOvr>
    <a:overrideClrMapping bg1="dk1" tx1="lt1" bg2="dk2" tx2="lt2" accent1="accent1" accent2="accent2" accent3="accent3" accent4="accent4" accent5="accent5" accent6="accent6" hlink="hlink" folHlink="folHlink"/>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98764"/>
            <a:ext cx="11018520" cy="430887"/>
          </a:xfrm>
        </p:spPr>
        <p:txBody>
          <a:bodyPr/>
          <a:lstStyle>
            <a:lvl1pPr>
              <a:defRPr sz="2800">
                <a:solidFill>
                  <a:srgbClr val="000000"/>
                </a:solidFill>
              </a:defRPr>
            </a:lvl1pPr>
          </a:lstStyle>
          <a:p>
            <a:r>
              <a:rPr lang="en-US"/>
              <a:t>Click to edit Master title style</a:t>
            </a:r>
          </a:p>
        </p:txBody>
      </p:sp>
      <p:sp>
        <p:nvSpPr>
          <p:cNvPr id="4" name="Text Placeholder 3"/>
          <p:cNvSpPr>
            <a:spLocks noGrp="1"/>
          </p:cNvSpPr>
          <p:nvPr>
            <p:ph type="body" sz="quarter" idx="10"/>
          </p:nvPr>
        </p:nvSpPr>
        <p:spPr>
          <a:xfrm>
            <a:off x="584200" y="1435100"/>
            <a:ext cx="5212080" cy="1268039"/>
          </a:xfrm>
        </p:spPr>
        <p:txBody>
          <a:bodyPr wrap="square">
            <a:spAutoFit/>
          </a:bodyPr>
          <a:lstStyle>
            <a:lvl1pPr marL="0" indent="0">
              <a:spcBef>
                <a:spcPts val="1224"/>
              </a:spcBef>
              <a:buClr>
                <a:schemeClr val="tx1"/>
              </a:buClr>
              <a:buFont typeface="Wingdings" panose="05000000000000000000" pitchFamily="2" charset="2"/>
              <a:buNone/>
              <a:defRPr sz="2000" b="0">
                <a:solidFill>
                  <a:srgbClr val="000000"/>
                </a:solidFill>
                <a:latin typeface="+mn-lt"/>
                <a:cs typeface="Segoe UI Semilight" panose="020B0402040204020203" pitchFamily="34" charset="0"/>
              </a:defRPr>
            </a:lvl1pPr>
            <a:lvl2pPr marL="255588" indent="0">
              <a:buFont typeface="Wingdings" panose="05000000000000000000" pitchFamily="2" charset="2"/>
              <a:buNone/>
              <a:defRPr sz="1600" b="0">
                <a:solidFill>
                  <a:srgbClr val="000000"/>
                </a:solidFill>
              </a:defRPr>
            </a:lvl2pPr>
            <a:lvl3pPr marL="450850" indent="0">
              <a:buFont typeface="Wingdings" panose="05000000000000000000" pitchFamily="2" charset="2"/>
              <a:buNone/>
              <a:tabLst/>
              <a:defRPr sz="1400" b="0">
                <a:solidFill>
                  <a:srgbClr val="000000"/>
                </a:solidFill>
              </a:defRPr>
            </a:lvl3pPr>
            <a:lvl4pPr marL="652462" indent="0">
              <a:buFont typeface="Wingdings" panose="05000000000000000000" pitchFamily="2" charset="2"/>
              <a:buNone/>
              <a:defRPr sz="1200" b="0">
                <a:solidFill>
                  <a:srgbClr val="000000"/>
                </a:solidFill>
              </a:defRPr>
            </a:lvl4pPr>
            <a:lvl5pPr marL="854075" indent="0">
              <a:buFont typeface="Wingdings" panose="05000000000000000000" pitchFamily="2" charset="2"/>
              <a:buNone/>
              <a:tabLst/>
              <a:defRPr sz="1000" b="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268039"/>
          </a:xfrm>
        </p:spPr>
        <p:txBody>
          <a:bodyPr wrap="square">
            <a:spAutoFit/>
          </a:bodyPr>
          <a:lstStyle>
            <a:lvl1pPr marL="0" indent="0">
              <a:spcBef>
                <a:spcPts val="1224"/>
              </a:spcBef>
              <a:buClr>
                <a:schemeClr val="tx1"/>
              </a:buClr>
              <a:buFont typeface="Wingdings" panose="05000000000000000000" pitchFamily="2" charset="2"/>
              <a:buNone/>
              <a:defRPr sz="2000" b="0">
                <a:solidFill>
                  <a:srgbClr val="000000"/>
                </a:solidFill>
                <a:latin typeface="+mn-lt"/>
                <a:cs typeface="Segoe UI Semilight" panose="020B0402040204020203" pitchFamily="34" charset="0"/>
              </a:defRPr>
            </a:lvl1pPr>
            <a:lvl2pPr marL="255588" indent="0">
              <a:buFont typeface="Wingdings" panose="05000000000000000000" pitchFamily="2" charset="2"/>
              <a:buNone/>
              <a:defRPr sz="1600" b="0">
                <a:solidFill>
                  <a:srgbClr val="000000"/>
                </a:solidFill>
              </a:defRPr>
            </a:lvl2pPr>
            <a:lvl3pPr marL="450850" indent="0">
              <a:buFont typeface="Wingdings" panose="05000000000000000000" pitchFamily="2" charset="2"/>
              <a:buNone/>
              <a:tabLst/>
              <a:defRPr sz="1400" b="0">
                <a:solidFill>
                  <a:srgbClr val="000000"/>
                </a:solidFill>
              </a:defRPr>
            </a:lvl3pPr>
            <a:lvl4pPr marL="652462" indent="0">
              <a:buFont typeface="Wingdings" panose="05000000000000000000" pitchFamily="2" charset="2"/>
              <a:buNone/>
              <a:defRPr sz="1200" b="0">
                <a:solidFill>
                  <a:srgbClr val="000000"/>
                </a:solidFill>
              </a:defRPr>
            </a:lvl4pPr>
            <a:lvl5pPr marL="854075" indent="0">
              <a:buFont typeface="Wingdings" panose="05000000000000000000" pitchFamily="2" charset="2"/>
              <a:buNone/>
              <a:tabLst/>
              <a:defRPr sz="1000" b="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0">
            <a:extLst>
              <a:ext uri="{FF2B5EF4-FFF2-40B4-BE49-F238E27FC236}">
                <a16:creationId xmlns:a16="http://schemas.microsoft.com/office/drawing/2014/main" id="{22BDE9B7-BF0F-DF45-BCD0-D6165D547D13}"/>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r>
              <a:rPr lang="en-US"/>
              <a:t>© Microsoft Corporation                                                                                  					   	    	                                     Microsoft 365 </a:t>
            </a:r>
          </a:p>
        </p:txBody>
      </p:sp>
    </p:spTree>
    <p:extLst>
      <p:ext uri="{BB962C8B-B14F-4D97-AF65-F5344CB8AC3E}">
        <p14:creationId xmlns:p14="http://schemas.microsoft.com/office/powerpoint/2010/main" val="2192018982"/>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1272" userDrawn="1">
          <p15:clr>
            <a:srgbClr val="5ACBF0"/>
          </p15:clr>
        </p15:guide>
        <p15:guide id="3" orient="horz" pos="904" userDrawn="1">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Text Placeholder 2"/>
          <p:cNvSpPr>
            <a:spLocks noGrp="1"/>
          </p:cNvSpPr>
          <p:nvPr>
            <p:ph type="body" sz="quarter" idx="10"/>
          </p:nvPr>
        </p:nvSpPr>
        <p:spPr>
          <a:xfrm>
            <a:off x="269303" y="1187644"/>
            <a:ext cx="11655078" cy="18914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218776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102717895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03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3672464155"/>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2" name="Picture Placeholder 21"/>
          <p:cNvSpPr>
            <a:spLocks noGrp="1"/>
          </p:cNvSpPr>
          <p:nvPr>
            <p:ph type="pic" sz="quarter" idx="16"/>
          </p:nvPr>
        </p:nvSpPr>
        <p:spPr>
          <a:xfrm>
            <a:off x="0" y="0"/>
            <a:ext cx="12192000" cy="6858000"/>
          </a:xfrm>
        </p:spPr>
        <p:txBody>
          <a:bodyPr>
            <a:noAutofit/>
          </a:bodyPr>
          <a:lstStyle/>
          <a:p>
            <a:endParaRPr lang="en-US"/>
          </a:p>
        </p:txBody>
      </p:sp>
      <p:sp>
        <p:nvSpPr>
          <p:cNvPr id="2" name="Title 1"/>
          <p:cNvSpPr>
            <a:spLocks noGrp="1"/>
          </p:cNvSpPr>
          <p:nvPr>
            <p:ph type="title" hasCustomPrompt="1"/>
          </p:nvPr>
        </p:nvSpPr>
        <p:spPr>
          <a:xfrm>
            <a:off x="269243" y="289511"/>
            <a:ext cx="5415943" cy="6369707"/>
          </a:xfrm>
          <a:solidFill>
            <a:schemeClr val="accent1"/>
          </a:solidFill>
        </p:spPr>
        <p:txBody>
          <a:bodyPr lIns="182880" tIns="182880" rIns="182880" bIns="182880"/>
          <a:lstStyle>
            <a:lvl1pPr>
              <a:defRPr>
                <a:solidFill>
                  <a:schemeClr val="bg1"/>
                </a:solidFill>
              </a:defRPr>
            </a:lvl1pPr>
          </a:lstStyle>
          <a:p>
            <a:r>
              <a:rPr lang="en-US"/>
              <a:t>Agenda</a:t>
            </a:r>
          </a:p>
        </p:txBody>
      </p:sp>
      <p:sp>
        <p:nvSpPr>
          <p:cNvPr id="8" name="Text Placeholder 7"/>
          <p:cNvSpPr>
            <a:spLocks noGrp="1"/>
          </p:cNvSpPr>
          <p:nvPr>
            <p:ph type="body" sz="quarter" idx="10" hasCustomPrompt="1"/>
          </p:nvPr>
        </p:nvSpPr>
        <p:spPr>
          <a:xfrm>
            <a:off x="781881" y="1564909"/>
            <a:ext cx="4903306" cy="513510"/>
          </a:xfrm>
        </p:spPr>
        <p:txBody>
          <a:bodyPr anchor="ctr"/>
          <a:lstStyle>
            <a:lvl1pPr marL="0" indent="0">
              <a:buFontTx/>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Agenda item 1</a:t>
            </a:r>
          </a:p>
        </p:txBody>
      </p:sp>
      <p:sp>
        <p:nvSpPr>
          <p:cNvPr id="9" name="Text Placeholder 7"/>
          <p:cNvSpPr>
            <a:spLocks noGrp="1"/>
          </p:cNvSpPr>
          <p:nvPr>
            <p:ph type="body" sz="quarter" idx="11" hasCustomPrompt="1"/>
          </p:nvPr>
        </p:nvSpPr>
        <p:spPr>
          <a:xfrm>
            <a:off x="781881" y="2386444"/>
            <a:ext cx="4903306" cy="513510"/>
          </a:xfrm>
        </p:spPr>
        <p:txBody>
          <a:bodyPr anchor="ctr"/>
          <a:lstStyle>
            <a:lvl1pPr marL="0" indent="0">
              <a:buFontTx/>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Agenda item 2</a:t>
            </a:r>
          </a:p>
        </p:txBody>
      </p:sp>
      <p:sp>
        <p:nvSpPr>
          <p:cNvPr id="10" name="Text Placeholder 7"/>
          <p:cNvSpPr>
            <a:spLocks noGrp="1"/>
          </p:cNvSpPr>
          <p:nvPr>
            <p:ph type="body" sz="quarter" idx="12" hasCustomPrompt="1"/>
          </p:nvPr>
        </p:nvSpPr>
        <p:spPr>
          <a:xfrm>
            <a:off x="781881" y="3207980"/>
            <a:ext cx="4903306" cy="513510"/>
          </a:xfrm>
        </p:spPr>
        <p:txBody>
          <a:bodyPr anchor="ctr"/>
          <a:lstStyle>
            <a:lvl1pPr marL="0" indent="0">
              <a:buFontTx/>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Agenda item 3</a:t>
            </a:r>
          </a:p>
        </p:txBody>
      </p:sp>
      <p:sp>
        <p:nvSpPr>
          <p:cNvPr id="11" name="Text Placeholder 7"/>
          <p:cNvSpPr>
            <a:spLocks noGrp="1"/>
          </p:cNvSpPr>
          <p:nvPr>
            <p:ph type="body" sz="quarter" idx="13" hasCustomPrompt="1"/>
          </p:nvPr>
        </p:nvSpPr>
        <p:spPr>
          <a:xfrm>
            <a:off x="781881" y="4029514"/>
            <a:ext cx="4903306" cy="513510"/>
          </a:xfrm>
        </p:spPr>
        <p:txBody>
          <a:bodyPr anchor="ctr"/>
          <a:lstStyle>
            <a:lvl1pPr marL="0" indent="0">
              <a:buFontTx/>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Agenda item 4</a:t>
            </a:r>
          </a:p>
        </p:txBody>
      </p:sp>
      <p:sp>
        <p:nvSpPr>
          <p:cNvPr id="12" name="Text Placeholder 7"/>
          <p:cNvSpPr>
            <a:spLocks noGrp="1"/>
          </p:cNvSpPr>
          <p:nvPr>
            <p:ph type="body" sz="quarter" idx="14" hasCustomPrompt="1"/>
          </p:nvPr>
        </p:nvSpPr>
        <p:spPr>
          <a:xfrm>
            <a:off x="781881" y="4851050"/>
            <a:ext cx="4903306" cy="513510"/>
          </a:xfrm>
        </p:spPr>
        <p:txBody>
          <a:bodyPr anchor="ctr"/>
          <a:lstStyle>
            <a:lvl1pPr marL="0" indent="0">
              <a:buFontTx/>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Agenda item 5</a:t>
            </a:r>
          </a:p>
        </p:txBody>
      </p:sp>
      <p:sp>
        <p:nvSpPr>
          <p:cNvPr id="13" name="Text Placeholder 7"/>
          <p:cNvSpPr>
            <a:spLocks noGrp="1"/>
          </p:cNvSpPr>
          <p:nvPr>
            <p:ph type="body" sz="quarter" idx="15" hasCustomPrompt="1"/>
          </p:nvPr>
        </p:nvSpPr>
        <p:spPr>
          <a:xfrm>
            <a:off x="781881" y="5672587"/>
            <a:ext cx="4903306" cy="513510"/>
          </a:xfrm>
        </p:spPr>
        <p:txBody>
          <a:bodyPr anchor="ctr"/>
          <a:lstStyle>
            <a:lvl1pPr marL="0" indent="0">
              <a:buFontTx/>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Agenda item 6</a:t>
            </a:r>
          </a:p>
        </p:txBody>
      </p:sp>
    </p:spTree>
    <p:extLst>
      <p:ext uri="{BB962C8B-B14F-4D97-AF65-F5344CB8AC3E}">
        <p14:creationId xmlns:p14="http://schemas.microsoft.com/office/powerpoint/2010/main" val="2893740809"/>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2" name="Picture Placeholder 21"/>
          <p:cNvSpPr>
            <a:spLocks noGrp="1"/>
          </p:cNvSpPr>
          <p:nvPr>
            <p:ph type="pic" sz="quarter" idx="16"/>
          </p:nvPr>
        </p:nvSpPr>
        <p:spPr>
          <a:xfrm>
            <a:off x="0" y="0"/>
            <a:ext cx="12192000" cy="6858000"/>
          </a:xfrm>
        </p:spPr>
        <p:txBody>
          <a:bodyPr>
            <a:noAutofit/>
          </a:bodyPr>
          <a:lstStyle/>
          <a:p>
            <a:endParaRPr lang="en-US"/>
          </a:p>
        </p:txBody>
      </p:sp>
      <p:sp>
        <p:nvSpPr>
          <p:cNvPr id="4" name="Rectangle 3"/>
          <p:cNvSpPr/>
          <p:nvPr userDrawn="1"/>
        </p:nvSpPr>
        <p:spPr bwMode="auto">
          <a:xfrm>
            <a:off x="6477000" y="289511"/>
            <a:ext cx="5486400" cy="6369707"/>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4" rIns="0" bIns="46624" numCol="1" rtlCol="0" anchor="ctr" anchorCtr="0" compatLnSpc="1">
            <a:prstTxWarp prst="textNoShape">
              <a:avLst/>
            </a:prstTxWarp>
          </a:bodyPr>
          <a:lstStyle/>
          <a:p>
            <a:pPr algn="ctr" defTabSz="932255" fontAlgn="base">
              <a:spcBef>
                <a:spcPct val="0"/>
              </a:spcBef>
              <a:spcAft>
                <a:spcPct val="0"/>
              </a:spcAft>
            </a:pPr>
            <a:endParaRPr lang="en-US" sz="2000">
              <a:gradFill>
                <a:gsLst>
                  <a:gs pos="0">
                    <a:srgbClr val="FFFFFF"/>
                  </a:gs>
                  <a:gs pos="100000">
                    <a:srgbClr val="FFFFFF"/>
                  </a:gs>
                </a:gsLst>
                <a:lin ang="5400000" scaled="0"/>
              </a:gradFill>
            </a:endParaRPr>
          </a:p>
        </p:txBody>
      </p:sp>
      <p:sp>
        <p:nvSpPr>
          <p:cNvPr id="2" name="Title 1"/>
          <p:cNvSpPr>
            <a:spLocks noGrp="1"/>
          </p:cNvSpPr>
          <p:nvPr>
            <p:ph type="title" hasCustomPrompt="1"/>
          </p:nvPr>
        </p:nvSpPr>
        <p:spPr>
          <a:xfrm>
            <a:off x="269243" y="289511"/>
            <a:ext cx="5415943" cy="6369707"/>
          </a:xfrm>
          <a:solidFill>
            <a:schemeClr val="accent1"/>
          </a:solidFill>
        </p:spPr>
        <p:txBody>
          <a:bodyPr lIns="182880" tIns="182880" rIns="182880" bIns="182880"/>
          <a:lstStyle>
            <a:lvl1pPr>
              <a:defRPr>
                <a:solidFill>
                  <a:schemeClr val="bg1"/>
                </a:solidFill>
              </a:defRPr>
            </a:lvl1pPr>
          </a:lstStyle>
          <a:p>
            <a:r>
              <a:rPr lang="en-US"/>
              <a:t>Agenda</a:t>
            </a:r>
          </a:p>
        </p:txBody>
      </p:sp>
      <p:sp>
        <p:nvSpPr>
          <p:cNvPr id="8" name="Text Placeholder 7"/>
          <p:cNvSpPr>
            <a:spLocks noGrp="1"/>
          </p:cNvSpPr>
          <p:nvPr>
            <p:ph type="body" sz="quarter" idx="10" hasCustomPrompt="1"/>
          </p:nvPr>
        </p:nvSpPr>
        <p:spPr>
          <a:xfrm>
            <a:off x="781882" y="1564910"/>
            <a:ext cx="4903306" cy="513510"/>
          </a:xfrm>
        </p:spPr>
        <p:txBody>
          <a:bodyPr anchor="ctr"/>
          <a:lstStyle>
            <a:lvl1pPr marL="0" indent="0">
              <a:buFontTx/>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Agenda item 1</a:t>
            </a:r>
          </a:p>
        </p:txBody>
      </p:sp>
      <p:sp>
        <p:nvSpPr>
          <p:cNvPr id="9" name="Text Placeholder 7"/>
          <p:cNvSpPr>
            <a:spLocks noGrp="1"/>
          </p:cNvSpPr>
          <p:nvPr>
            <p:ph type="body" sz="quarter" idx="11" hasCustomPrompt="1"/>
          </p:nvPr>
        </p:nvSpPr>
        <p:spPr>
          <a:xfrm>
            <a:off x="781882" y="2386444"/>
            <a:ext cx="4903306" cy="513510"/>
          </a:xfrm>
        </p:spPr>
        <p:txBody>
          <a:bodyPr anchor="ctr"/>
          <a:lstStyle>
            <a:lvl1pPr marL="0" indent="0">
              <a:buFontTx/>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Agenda item 2</a:t>
            </a:r>
          </a:p>
        </p:txBody>
      </p:sp>
      <p:sp>
        <p:nvSpPr>
          <p:cNvPr id="10" name="Text Placeholder 7"/>
          <p:cNvSpPr>
            <a:spLocks noGrp="1"/>
          </p:cNvSpPr>
          <p:nvPr>
            <p:ph type="body" sz="quarter" idx="12" hasCustomPrompt="1"/>
          </p:nvPr>
        </p:nvSpPr>
        <p:spPr>
          <a:xfrm>
            <a:off x="781882" y="3207980"/>
            <a:ext cx="4903306" cy="513510"/>
          </a:xfrm>
        </p:spPr>
        <p:txBody>
          <a:bodyPr anchor="ctr"/>
          <a:lstStyle>
            <a:lvl1pPr marL="0" indent="0">
              <a:buFontTx/>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Agenda item 3</a:t>
            </a:r>
          </a:p>
        </p:txBody>
      </p:sp>
      <p:sp>
        <p:nvSpPr>
          <p:cNvPr id="11" name="Text Placeholder 7"/>
          <p:cNvSpPr>
            <a:spLocks noGrp="1"/>
          </p:cNvSpPr>
          <p:nvPr>
            <p:ph type="body" sz="quarter" idx="13" hasCustomPrompt="1"/>
          </p:nvPr>
        </p:nvSpPr>
        <p:spPr>
          <a:xfrm>
            <a:off x="781882" y="4029516"/>
            <a:ext cx="4903306" cy="513510"/>
          </a:xfrm>
        </p:spPr>
        <p:txBody>
          <a:bodyPr anchor="ctr"/>
          <a:lstStyle>
            <a:lvl1pPr marL="0" indent="0">
              <a:buFontTx/>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Agenda item 4</a:t>
            </a:r>
          </a:p>
        </p:txBody>
      </p:sp>
      <p:sp>
        <p:nvSpPr>
          <p:cNvPr id="12" name="Text Placeholder 7"/>
          <p:cNvSpPr>
            <a:spLocks noGrp="1"/>
          </p:cNvSpPr>
          <p:nvPr>
            <p:ph type="body" sz="quarter" idx="14" hasCustomPrompt="1"/>
          </p:nvPr>
        </p:nvSpPr>
        <p:spPr>
          <a:xfrm>
            <a:off x="781882" y="4851051"/>
            <a:ext cx="4903306" cy="513510"/>
          </a:xfrm>
        </p:spPr>
        <p:txBody>
          <a:bodyPr anchor="ctr"/>
          <a:lstStyle>
            <a:lvl1pPr marL="0" indent="0">
              <a:buFontTx/>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Agenda item 5</a:t>
            </a:r>
          </a:p>
        </p:txBody>
      </p:sp>
      <p:sp>
        <p:nvSpPr>
          <p:cNvPr id="13" name="Text Placeholder 7"/>
          <p:cNvSpPr>
            <a:spLocks noGrp="1"/>
          </p:cNvSpPr>
          <p:nvPr>
            <p:ph type="body" sz="quarter" idx="15" hasCustomPrompt="1"/>
          </p:nvPr>
        </p:nvSpPr>
        <p:spPr>
          <a:xfrm>
            <a:off x="781882" y="5672588"/>
            <a:ext cx="4903306" cy="513510"/>
          </a:xfrm>
        </p:spPr>
        <p:txBody>
          <a:bodyPr anchor="ctr"/>
          <a:lstStyle>
            <a:lvl1pPr marL="0" indent="0">
              <a:buFontTx/>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Agenda item 6</a:t>
            </a:r>
          </a:p>
        </p:txBody>
      </p:sp>
      <p:sp>
        <p:nvSpPr>
          <p:cNvPr id="15" name="arrow_15">
            <a:extLst>
              <a:ext uri="{FF2B5EF4-FFF2-40B4-BE49-F238E27FC236}">
                <a16:creationId xmlns:a16="http://schemas.microsoft.com/office/drawing/2014/main" id="{0232268A-95D6-4EF3-AC3F-9E95829764EF}"/>
              </a:ext>
            </a:extLst>
          </p:cNvPr>
          <p:cNvSpPr>
            <a:spLocks noChangeAspect="1" noEditPoints="1"/>
          </p:cNvSpPr>
          <p:nvPr userDrawn="1"/>
        </p:nvSpPr>
        <p:spPr bwMode="auto">
          <a:xfrm>
            <a:off x="-1019501" y="1661016"/>
            <a:ext cx="322772" cy="321303"/>
          </a:xfrm>
          <a:custGeom>
            <a:avLst/>
            <a:gdLst>
              <a:gd name="T0" fmla="*/ 0 w 304"/>
              <a:gd name="T1" fmla="*/ 151 h 303"/>
              <a:gd name="T2" fmla="*/ 152 w 304"/>
              <a:gd name="T3" fmla="*/ 0 h 303"/>
              <a:gd name="T4" fmla="*/ 304 w 304"/>
              <a:gd name="T5" fmla="*/ 151 h 303"/>
              <a:gd name="T6" fmla="*/ 152 w 304"/>
              <a:gd name="T7" fmla="*/ 303 h 303"/>
              <a:gd name="T8" fmla="*/ 0 w 304"/>
              <a:gd name="T9" fmla="*/ 151 h 303"/>
              <a:gd name="T10" fmla="*/ 151 w 304"/>
              <a:gd name="T11" fmla="*/ 223 h 303"/>
              <a:gd name="T12" fmla="*/ 223 w 304"/>
              <a:gd name="T13" fmla="*/ 151 h 303"/>
              <a:gd name="T14" fmla="*/ 151 w 304"/>
              <a:gd name="T15" fmla="*/ 79 h 303"/>
              <a:gd name="T16" fmla="*/ 223 w 304"/>
              <a:gd name="T17" fmla="*/ 151 h 303"/>
              <a:gd name="T18" fmla="*/ 73 w 304"/>
              <a:gd name="T19" fmla="*/ 1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303">
                <a:moveTo>
                  <a:pt x="0" y="151"/>
                </a:moveTo>
                <a:cubicBezTo>
                  <a:pt x="0" y="68"/>
                  <a:pt x="68" y="0"/>
                  <a:pt x="152" y="0"/>
                </a:cubicBezTo>
                <a:cubicBezTo>
                  <a:pt x="236" y="0"/>
                  <a:pt x="304" y="68"/>
                  <a:pt x="304" y="151"/>
                </a:cubicBezTo>
                <a:cubicBezTo>
                  <a:pt x="304" y="235"/>
                  <a:pt x="236" y="303"/>
                  <a:pt x="152" y="303"/>
                </a:cubicBezTo>
                <a:cubicBezTo>
                  <a:pt x="68" y="303"/>
                  <a:pt x="0" y="235"/>
                  <a:pt x="0" y="151"/>
                </a:cubicBezTo>
                <a:close/>
                <a:moveTo>
                  <a:pt x="151" y="223"/>
                </a:moveTo>
                <a:cubicBezTo>
                  <a:pt x="223" y="151"/>
                  <a:pt x="223" y="151"/>
                  <a:pt x="223" y="151"/>
                </a:cubicBezTo>
                <a:cubicBezTo>
                  <a:pt x="151" y="79"/>
                  <a:pt x="151" y="79"/>
                  <a:pt x="151" y="79"/>
                </a:cubicBezTo>
                <a:moveTo>
                  <a:pt x="223" y="151"/>
                </a:moveTo>
                <a:cubicBezTo>
                  <a:pt x="73" y="151"/>
                  <a:pt x="73" y="151"/>
                  <a:pt x="73" y="151"/>
                </a:cubicBezTo>
              </a:path>
            </a:pathLst>
          </a:custGeom>
          <a:noFill/>
          <a:ln w="15875" cap="sq">
            <a:solidFill>
              <a:schemeClr val="bg1"/>
            </a:solidFill>
            <a:prstDash val="solid"/>
            <a:miter lim="800000"/>
            <a:headEnd/>
            <a:tailEnd/>
          </a:ln>
        </p:spPr>
        <p:txBody>
          <a:bodyPr vert="horz" wrap="square" lIns="89617" tIns="44809" rIns="89617" bIns="44809" numCol="1" anchor="t" anchorCtr="0" compatLnSpc="1">
            <a:prstTxWarp prst="textNoShape">
              <a:avLst/>
            </a:prstTxWarp>
          </a:bodyPr>
          <a:lstStyle/>
          <a:p>
            <a:pPr defTabSz="914131"/>
            <a:endParaRPr lang="en-US" sz="784">
              <a:gradFill>
                <a:gsLst>
                  <a:gs pos="0">
                    <a:srgbClr val="505050"/>
                  </a:gs>
                  <a:gs pos="100000">
                    <a:srgbClr val="505050"/>
                  </a:gs>
                </a:gsLst>
                <a:lin ang="5400000" scaled="1"/>
              </a:gradFill>
              <a:latin typeface="Segoe UI Semilight"/>
            </a:endParaRPr>
          </a:p>
        </p:txBody>
      </p:sp>
      <p:sp>
        <p:nvSpPr>
          <p:cNvPr id="16" name="arrow_15">
            <a:extLst>
              <a:ext uri="{FF2B5EF4-FFF2-40B4-BE49-F238E27FC236}">
                <a16:creationId xmlns:a16="http://schemas.microsoft.com/office/drawing/2014/main" id="{A75A2DCD-F97C-40EA-B1D7-D52C4FC1C7F0}"/>
              </a:ext>
            </a:extLst>
          </p:cNvPr>
          <p:cNvSpPr>
            <a:spLocks noChangeAspect="1" noEditPoints="1"/>
          </p:cNvSpPr>
          <p:nvPr userDrawn="1"/>
        </p:nvSpPr>
        <p:spPr bwMode="auto">
          <a:xfrm>
            <a:off x="-1019501" y="2480124"/>
            <a:ext cx="322772" cy="321303"/>
          </a:xfrm>
          <a:custGeom>
            <a:avLst/>
            <a:gdLst>
              <a:gd name="T0" fmla="*/ 0 w 304"/>
              <a:gd name="T1" fmla="*/ 151 h 303"/>
              <a:gd name="T2" fmla="*/ 152 w 304"/>
              <a:gd name="T3" fmla="*/ 0 h 303"/>
              <a:gd name="T4" fmla="*/ 304 w 304"/>
              <a:gd name="T5" fmla="*/ 151 h 303"/>
              <a:gd name="T6" fmla="*/ 152 w 304"/>
              <a:gd name="T7" fmla="*/ 303 h 303"/>
              <a:gd name="T8" fmla="*/ 0 w 304"/>
              <a:gd name="T9" fmla="*/ 151 h 303"/>
              <a:gd name="T10" fmla="*/ 151 w 304"/>
              <a:gd name="T11" fmla="*/ 223 h 303"/>
              <a:gd name="T12" fmla="*/ 223 w 304"/>
              <a:gd name="T13" fmla="*/ 151 h 303"/>
              <a:gd name="T14" fmla="*/ 151 w 304"/>
              <a:gd name="T15" fmla="*/ 79 h 303"/>
              <a:gd name="T16" fmla="*/ 223 w 304"/>
              <a:gd name="T17" fmla="*/ 151 h 303"/>
              <a:gd name="T18" fmla="*/ 73 w 304"/>
              <a:gd name="T19" fmla="*/ 1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303">
                <a:moveTo>
                  <a:pt x="0" y="151"/>
                </a:moveTo>
                <a:cubicBezTo>
                  <a:pt x="0" y="68"/>
                  <a:pt x="68" y="0"/>
                  <a:pt x="152" y="0"/>
                </a:cubicBezTo>
                <a:cubicBezTo>
                  <a:pt x="236" y="0"/>
                  <a:pt x="304" y="68"/>
                  <a:pt x="304" y="151"/>
                </a:cubicBezTo>
                <a:cubicBezTo>
                  <a:pt x="304" y="235"/>
                  <a:pt x="236" y="303"/>
                  <a:pt x="152" y="303"/>
                </a:cubicBezTo>
                <a:cubicBezTo>
                  <a:pt x="68" y="303"/>
                  <a:pt x="0" y="235"/>
                  <a:pt x="0" y="151"/>
                </a:cubicBezTo>
                <a:close/>
                <a:moveTo>
                  <a:pt x="151" y="223"/>
                </a:moveTo>
                <a:cubicBezTo>
                  <a:pt x="223" y="151"/>
                  <a:pt x="223" y="151"/>
                  <a:pt x="223" y="151"/>
                </a:cubicBezTo>
                <a:cubicBezTo>
                  <a:pt x="151" y="79"/>
                  <a:pt x="151" y="79"/>
                  <a:pt x="151" y="79"/>
                </a:cubicBezTo>
                <a:moveTo>
                  <a:pt x="223" y="151"/>
                </a:moveTo>
                <a:cubicBezTo>
                  <a:pt x="73" y="151"/>
                  <a:pt x="73" y="151"/>
                  <a:pt x="73" y="151"/>
                </a:cubicBezTo>
              </a:path>
            </a:pathLst>
          </a:custGeom>
          <a:noFill/>
          <a:ln w="15875" cap="sq">
            <a:solidFill>
              <a:schemeClr val="bg1"/>
            </a:solidFill>
            <a:prstDash val="solid"/>
            <a:miter lim="800000"/>
            <a:headEnd/>
            <a:tailEnd/>
          </a:ln>
        </p:spPr>
        <p:txBody>
          <a:bodyPr vert="horz" wrap="square" lIns="89617" tIns="44809" rIns="89617" bIns="44809" numCol="1" anchor="t" anchorCtr="0" compatLnSpc="1">
            <a:prstTxWarp prst="textNoShape">
              <a:avLst/>
            </a:prstTxWarp>
          </a:bodyPr>
          <a:lstStyle/>
          <a:p>
            <a:pPr defTabSz="914131"/>
            <a:endParaRPr lang="en-US" sz="784">
              <a:gradFill>
                <a:gsLst>
                  <a:gs pos="0">
                    <a:srgbClr val="505050"/>
                  </a:gs>
                  <a:gs pos="100000">
                    <a:srgbClr val="505050"/>
                  </a:gs>
                </a:gsLst>
                <a:lin ang="5400000" scaled="1"/>
              </a:gradFill>
              <a:latin typeface="Segoe UI Semilight"/>
            </a:endParaRPr>
          </a:p>
        </p:txBody>
      </p:sp>
      <p:sp>
        <p:nvSpPr>
          <p:cNvPr id="17" name="arrow_15">
            <a:extLst>
              <a:ext uri="{FF2B5EF4-FFF2-40B4-BE49-F238E27FC236}">
                <a16:creationId xmlns:a16="http://schemas.microsoft.com/office/drawing/2014/main" id="{92B38B12-EAA3-47BD-91C7-0C06A235B474}"/>
              </a:ext>
            </a:extLst>
          </p:cNvPr>
          <p:cNvSpPr>
            <a:spLocks noChangeAspect="1" noEditPoints="1"/>
          </p:cNvSpPr>
          <p:nvPr userDrawn="1"/>
        </p:nvSpPr>
        <p:spPr bwMode="auto">
          <a:xfrm>
            <a:off x="-1019501" y="3299230"/>
            <a:ext cx="322772" cy="321303"/>
          </a:xfrm>
          <a:custGeom>
            <a:avLst/>
            <a:gdLst>
              <a:gd name="T0" fmla="*/ 0 w 304"/>
              <a:gd name="T1" fmla="*/ 151 h 303"/>
              <a:gd name="T2" fmla="*/ 152 w 304"/>
              <a:gd name="T3" fmla="*/ 0 h 303"/>
              <a:gd name="T4" fmla="*/ 304 w 304"/>
              <a:gd name="T5" fmla="*/ 151 h 303"/>
              <a:gd name="T6" fmla="*/ 152 w 304"/>
              <a:gd name="T7" fmla="*/ 303 h 303"/>
              <a:gd name="T8" fmla="*/ 0 w 304"/>
              <a:gd name="T9" fmla="*/ 151 h 303"/>
              <a:gd name="T10" fmla="*/ 151 w 304"/>
              <a:gd name="T11" fmla="*/ 223 h 303"/>
              <a:gd name="T12" fmla="*/ 223 w 304"/>
              <a:gd name="T13" fmla="*/ 151 h 303"/>
              <a:gd name="T14" fmla="*/ 151 w 304"/>
              <a:gd name="T15" fmla="*/ 79 h 303"/>
              <a:gd name="T16" fmla="*/ 223 w 304"/>
              <a:gd name="T17" fmla="*/ 151 h 303"/>
              <a:gd name="T18" fmla="*/ 73 w 304"/>
              <a:gd name="T19" fmla="*/ 1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303">
                <a:moveTo>
                  <a:pt x="0" y="151"/>
                </a:moveTo>
                <a:cubicBezTo>
                  <a:pt x="0" y="68"/>
                  <a:pt x="68" y="0"/>
                  <a:pt x="152" y="0"/>
                </a:cubicBezTo>
                <a:cubicBezTo>
                  <a:pt x="236" y="0"/>
                  <a:pt x="304" y="68"/>
                  <a:pt x="304" y="151"/>
                </a:cubicBezTo>
                <a:cubicBezTo>
                  <a:pt x="304" y="235"/>
                  <a:pt x="236" y="303"/>
                  <a:pt x="152" y="303"/>
                </a:cubicBezTo>
                <a:cubicBezTo>
                  <a:pt x="68" y="303"/>
                  <a:pt x="0" y="235"/>
                  <a:pt x="0" y="151"/>
                </a:cubicBezTo>
                <a:close/>
                <a:moveTo>
                  <a:pt x="151" y="223"/>
                </a:moveTo>
                <a:cubicBezTo>
                  <a:pt x="223" y="151"/>
                  <a:pt x="223" y="151"/>
                  <a:pt x="223" y="151"/>
                </a:cubicBezTo>
                <a:cubicBezTo>
                  <a:pt x="151" y="79"/>
                  <a:pt x="151" y="79"/>
                  <a:pt x="151" y="79"/>
                </a:cubicBezTo>
                <a:moveTo>
                  <a:pt x="223" y="151"/>
                </a:moveTo>
                <a:cubicBezTo>
                  <a:pt x="73" y="151"/>
                  <a:pt x="73" y="151"/>
                  <a:pt x="73" y="151"/>
                </a:cubicBezTo>
              </a:path>
            </a:pathLst>
          </a:custGeom>
          <a:noFill/>
          <a:ln w="15875" cap="sq">
            <a:solidFill>
              <a:schemeClr val="bg1"/>
            </a:solidFill>
            <a:prstDash val="solid"/>
            <a:miter lim="800000"/>
            <a:headEnd/>
            <a:tailEnd/>
          </a:ln>
        </p:spPr>
        <p:txBody>
          <a:bodyPr vert="horz" wrap="square" lIns="89617" tIns="44809" rIns="89617" bIns="44809" numCol="1" anchor="t" anchorCtr="0" compatLnSpc="1">
            <a:prstTxWarp prst="textNoShape">
              <a:avLst/>
            </a:prstTxWarp>
          </a:bodyPr>
          <a:lstStyle/>
          <a:p>
            <a:pPr defTabSz="914131"/>
            <a:endParaRPr lang="en-US" sz="784">
              <a:gradFill>
                <a:gsLst>
                  <a:gs pos="0">
                    <a:srgbClr val="505050"/>
                  </a:gs>
                  <a:gs pos="100000">
                    <a:srgbClr val="505050"/>
                  </a:gs>
                </a:gsLst>
                <a:lin ang="5400000" scaled="1"/>
              </a:gradFill>
              <a:latin typeface="Segoe UI Semilight"/>
            </a:endParaRPr>
          </a:p>
        </p:txBody>
      </p:sp>
      <p:sp>
        <p:nvSpPr>
          <p:cNvPr id="18" name="arrow_15">
            <a:extLst>
              <a:ext uri="{FF2B5EF4-FFF2-40B4-BE49-F238E27FC236}">
                <a16:creationId xmlns:a16="http://schemas.microsoft.com/office/drawing/2014/main" id="{125A3F02-7370-40D9-8827-42A3123DCEBC}"/>
              </a:ext>
            </a:extLst>
          </p:cNvPr>
          <p:cNvSpPr>
            <a:spLocks noChangeAspect="1" noEditPoints="1"/>
          </p:cNvSpPr>
          <p:nvPr userDrawn="1"/>
        </p:nvSpPr>
        <p:spPr bwMode="auto">
          <a:xfrm>
            <a:off x="-1019501" y="4118337"/>
            <a:ext cx="322772" cy="321303"/>
          </a:xfrm>
          <a:custGeom>
            <a:avLst/>
            <a:gdLst>
              <a:gd name="T0" fmla="*/ 0 w 304"/>
              <a:gd name="T1" fmla="*/ 151 h 303"/>
              <a:gd name="T2" fmla="*/ 152 w 304"/>
              <a:gd name="T3" fmla="*/ 0 h 303"/>
              <a:gd name="T4" fmla="*/ 304 w 304"/>
              <a:gd name="T5" fmla="*/ 151 h 303"/>
              <a:gd name="T6" fmla="*/ 152 w 304"/>
              <a:gd name="T7" fmla="*/ 303 h 303"/>
              <a:gd name="T8" fmla="*/ 0 w 304"/>
              <a:gd name="T9" fmla="*/ 151 h 303"/>
              <a:gd name="T10" fmla="*/ 151 w 304"/>
              <a:gd name="T11" fmla="*/ 223 h 303"/>
              <a:gd name="T12" fmla="*/ 223 w 304"/>
              <a:gd name="T13" fmla="*/ 151 h 303"/>
              <a:gd name="T14" fmla="*/ 151 w 304"/>
              <a:gd name="T15" fmla="*/ 79 h 303"/>
              <a:gd name="T16" fmla="*/ 223 w 304"/>
              <a:gd name="T17" fmla="*/ 151 h 303"/>
              <a:gd name="T18" fmla="*/ 73 w 304"/>
              <a:gd name="T19" fmla="*/ 1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303">
                <a:moveTo>
                  <a:pt x="0" y="151"/>
                </a:moveTo>
                <a:cubicBezTo>
                  <a:pt x="0" y="68"/>
                  <a:pt x="68" y="0"/>
                  <a:pt x="152" y="0"/>
                </a:cubicBezTo>
                <a:cubicBezTo>
                  <a:pt x="236" y="0"/>
                  <a:pt x="304" y="68"/>
                  <a:pt x="304" y="151"/>
                </a:cubicBezTo>
                <a:cubicBezTo>
                  <a:pt x="304" y="235"/>
                  <a:pt x="236" y="303"/>
                  <a:pt x="152" y="303"/>
                </a:cubicBezTo>
                <a:cubicBezTo>
                  <a:pt x="68" y="303"/>
                  <a:pt x="0" y="235"/>
                  <a:pt x="0" y="151"/>
                </a:cubicBezTo>
                <a:close/>
                <a:moveTo>
                  <a:pt x="151" y="223"/>
                </a:moveTo>
                <a:cubicBezTo>
                  <a:pt x="223" y="151"/>
                  <a:pt x="223" y="151"/>
                  <a:pt x="223" y="151"/>
                </a:cubicBezTo>
                <a:cubicBezTo>
                  <a:pt x="151" y="79"/>
                  <a:pt x="151" y="79"/>
                  <a:pt x="151" y="79"/>
                </a:cubicBezTo>
                <a:moveTo>
                  <a:pt x="223" y="151"/>
                </a:moveTo>
                <a:cubicBezTo>
                  <a:pt x="73" y="151"/>
                  <a:pt x="73" y="151"/>
                  <a:pt x="73" y="151"/>
                </a:cubicBezTo>
              </a:path>
            </a:pathLst>
          </a:custGeom>
          <a:noFill/>
          <a:ln w="15875" cap="sq">
            <a:solidFill>
              <a:schemeClr val="bg1"/>
            </a:solidFill>
            <a:prstDash val="solid"/>
            <a:miter lim="800000"/>
            <a:headEnd/>
            <a:tailEnd/>
          </a:ln>
        </p:spPr>
        <p:txBody>
          <a:bodyPr vert="horz" wrap="square" lIns="89617" tIns="44809" rIns="89617" bIns="44809" numCol="1" anchor="t" anchorCtr="0" compatLnSpc="1">
            <a:prstTxWarp prst="textNoShape">
              <a:avLst/>
            </a:prstTxWarp>
          </a:bodyPr>
          <a:lstStyle/>
          <a:p>
            <a:pPr defTabSz="914131"/>
            <a:endParaRPr lang="en-US" sz="784">
              <a:gradFill>
                <a:gsLst>
                  <a:gs pos="0">
                    <a:srgbClr val="505050"/>
                  </a:gs>
                  <a:gs pos="100000">
                    <a:srgbClr val="505050"/>
                  </a:gs>
                </a:gsLst>
                <a:lin ang="5400000" scaled="1"/>
              </a:gradFill>
              <a:latin typeface="Segoe UI Semilight"/>
            </a:endParaRPr>
          </a:p>
        </p:txBody>
      </p:sp>
      <p:sp>
        <p:nvSpPr>
          <p:cNvPr id="19" name="arrow_15">
            <a:extLst>
              <a:ext uri="{FF2B5EF4-FFF2-40B4-BE49-F238E27FC236}">
                <a16:creationId xmlns:a16="http://schemas.microsoft.com/office/drawing/2014/main" id="{62476DF0-2590-46CD-937A-F4E0914517D4}"/>
              </a:ext>
            </a:extLst>
          </p:cNvPr>
          <p:cNvSpPr>
            <a:spLocks noChangeAspect="1" noEditPoints="1"/>
          </p:cNvSpPr>
          <p:nvPr userDrawn="1"/>
        </p:nvSpPr>
        <p:spPr bwMode="auto">
          <a:xfrm>
            <a:off x="-1019501" y="4937445"/>
            <a:ext cx="322772" cy="321303"/>
          </a:xfrm>
          <a:custGeom>
            <a:avLst/>
            <a:gdLst>
              <a:gd name="T0" fmla="*/ 0 w 304"/>
              <a:gd name="T1" fmla="*/ 151 h 303"/>
              <a:gd name="T2" fmla="*/ 152 w 304"/>
              <a:gd name="T3" fmla="*/ 0 h 303"/>
              <a:gd name="T4" fmla="*/ 304 w 304"/>
              <a:gd name="T5" fmla="*/ 151 h 303"/>
              <a:gd name="T6" fmla="*/ 152 w 304"/>
              <a:gd name="T7" fmla="*/ 303 h 303"/>
              <a:gd name="T8" fmla="*/ 0 w 304"/>
              <a:gd name="T9" fmla="*/ 151 h 303"/>
              <a:gd name="T10" fmla="*/ 151 w 304"/>
              <a:gd name="T11" fmla="*/ 223 h 303"/>
              <a:gd name="T12" fmla="*/ 223 w 304"/>
              <a:gd name="T13" fmla="*/ 151 h 303"/>
              <a:gd name="T14" fmla="*/ 151 w 304"/>
              <a:gd name="T15" fmla="*/ 79 h 303"/>
              <a:gd name="T16" fmla="*/ 223 w 304"/>
              <a:gd name="T17" fmla="*/ 151 h 303"/>
              <a:gd name="T18" fmla="*/ 73 w 304"/>
              <a:gd name="T19" fmla="*/ 1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303">
                <a:moveTo>
                  <a:pt x="0" y="151"/>
                </a:moveTo>
                <a:cubicBezTo>
                  <a:pt x="0" y="68"/>
                  <a:pt x="68" y="0"/>
                  <a:pt x="152" y="0"/>
                </a:cubicBezTo>
                <a:cubicBezTo>
                  <a:pt x="236" y="0"/>
                  <a:pt x="304" y="68"/>
                  <a:pt x="304" y="151"/>
                </a:cubicBezTo>
                <a:cubicBezTo>
                  <a:pt x="304" y="235"/>
                  <a:pt x="236" y="303"/>
                  <a:pt x="152" y="303"/>
                </a:cubicBezTo>
                <a:cubicBezTo>
                  <a:pt x="68" y="303"/>
                  <a:pt x="0" y="235"/>
                  <a:pt x="0" y="151"/>
                </a:cubicBezTo>
                <a:close/>
                <a:moveTo>
                  <a:pt x="151" y="223"/>
                </a:moveTo>
                <a:cubicBezTo>
                  <a:pt x="223" y="151"/>
                  <a:pt x="223" y="151"/>
                  <a:pt x="223" y="151"/>
                </a:cubicBezTo>
                <a:cubicBezTo>
                  <a:pt x="151" y="79"/>
                  <a:pt x="151" y="79"/>
                  <a:pt x="151" y="79"/>
                </a:cubicBezTo>
                <a:moveTo>
                  <a:pt x="223" y="151"/>
                </a:moveTo>
                <a:cubicBezTo>
                  <a:pt x="73" y="151"/>
                  <a:pt x="73" y="151"/>
                  <a:pt x="73" y="151"/>
                </a:cubicBezTo>
              </a:path>
            </a:pathLst>
          </a:custGeom>
          <a:noFill/>
          <a:ln w="15875" cap="sq">
            <a:solidFill>
              <a:schemeClr val="bg1"/>
            </a:solidFill>
            <a:prstDash val="solid"/>
            <a:miter lim="800000"/>
            <a:headEnd/>
            <a:tailEnd/>
          </a:ln>
        </p:spPr>
        <p:txBody>
          <a:bodyPr vert="horz" wrap="square" lIns="89617" tIns="44809" rIns="89617" bIns="44809" numCol="1" anchor="t" anchorCtr="0" compatLnSpc="1">
            <a:prstTxWarp prst="textNoShape">
              <a:avLst/>
            </a:prstTxWarp>
          </a:bodyPr>
          <a:lstStyle/>
          <a:p>
            <a:pPr defTabSz="914131"/>
            <a:endParaRPr lang="en-US" sz="784">
              <a:gradFill>
                <a:gsLst>
                  <a:gs pos="0">
                    <a:srgbClr val="505050"/>
                  </a:gs>
                  <a:gs pos="100000">
                    <a:srgbClr val="505050"/>
                  </a:gs>
                </a:gsLst>
                <a:lin ang="5400000" scaled="1"/>
              </a:gradFill>
              <a:latin typeface="Segoe UI Semilight"/>
            </a:endParaRPr>
          </a:p>
        </p:txBody>
      </p:sp>
      <p:sp>
        <p:nvSpPr>
          <p:cNvPr id="20" name="arrow_15">
            <a:extLst>
              <a:ext uri="{FF2B5EF4-FFF2-40B4-BE49-F238E27FC236}">
                <a16:creationId xmlns:a16="http://schemas.microsoft.com/office/drawing/2014/main" id="{77D11942-A4C8-4773-8C1F-1E14F1785475}"/>
              </a:ext>
            </a:extLst>
          </p:cNvPr>
          <p:cNvSpPr>
            <a:spLocks noChangeAspect="1" noEditPoints="1"/>
          </p:cNvSpPr>
          <p:nvPr userDrawn="1"/>
        </p:nvSpPr>
        <p:spPr bwMode="auto">
          <a:xfrm>
            <a:off x="-1019501" y="5756549"/>
            <a:ext cx="322772" cy="321303"/>
          </a:xfrm>
          <a:custGeom>
            <a:avLst/>
            <a:gdLst>
              <a:gd name="T0" fmla="*/ 0 w 304"/>
              <a:gd name="T1" fmla="*/ 151 h 303"/>
              <a:gd name="T2" fmla="*/ 152 w 304"/>
              <a:gd name="T3" fmla="*/ 0 h 303"/>
              <a:gd name="T4" fmla="*/ 304 w 304"/>
              <a:gd name="T5" fmla="*/ 151 h 303"/>
              <a:gd name="T6" fmla="*/ 152 w 304"/>
              <a:gd name="T7" fmla="*/ 303 h 303"/>
              <a:gd name="T8" fmla="*/ 0 w 304"/>
              <a:gd name="T9" fmla="*/ 151 h 303"/>
              <a:gd name="T10" fmla="*/ 151 w 304"/>
              <a:gd name="T11" fmla="*/ 223 h 303"/>
              <a:gd name="T12" fmla="*/ 223 w 304"/>
              <a:gd name="T13" fmla="*/ 151 h 303"/>
              <a:gd name="T14" fmla="*/ 151 w 304"/>
              <a:gd name="T15" fmla="*/ 79 h 303"/>
              <a:gd name="T16" fmla="*/ 223 w 304"/>
              <a:gd name="T17" fmla="*/ 151 h 303"/>
              <a:gd name="T18" fmla="*/ 73 w 304"/>
              <a:gd name="T19" fmla="*/ 1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303">
                <a:moveTo>
                  <a:pt x="0" y="151"/>
                </a:moveTo>
                <a:cubicBezTo>
                  <a:pt x="0" y="68"/>
                  <a:pt x="68" y="0"/>
                  <a:pt x="152" y="0"/>
                </a:cubicBezTo>
                <a:cubicBezTo>
                  <a:pt x="236" y="0"/>
                  <a:pt x="304" y="68"/>
                  <a:pt x="304" y="151"/>
                </a:cubicBezTo>
                <a:cubicBezTo>
                  <a:pt x="304" y="235"/>
                  <a:pt x="236" y="303"/>
                  <a:pt x="152" y="303"/>
                </a:cubicBezTo>
                <a:cubicBezTo>
                  <a:pt x="68" y="303"/>
                  <a:pt x="0" y="235"/>
                  <a:pt x="0" y="151"/>
                </a:cubicBezTo>
                <a:close/>
                <a:moveTo>
                  <a:pt x="151" y="223"/>
                </a:moveTo>
                <a:cubicBezTo>
                  <a:pt x="223" y="151"/>
                  <a:pt x="223" y="151"/>
                  <a:pt x="223" y="151"/>
                </a:cubicBezTo>
                <a:cubicBezTo>
                  <a:pt x="151" y="79"/>
                  <a:pt x="151" y="79"/>
                  <a:pt x="151" y="79"/>
                </a:cubicBezTo>
                <a:moveTo>
                  <a:pt x="223" y="151"/>
                </a:moveTo>
                <a:cubicBezTo>
                  <a:pt x="73" y="151"/>
                  <a:pt x="73" y="151"/>
                  <a:pt x="73" y="151"/>
                </a:cubicBezTo>
              </a:path>
            </a:pathLst>
          </a:custGeom>
          <a:noFill/>
          <a:ln w="15875" cap="sq">
            <a:solidFill>
              <a:schemeClr val="bg1"/>
            </a:solidFill>
            <a:prstDash val="solid"/>
            <a:miter lim="800000"/>
            <a:headEnd/>
            <a:tailEnd/>
          </a:ln>
        </p:spPr>
        <p:txBody>
          <a:bodyPr vert="horz" wrap="square" lIns="89617" tIns="44809" rIns="89617" bIns="44809" numCol="1" anchor="t" anchorCtr="0" compatLnSpc="1">
            <a:prstTxWarp prst="textNoShape">
              <a:avLst/>
            </a:prstTxWarp>
          </a:bodyPr>
          <a:lstStyle/>
          <a:p>
            <a:pPr defTabSz="914131"/>
            <a:endParaRPr lang="en-US" sz="784">
              <a:gradFill>
                <a:gsLst>
                  <a:gs pos="0">
                    <a:srgbClr val="505050"/>
                  </a:gs>
                  <a:gs pos="100000">
                    <a:srgbClr val="505050"/>
                  </a:gs>
                </a:gsLst>
                <a:lin ang="5400000" scaled="1"/>
              </a:gradFill>
              <a:latin typeface="Segoe UI Semilight"/>
            </a:endParaRPr>
          </a:p>
        </p:txBody>
      </p:sp>
      <p:sp>
        <p:nvSpPr>
          <p:cNvPr id="34" name="arrow_15">
            <a:extLst>
              <a:ext uri="{FF2B5EF4-FFF2-40B4-BE49-F238E27FC236}">
                <a16:creationId xmlns:a16="http://schemas.microsoft.com/office/drawing/2014/main" id="{0232268A-95D6-4EF3-AC3F-9E95829764EF}"/>
              </a:ext>
            </a:extLst>
          </p:cNvPr>
          <p:cNvSpPr>
            <a:spLocks noChangeAspect="1" noEditPoints="1"/>
          </p:cNvSpPr>
          <p:nvPr userDrawn="1"/>
        </p:nvSpPr>
        <p:spPr bwMode="auto">
          <a:xfrm>
            <a:off x="-654820" y="1626933"/>
            <a:ext cx="391239" cy="389459"/>
          </a:xfrm>
          <a:custGeom>
            <a:avLst/>
            <a:gdLst>
              <a:gd name="T0" fmla="*/ 0 w 304"/>
              <a:gd name="T1" fmla="*/ 151 h 303"/>
              <a:gd name="T2" fmla="*/ 152 w 304"/>
              <a:gd name="T3" fmla="*/ 0 h 303"/>
              <a:gd name="T4" fmla="*/ 304 w 304"/>
              <a:gd name="T5" fmla="*/ 151 h 303"/>
              <a:gd name="T6" fmla="*/ 152 w 304"/>
              <a:gd name="T7" fmla="*/ 303 h 303"/>
              <a:gd name="T8" fmla="*/ 0 w 304"/>
              <a:gd name="T9" fmla="*/ 151 h 303"/>
              <a:gd name="T10" fmla="*/ 151 w 304"/>
              <a:gd name="T11" fmla="*/ 223 h 303"/>
              <a:gd name="T12" fmla="*/ 223 w 304"/>
              <a:gd name="T13" fmla="*/ 151 h 303"/>
              <a:gd name="T14" fmla="*/ 151 w 304"/>
              <a:gd name="T15" fmla="*/ 79 h 303"/>
              <a:gd name="T16" fmla="*/ 223 w 304"/>
              <a:gd name="T17" fmla="*/ 151 h 303"/>
              <a:gd name="T18" fmla="*/ 73 w 304"/>
              <a:gd name="T19" fmla="*/ 1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303">
                <a:moveTo>
                  <a:pt x="0" y="151"/>
                </a:moveTo>
                <a:cubicBezTo>
                  <a:pt x="0" y="68"/>
                  <a:pt x="68" y="0"/>
                  <a:pt x="152" y="0"/>
                </a:cubicBezTo>
                <a:cubicBezTo>
                  <a:pt x="236" y="0"/>
                  <a:pt x="304" y="68"/>
                  <a:pt x="304" y="151"/>
                </a:cubicBezTo>
                <a:cubicBezTo>
                  <a:pt x="304" y="235"/>
                  <a:pt x="236" y="303"/>
                  <a:pt x="152" y="303"/>
                </a:cubicBezTo>
                <a:cubicBezTo>
                  <a:pt x="68" y="303"/>
                  <a:pt x="0" y="235"/>
                  <a:pt x="0" y="151"/>
                </a:cubicBezTo>
                <a:close/>
                <a:moveTo>
                  <a:pt x="151" y="223"/>
                </a:moveTo>
                <a:cubicBezTo>
                  <a:pt x="223" y="151"/>
                  <a:pt x="223" y="151"/>
                  <a:pt x="223" y="151"/>
                </a:cubicBezTo>
                <a:cubicBezTo>
                  <a:pt x="151" y="79"/>
                  <a:pt x="151" y="79"/>
                  <a:pt x="151" y="79"/>
                </a:cubicBezTo>
                <a:moveTo>
                  <a:pt x="223" y="151"/>
                </a:moveTo>
                <a:cubicBezTo>
                  <a:pt x="73" y="151"/>
                  <a:pt x="73" y="151"/>
                  <a:pt x="73" y="151"/>
                </a:cubicBezTo>
              </a:path>
            </a:pathLst>
          </a:custGeom>
          <a:noFill/>
          <a:ln w="15875" cap="sq">
            <a:solidFill>
              <a:schemeClr val="bg1"/>
            </a:solidFill>
            <a:prstDash val="solid"/>
            <a:miter lim="800000"/>
            <a:headEnd/>
            <a:tailEnd/>
          </a:ln>
        </p:spPr>
        <p:txBody>
          <a:bodyPr vert="horz" wrap="square" lIns="119488" tIns="59745" rIns="119488" bIns="59745" numCol="1" anchor="t" anchorCtr="0" compatLnSpc="1">
            <a:prstTxWarp prst="textNoShape">
              <a:avLst/>
            </a:prstTxWarp>
          </a:bodyPr>
          <a:lstStyle/>
          <a:p>
            <a:pPr defTabSz="1218842"/>
            <a:endParaRPr lang="en-US" sz="1045">
              <a:gradFill>
                <a:gsLst>
                  <a:gs pos="0">
                    <a:srgbClr val="505050"/>
                  </a:gs>
                  <a:gs pos="100000">
                    <a:srgbClr val="505050"/>
                  </a:gs>
                </a:gsLst>
                <a:lin ang="5400000" scaled="1"/>
              </a:gradFill>
              <a:latin typeface="Segoe UI Semilight"/>
            </a:endParaRPr>
          </a:p>
        </p:txBody>
      </p:sp>
      <p:sp>
        <p:nvSpPr>
          <p:cNvPr id="35" name="arrow_15">
            <a:extLst>
              <a:ext uri="{FF2B5EF4-FFF2-40B4-BE49-F238E27FC236}">
                <a16:creationId xmlns:a16="http://schemas.microsoft.com/office/drawing/2014/main" id="{A75A2DCD-F97C-40EA-B1D7-D52C4FC1C7F0}"/>
              </a:ext>
            </a:extLst>
          </p:cNvPr>
          <p:cNvSpPr>
            <a:spLocks noChangeAspect="1" noEditPoints="1"/>
          </p:cNvSpPr>
          <p:nvPr userDrawn="1"/>
        </p:nvSpPr>
        <p:spPr bwMode="auto">
          <a:xfrm>
            <a:off x="-654820" y="2449365"/>
            <a:ext cx="391239" cy="389459"/>
          </a:xfrm>
          <a:custGeom>
            <a:avLst/>
            <a:gdLst>
              <a:gd name="T0" fmla="*/ 0 w 304"/>
              <a:gd name="T1" fmla="*/ 151 h 303"/>
              <a:gd name="T2" fmla="*/ 152 w 304"/>
              <a:gd name="T3" fmla="*/ 0 h 303"/>
              <a:gd name="T4" fmla="*/ 304 w 304"/>
              <a:gd name="T5" fmla="*/ 151 h 303"/>
              <a:gd name="T6" fmla="*/ 152 w 304"/>
              <a:gd name="T7" fmla="*/ 303 h 303"/>
              <a:gd name="T8" fmla="*/ 0 w 304"/>
              <a:gd name="T9" fmla="*/ 151 h 303"/>
              <a:gd name="T10" fmla="*/ 151 w 304"/>
              <a:gd name="T11" fmla="*/ 223 h 303"/>
              <a:gd name="T12" fmla="*/ 223 w 304"/>
              <a:gd name="T13" fmla="*/ 151 h 303"/>
              <a:gd name="T14" fmla="*/ 151 w 304"/>
              <a:gd name="T15" fmla="*/ 79 h 303"/>
              <a:gd name="T16" fmla="*/ 223 w 304"/>
              <a:gd name="T17" fmla="*/ 151 h 303"/>
              <a:gd name="T18" fmla="*/ 73 w 304"/>
              <a:gd name="T19" fmla="*/ 1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303">
                <a:moveTo>
                  <a:pt x="0" y="151"/>
                </a:moveTo>
                <a:cubicBezTo>
                  <a:pt x="0" y="68"/>
                  <a:pt x="68" y="0"/>
                  <a:pt x="152" y="0"/>
                </a:cubicBezTo>
                <a:cubicBezTo>
                  <a:pt x="236" y="0"/>
                  <a:pt x="304" y="68"/>
                  <a:pt x="304" y="151"/>
                </a:cubicBezTo>
                <a:cubicBezTo>
                  <a:pt x="304" y="235"/>
                  <a:pt x="236" y="303"/>
                  <a:pt x="152" y="303"/>
                </a:cubicBezTo>
                <a:cubicBezTo>
                  <a:pt x="68" y="303"/>
                  <a:pt x="0" y="235"/>
                  <a:pt x="0" y="151"/>
                </a:cubicBezTo>
                <a:close/>
                <a:moveTo>
                  <a:pt x="151" y="223"/>
                </a:moveTo>
                <a:cubicBezTo>
                  <a:pt x="223" y="151"/>
                  <a:pt x="223" y="151"/>
                  <a:pt x="223" y="151"/>
                </a:cubicBezTo>
                <a:cubicBezTo>
                  <a:pt x="151" y="79"/>
                  <a:pt x="151" y="79"/>
                  <a:pt x="151" y="79"/>
                </a:cubicBezTo>
                <a:moveTo>
                  <a:pt x="223" y="151"/>
                </a:moveTo>
                <a:cubicBezTo>
                  <a:pt x="73" y="151"/>
                  <a:pt x="73" y="151"/>
                  <a:pt x="73" y="151"/>
                </a:cubicBezTo>
              </a:path>
            </a:pathLst>
          </a:custGeom>
          <a:noFill/>
          <a:ln w="15875" cap="sq">
            <a:solidFill>
              <a:schemeClr val="bg1"/>
            </a:solidFill>
            <a:prstDash val="solid"/>
            <a:miter lim="800000"/>
            <a:headEnd/>
            <a:tailEnd/>
          </a:ln>
        </p:spPr>
        <p:txBody>
          <a:bodyPr vert="horz" wrap="square" lIns="119488" tIns="59745" rIns="119488" bIns="59745" numCol="1" anchor="t" anchorCtr="0" compatLnSpc="1">
            <a:prstTxWarp prst="textNoShape">
              <a:avLst/>
            </a:prstTxWarp>
          </a:bodyPr>
          <a:lstStyle/>
          <a:p>
            <a:pPr defTabSz="1218842"/>
            <a:endParaRPr lang="en-US" sz="1045">
              <a:gradFill>
                <a:gsLst>
                  <a:gs pos="0">
                    <a:srgbClr val="505050"/>
                  </a:gs>
                  <a:gs pos="100000">
                    <a:srgbClr val="505050"/>
                  </a:gs>
                </a:gsLst>
                <a:lin ang="5400000" scaled="1"/>
              </a:gradFill>
              <a:latin typeface="Segoe UI Semilight"/>
            </a:endParaRPr>
          </a:p>
        </p:txBody>
      </p:sp>
      <p:sp>
        <p:nvSpPr>
          <p:cNvPr id="36" name="arrow_15">
            <a:extLst>
              <a:ext uri="{FF2B5EF4-FFF2-40B4-BE49-F238E27FC236}">
                <a16:creationId xmlns:a16="http://schemas.microsoft.com/office/drawing/2014/main" id="{92B38B12-EAA3-47BD-91C7-0C06A235B474}"/>
              </a:ext>
            </a:extLst>
          </p:cNvPr>
          <p:cNvSpPr>
            <a:spLocks noChangeAspect="1" noEditPoints="1"/>
          </p:cNvSpPr>
          <p:nvPr userDrawn="1"/>
        </p:nvSpPr>
        <p:spPr bwMode="auto">
          <a:xfrm>
            <a:off x="-654820" y="3270901"/>
            <a:ext cx="391239" cy="389459"/>
          </a:xfrm>
          <a:custGeom>
            <a:avLst/>
            <a:gdLst>
              <a:gd name="T0" fmla="*/ 0 w 304"/>
              <a:gd name="T1" fmla="*/ 151 h 303"/>
              <a:gd name="T2" fmla="*/ 152 w 304"/>
              <a:gd name="T3" fmla="*/ 0 h 303"/>
              <a:gd name="T4" fmla="*/ 304 w 304"/>
              <a:gd name="T5" fmla="*/ 151 h 303"/>
              <a:gd name="T6" fmla="*/ 152 w 304"/>
              <a:gd name="T7" fmla="*/ 303 h 303"/>
              <a:gd name="T8" fmla="*/ 0 w 304"/>
              <a:gd name="T9" fmla="*/ 151 h 303"/>
              <a:gd name="T10" fmla="*/ 151 w 304"/>
              <a:gd name="T11" fmla="*/ 223 h 303"/>
              <a:gd name="T12" fmla="*/ 223 w 304"/>
              <a:gd name="T13" fmla="*/ 151 h 303"/>
              <a:gd name="T14" fmla="*/ 151 w 304"/>
              <a:gd name="T15" fmla="*/ 79 h 303"/>
              <a:gd name="T16" fmla="*/ 223 w 304"/>
              <a:gd name="T17" fmla="*/ 151 h 303"/>
              <a:gd name="T18" fmla="*/ 73 w 304"/>
              <a:gd name="T19" fmla="*/ 1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303">
                <a:moveTo>
                  <a:pt x="0" y="151"/>
                </a:moveTo>
                <a:cubicBezTo>
                  <a:pt x="0" y="68"/>
                  <a:pt x="68" y="0"/>
                  <a:pt x="152" y="0"/>
                </a:cubicBezTo>
                <a:cubicBezTo>
                  <a:pt x="236" y="0"/>
                  <a:pt x="304" y="68"/>
                  <a:pt x="304" y="151"/>
                </a:cubicBezTo>
                <a:cubicBezTo>
                  <a:pt x="304" y="235"/>
                  <a:pt x="236" y="303"/>
                  <a:pt x="152" y="303"/>
                </a:cubicBezTo>
                <a:cubicBezTo>
                  <a:pt x="68" y="303"/>
                  <a:pt x="0" y="235"/>
                  <a:pt x="0" y="151"/>
                </a:cubicBezTo>
                <a:close/>
                <a:moveTo>
                  <a:pt x="151" y="223"/>
                </a:moveTo>
                <a:cubicBezTo>
                  <a:pt x="223" y="151"/>
                  <a:pt x="223" y="151"/>
                  <a:pt x="223" y="151"/>
                </a:cubicBezTo>
                <a:cubicBezTo>
                  <a:pt x="151" y="79"/>
                  <a:pt x="151" y="79"/>
                  <a:pt x="151" y="79"/>
                </a:cubicBezTo>
                <a:moveTo>
                  <a:pt x="223" y="151"/>
                </a:moveTo>
                <a:cubicBezTo>
                  <a:pt x="73" y="151"/>
                  <a:pt x="73" y="151"/>
                  <a:pt x="73" y="151"/>
                </a:cubicBezTo>
              </a:path>
            </a:pathLst>
          </a:custGeom>
          <a:noFill/>
          <a:ln w="15875" cap="sq">
            <a:solidFill>
              <a:schemeClr val="bg1"/>
            </a:solidFill>
            <a:prstDash val="solid"/>
            <a:miter lim="800000"/>
            <a:headEnd/>
            <a:tailEnd/>
          </a:ln>
        </p:spPr>
        <p:txBody>
          <a:bodyPr vert="horz" wrap="square" lIns="119488" tIns="59745" rIns="119488" bIns="59745" numCol="1" anchor="t" anchorCtr="0" compatLnSpc="1">
            <a:prstTxWarp prst="textNoShape">
              <a:avLst/>
            </a:prstTxWarp>
          </a:bodyPr>
          <a:lstStyle/>
          <a:p>
            <a:pPr defTabSz="1218842"/>
            <a:endParaRPr lang="en-US" sz="1045">
              <a:gradFill>
                <a:gsLst>
                  <a:gs pos="0">
                    <a:srgbClr val="505050"/>
                  </a:gs>
                  <a:gs pos="100000">
                    <a:srgbClr val="505050"/>
                  </a:gs>
                </a:gsLst>
                <a:lin ang="5400000" scaled="1"/>
              </a:gradFill>
              <a:latin typeface="Segoe UI Semilight"/>
            </a:endParaRPr>
          </a:p>
        </p:txBody>
      </p:sp>
      <p:sp>
        <p:nvSpPr>
          <p:cNvPr id="37" name="arrow_15">
            <a:extLst>
              <a:ext uri="{FF2B5EF4-FFF2-40B4-BE49-F238E27FC236}">
                <a16:creationId xmlns:a16="http://schemas.microsoft.com/office/drawing/2014/main" id="{125A3F02-7370-40D9-8827-42A3123DCEBC}"/>
              </a:ext>
            </a:extLst>
          </p:cNvPr>
          <p:cNvSpPr>
            <a:spLocks noChangeAspect="1" noEditPoints="1"/>
          </p:cNvSpPr>
          <p:nvPr userDrawn="1"/>
        </p:nvSpPr>
        <p:spPr bwMode="auto">
          <a:xfrm>
            <a:off x="-640296" y="4082053"/>
            <a:ext cx="391239" cy="389459"/>
          </a:xfrm>
          <a:custGeom>
            <a:avLst/>
            <a:gdLst>
              <a:gd name="T0" fmla="*/ 0 w 304"/>
              <a:gd name="T1" fmla="*/ 151 h 303"/>
              <a:gd name="T2" fmla="*/ 152 w 304"/>
              <a:gd name="T3" fmla="*/ 0 h 303"/>
              <a:gd name="T4" fmla="*/ 304 w 304"/>
              <a:gd name="T5" fmla="*/ 151 h 303"/>
              <a:gd name="T6" fmla="*/ 152 w 304"/>
              <a:gd name="T7" fmla="*/ 303 h 303"/>
              <a:gd name="T8" fmla="*/ 0 w 304"/>
              <a:gd name="T9" fmla="*/ 151 h 303"/>
              <a:gd name="T10" fmla="*/ 151 w 304"/>
              <a:gd name="T11" fmla="*/ 223 h 303"/>
              <a:gd name="T12" fmla="*/ 223 w 304"/>
              <a:gd name="T13" fmla="*/ 151 h 303"/>
              <a:gd name="T14" fmla="*/ 151 w 304"/>
              <a:gd name="T15" fmla="*/ 79 h 303"/>
              <a:gd name="T16" fmla="*/ 223 w 304"/>
              <a:gd name="T17" fmla="*/ 151 h 303"/>
              <a:gd name="T18" fmla="*/ 73 w 304"/>
              <a:gd name="T19" fmla="*/ 1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303">
                <a:moveTo>
                  <a:pt x="0" y="151"/>
                </a:moveTo>
                <a:cubicBezTo>
                  <a:pt x="0" y="68"/>
                  <a:pt x="68" y="0"/>
                  <a:pt x="152" y="0"/>
                </a:cubicBezTo>
                <a:cubicBezTo>
                  <a:pt x="236" y="0"/>
                  <a:pt x="304" y="68"/>
                  <a:pt x="304" y="151"/>
                </a:cubicBezTo>
                <a:cubicBezTo>
                  <a:pt x="304" y="235"/>
                  <a:pt x="236" y="303"/>
                  <a:pt x="152" y="303"/>
                </a:cubicBezTo>
                <a:cubicBezTo>
                  <a:pt x="68" y="303"/>
                  <a:pt x="0" y="235"/>
                  <a:pt x="0" y="151"/>
                </a:cubicBezTo>
                <a:close/>
                <a:moveTo>
                  <a:pt x="151" y="223"/>
                </a:moveTo>
                <a:cubicBezTo>
                  <a:pt x="223" y="151"/>
                  <a:pt x="223" y="151"/>
                  <a:pt x="223" y="151"/>
                </a:cubicBezTo>
                <a:cubicBezTo>
                  <a:pt x="151" y="79"/>
                  <a:pt x="151" y="79"/>
                  <a:pt x="151" y="79"/>
                </a:cubicBezTo>
                <a:moveTo>
                  <a:pt x="223" y="151"/>
                </a:moveTo>
                <a:cubicBezTo>
                  <a:pt x="73" y="151"/>
                  <a:pt x="73" y="151"/>
                  <a:pt x="73" y="151"/>
                </a:cubicBezTo>
              </a:path>
            </a:pathLst>
          </a:custGeom>
          <a:noFill/>
          <a:ln w="15875" cap="sq">
            <a:solidFill>
              <a:schemeClr val="bg1"/>
            </a:solidFill>
            <a:prstDash val="solid"/>
            <a:miter lim="800000"/>
            <a:headEnd/>
            <a:tailEnd/>
          </a:ln>
        </p:spPr>
        <p:txBody>
          <a:bodyPr vert="horz" wrap="square" lIns="119488" tIns="59745" rIns="119488" bIns="59745" numCol="1" anchor="t" anchorCtr="0" compatLnSpc="1">
            <a:prstTxWarp prst="textNoShape">
              <a:avLst/>
            </a:prstTxWarp>
          </a:bodyPr>
          <a:lstStyle/>
          <a:p>
            <a:pPr defTabSz="1218842"/>
            <a:endParaRPr lang="en-US" sz="1045">
              <a:gradFill>
                <a:gsLst>
                  <a:gs pos="0">
                    <a:srgbClr val="505050"/>
                  </a:gs>
                  <a:gs pos="100000">
                    <a:srgbClr val="505050"/>
                  </a:gs>
                </a:gsLst>
                <a:lin ang="5400000" scaled="1"/>
              </a:gradFill>
              <a:latin typeface="Segoe UI Semilight"/>
            </a:endParaRPr>
          </a:p>
        </p:txBody>
      </p:sp>
      <p:sp>
        <p:nvSpPr>
          <p:cNvPr id="38" name="arrow_15">
            <a:extLst>
              <a:ext uri="{FF2B5EF4-FFF2-40B4-BE49-F238E27FC236}">
                <a16:creationId xmlns:a16="http://schemas.microsoft.com/office/drawing/2014/main" id="{3395D271-D8E6-4BDC-A1B1-B52BD92FB79E}"/>
              </a:ext>
            </a:extLst>
          </p:cNvPr>
          <p:cNvSpPr>
            <a:spLocks noChangeAspect="1" noEditPoints="1"/>
          </p:cNvSpPr>
          <p:nvPr userDrawn="1"/>
        </p:nvSpPr>
        <p:spPr bwMode="auto">
          <a:xfrm>
            <a:off x="-654820" y="4923585"/>
            <a:ext cx="391239" cy="389459"/>
          </a:xfrm>
          <a:custGeom>
            <a:avLst/>
            <a:gdLst>
              <a:gd name="T0" fmla="*/ 0 w 304"/>
              <a:gd name="T1" fmla="*/ 151 h 303"/>
              <a:gd name="T2" fmla="*/ 152 w 304"/>
              <a:gd name="T3" fmla="*/ 0 h 303"/>
              <a:gd name="T4" fmla="*/ 304 w 304"/>
              <a:gd name="T5" fmla="*/ 151 h 303"/>
              <a:gd name="T6" fmla="*/ 152 w 304"/>
              <a:gd name="T7" fmla="*/ 303 h 303"/>
              <a:gd name="T8" fmla="*/ 0 w 304"/>
              <a:gd name="T9" fmla="*/ 151 h 303"/>
              <a:gd name="T10" fmla="*/ 151 w 304"/>
              <a:gd name="T11" fmla="*/ 223 h 303"/>
              <a:gd name="T12" fmla="*/ 223 w 304"/>
              <a:gd name="T13" fmla="*/ 151 h 303"/>
              <a:gd name="T14" fmla="*/ 151 w 304"/>
              <a:gd name="T15" fmla="*/ 79 h 303"/>
              <a:gd name="T16" fmla="*/ 223 w 304"/>
              <a:gd name="T17" fmla="*/ 151 h 303"/>
              <a:gd name="T18" fmla="*/ 73 w 304"/>
              <a:gd name="T19" fmla="*/ 1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303">
                <a:moveTo>
                  <a:pt x="0" y="151"/>
                </a:moveTo>
                <a:cubicBezTo>
                  <a:pt x="0" y="68"/>
                  <a:pt x="68" y="0"/>
                  <a:pt x="152" y="0"/>
                </a:cubicBezTo>
                <a:cubicBezTo>
                  <a:pt x="236" y="0"/>
                  <a:pt x="304" y="68"/>
                  <a:pt x="304" y="151"/>
                </a:cubicBezTo>
                <a:cubicBezTo>
                  <a:pt x="304" y="235"/>
                  <a:pt x="236" y="303"/>
                  <a:pt x="152" y="303"/>
                </a:cubicBezTo>
                <a:cubicBezTo>
                  <a:pt x="68" y="303"/>
                  <a:pt x="0" y="235"/>
                  <a:pt x="0" y="151"/>
                </a:cubicBezTo>
                <a:close/>
                <a:moveTo>
                  <a:pt x="151" y="223"/>
                </a:moveTo>
                <a:cubicBezTo>
                  <a:pt x="223" y="151"/>
                  <a:pt x="223" y="151"/>
                  <a:pt x="223" y="151"/>
                </a:cubicBezTo>
                <a:cubicBezTo>
                  <a:pt x="151" y="79"/>
                  <a:pt x="151" y="79"/>
                  <a:pt x="151" y="79"/>
                </a:cubicBezTo>
                <a:moveTo>
                  <a:pt x="223" y="151"/>
                </a:moveTo>
                <a:cubicBezTo>
                  <a:pt x="73" y="151"/>
                  <a:pt x="73" y="151"/>
                  <a:pt x="73" y="151"/>
                </a:cubicBezTo>
              </a:path>
            </a:pathLst>
          </a:custGeom>
          <a:noFill/>
          <a:ln w="15875" cap="sq">
            <a:solidFill>
              <a:schemeClr val="bg1"/>
            </a:solidFill>
            <a:prstDash val="solid"/>
            <a:miter lim="800000"/>
            <a:headEnd/>
            <a:tailEnd/>
          </a:ln>
        </p:spPr>
        <p:txBody>
          <a:bodyPr vert="horz" wrap="square" lIns="119488" tIns="59745" rIns="119488" bIns="59745" numCol="1" anchor="t" anchorCtr="0" compatLnSpc="1">
            <a:prstTxWarp prst="textNoShape">
              <a:avLst/>
            </a:prstTxWarp>
          </a:bodyPr>
          <a:lstStyle/>
          <a:p>
            <a:pPr defTabSz="1218842"/>
            <a:endParaRPr lang="en-US" sz="1045">
              <a:gradFill>
                <a:gsLst>
                  <a:gs pos="0">
                    <a:srgbClr val="505050"/>
                  </a:gs>
                  <a:gs pos="100000">
                    <a:srgbClr val="505050"/>
                  </a:gs>
                </a:gsLst>
                <a:lin ang="5400000" scaled="1"/>
              </a:gradFill>
              <a:latin typeface="Segoe UI Semilight"/>
            </a:endParaRPr>
          </a:p>
        </p:txBody>
      </p:sp>
      <p:sp>
        <p:nvSpPr>
          <p:cNvPr id="39" name="arrow_15">
            <a:extLst>
              <a:ext uri="{FF2B5EF4-FFF2-40B4-BE49-F238E27FC236}">
                <a16:creationId xmlns:a16="http://schemas.microsoft.com/office/drawing/2014/main" id="{3395D271-D8E6-4BDC-A1B1-B52BD92FB79E}"/>
              </a:ext>
            </a:extLst>
          </p:cNvPr>
          <p:cNvSpPr>
            <a:spLocks noChangeAspect="1" noEditPoints="1"/>
          </p:cNvSpPr>
          <p:nvPr userDrawn="1"/>
        </p:nvSpPr>
        <p:spPr bwMode="auto">
          <a:xfrm>
            <a:off x="-654820" y="5734609"/>
            <a:ext cx="391239" cy="389459"/>
          </a:xfrm>
          <a:custGeom>
            <a:avLst/>
            <a:gdLst>
              <a:gd name="T0" fmla="*/ 0 w 304"/>
              <a:gd name="T1" fmla="*/ 151 h 303"/>
              <a:gd name="T2" fmla="*/ 152 w 304"/>
              <a:gd name="T3" fmla="*/ 0 h 303"/>
              <a:gd name="T4" fmla="*/ 304 w 304"/>
              <a:gd name="T5" fmla="*/ 151 h 303"/>
              <a:gd name="T6" fmla="*/ 152 w 304"/>
              <a:gd name="T7" fmla="*/ 303 h 303"/>
              <a:gd name="T8" fmla="*/ 0 w 304"/>
              <a:gd name="T9" fmla="*/ 151 h 303"/>
              <a:gd name="T10" fmla="*/ 151 w 304"/>
              <a:gd name="T11" fmla="*/ 223 h 303"/>
              <a:gd name="T12" fmla="*/ 223 w 304"/>
              <a:gd name="T13" fmla="*/ 151 h 303"/>
              <a:gd name="T14" fmla="*/ 151 w 304"/>
              <a:gd name="T15" fmla="*/ 79 h 303"/>
              <a:gd name="T16" fmla="*/ 223 w 304"/>
              <a:gd name="T17" fmla="*/ 151 h 303"/>
              <a:gd name="T18" fmla="*/ 73 w 304"/>
              <a:gd name="T19" fmla="*/ 1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303">
                <a:moveTo>
                  <a:pt x="0" y="151"/>
                </a:moveTo>
                <a:cubicBezTo>
                  <a:pt x="0" y="68"/>
                  <a:pt x="68" y="0"/>
                  <a:pt x="152" y="0"/>
                </a:cubicBezTo>
                <a:cubicBezTo>
                  <a:pt x="236" y="0"/>
                  <a:pt x="304" y="68"/>
                  <a:pt x="304" y="151"/>
                </a:cubicBezTo>
                <a:cubicBezTo>
                  <a:pt x="304" y="235"/>
                  <a:pt x="236" y="303"/>
                  <a:pt x="152" y="303"/>
                </a:cubicBezTo>
                <a:cubicBezTo>
                  <a:pt x="68" y="303"/>
                  <a:pt x="0" y="235"/>
                  <a:pt x="0" y="151"/>
                </a:cubicBezTo>
                <a:close/>
                <a:moveTo>
                  <a:pt x="151" y="223"/>
                </a:moveTo>
                <a:cubicBezTo>
                  <a:pt x="223" y="151"/>
                  <a:pt x="223" y="151"/>
                  <a:pt x="223" y="151"/>
                </a:cubicBezTo>
                <a:cubicBezTo>
                  <a:pt x="151" y="79"/>
                  <a:pt x="151" y="79"/>
                  <a:pt x="151" y="79"/>
                </a:cubicBezTo>
                <a:moveTo>
                  <a:pt x="223" y="151"/>
                </a:moveTo>
                <a:cubicBezTo>
                  <a:pt x="73" y="151"/>
                  <a:pt x="73" y="151"/>
                  <a:pt x="73" y="151"/>
                </a:cubicBezTo>
              </a:path>
            </a:pathLst>
          </a:custGeom>
          <a:noFill/>
          <a:ln w="15875" cap="sq">
            <a:solidFill>
              <a:schemeClr val="bg1"/>
            </a:solidFill>
            <a:prstDash val="solid"/>
            <a:miter lim="800000"/>
            <a:headEnd/>
            <a:tailEnd/>
          </a:ln>
        </p:spPr>
        <p:txBody>
          <a:bodyPr vert="horz" wrap="square" lIns="119488" tIns="59745" rIns="119488" bIns="59745" numCol="1" anchor="t" anchorCtr="0" compatLnSpc="1">
            <a:prstTxWarp prst="textNoShape">
              <a:avLst/>
            </a:prstTxWarp>
          </a:bodyPr>
          <a:lstStyle/>
          <a:p>
            <a:pPr defTabSz="1218842"/>
            <a:endParaRPr lang="en-US" sz="1045">
              <a:gradFill>
                <a:gsLst>
                  <a:gs pos="0">
                    <a:srgbClr val="505050"/>
                  </a:gs>
                  <a:gs pos="100000">
                    <a:srgbClr val="505050"/>
                  </a:gs>
                </a:gsLst>
                <a:lin ang="5400000" scaled="1"/>
              </a:gradFill>
              <a:latin typeface="Segoe UI Semilight"/>
            </a:endParaRPr>
          </a:p>
        </p:txBody>
      </p:sp>
      <p:sp>
        <p:nvSpPr>
          <p:cNvPr id="24" name="Text Placeholder 7"/>
          <p:cNvSpPr>
            <a:spLocks noGrp="1"/>
          </p:cNvSpPr>
          <p:nvPr>
            <p:ph type="body" sz="quarter" idx="17" hasCustomPrompt="1"/>
          </p:nvPr>
        </p:nvSpPr>
        <p:spPr>
          <a:xfrm>
            <a:off x="6477002" y="1564910"/>
            <a:ext cx="4903306" cy="513510"/>
          </a:xfrm>
        </p:spPr>
        <p:txBody>
          <a:bodyPr anchor="ctr"/>
          <a:lstStyle>
            <a:lvl1pPr marL="0" indent="0">
              <a:buFontTx/>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Agenda item 1</a:t>
            </a:r>
          </a:p>
        </p:txBody>
      </p:sp>
      <p:sp>
        <p:nvSpPr>
          <p:cNvPr id="25" name="Text Placeholder 7"/>
          <p:cNvSpPr>
            <a:spLocks noGrp="1"/>
          </p:cNvSpPr>
          <p:nvPr>
            <p:ph type="body" sz="quarter" idx="18" hasCustomPrompt="1"/>
          </p:nvPr>
        </p:nvSpPr>
        <p:spPr>
          <a:xfrm>
            <a:off x="6477002" y="2386444"/>
            <a:ext cx="4903306" cy="513510"/>
          </a:xfrm>
        </p:spPr>
        <p:txBody>
          <a:bodyPr anchor="ctr"/>
          <a:lstStyle>
            <a:lvl1pPr marL="0" indent="0">
              <a:buFontTx/>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Agenda item 2</a:t>
            </a:r>
          </a:p>
        </p:txBody>
      </p:sp>
      <p:sp>
        <p:nvSpPr>
          <p:cNvPr id="26" name="Text Placeholder 7"/>
          <p:cNvSpPr>
            <a:spLocks noGrp="1"/>
          </p:cNvSpPr>
          <p:nvPr>
            <p:ph type="body" sz="quarter" idx="19" hasCustomPrompt="1"/>
          </p:nvPr>
        </p:nvSpPr>
        <p:spPr>
          <a:xfrm>
            <a:off x="6477002" y="3207980"/>
            <a:ext cx="4903306" cy="513510"/>
          </a:xfrm>
        </p:spPr>
        <p:txBody>
          <a:bodyPr anchor="ctr"/>
          <a:lstStyle>
            <a:lvl1pPr marL="0" indent="0">
              <a:buFontTx/>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Agenda item 3</a:t>
            </a:r>
          </a:p>
        </p:txBody>
      </p:sp>
      <p:sp>
        <p:nvSpPr>
          <p:cNvPr id="27" name="Text Placeholder 7"/>
          <p:cNvSpPr>
            <a:spLocks noGrp="1"/>
          </p:cNvSpPr>
          <p:nvPr>
            <p:ph type="body" sz="quarter" idx="20" hasCustomPrompt="1"/>
          </p:nvPr>
        </p:nvSpPr>
        <p:spPr>
          <a:xfrm>
            <a:off x="6477002" y="4029516"/>
            <a:ext cx="4903306" cy="513510"/>
          </a:xfrm>
        </p:spPr>
        <p:txBody>
          <a:bodyPr anchor="ctr"/>
          <a:lstStyle>
            <a:lvl1pPr marL="0" indent="0">
              <a:buFontTx/>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Agenda item 4</a:t>
            </a:r>
          </a:p>
        </p:txBody>
      </p:sp>
      <p:sp>
        <p:nvSpPr>
          <p:cNvPr id="28" name="Text Placeholder 7"/>
          <p:cNvSpPr>
            <a:spLocks noGrp="1"/>
          </p:cNvSpPr>
          <p:nvPr>
            <p:ph type="body" sz="quarter" idx="21" hasCustomPrompt="1"/>
          </p:nvPr>
        </p:nvSpPr>
        <p:spPr>
          <a:xfrm>
            <a:off x="6477002" y="4851051"/>
            <a:ext cx="4903306" cy="513510"/>
          </a:xfrm>
        </p:spPr>
        <p:txBody>
          <a:bodyPr anchor="ctr"/>
          <a:lstStyle>
            <a:lvl1pPr marL="0" indent="0">
              <a:buFontTx/>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Agenda item 5</a:t>
            </a:r>
          </a:p>
        </p:txBody>
      </p:sp>
      <p:sp>
        <p:nvSpPr>
          <p:cNvPr id="29" name="Text Placeholder 7"/>
          <p:cNvSpPr>
            <a:spLocks noGrp="1"/>
          </p:cNvSpPr>
          <p:nvPr>
            <p:ph type="body" sz="quarter" idx="22" hasCustomPrompt="1"/>
          </p:nvPr>
        </p:nvSpPr>
        <p:spPr>
          <a:xfrm>
            <a:off x="6477002" y="5672588"/>
            <a:ext cx="4903306" cy="513510"/>
          </a:xfrm>
        </p:spPr>
        <p:txBody>
          <a:bodyPr anchor="ctr"/>
          <a:lstStyle>
            <a:lvl1pPr marL="0" indent="0">
              <a:buFontTx/>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Agenda item 6</a:t>
            </a:r>
          </a:p>
        </p:txBody>
      </p:sp>
    </p:spTree>
    <p:extLst>
      <p:ext uri="{BB962C8B-B14F-4D97-AF65-F5344CB8AC3E}">
        <p14:creationId xmlns:p14="http://schemas.microsoft.com/office/powerpoint/2010/main" val="3972221662"/>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40" y="1189179"/>
            <a:ext cx="11653523" cy="1998496"/>
          </a:xfrm>
        </p:spPr>
        <p:txBody>
          <a:bodyPr/>
          <a:lstStyle>
            <a:lvl1pPr marL="0" indent="0">
              <a:buNone/>
              <a:defRPr sz="3200">
                <a:solidFill>
                  <a:schemeClr val="tx2"/>
                </a:solidFill>
                <a:latin typeface="+mn-lt"/>
              </a:defRPr>
            </a:lvl1pPr>
            <a:lvl2pPr marL="0" indent="0">
              <a:buFontTx/>
              <a:buNone/>
              <a:defRPr sz="2400">
                <a:solidFill>
                  <a:schemeClr val="tx2"/>
                </a:solidFill>
                <a:latin typeface="+mn-lt"/>
              </a:defRPr>
            </a:lvl2pPr>
            <a:lvl3pPr marL="224046" indent="0">
              <a:buNone/>
              <a:defRPr>
                <a:solidFill>
                  <a:schemeClr val="tx2"/>
                </a:solidFill>
                <a:latin typeface="+mn-lt"/>
              </a:defRPr>
            </a:lvl3pPr>
            <a:lvl4pPr marL="448089" indent="0">
              <a:buNone/>
              <a:defRPr>
                <a:solidFill>
                  <a:schemeClr val="tx2"/>
                </a:solidFill>
                <a:latin typeface="+mn-lt"/>
              </a:defRPr>
            </a:lvl4pPr>
            <a:lvl5pPr marL="672134" indent="0">
              <a:buNone/>
              <a:defRPr>
                <a:solidFill>
                  <a:schemeClr val="tx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713153"/>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amp; Non-bulleted text_Hidd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40" y="1189179"/>
            <a:ext cx="11653523" cy="1998496"/>
          </a:xfrm>
        </p:spPr>
        <p:txBody>
          <a:bodyPr/>
          <a:lstStyle>
            <a:lvl1pPr marL="0" indent="0">
              <a:buNone/>
              <a:defRPr sz="3200">
                <a:solidFill>
                  <a:schemeClr val="tx2"/>
                </a:solidFill>
                <a:latin typeface="+mn-lt"/>
              </a:defRPr>
            </a:lvl1pPr>
            <a:lvl2pPr marL="0" indent="0">
              <a:buFontTx/>
              <a:buNone/>
              <a:defRPr sz="2400">
                <a:solidFill>
                  <a:schemeClr val="tx2"/>
                </a:solidFill>
                <a:latin typeface="+mn-lt"/>
              </a:defRPr>
            </a:lvl2pPr>
            <a:lvl3pPr marL="224046" indent="0">
              <a:buNone/>
              <a:defRPr>
                <a:solidFill>
                  <a:schemeClr val="tx2"/>
                </a:solidFill>
                <a:latin typeface="+mn-lt"/>
              </a:defRPr>
            </a:lvl3pPr>
            <a:lvl4pPr marL="448089" indent="0">
              <a:buNone/>
              <a:defRPr>
                <a:solidFill>
                  <a:schemeClr val="tx2"/>
                </a:solidFill>
                <a:latin typeface="+mn-lt"/>
              </a:defRPr>
            </a:lvl4pPr>
            <a:lvl5pPr marL="672134" indent="0">
              <a:buNone/>
              <a:defRPr>
                <a:solidFill>
                  <a:schemeClr val="tx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335709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9"/>
            <a:ext cx="11653523" cy="195335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17746796"/>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and Content_Hidde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9"/>
            <a:ext cx="11653523" cy="1953355"/>
          </a:xfrm>
        </p:spPr>
        <p:txBody>
          <a:bodyPr/>
          <a:lstStyle>
            <a:lvl1pPr>
              <a:defRPr>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3229416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a:xfrm>
            <a:off x="588263" y="497541"/>
            <a:ext cx="11018520" cy="430887"/>
          </a:xfrm>
        </p:spPr>
        <p:txBody>
          <a:bodyPr/>
          <a:lstStyle>
            <a:lvl1pPr>
              <a:defRPr sz="2800">
                <a:solidFill>
                  <a:srgbClr val="000000"/>
                </a:solidFill>
              </a:defRPr>
            </a:lvl1pPr>
          </a:lstStyle>
          <a:p>
            <a:r>
              <a:rPr lang="en-US"/>
              <a:t>Click to edit Master title style</a:t>
            </a:r>
          </a:p>
        </p:txBody>
      </p:sp>
      <p:sp>
        <p:nvSpPr>
          <p:cNvPr id="4" name="Text Placeholder 3"/>
          <p:cNvSpPr>
            <a:spLocks noGrp="1"/>
          </p:cNvSpPr>
          <p:nvPr>
            <p:ph type="body" sz="quarter" idx="10"/>
          </p:nvPr>
        </p:nvSpPr>
        <p:spPr>
          <a:xfrm>
            <a:off x="584200" y="1437481"/>
            <a:ext cx="5212080" cy="1268039"/>
          </a:xfrm>
        </p:spPr>
        <p:txBody>
          <a:bodyPr wrap="square">
            <a:spAutoFit/>
          </a:bodyPr>
          <a:lstStyle>
            <a:lvl1pPr marL="231775" indent="-231775">
              <a:spcBef>
                <a:spcPts val="1224"/>
              </a:spcBef>
              <a:buClr>
                <a:schemeClr val="tx1"/>
              </a:buClr>
              <a:buFont typeface="Wingdings" panose="05000000000000000000" pitchFamily="2" charset="2"/>
              <a:buChar char=""/>
              <a:defRPr sz="2000" b="0">
                <a:solidFill>
                  <a:srgbClr val="000000"/>
                </a:solidFill>
                <a:latin typeface="+mn-lt"/>
                <a:cs typeface="Segoe UI Semilight" panose="020B0402040204020203" pitchFamily="34" charset="0"/>
              </a:defRPr>
            </a:lvl1pPr>
            <a:lvl2pPr marL="427038" indent="-171450">
              <a:buFont typeface="Wingdings" panose="05000000000000000000" pitchFamily="2" charset="2"/>
              <a:buChar char=""/>
              <a:defRPr sz="1600" b="0">
                <a:solidFill>
                  <a:srgbClr val="000000"/>
                </a:solidFill>
              </a:defRPr>
            </a:lvl2pPr>
            <a:lvl3pPr marL="639763" indent="-188913">
              <a:buFont typeface="Wingdings" panose="05000000000000000000" pitchFamily="2" charset="2"/>
              <a:buChar char=""/>
              <a:tabLst/>
              <a:defRPr sz="1400" b="0">
                <a:solidFill>
                  <a:srgbClr val="000000"/>
                </a:solidFill>
              </a:defRPr>
            </a:lvl3pPr>
            <a:lvl4pPr marL="828675" indent="-176213">
              <a:buFont typeface="Wingdings" panose="05000000000000000000" pitchFamily="2" charset="2"/>
              <a:buChar char=""/>
              <a:defRPr sz="1200" b="0">
                <a:solidFill>
                  <a:srgbClr val="000000"/>
                </a:solidFill>
              </a:defRPr>
            </a:lvl4pPr>
            <a:lvl5pPr marL="1023938" indent="-169863">
              <a:buFont typeface="Wingdings" panose="05000000000000000000" pitchFamily="2" charset="2"/>
              <a:buChar char=""/>
              <a:tabLst/>
              <a:defRPr sz="1000" b="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1EF8841F-D2F8-0646-B645-839893A70343}"/>
              </a:ext>
            </a:extLst>
          </p:cNvPr>
          <p:cNvSpPr>
            <a:spLocks noGrp="1"/>
          </p:cNvSpPr>
          <p:nvPr>
            <p:ph type="body" sz="quarter" idx="12"/>
          </p:nvPr>
        </p:nvSpPr>
        <p:spPr>
          <a:xfrm>
            <a:off x="6392849" y="1437481"/>
            <a:ext cx="5212080" cy="1268039"/>
          </a:xfrm>
        </p:spPr>
        <p:txBody>
          <a:bodyPr wrap="square">
            <a:spAutoFit/>
          </a:bodyPr>
          <a:lstStyle>
            <a:lvl1pPr marL="231775" indent="-231775">
              <a:spcBef>
                <a:spcPts val="1224"/>
              </a:spcBef>
              <a:buClr>
                <a:schemeClr val="tx1"/>
              </a:buClr>
              <a:buFont typeface="Wingdings" panose="05000000000000000000" pitchFamily="2" charset="2"/>
              <a:buChar char=""/>
              <a:defRPr sz="2000" b="0">
                <a:solidFill>
                  <a:srgbClr val="000000"/>
                </a:solidFill>
                <a:latin typeface="+mn-lt"/>
                <a:cs typeface="Segoe UI Semilight" panose="020B0402040204020203" pitchFamily="34" charset="0"/>
              </a:defRPr>
            </a:lvl1pPr>
            <a:lvl2pPr marL="427038" indent="-171450">
              <a:buFont typeface="Wingdings" panose="05000000000000000000" pitchFamily="2" charset="2"/>
              <a:buChar char=""/>
              <a:defRPr sz="1600" b="0">
                <a:solidFill>
                  <a:srgbClr val="000000"/>
                </a:solidFill>
              </a:defRPr>
            </a:lvl2pPr>
            <a:lvl3pPr marL="639763" indent="-188913">
              <a:buFont typeface="Wingdings" panose="05000000000000000000" pitchFamily="2" charset="2"/>
              <a:buChar char=""/>
              <a:tabLst/>
              <a:defRPr sz="1400" b="0">
                <a:solidFill>
                  <a:srgbClr val="000000"/>
                </a:solidFill>
              </a:defRPr>
            </a:lvl3pPr>
            <a:lvl4pPr marL="828675" indent="-176213">
              <a:buFont typeface="Wingdings" panose="05000000000000000000" pitchFamily="2" charset="2"/>
              <a:buChar char=""/>
              <a:defRPr sz="1200" b="0">
                <a:solidFill>
                  <a:srgbClr val="000000"/>
                </a:solidFill>
              </a:defRPr>
            </a:lvl4pPr>
            <a:lvl5pPr marL="1023938" indent="-169863">
              <a:buFont typeface="Wingdings" panose="05000000000000000000" pitchFamily="2" charset="2"/>
              <a:buChar char=""/>
              <a:tabLst/>
              <a:defRPr sz="1000" b="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0">
            <a:extLst>
              <a:ext uri="{FF2B5EF4-FFF2-40B4-BE49-F238E27FC236}">
                <a16:creationId xmlns:a16="http://schemas.microsoft.com/office/drawing/2014/main" id="{9EF2168D-ABC8-AA43-9EDB-A155583EFD61}"/>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r>
              <a:rPr lang="en-US"/>
              <a:t>© Microsoft Corporation                                                                                  					   	    	                                     Microsoft 365 </a:t>
            </a:r>
          </a:p>
        </p:txBody>
      </p:sp>
    </p:spTree>
    <p:extLst>
      <p:ext uri="{BB962C8B-B14F-4D97-AF65-F5344CB8AC3E}">
        <p14:creationId xmlns:p14="http://schemas.microsoft.com/office/powerpoint/2010/main" val="4179946700"/>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1276" userDrawn="1">
          <p15:clr>
            <a:srgbClr val="5ACBF0"/>
          </p15:clr>
        </p15:guide>
        <p15:guide id="3" orient="horz" pos="904" userDrawn="1">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3817500"/>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Only_Hidd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7365043"/>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a:solidFill>
            <a:schemeClr val="accent5"/>
          </a:solidFill>
        </p:spPr>
        <p:txBody>
          <a:bodyPr>
            <a:noAutofit/>
          </a:bodyPr>
          <a:lstStyle/>
          <a:p>
            <a:endParaRPr lang="en-US"/>
          </a:p>
        </p:txBody>
      </p:sp>
      <p:sp>
        <p:nvSpPr>
          <p:cNvPr id="2" name="Title 1"/>
          <p:cNvSpPr>
            <a:spLocks noGrp="1"/>
          </p:cNvSpPr>
          <p:nvPr>
            <p:ph type="title"/>
          </p:nvPr>
        </p:nvSpPr>
        <p:spPr>
          <a:xfrm>
            <a:off x="269243" y="5359402"/>
            <a:ext cx="11655078" cy="899665"/>
          </a:xfrm>
          <a:solidFill>
            <a:schemeClr val="accent1"/>
          </a:solidFill>
        </p:spPr>
        <p:txBody>
          <a:bodyPr anchor="ct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849115162"/>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ext with Background Imag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a:solidFill>
            <a:schemeClr val="accent5"/>
          </a:solidFill>
        </p:spPr>
        <p:txBody>
          <a:bodyPr>
            <a:noAutofit/>
          </a:bodyPr>
          <a:lstStyle/>
          <a:p>
            <a:endParaRPr lang="en-US"/>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4" name="Text Placeholder 3"/>
          <p:cNvSpPr>
            <a:spLocks noGrp="1"/>
          </p:cNvSpPr>
          <p:nvPr>
            <p:ph type="body" sz="quarter" idx="10"/>
          </p:nvPr>
        </p:nvSpPr>
        <p:spPr>
          <a:xfrm>
            <a:off x="269242" y="1189179"/>
            <a:ext cx="11655078" cy="5354376"/>
          </a:xfrm>
          <a:noFill/>
        </p:spPr>
        <p:txBody>
          <a:bodyPr lIns="91440" rIns="91440">
            <a:noAutofit/>
          </a:bodyPr>
          <a:lstStyle>
            <a:lvl1pPr marL="304729" indent="-304729" algn="l">
              <a:spcBef>
                <a:spcPts val="800"/>
              </a:spcBef>
              <a:spcAft>
                <a:spcPts val="800"/>
              </a:spcAft>
              <a:buFont typeface="Arial" charset="0"/>
              <a:buChar char="•"/>
              <a:defRPr sz="2666">
                <a:solidFill>
                  <a:schemeClr val="bg1"/>
                </a:solidFill>
                <a:latin typeface="+mn-lt"/>
              </a:defRPr>
            </a:lvl1pPr>
            <a:lvl2pPr marL="380911" indent="-380911">
              <a:spcBef>
                <a:spcPts val="800"/>
              </a:spcBef>
              <a:spcAft>
                <a:spcPts val="800"/>
              </a:spcAft>
              <a:buFont typeface="Arial" charset="0"/>
              <a:buChar char="•"/>
              <a:defRPr>
                <a:latin typeface="+mn-lt"/>
              </a:defRPr>
            </a:lvl2pPr>
            <a:lvl3pPr marL="560110" indent="0">
              <a:buNone/>
              <a:defRPr/>
            </a:lvl3pPr>
            <a:lvl4pPr marL="784154" indent="0">
              <a:buNone/>
              <a:defRPr/>
            </a:lvl4pPr>
            <a:lvl5pPr marL="1008197" indent="0">
              <a:buNone/>
              <a:defRPr/>
            </a:lvl5pPr>
          </a:lstStyle>
          <a:p>
            <a:pPr lvl="0"/>
            <a:r>
              <a:rPr lang="en-US"/>
              <a:t>Click to edit Master text styles</a:t>
            </a:r>
          </a:p>
        </p:txBody>
      </p:sp>
    </p:spTree>
    <p:extLst>
      <p:ext uri="{BB962C8B-B14F-4D97-AF65-F5344CB8AC3E}">
        <p14:creationId xmlns:p14="http://schemas.microsoft.com/office/powerpoint/2010/main" val="2257931017"/>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5548709"/>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Blank_Hidde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3575457"/>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Blank Accent Color 2">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160447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Blank Accent Color 3">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13821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lank Accent Color 4">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1664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MSIT Closing Info Slide">
    <p:spTree>
      <p:nvGrpSpPr>
        <p:cNvPr id="1" name=""/>
        <p:cNvGrpSpPr/>
        <p:nvPr/>
      </p:nvGrpSpPr>
      <p:grpSpPr>
        <a:xfrm>
          <a:off x="0" y="0"/>
          <a:ext cx="0" cy="0"/>
          <a:chOff x="0" y="0"/>
          <a:chExt cx="0" cy="0"/>
        </a:xfrm>
      </p:grpSpPr>
      <p:sp>
        <p:nvSpPr>
          <p:cNvPr id="18" name="Title 1"/>
          <p:cNvSpPr txBox="1">
            <a:spLocks/>
          </p:cNvSpPr>
          <p:nvPr userDrawn="1"/>
        </p:nvSpPr>
        <p:spPr>
          <a:xfrm>
            <a:off x="305320" y="1637035"/>
            <a:ext cx="11669080" cy="711539"/>
          </a:xfrm>
          <a:prstGeom prst="rect">
            <a:avLst/>
          </a:prstGeom>
          <a:noFill/>
        </p:spPr>
        <p:txBody>
          <a:bodyPr lIns="143367" tIns="89604" rIns="143367" bIns="89604" anchor="t" anchorCtr="0"/>
          <a:lstStyle>
            <a:lvl1pPr algn="l" defTabSz="932742" rtl="0" eaLnBrk="1" latinLnBrk="0" hangingPunct="1">
              <a:lnSpc>
                <a:spcPct val="90000"/>
              </a:lnSpc>
              <a:spcBef>
                <a:spcPct val="0"/>
              </a:spcBef>
              <a:buNone/>
              <a:defRPr lang="en-US" sz="5000" b="0" kern="1200" cap="none" spc="0" baseline="0">
                <a:ln w="3175">
                  <a:noFill/>
                </a:ln>
                <a:solidFill>
                  <a:schemeClr val="bg1"/>
                </a:solidFill>
                <a:effectLst/>
                <a:latin typeface="+mj-lt"/>
                <a:ea typeface="+mn-ea"/>
                <a:cs typeface="Segoe UI" pitchFamily="34" charset="0"/>
              </a:defRPr>
            </a:lvl1pPr>
          </a:lstStyle>
          <a:p>
            <a:pPr defTabSz="914187"/>
            <a:r>
              <a:rPr lang="en-US" sz="4902">
                <a:solidFill>
                  <a:schemeClr val="tx1"/>
                </a:solidFill>
              </a:rPr>
              <a:t>Microsoft IT Showcase</a:t>
            </a:r>
          </a:p>
        </p:txBody>
      </p:sp>
      <p:sp>
        <p:nvSpPr>
          <p:cNvPr id="19" name="Title 1"/>
          <p:cNvSpPr txBox="1">
            <a:spLocks/>
          </p:cNvSpPr>
          <p:nvPr userDrawn="1"/>
        </p:nvSpPr>
        <p:spPr>
          <a:xfrm>
            <a:off x="305320" y="2384000"/>
            <a:ext cx="11669080" cy="474407"/>
          </a:xfrm>
          <a:prstGeom prst="rect">
            <a:avLst/>
          </a:prstGeom>
          <a:noFill/>
        </p:spPr>
        <p:txBody>
          <a:bodyPr vert="horz" wrap="square" lIns="143367" tIns="89604" rIns="143367" bIns="89604" rtlCol="0" anchor="t" anchorCtr="0">
            <a:noAutofit/>
          </a:bodyPr>
          <a:lstStyle>
            <a:lvl1pPr algn="l" defTabSz="932742" rtl="0" eaLnBrk="1" latinLnBrk="0" hangingPunct="1">
              <a:lnSpc>
                <a:spcPct val="90000"/>
              </a:lnSpc>
              <a:spcBef>
                <a:spcPct val="0"/>
              </a:spcBef>
              <a:buNone/>
              <a:defRPr lang="en-US" sz="5000" b="0" kern="1200" cap="none" spc="0" baseline="0">
                <a:ln w="3175">
                  <a:noFill/>
                </a:ln>
                <a:solidFill>
                  <a:schemeClr val="bg1"/>
                </a:solidFill>
                <a:effectLst/>
                <a:latin typeface="+mj-lt"/>
                <a:ea typeface="+mn-ea"/>
                <a:cs typeface="Segoe UI" pitchFamily="34" charset="0"/>
              </a:defRPr>
            </a:lvl1pPr>
          </a:lstStyle>
          <a:p>
            <a:pPr defTabSz="914187"/>
            <a:r>
              <a:rPr lang="en-US" sz="2353">
                <a:solidFill>
                  <a:schemeClr val="tx1"/>
                </a:solidFill>
              </a:rPr>
              <a:t>How Microsoft does IT</a:t>
            </a:r>
          </a:p>
        </p:txBody>
      </p:sp>
      <p:sp>
        <p:nvSpPr>
          <p:cNvPr id="20" name="Title 1"/>
          <p:cNvSpPr txBox="1">
            <a:spLocks/>
          </p:cNvSpPr>
          <p:nvPr userDrawn="1"/>
        </p:nvSpPr>
        <p:spPr>
          <a:xfrm>
            <a:off x="832133" y="3237669"/>
            <a:ext cx="11142270" cy="2169895"/>
          </a:xfrm>
          <a:prstGeom prst="rect">
            <a:avLst/>
          </a:prstGeom>
          <a:noFill/>
        </p:spPr>
        <p:txBody>
          <a:bodyPr vert="horz" wrap="square" lIns="143367" tIns="89604" rIns="143367" bIns="89604" rtlCol="0" anchor="t" anchorCtr="0">
            <a:noAutofit/>
          </a:bodyPr>
          <a:lstStyle>
            <a:lvl1pPr algn="l" defTabSz="932742" rtl="0" eaLnBrk="1" latinLnBrk="0" hangingPunct="1">
              <a:lnSpc>
                <a:spcPct val="90000"/>
              </a:lnSpc>
              <a:spcBef>
                <a:spcPct val="0"/>
              </a:spcBef>
              <a:buNone/>
              <a:defRPr lang="en-US" sz="5000" b="0" kern="1200" cap="none" spc="0" baseline="0">
                <a:ln w="3175">
                  <a:noFill/>
                </a:ln>
                <a:solidFill>
                  <a:schemeClr val="bg1"/>
                </a:solidFill>
                <a:effectLst/>
                <a:latin typeface="+mj-lt"/>
                <a:ea typeface="+mn-ea"/>
                <a:cs typeface="Segoe UI" pitchFamily="34" charset="0"/>
              </a:defRPr>
            </a:lvl1pPr>
          </a:lstStyle>
          <a:p>
            <a:pPr defTabSz="914187">
              <a:spcAft>
                <a:spcPts val="1175"/>
              </a:spcAft>
            </a:pPr>
            <a:r>
              <a:rPr lang="en-US" sz="2353">
                <a:solidFill>
                  <a:schemeClr val="tx1"/>
                </a:solidFill>
              </a:rPr>
              <a:t>Visit the website</a:t>
            </a:r>
            <a:br>
              <a:rPr lang="en-US" sz="2353">
                <a:solidFill>
                  <a:schemeClr val="tx1"/>
                </a:solidFill>
              </a:rPr>
            </a:br>
            <a:r>
              <a:rPr lang="en-US" sz="1766" u="sng">
                <a:solidFill>
                  <a:srgbClr val="FFFFFF"/>
                </a:solidFill>
              </a:rPr>
              <a:t>microsoft.com/itshowcase</a:t>
            </a:r>
          </a:p>
          <a:p>
            <a:pPr defTabSz="914187">
              <a:spcAft>
                <a:spcPts val="1175"/>
              </a:spcAft>
            </a:pPr>
            <a:endParaRPr lang="en-US" sz="980">
              <a:solidFill>
                <a:schemeClr val="tx1"/>
              </a:solidFill>
            </a:endParaRPr>
          </a:p>
          <a:p>
            <a:pPr defTabSz="914187">
              <a:spcAft>
                <a:spcPts val="1175"/>
              </a:spcAft>
            </a:pPr>
            <a:r>
              <a:rPr lang="en-US" sz="2353">
                <a:solidFill>
                  <a:schemeClr val="tx1"/>
                </a:solidFill>
              </a:rPr>
              <a:t>Download the app</a:t>
            </a:r>
            <a:br>
              <a:rPr lang="en-US" sz="2353">
                <a:solidFill>
                  <a:schemeClr val="tx1"/>
                </a:solidFill>
              </a:rPr>
            </a:br>
            <a:r>
              <a:rPr lang="en-US" sz="1766" u="sng">
                <a:solidFill>
                  <a:srgbClr val="FFFFFF"/>
                </a:solidFill>
              </a:rPr>
              <a:t>microsoft.com/itshowcase/apps</a:t>
            </a:r>
            <a:endParaRPr lang="en-US" sz="2353" u="sng">
              <a:solidFill>
                <a:srgbClr val="FFFFFF"/>
              </a:solidFill>
            </a:endParaRPr>
          </a:p>
        </p:txBody>
      </p:sp>
      <p:pic>
        <p:nvPicPr>
          <p:cNvPr id="21" name="Picture 20" descr="MS-Arro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0864" y="4390287"/>
            <a:ext cx="391266" cy="391267"/>
          </a:xfrm>
          <a:prstGeom prst="rect">
            <a:avLst/>
          </a:prstGeom>
        </p:spPr>
      </p:pic>
      <p:pic>
        <p:nvPicPr>
          <p:cNvPr id="22" name="Picture 21" descr="MS-Arro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2911" y="3360979"/>
            <a:ext cx="391266" cy="391267"/>
          </a:xfrm>
          <a:prstGeom prst="rect">
            <a:avLst/>
          </a:prstGeom>
        </p:spPr>
      </p:pic>
    </p:spTree>
    <p:extLst>
      <p:ext uri="{BB962C8B-B14F-4D97-AF65-F5344CB8AC3E}">
        <p14:creationId xmlns:p14="http://schemas.microsoft.com/office/powerpoint/2010/main" val="300965917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a:xfrm>
            <a:off x="588263" y="497541"/>
            <a:ext cx="11018520" cy="430887"/>
          </a:xfrm>
        </p:spPr>
        <p:txBody>
          <a:bodyPr/>
          <a:lstStyle>
            <a:lvl1pPr>
              <a:defRPr sz="2800">
                <a:solidFill>
                  <a:srgbClr val="000000"/>
                </a:solidFill>
              </a:defRPr>
            </a:lvl1pPr>
          </a:lstStyle>
          <a:p>
            <a:r>
              <a:rPr lang="en-US"/>
              <a:t>Click to edit Master title style</a:t>
            </a:r>
          </a:p>
        </p:txBody>
      </p:sp>
      <p:sp>
        <p:nvSpPr>
          <p:cNvPr id="3" name="Footer Placeholder 10">
            <a:extLst>
              <a:ext uri="{FF2B5EF4-FFF2-40B4-BE49-F238E27FC236}">
                <a16:creationId xmlns:a16="http://schemas.microsoft.com/office/drawing/2014/main" id="{9438946C-117E-D444-B499-2F521D38BF54}"/>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r>
              <a:rPr lang="en-US"/>
              <a:t>© Microsoft Corporation                                                                                  					   	    	                                     Microsoft 365 </a:t>
            </a:r>
          </a:p>
        </p:txBody>
      </p:sp>
    </p:spTree>
    <p:extLst>
      <p:ext uri="{BB962C8B-B14F-4D97-AF65-F5344CB8AC3E}">
        <p14:creationId xmlns:p14="http://schemas.microsoft.com/office/powerpoint/2010/main" val="2189335521"/>
      </p:ext>
    </p:extLst>
  </p:cSld>
  <p:clrMapOvr>
    <a:masterClrMapping/>
  </p:clrMapOvr>
  <p:transition>
    <p:fade/>
  </p:transition>
  <p:extLst>
    <p:ext uri="{DCECCB84-F9BA-43D5-87BE-67443E8EF086}">
      <p15:sldGuideLst xmlns:p15="http://schemas.microsoft.com/office/powerpoint/2012/main">
        <p15:guide id="3" orient="horz" pos="900" userDrawn="1">
          <p15:clr>
            <a:srgbClr val="5ACBF0"/>
          </p15:clr>
        </p15:guide>
        <p15:guide id="4" orient="horz" pos="1276" userDrawn="1">
          <p15:clr>
            <a:srgbClr val="5ACBF0"/>
          </p15:clr>
        </p15:guide>
        <p15:guide id="5" orient="horz" pos="288" userDrawn="1">
          <p15:clr>
            <a:srgbClr val="5ACBF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grpSp>
        <p:nvGrpSpPr>
          <p:cNvPr id="2" name="Microsoft Logo"/>
          <p:cNvGrpSpPr/>
          <p:nvPr userDrawn="1"/>
        </p:nvGrpSpPr>
        <p:grpSpPr>
          <a:xfrm>
            <a:off x="1382183" y="3194049"/>
            <a:ext cx="3090499" cy="660401"/>
            <a:chOff x="336550" y="334963"/>
            <a:chExt cx="1136650" cy="242888"/>
          </a:xfrm>
        </p:grpSpPr>
        <p:sp>
          <p:nvSpPr>
            <p:cNvPr id="3" name="Freeform 94"/>
            <p:cNvSpPr>
              <a:spLocks/>
            </p:cNvSpPr>
            <p:nvPr userDrawn="1"/>
          </p:nvSpPr>
          <p:spPr bwMode="auto">
            <a:xfrm>
              <a:off x="650875" y="382588"/>
              <a:ext cx="158750" cy="146050"/>
            </a:xfrm>
            <a:custGeom>
              <a:avLst/>
              <a:gdLst>
                <a:gd name="T0" fmla="*/ 60 w 110"/>
                <a:gd name="T1" fmla="*/ 64 h 102"/>
                <a:gd name="T2" fmla="*/ 56 w 110"/>
                <a:gd name="T3" fmla="*/ 78 h 102"/>
                <a:gd name="T4" fmla="*/ 55 w 110"/>
                <a:gd name="T5" fmla="*/ 78 h 102"/>
                <a:gd name="T6" fmla="*/ 51 w 110"/>
                <a:gd name="T7" fmla="*/ 64 h 102"/>
                <a:gd name="T8" fmla="*/ 25 w 110"/>
                <a:gd name="T9" fmla="*/ 0 h 102"/>
                <a:gd name="T10" fmla="*/ 0 w 110"/>
                <a:gd name="T11" fmla="*/ 0 h 102"/>
                <a:gd name="T12" fmla="*/ 0 w 110"/>
                <a:gd name="T13" fmla="*/ 102 h 102"/>
                <a:gd name="T14" fmla="*/ 17 w 110"/>
                <a:gd name="T15" fmla="*/ 102 h 102"/>
                <a:gd name="T16" fmla="*/ 17 w 110"/>
                <a:gd name="T17" fmla="*/ 40 h 102"/>
                <a:gd name="T18" fmla="*/ 17 w 110"/>
                <a:gd name="T19" fmla="*/ 26 h 102"/>
                <a:gd name="T20" fmla="*/ 16 w 110"/>
                <a:gd name="T21" fmla="*/ 19 h 102"/>
                <a:gd name="T22" fmla="*/ 16 w 110"/>
                <a:gd name="T23" fmla="*/ 19 h 102"/>
                <a:gd name="T24" fmla="*/ 19 w 110"/>
                <a:gd name="T25" fmla="*/ 28 h 102"/>
                <a:gd name="T26" fmla="*/ 49 w 110"/>
                <a:gd name="T27" fmla="*/ 102 h 102"/>
                <a:gd name="T28" fmla="*/ 61 w 110"/>
                <a:gd name="T29" fmla="*/ 102 h 102"/>
                <a:gd name="T30" fmla="*/ 91 w 110"/>
                <a:gd name="T31" fmla="*/ 27 h 102"/>
                <a:gd name="T32" fmla="*/ 93 w 110"/>
                <a:gd name="T33" fmla="*/ 19 h 102"/>
                <a:gd name="T34" fmla="*/ 94 w 110"/>
                <a:gd name="T35" fmla="*/ 19 h 102"/>
                <a:gd name="T36" fmla="*/ 93 w 110"/>
                <a:gd name="T37" fmla="*/ 38 h 102"/>
                <a:gd name="T38" fmla="*/ 93 w 110"/>
                <a:gd name="T39" fmla="*/ 102 h 102"/>
                <a:gd name="T40" fmla="*/ 110 w 110"/>
                <a:gd name="T41" fmla="*/ 102 h 102"/>
                <a:gd name="T42" fmla="*/ 110 w 110"/>
                <a:gd name="T43" fmla="*/ 0 h 102"/>
                <a:gd name="T44" fmla="*/ 86 w 110"/>
                <a:gd name="T45" fmla="*/ 0 h 102"/>
                <a:gd name="T46" fmla="*/ 60 w 110"/>
                <a:gd name="T47" fmla="*/ 6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 h="102">
                  <a:moveTo>
                    <a:pt x="60" y="64"/>
                  </a:moveTo>
                  <a:cubicBezTo>
                    <a:pt x="56" y="78"/>
                    <a:pt x="56" y="78"/>
                    <a:pt x="56" y="78"/>
                  </a:cubicBezTo>
                  <a:cubicBezTo>
                    <a:pt x="55" y="78"/>
                    <a:pt x="55" y="78"/>
                    <a:pt x="55" y="78"/>
                  </a:cubicBezTo>
                  <a:cubicBezTo>
                    <a:pt x="54" y="74"/>
                    <a:pt x="53" y="70"/>
                    <a:pt x="51" y="64"/>
                  </a:cubicBezTo>
                  <a:cubicBezTo>
                    <a:pt x="25" y="0"/>
                    <a:pt x="25" y="0"/>
                    <a:pt x="25" y="0"/>
                  </a:cubicBezTo>
                  <a:cubicBezTo>
                    <a:pt x="0" y="0"/>
                    <a:pt x="0" y="0"/>
                    <a:pt x="0" y="0"/>
                  </a:cubicBezTo>
                  <a:cubicBezTo>
                    <a:pt x="0" y="102"/>
                    <a:pt x="0" y="102"/>
                    <a:pt x="0" y="102"/>
                  </a:cubicBezTo>
                  <a:cubicBezTo>
                    <a:pt x="17" y="102"/>
                    <a:pt x="17" y="102"/>
                    <a:pt x="17" y="102"/>
                  </a:cubicBezTo>
                  <a:cubicBezTo>
                    <a:pt x="17" y="40"/>
                    <a:pt x="17" y="40"/>
                    <a:pt x="17" y="40"/>
                  </a:cubicBezTo>
                  <a:cubicBezTo>
                    <a:pt x="17" y="36"/>
                    <a:pt x="17" y="31"/>
                    <a:pt x="17" y="26"/>
                  </a:cubicBezTo>
                  <a:cubicBezTo>
                    <a:pt x="16" y="23"/>
                    <a:pt x="16" y="21"/>
                    <a:pt x="16" y="19"/>
                  </a:cubicBezTo>
                  <a:cubicBezTo>
                    <a:pt x="16" y="19"/>
                    <a:pt x="16" y="19"/>
                    <a:pt x="16" y="19"/>
                  </a:cubicBezTo>
                  <a:cubicBezTo>
                    <a:pt x="17" y="23"/>
                    <a:pt x="18" y="26"/>
                    <a:pt x="19" y="28"/>
                  </a:cubicBezTo>
                  <a:cubicBezTo>
                    <a:pt x="49" y="102"/>
                    <a:pt x="49" y="102"/>
                    <a:pt x="49" y="102"/>
                  </a:cubicBezTo>
                  <a:cubicBezTo>
                    <a:pt x="61" y="102"/>
                    <a:pt x="61" y="102"/>
                    <a:pt x="61" y="102"/>
                  </a:cubicBezTo>
                  <a:cubicBezTo>
                    <a:pt x="91" y="27"/>
                    <a:pt x="91" y="27"/>
                    <a:pt x="91" y="27"/>
                  </a:cubicBezTo>
                  <a:cubicBezTo>
                    <a:pt x="92" y="26"/>
                    <a:pt x="93" y="22"/>
                    <a:pt x="93" y="19"/>
                  </a:cubicBezTo>
                  <a:cubicBezTo>
                    <a:pt x="94" y="19"/>
                    <a:pt x="94" y="19"/>
                    <a:pt x="94" y="19"/>
                  </a:cubicBezTo>
                  <a:cubicBezTo>
                    <a:pt x="93" y="27"/>
                    <a:pt x="93" y="33"/>
                    <a:pt x="93" y="38"/>
                  </a:cubicBezTo>
                  <a:cubicBezTo>
                    <a:pt x="93" y="102"/>
                    <a:pt x="93" y="102"/>
                    <a:pt x="93" y="102"/>
                  </a:cubicBezTo>
                  <a:cubicBezTo>
                    <a:pt x="110" y="102"/>
                    <a:pt x="110" y="102"/>
                    <a:pt x="110" y="102"/>
                  </a:cubicBezTo>
                  <a:cubicBezTo>
                    <a:pt x="110" y="0"/>
                    <a:pt x="110" y="0"/>
                    <a:pt x="110" y="0"/>
                  </a:cubicBezTo>
                  <a:cubicBezTo>
                    <a:pt x="86" y="0"/>
                    <a:pt x="86" y="0"/>
                    <a:pt x="86" y="0"/>
                  </a:cubicBezTo>
                  <a:lnTo>
                    <a:pt x="60" y="6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4" name="Rectangle 95"/>
            <p:cNvSpPr>
              <a:spLocks noChangeArrowheads="1"/>
            </p:cNvSpPr>
            <p:nvPr userDrawn="1"/>
          </p:nvSpPr>
          <p:spPr bwMode="auto">
            <a:xfrm>
              <a:off x="833438" y="423863"/>
              <a:ext cx="23813" cy="1047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5" name="Freeform 96"/>
            <p:cNvSpPr>
              <a:spLocks/>
            </p:cNvSpPr>
            <p:nvPr userDrawn="1"/>
          </p:nvSpPr>
          <p:spPr bwMode="auto">
            <a:xfrm>
              <a:off x="830263" y="379413"/>
              <a:ext cx="30163" cy="28575"/>
            </a:xfrm>
            <a:custGeom>
              <a:avLst/>
              <a:gdLst>
                <a:gd name="T0" fmla="*/ 11 w 21"/>
                <a:gd name="T1" fmla="*/ 0 h 20"/>
                <a:gd name="T2" fmla="*/ 3 w 21"/>
                <a:gd name="T3" fmla="*/ 3 h 20"/>
                <a:gd name="T4" fmla="*/ 0 w 21"/>
                <a:gd name="T5" fmla="*/ 10 h 20"/>
                <a:gd name="T6" fmla="*/ 3 w 21"/>
                <a:gd name="T7" fmla="*/ 17 h 20"/>
                <a:gd name="T8" fmla="*/ 11 w 21"/>
                <a:gd name="T9" fmla="*/ 20 h 20"/>
                <a:gd name="T10" fmla="*/ 18 w 21"/>
                <a:gd name="T11" fmla="*/ 17 h 20"/>
                <a:gd name="T12" fmla="*/ 21 w 21"/>
                <a:gd name="T13" fmla="*/ 10 h 20"/>
                <a:gd name="T14" fmla="*/ 18 w 21"/>
                <a:gd name="T15" fmla="*/ 3 h 20"/>
                <a:gd name="T16" fmla="*/ 11 w 21"/>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0">
                  <a:moveTo>
                    <a:pt x="11" y="0"/>
                  </a:moveTo>
                  <a:cubicBezTo>
                    <a:pt x="8" y="0"/>
                    <a:pt x="5" y="1"/>
                    <a:pt x="3" y="3"/>
                  </a:cubicBezTo>
                  <a:cubicBezTo>
                    <a:pt x="1" y="5"/>
                    <a:pt x="0" y="7"/>
                    <a:pt x="0" y="10"/>
                  </a:cubicBezTo>
                  <a:cubicBezTo>
                    <a:pt x="0" y="13"/>
                    <a:pt x="1" y="15"/>
                    <a:pt x="3" y="17"/>
                  </a:cubicBezTo>
                  <a:cubicBezTo>
                    <a:pt x="5" y="19"/>
                    <a:pt x="8" y="20"/>
                    <a:pt x="11" y="20"/>
                  </a:cubicBezTo>
                  <a:cubicBezTo>
                    <a:pt x="13" y="20"/>
                    <a:pt x="16" y="19"/>
                    <a:pt x="18" y="17"/>
                  </a:cubicBezTo>
                  <a:cubicBezTo>
                    <a:pt x="20" y="15"/>
                    <a:pt x="21" y="13"/>
                    <a:pt x="21" y="10"/>
                  </a:cubicBezTo>
                  <a:cubicBezTo>
                    <a:pt x="21" y="8"/>
                    <a:pt x="20" y="5"/>
                    <a:pt x="18" y="3"/>
                  </a:cubicBezTo>
                  <a:cubicBezTo>
                    <a:pt x="16" y="1"/>
                    <a:pt x="14" y="0"/>
                    <a:pt x="11"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6" name="Freeform 97"/>
            <p:cNvSpPr>
              <a:spLocks/>
            </p:cNvSpPr>
            <p:nvPr userDrawn="1"/>
          </p:nvSpPr>
          <p:spPr bwMode="auto">
            <a:xfrm>
              <a:off x="874713" y="422275"/>
              <a:ext cx="80963" cy="109538"/>
            </a:xfrm>
            <a:custGeom>
              <a:avLst/>
              <a:gdLst>
                <a:gd name="T0" fmla="*/ 49 w 57"/>
                <a:gd name="T1" fmla="*/ 1 h 76"/>
                <a:gd name="T2" fmla="*/ 39 w 57"/>
                <a:gd name="T3" fmla="*/ 0 h 76"/>
                <a:gd name="T4" fmla="*/ 18 w 57"/>
                <a:gd name="T5" fmla="*/ 5 h 76"/>
                <a:gd name="T6" fmla="*/ 4 w 57"/>
                <a:gd name="T7" fmla="*/ 19 h 76"/>
                <a:gd name="T8" fmla="*/ 0 w 57"/>
                <a:gd name="T9" fmla="*/ 40 h 76"/>
                <a:gd name="T10" fmla="*/ 4 w 57"/>
                <a:gd name="T11" fmla="*/ 58 h 76"/>
                <a:gd name="T12" fmla="*/ 17 w 57"/>
                <a:gd name="T13" fmla="*/ 71 h 76"/>
                <a:gd name="T14" fmla="*/ 36 w 57"/>
                <a:gd name="T15" fmla="*/ 76 h 76"/>
                <a:gd name="T16" fmla="*/ 57 w 57"/>
                <a:gd name="T17" fmla="*/ 71 h 76"/>
                <a:gd name="T18" fmla="*/ 57 w 57"/>
                <a:gd name="T19" fmla="*/ 71 h 76"/>
                <a:gd name="T20" fmla="*/ 57 w 57"/>
                <a:gd name="T21" fmla="*/ 55 h 76"/>
                <a:gd name="T22" fmla="*/ 56 w 57"/>
                <a:gd name="T23" fmla="*/ 56 h 76"/>
                <a:gd name="T24" fmla="*/ 48 w 57"/>
                <a:gd name="T25" fmla="*/ 60 h 76"/>
                <a:gd name="T26" fmla="*/ 39 w 57"/>
                <a:gd name="T27" fmla="*/ 62 h 76"/>
                <a:gd name="T28" fmla="*/ 23 w 57"/>
                <a:gd name="T29" fmla="*/ 55 h 76"/>
                <a:gd name="T30" fmla="*/ 18 w 57"/>
                <a:gd name="T31" fmla="*/ 38 h 76"/>
                <a:gd name="T32" fmla="*/ 24 w 57"/>
                <a:gd name="T33" fmla="*/ 20 h 76"/>
                <a:gd name="T34" fmla="*/ 40 w 57"/>
                <a:gd name="T35" fmla="*/ 14 h 76"/>
                <a:gd name="T36" fmla="*/ 56 w 57"/>
                <a:gd name="T37" fmla="*/ 19 h 76"/>
                <a:gd name="T38" fmla="*/ 57 w 57"/>
                <a:gd name="T39" fmla="*/ 20 h 76"/>
                <a:gd name="T40" fmla="*/ 57 w 57"/>
                <a:gd name="T41" fmla="*/ 3 h 76"/>
                <a:gd name="T42" fmla="*/ 57 w 57"/>
                <a:gd name="T43" fmla="*/ 3 h 76"/>
                <a:gd name="T44" fmla="*/ 49 w 57"/>
                <a:gd name="T45"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76">
                  <a:moveTo>
                    <a:pt x="49" y="1"/>
                  </a:moveTo>
                  <a:cubicBezTo>
                    <a:pt x="45" y="0"/>
                    <a:pt x="42" y="0"/>
                    <a:pt x="39" y="0"/>
                  </a:cubicBezTo>
                  <a:cubicBezTo>
                    <a:pt x="31" y="0"/>
                    <a:pt x="24" y="1"/>
                    <a:pt x="18" y="5"/>
                  </a:cubicBezTo>
                  <a:cubicBezTo>
                    <a:pt x="12" y="8"/>
                    <a:pt x="8" y="13"/>
                    <a:pt x="4" y="19"/>
                  </a:cubicBezTo>
                  <a:cubicBezTo>
                    <a:pt x="1" y="25"/>
                    <a:pt x="0" y="32"/>
                    <a:pt x="0" y="40"/>
                  </a:cubicBezTo>
                  <a:cubicBezTo>
                    <a:pt x="0" y="46"/>
                    <a:pt x="1" y="53"/>
                    <a:pt x="4" y="58"/>
                  </a:cubicBezTo>
                  <a:cubicBezTo>
                    <a:pt x="7" y="64"/>
                    <a:pt x="12" y="68"/>
                    <a:pt x="17" y="71"/>
                  </a:cubicBezTo>
                  <a:cubicBezTo>
                    <a:pt x="23" y="74"/>
                    <a:pt x="29" y="76"/>
                    <a:pt x="36" y="76"/>
                  </a:cubicBezTo>
                  <a:cubicBezTo>
                    <a:pt x="44" y="76"/>
                    <a:pt x="51" y="74"/>
                    <a:pt x="57" y="71"/>
                  </a:cubicBezTo>
                  <a:cubicBezTo>
                    <a:pt x="57" y="71"/>
                    <a:pt x="57" y="71"/>
                    <a:pt x="57" y="71"/>
                  </a:cubicBezTo>
                  <a:cubicBezTo>
                    <a:pt x="57" y="55"/>
                    <a:pt x="57" y="55"/>
                    <a:pt x="57" y="55"/>
                  </a:cubicBezTo>
                  <a:cubicBezTo>
                    <a:pt x="56" y="56"/>
                    <a:pt x="56" y="56"/>
                    <a:pt x="56" y="56"/>
                  </a:cubicBezTo>
                  <a:cubicBezTo>
                    <a:pt x="54" y="58"/>
                    <a:pt x="51" y="59"/>
                    <a:pt x="48" y="60"/>
                  </a:cubicBezTo>
                  <a:cubicBezTo>
                    <a:pt x="45" y="61"/>
                    <a:pt x="42" y="62"/>
                    <a:pt x="39" y="62"/>
                  </a:cubicBezTo>
                  <a:cubicBezTo>
                    <a:pt x="33" y="62"/>
                    <a:pt x="27" y="60"/>
                    <a:pt x="23" y="55"/>
                  </a:cubicBezTo>
                  <a:cubicBezTo>
                    <a:pt x="20" y="51"/>
                    <a:pt x="18" y="45"/>
                    <a:pt x="18" y="38"/>
                  </a:cubicBezTo>
                  <a:cubicBezTo>
                    <a:pt x="18" y="31"/>
                    <a:pt x="20" y="25"/>
                    <a:pt x="24" y="20"/>
                  </a:cubicBezTo>
                  <a:cubicBezTo>
                    <a:pt x="28" y="16"/>
                    <a:pt x="33" y="14"/>
                    <a:pt x="40" y="14"/>
                  </a:cubicBezTo>
                  <a:cubicBezTo>
                    <a:pt x="45" y="14"/>
                    <a:pt x="51" y="16"/>
                    <a:pt x="56" y="19"/>
                  </a:cubicBezTo>
                  <a:cubicBezTo>
                    <a:pt x="57" y="20"/>
                    <a:pt x="57" y="20"/>
                    <a:pt x="57" y="20"/>
                  </a:cubicBezTo>
                  <a:cubicBezTo>
                    <a:pt x="57" y="3"/>
                    <a:pt x="57" y="3"/>
                    <a:pt x="57" y="3"/>
                  </a:cubicBezTo>
                  <a:cubicBezTo>
                    <a:pt x="57" y="3"/>
                    <a:pt x="57" y="3"/>
                    <a:pt x="57" y="3"/>
                  </a:cubicBezTo>
                  <a:cubicBezTo>
                    <a:pt x="55" y="2"/>
                    <a:pt x="52" y="1"/>
                    <a:pt x="49" y="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7" name="Freeform 98"/>
            <p:cNvSpPr>
              <a:spLocks/>
            </p:cNvSpPr>
            <p:nvPr userDrawn="1"/>
          </p:nvSpPr>
          <p:spPr bwMode="auto">
            <a:xfrm>
              <a:off x="974725" y="422275"/>
              <a:ext cx="60325" cy="106363"/>
            </a:xfrm>
            <a:custGeom>
              <a:avLst/>
              <a:gdLst>
                <a:gd name="T0" fmla="*/ 35 w 42"/>
                <a:gd name="T1" fmla="*/ 0 h 74"/>
                <a:gd name="T2" fmla="*/ 24 w 42"/>
                <a:gd name="T3" fmla="*/ 4 h 74"/>
                <a:gd name="T4" fmla="*/ 17 w 42"/>
                <a:gd name="T5" fmla="*/ 14 h 74"/>
                <a:gd name="T6" fmla="*/ 17 w 42"/>
                <a:gd name="T7" fmla="*/ 14 h 74"/>
                <a:gd name="T8" fmla="*/ 17 w 42"/>
                <a:gd name="T9" fmla="*/ 1 h 74"/>
                <a:gd name="T10" fmla="*/ 0 w 42"/>
                <a:gd name="T11" fmla="*/ 1 h 74"/>
                <a:gd name="T12" fmla="*/ 0 w 42"/>
                <a:gd name="T13" fmla="*/ 74 h 74"/>
                <a:gd name="T14" fmla="*/ 17 w 42"/>
                <a:gd name="T15" fmla="*/ 74 h 74"/>
                <a:gd name="T16" fmla="*/ 17 w 42"/>
                <a:gd name="T17" fmla="*/ 37 h 74"/>
                <a:gd name="T18" fmla="*/ 21 w 42"/>
                <a:gd name="T19" fmla="*/ 21 h 74"/>
                <a:gd name="T20" fmla="*/ 32 w 42"/>
                <a:gd name="T21" fmla="*/ 16 h 74"/>
                <a:gd name="T22" fmla="*/ 37 w 42"/>
                <a:gd name="T23" fmla="*/ 16 h 74"/>
                <a:gd name="T24" fmla="*/ 41 w 42"/>
                <a:gd name="T25" fmla="*/ 18 h 74"/>
                <a:gd name="T26" fmla="*/ 42 w 42"/>
                <a:gd name="T27" fmla="*/ 18 h 74"/>
                <a:gd name="T28" fmla="*/ 42 w 42"/>
                <a:gd name="T29" fmla="*/ 1 h 74"/>
                <a:gd name="T30" fmla="*/ 42 w 42"/>
                <a:gd name="T31" fmla="*/ 1 h 74"/>
                <a:gd name="T32" fmla="*/ 35 w 42"/>
                <a:gd name="T3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74">
                  <a:moveTo>
                    <a:pt x="35" y="0"/>
                  </a:moveTo>
                  <a:cubicBezTo>
                    <a:pt x="31" y="0"/>
                    <a:pt x="27" y="1"/>
                    <a:pt x="24" y="4"/>
                  </a:cubicBezTo>
                  <a:cubicBezTo>
                    <a:pt x="21" y="7"/>
                    <a:pt x="19" y="10"/>
                    <a:pt x="17" y="14"/>
                  </a:cubicBezTo>
                  <a:cubicBezTo>
                    <a:pt x="17" y="14"/>
                    <a:pt x="17" y="14"/>
                    <a:pt x="17" y="14"/>
                  </a:cubicBezTo>
                  <a:cubicBezTo>
                    <a:pt x="17" y="1"/>
                    <a:pt x="17" y="1"/>
                    <a:pt x="17" y="1"/>
                  </a:cubicBezTo>
                  <a:cubicBezTo>
                    <a:pt x="0" y="1"/>
                    <a:pt x="0" y="1"/>
                    <a:pt x="0" y="1"/>
                  </a:cubicBezTo>
                  <a:cubicBezTo>
                    <a:pt x="0" y="74"/>
                    <a:pt x="0" y="74"/>
                    <a:pt x="0" y="74"/>
                  </a:cubicBezTo>
                  <a:cubicBezTo>
                    <a:pt x="17" y="74"/>
                    <a:pt x="17" y="74"/>
                    <a:pt x="17" y="74"/>
                  </a:cubicBezTo>
                  <a:cubicBezTo>
                    <a:pt x="17" y="37"/>
                    <a:pt x="17" y="37"/>
                    <a:pt x="17" y="37"/>
                  </a:cubicBezTo>
                  <a:cubicBezTo>
                    <a:pt x="17" y="31"/>
                    <a:pt x="18" y="25"/>
                    <a:pt x="21" y="21"/>
                  </a:cubicBezTo>
                  <a:cubicBezTo>
                    <a:pt x="24" y="17"/>
                    <a:pt x="28" y="16"/>
                    <a:pt x="32" y="16"/>
                  </a:cubicBezTo>
                  <a:cubicBezTo>
                    <a:pt x="34" y="16"/>
                    <a:pt x="35" y="16"/>
                    <a:pt x="37" y="16"/>
                  </a:cubicBezTo>
                  <a:cubicBezTo>
                    <a:pt x="39" y="17"/>
                    <a:pt x="41" y="17"/>
                    <a:pt x="41" y="18"/>
                  </a:cubicBezTo>
                  <a:cubicBezTo>
                    <a:pt x="42" y="18"/>
                    <a:pt x="42" y="18"/>
                    <a:pt x="42" y="18"/>
                  </a:cubicBezTo>
                  <a:cubicBezTo>
                    <a:pt x="42" y="1"/>
                    <a:pt x="42" y="1"/>
                    <a:pt x="42" y="1"/>
                  </a:cubicBezTo>
                  <a:cubicBezTo>
                    <a:pt x="42" y="1"/>
                    <a:pt x="42" y="1"/>
                    <a:pt x="42" y="1"/>
                  </a:cubicBezTo>
                  <a:cubicBezTo>
                    <a:pt x="40" y="0"/>
                    <a:pt x="38" y="0"/>
                    <a:pt x="35"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8" name="Freeform 99"/>
            <p:cNvSpPr>
              <a:spLocks noEditPoints="1"/>
            </p:cNvSpPr>
            <p:nvPr userDrawn="1"/>
          </p:nvSpPr>
          <p:spPr bwMode="auto">
            <a:xfrm>
              <a:off x="1036638" y="422275"/>
              <a:ext cx="107950" cy="109538"/>
            </a:xfrm>
            <a:custGeom>
              <a:avLst/>
              <a:gdLst>
                <a:gd name="T0" fmla="*/ 39 w 75"/>
                <a:gd name="T1" fmla="*/ 0 h 76"/>
                <a:gd name="T2" fmla="*/ 10 w 75"/>
                <a:gd name="T3" fmla="*/ 10 h 76"/>
                <a:gd name="T4" fmla="*/ 0 w 75"/>
                <a:gd name="T5" fmla="*/ 39 h 76"/>
                <a:gd name="T6" fmla="*/ 10 w 75"/>
                <a:gd name="T7" fmla="*/ 66 h 76"/>
                <a:gd name="T8" fmla="*/ 37 w 75"/>
                <a:gd name="T9" fmla="*/ 76 h 76"/>
                <a:gd name="T10" fmla="*/ 65 w 75"/>
                <a:gd name="T11" fmla="*/ 65 h 76"/>
                <a:gd name="T12" fmla="*/ 75 w 75"/>
                <a:gd name="T13" fmla="*/ 37 h 76"/>
                <a:gd name="T14" fmla="*/ 65 w 75"/>
                <a:gd name="T15" fmla="*/ 10 h 76"/>
                <a:gd name="T16" fmla="*/ 39 w 75"/>
                <a:gd name="T17" fmla="*/ 0 h 76"/>
                <a:gd name="T18" fmla="*/ 52 w 75"/>
                <a:gd name="T19" fmla="*/ 56 h 76"/>
                <a:gd name="T20" fmla="*/ 38 w 75"/>
                <a:gd name="T21" fmla="*/ 62 h 76"/>
                <a:gd name="T22" fmla="*/ 23 w 75"/>
                <a:gd name="T23" fmla="*/ 55 h 76"/>
                <a:gd name="T24" fmla="*/ 18 w 75"/>
                <a:gd name="T25" fmla="*/ 38 h 76"/>
                <a:gd name="T26" fmla="*/ 23 w 75"/>
                <a:gd name="T27" fmla="*/ 20 h 76"/>
                <a:gd name="T28" fmla="*/ 38 w 75"/>
                <a:gd name="T29" fmla="*/ 14 h 76"/>
                <a:gd name="T30" fmla="*/ 52 w 75"/>
                <a:gd name="T31" fmla="*/ 20 h 76"/>
                <a:gd name="T32" fmla="*/ 57 w 75"/>
                <a:gd name="T33" fmla="*/ 38 h 76"/>
                <a:gd name="T34" fmla="*/ 52 w 75"/>
                <a:gd name="T35" fmla="*/ 5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76">
                  <a:moveTo>
                    <a:pt x="39" y="0"/>
                  </a:moveTo>
                  <a:cubicBezTo>
                    <a:pt x="27" y="0"/>
                    <a:pt x="17" y="3"/>
                    <a:pt x="10" y="10"/>
                  </a:cubicBezTo>
                  <a:cubicBezTo>
                    <a:pt x="3" y="17"/>
                    <a:pt x="0" y="27"/>
                    <a:pt x="0" y="39"/>
                  </a:cubicBezTo>
                  <a:cubicBezTo>
                    <a:pt x="0" y="50"/>
                    <a:pt x="3" y="59"/>
                    <a:pt x="10" y="66"/>
                  </a:cubicBezTo>
                  <a:cubicBezTo>
                    <a:pt x="17" y="72"/>
                    <a:pt x="26" y="76"/>
                    <a:pt x="37" y="76"/>
                  </a:cubicBezTo>
                  <a:cubicBezTo>
                    <a:pt x="48" y="76"/>
                    <a:pt x="58" y="72"/>
                    <a:pt x="65" y="65"/>
                  </a:cubicBezTo>
                  <a:cubicBezTo>
                    <a:pt x="71" y="58"/>
                    <a:pt x="75" y="49"/>
                    <a:pt x="75" y="37"/>
                  </a:cubicBezTo>
                  <a:cubicBezTo>
                    <a:pt x="75" y="25"/>
                    <a:pt x="72" y="16"/>
                    <a:pt x="65" y="10"/>
                  </a:cubicBezTo>
                  <a:cubicBezTo>
                    <a:pt x="59" y="3"/>
                    <a:pt x="50" y="0"/>
                    <a:pt x="39" y="0"/>
                  </a:cubicBezTo>
                  <a:close/>
                  <a:moveTo>
                    <a:pt x="52" y="56"/>
                  </a:moveTo>
                  <a:cubicBezTo>
                    <a:pt x="49" y="60"/>
                    <a:pt x="44" y="62"/>
                    <a:pt x="38" y="62"/>
                  </a:cubicBezTo>
                  <a:cubicBezTo>
                    <a:pt x="32" y="62"/>
                    <a:pt x="27" y="60"/>
                    <a:pt x="23" y="55"/>
                  </a:cubicBezTo>
                  <a:cubicBezTo>
                    <a:pt x="20" y="51"/>
                    <a:pt x="18" y="45"/>
                    <a:pt x="18" y="38"/>
                  </a:cubicBezTo>
                  <a:cubicBezTo>
                    <a:pt x="18" y="30"/>
                    <a:pt x="20" y="24"/>
                    <a:pt x="23" y="20"/>
                  </a:cubicBezTo>
                  <a:cubicBezTo>
                    <a:pt x="27" y="16"/>
                    <a:pt x="31" y="14"/>
                    <a:pt x="38" y="14"/>
                  </a:cubicBezTo>
                  <a:cubicBezTo>
                    <a:pt x="44" y="14"/>
                    <a:pt x="48" y="16"/>
                    <a:pt x="52" y="20"/>
                  </a:cubicBezTo>
                  <a:cubicBezTo>
                    <a:pt x="55" y="24"/>
                    <a:pt x="57" y="30"/>
                    <a:pt x="57" y="38"/>
                  </a:cubicBezTo>
                  <a:cubicBezTo>
                    <a:pt x="57" y="45"/>
                    <a:pt x="55" y="52"/>
                    <a:pt x="52" y="5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9" name="Freeform 100"/>
            <p:cNvSpPr>
              <a:spLocks/>
            </p:cNvSpPr>
            <p:nvPr userDrawn="1"/>
          </p:nvSpPr>
          <p:spPr bwMode="auto">
            <a:xfrm>
              <a:off x="1155700" y="422275"/>
              <a:ext cx="69850" cy="109538"/>
            </a:xfrm>
            <a:custGeom>
              <a:avLst/>
              <a:gdLst>
                <a:gd name="T0" fmla="*/ 30 w 49"/>
                <a:gd name="T1" fmla="*/ 31 h 76"/>
                <a:gd name="T2" fmla="*/ 20 w 49"/>
                <a:gd name="T3" fmla="*/ 26 h 76"/>
                <a:gd name="T4" fmla="*/ 18 w 49"/>
                <a:gd name="T5" fmla="*/ 20 h 76"/>
                <a:gd name="T6" fmla="*/ 20 w 49"/>
                <a:gd name="T7" fmla="*/ 15 h 76"/>
                <a:gd name="T8" fmla="*/ 28 w 49"/>
                <a:gd name="T9" fmla="*/ 13 h 76"/>
                <a:gd name="T10" fmla="*/ 36 w 49"/>
                <a:gd name="T11" fmla="*/ 14 h 76"/>
                <a:gd name="T12" fmla="*/ 44 w 49"/>
                <a:gd name="T13" fmla="*/ 18 h 76"/>
                <a:gd name="T14" fmla="*/ 45 w 49"/>
                <a:gd name="T15" fmla="*/ 19 h 76"/>
                <a:gd name="T16" fmla="*/ 45 w 49"/>
                <a:gd name="T17" fmla="*/ 3 h 76"/>
                <a:gd name="T18" fmla="*/ 44 w 49"/>
                <a:gd name="T19" fmla="*/ 3 h 76"/>
                <a:gd name="T20" fmla="*/ 37 w 49"/>
                <a:gd name="T21" fmla="*/ 0 h 76"/>
                <a:gd name="T22" fmla="*/ 28 w 49"/>
                <a:gd name="T23" fmla="*/ 0 h 76"/>
                <a:gd name="T24" fmla="*/ 8 w 49"/>
                <a:gd name="T25" fmla="*/ 6 h 76"/>
                <a:gd name="T26" fmla="*/ 0 w 49"/>
                <a:gd name="T27" fmla="*/ 22 h 76"/>
                <a:gd name="T28" fmla="*/ 2 w 49"/>
                <a:gd name="T29" fmla="*/ 31 h 76"/>
                <a:gd name="T30" fmla="*/ 7 w 49"/>
                <a:gd name="T31" fmla="*/ 38 h 76"/>
                <a:gd name="T32" fmla="*/ 18 w 49"/>
                <a:gd name="T33" fmla="*/ 44 h 76"/>
                <a:gd name="T34" fmla="*/ 26 w 49"/>
                <a:gd name="T35" fmla="*/ 48 h 76"/>
                <a:gd name="T36" fmla="*/ 30 w 49"/>
                <a:gd name="T37" fmla="*/ 51 h 76"/>
                <a:gd name="T38" fmla="*/ 31 w 49"/>
                <a:gd name="T39" fmla="*/ 55 h 76"/>
                <a:gd name="T40" fmla="*/ 20 w 49"/>
                <a:gd name="T41" fmla="*/ 62 h 76"/>
                <a:gd name="T42" fmla="*/ 11 w 49"/>
                <a:gd name="T43" fmla="*/ 61 h 76"/>
                <a:gd name="T44" fmla="*/ 1 w 49"/>
                <a:gd name="T45" fmla="*/ 56 h 76"/>
                <a:gd name="T46" fmla="*/ 0 w 49"/>
                <a:gd name="T47" fmla="*/ 55 h 76"/>
                <a:gd name="T48" fmla="*/ 0 w 49"/>
                <a:gd name="T49" fmla="*/ 72 h 76"/>
                <a:gd name="T50" fmla="*/ 0 w 49"/>
                <a:gd name="T51" fmla="*/ 72 h 76"/>
                <a:gd name="T52" fmla="*/ 10 w 49"/>
                <a:gd name="T53" fmla="*/ 75 h 76"/>
                <a:gd name="T54" fmla="*/ 19 w 49"/>
                <a:gd name="T55" fmla="*/ 76 h 76"/>
                <a:gd name="T56" fmla="*/ 41 w 49"/>
                <a:gd name="T57" fmla="*/ 70 h 76"/>
                <a:gd name="T58" fmla="*/ 49 w 49"/>
                <a:gd name="T59" fmla="*/ 53 h 76"/>
                <a:gd name="T60" fmla="*/ 44 w 49"/>
                <a:gd name="T61" fmla="*/ 41 h 76"/>
                <a:gd name="T62" fmla="*/ 30 w 49"/>
                <a:gd name="T63" fmla="*/ 3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 h="76">
                  <a:moveTo>
                    <a:pt x="30" y="31"/>
                  </a:moveTo>
                  <a:cubicBezTo>
                    <a:pt x="24" y="29"/>
                    <a:pt x="21" y="27"/>
                    <a:pt x="20" y="26"/>
                  </a:cubicBezTo>
                  <a:cubicBezTo>
                    <a:pt x="18" y="25"/>
                    <a:pt x="18" y="23"/>
                    <a:pt x="18" y="20"/>
                  </a:cubicBezTo>
                  <a:cubicBezTo>
                    <a:pt x="18" y="18"/>
                    <a:pt x="18" y="17"/>
                    <a:pt x="20" y="15"/>
                  </a:cubicBezTo>
                  <a:cubicBezTo>
                    <a:pt x="22" y="14"/>
                    <a:pt x="24" y="13"/>
                    <a:pt x="28" y="13"/>
                  </a:cubicBezTo>
                  <a:cubicBezTo>
                    <a:pt x="30" y="13"/>
                    <a:pt x="33" y="14"/>
                    <a:pt x="36" y="14"/>
                  </a:cubicBezTo>
                  <a:cubicBezTo>
                    <a:pt x="39" y="15"/>
                    <a:pt x="42" y="17"/>
                    <a:pt x="44" y="18"/>
                  </a:cubicBezTo>
                  <a:cubicBezTo>
                    <a:pt x="45" y="19"/>
                    <a:pt x="45" y="19"/>
                    <a:pt x="45" y="19"/>
                  </a:cubicBezTo>
                  <a:cubicBezTo>
                    <a:pt x="45" y="3"/>
                    <a:pt x="45" y="3"/>
                    <a:pt x="45" y="3"/>
                  </a:cubicBezTo>
                  <a:cubicBezTo>
                    <a:pt x="44" y="3"/>
                    <a:pt x="44" y="3"/>
                    <a:pt x="44" y="3"/>
                  </a:cubicBezTo>
                  <a:cubicBezTo>
                    <a:pt x="42" y="2"/>
                    <a:pt x="40" y="1"/>
                    <a:pt x="37" y="0"/>
                  </a:cubicBezTo>
                  <a:cubicBezTo>
                    <a:pt x="33" y="0"/>
                    <a:pt x="31" y="0"/>
                    <a:pt x="28" y="0"/>
                  </a:cubicBezTo>
                  <a:cubicBezTo>
                    <a:pt x="20" y="0"/>
                    <a:pt x="13" y="2"/>
                    <a:pt x="8" y="6"/>
                  </a:cubicBezTo>
                  <a:cubicBezTo>
                    <a:pt x="3" y="10"/>
                    <a:pt x="0" y="15"/>
                    <a:pt x="0" y="22"/>
                  </a:cubicBezTo>
                  <a:cubicBezTo>
                    <a:pt x="0" y="25"/>
                    <a:pt x="1" y="28"/>
                    <a:pt x="2" y="31"/>
                  </a:cubicBezTo>
                  <a:cubicBezTo>
                    <a:pt x="3" y="34"/>
                    <a:pt x="5" y="36"/>
                    <a:pt x="7" y="38"/>
                  </a:cubicBezTo>
                  <a:cubicBezTo>
                    <a:pt x="9" y="40"/>
                    <a:pt x="13" y="42"/>
                    <a:pt x="18" y="44"/>
                  </a:cubicBezTo>
                  <a:cubicBezTo>
                    <a:pt x="22" y="45"/>
                    <a:pt x="24" y="47"/>
                    <a:pt x="26" y="48"/>
                  </a:cubicBezTo>
                  <a:cubicBezTo>
                    <a:pt x="28" y="49"/>
                    <a:pt x="29" y="50"/>
                    <a:pt x="30" y="51"/>
                  </a:cubicBezTo>
                  <a:cubicBezTo>
                    <a:pt x="31" y="52"/>
                    <a:pt x="31" y="53"/>
                    <a:pt x="31" y="55"/>
                  </a:cubicBezTo>
                  <a:cubicBezTo>
                    <a:pt x="31" y="60"/>
                    <a:pt x="28" y="62"/>
                    <a:pt x="20" y="62"/>
                  </a:cubicBezTo>
                  <a:cubicBezTo>
                    <a:pt x="17" y="62"/>
                    <a:pt x="14" y="62"/>
                    <a:pt x="11" y="61"/>
                  </a:cubicBezTo>
                  <a:cubicBezTo>
                    <a:pt x="7" y="59"/>
                    <a:pt x="4" y="58"/>
                    <a:pt x="1" y="56"/>
                  </a:cubicBezTo>
                  <a:cubicBezTo>
                    <a:pt x="0" y="55"/>
                    <a:pt x="0" y="55"/>
                    <a:pt x="0" y="55"/>
                  </a:cubicBezTo>
                  <a:cubicBezTo>
                    <a:pt x="0" y="72"/>
                    <a:pt x="0" y="72"/>
                    <a:pt x="0" y="72"/>
                  </a:cubicBezTo>
                  <a:cubicBezTo>
                    <a:pt x="0" y="72"/>
                    <a:pt x="0" y="72"/>
                    <a:pt x="0" y="72"/>
                  </a:cubicBezTo>
                  <a:cubicBezTo>
                    <a:pt x="3" y="73"/>
                    <a:pt x="6" y="74"/>
                    <a:pt x="10" y="75"/>
                  </a:cubicBezTo>
                  <a:cubicBezTo>
                    <a:pt x="13" y="75"/>
                    <a:pt x="17" y="76"/>
                    <a:pt x="19" y="76"/>
                  </a:cubicBezTo>
                  <a:cubicBezTo>
                    <a:pt x="28" y="76"/>
                    <a:pt x="35" y="74"/>
                    <a:pt x="41" y="70"/>
                  </a:cubicBezTo>
                  <a:cubicBezTo>
                    <a:pt x="46" y="65"/>
                    <a:pt x="49" y="60"/>
                    <a:pt x="49" y="53"/>
                  </a:cubicBezTo>
                  <a:cubicBezTo>
                    <a:pt x="49" y="48"/>
                    <a:pt x="47" y="44"/>
                    <a:pt x="44" y="41"/>
                  </a:cubicBezTo>
                  <a:cubicBezTo>
                    <a:pt x="42" y="37"/>
                    <a:pt x="37" y="34"/>
                    <a:pt x="30" y="3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0" name="Freeform 101"/>
            <p:cNvSpPr>
              <a:spLocks noEditPoints="1"/>
            </p:cNvSpPr>
            <p:nvPr userDrawn="1"/>
          </p:nvSpPr>
          <p:spPr bwMode="auto">
            <a:xfrm>
              <a:off x="1235075" y="422275"/>
              <a:ext cx="107950" cy="109538"/>
            </a:xfrm>
            <a:custGeom>
              <a:avLst/>
              <a:gdLst>
                <a:gd name="T0" fmla="*/ 39 w 75"/>
                <a:gd name="T1" fmla="*/ 0 h 76"/>
                <a:gd name="T2" fmla="*/ 10 w 75"/>
                <a:gd name="T3" fmla="*/ 10 h 76"/>
                <a:gd name="T4" fmla="*/ 0 w 75"/>
                <a:gd name="T5" fmla="*/ 39 h 76"/>
                <a:gd name="T6" fmla="*/ 10 w 75"/>
                <a:gd name="T7" fmla="*/ 66 h 76"/>
                <a:gd name="T8" fmla="*/ 37 w 75"/>
                <a:gd name="T9" fmla="*/ 76 h 76"/>
                <a:gd name="T10" fmla="*/ 65 w 75"/>
                <a:gd name="T11" fmla="*/ 65 h 76"/>
                <a:gd name="T12" fmla="*/ 75 w 75"/>
                <a:gd name="T13" fmla="*/ 37 h 76"/>
                <a:gd name="T14" fmla="*/ 65 w 75"/>
                <a:gd name="T15" fmla="*/ 10 h 76"/>
                <a:gd name="T16" fmla="*/ 39 w 75"/>
                <a:gd name="T17" fmla="*/ 0 h 76"/>
                <a:gd name="T18" fmla="*/ 52 w 75"/>
                <a:gd name="T19" fmla="*/ 56 h 76"/>
                <a:gd name="T20" fmla="*/ 38 w 75"/>
                <a:gd name="T21" fmla="*/ 62 h 76"/>
                <a:gd name="T22" fmla="*/ 23 w 75"/>
                <a:gd name="T23" fmla="*/ 55 h 76"/>
                <a:gd name="T24" fmla="*/ 18 w 75"/>
                <a:gd name="T25" fmla="*/ 38 h 76"/>
                <a:gd name="T26" fmla="*/ 23 w 75"/>
                <a:gd name="T27" fmla="*/ 20 h 76"/>
                <a:gd name="T28" fmla="*/ 38 w 75"/>
                <a:gd name="T29" fmla="*/ 14 h 76"/>
                <a:gd name="T30" fmla="*/ 52 w 75"/>
                <a:gd name="T31" fmla="*/ 20 h 76"/>
                <a:gd name="T32" fmla="*/ 57 w 75"/>
                <a:gd name="T33" fmla="*/ 38 h 76"/>
                <a:gd name="T34" fmla="*/ 52 w 75"/>
                <a:gd name="T35" fmla="*/ 5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76">
                  <a:moveTo>
                    <a:pt x="39" y="0"/>
                  </a:moveTo>
                  <a:cubicBezTo>
                    <a:pt x="27" y="0"/>
                    <a:pt x="17" y="3"/>
                    <a:pt x="10" y="10"/>
                  </a:cubicBezTo>
                  <a:cubicBezTo>
                    <a:pt x="3" y="17"/>
                    <a:pt x="0" y="27"/>
                    <a:pt x="0" y="39"/>
                  </a:cubicBezTo>
                  <a:cubicBezTo>
                    <a:pt x="0" y="50"/>
                    <a:pt x="3" y="59"/>
                    <a:pt x="10" y="66"/>
                  </a:cubicBezTo>
                  <a:cubicBezTo>
                    <a:pt x="17" y="72"/>
                    <a:pt x="26" y="76"/>
                    <a:pt x="37" y="76"/>
                  </a:cubicBezTo>
                  <a:cubicBezTo>
                    <a:pt x="48" y="76"/>
                    <a:pt x="58" y="72"/>
                    <a:pt x="65" y="65"/>
                  </a:cubicBezTo>
                  <a:cubicBezTo>
                    <a:pt x="71" y="58"/>
                    <a:pt x="75" y="49"/>
                    <a:pt x="75" y="37"/>
                  </a:cubicBezTo>
                  <a:cubicBezTo>
                    <a:pt x="75" y="25"/>
                    <a:pt x="72" y="16"/>
                    <a:pt x="65" y="10"/>
                  </a:cubicBezTo>
                  <a:cubicBezTo>
                    <a:pt x="59" y="3"/>
                    <a:pt x="50" y="0"/>
                    <a:pt x="39" y="0"/>
                  </a:cubicBezTo>
                  <a:close/>
                  <a:moveTo>
                    <a:pt x="52" y="56"/>
                  </a:moveTo>
                  <a:cubicBezTo>
                    <a:pt x="49" y="60"/>
                    <a:pt x="44" y="62"/>
                    <a:pt x="38" y="62"/>
                  </a:cubicBezTo>
                  <a:cubicBezTo>
                    <a:pt x="32" y="62"/>
                    <a:pt x="27" y="60"/>
                    <a:pt x="23" y="55"/>
                  </a:cubicBezTo>
                  <a:cubicBezTo>
                    <a:pt x="20" y="51"/>
                    <a:pt x="18" y="45"/>
                    <a:pt x="18" y="38"/>
                  </a:cubicBezTo>
                  <a:cubicBezTo>
                    <a:pt x="18" y="30"/>
                    <a:pt x="20" y="24"/>
                    <a:pt x="23" y="20"/>
                  </a:cubicBezTo>
                  <a:cubicBezTo>
                    <a:pt x="27" y="16"/>
                    <a:pt x="32" y="14"/>
                    <a:pt x="38" y="14"/>
                  </a:cubicBezTo>
                  <a:cubicBezTo>
                    <a:pt x="44" y="14"/>
                    <a:pt x="49" y="16"/>
                    <a:pt x="52" y="20"/>
                  </a:cubicBezTo>
                  <a:cubicBezTo>
                    <a:pt x="55" y="24"/>
                    <a:pt x="57" y="30"/>
                    <a:pt x="57" y="38"/>
                  </a:cubicBezTo>
                  <a:cubicBezTo>
                    <a:pt x="57" y="45"/>
                    <a:pt x="55" y="52"/>
                    <a:pt x="52" y="5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1" name="Freeform 102"/>
            <p:cNvSpPr>
              <a:spLocks/>
            </p:cNvSpPr>
            <p:nvPr userDrawn="1"/>
          </p:nvSpPr>
          <p:spPr bwMode="auto">
            <a:xfrm>
              <a:off x="1346200" y="373063"/>
              <a:ext cx="127000" cy="158750"/>
            </a:xfrm>
            <a:custGeom>
              <a:avLst/>
              <a:gdLst>
                <a:gd name="T0" fmla="*/ 89 w 89"/>
                <a:gd name="T1" fmla="*/ 50 h 111"/>
                <a:gd name="T2" fmla="*/ 89 w 89"/>
                <a:gd name="T3" fmla="*/ 36 h 111"/>
                <a:gd name="T4" fmla="*/ 72 w 89"/>
                <a:gd name="T5" fmla="*/ 36 h 111"/>
                <a:gd name="T6" fmla="*/ 72 w 89"/>
                <a:gd name="T7" fmla="*/ 15 h 111"/>
                <a:gd name="T8" fmla="*/ 71 w 89"/>
                <a:gd name="T9" fmla="*/ 15 h 111"/>
                <a:gd name="T10" fmla="*/ 55 w 89"/>
                <a:gd name="T11" fmla="*/ 20 h 111"/>
                <a:gd name="T12" fmla="*/ 55 w 89"/>
                <a:gd name="T13" fmla="*/ 20 h 111"/>
                <a:gd name="T14" fmla="*/ 55 w 89"/>
                <a:gd name="T15" fmla="*/ 36 h 111"/>
                <a:gd name="T16" fmla="*/ 29 w 89"/>
                <a:gd name="T17" fmla="*/ 36 h 111"/>
                <a:gd name="T18" fmla="*/ 29 w 89"/>
                <a:gd name="T19" fmla="*/ 27 h 111"/>
                <a:gd name="T20" fmla="*/ 32 w 89"/>
                <a:gd name="T21" fmla="*/ 17 h 111"/>
                <a:gd name="T22" fmla="*/ 40 w 89"/>
                <a:gd name="T23" fmla="*/ 14 h 111"/>
                <a:gd name="T24" fmla="*/ 47 w 89"/>
                <a:gd name="T25" fmla="*/ 16 h 111"/>
                <a:gd name="T26" fmla="*/ 48 w 89"/>
                <a:gd name="T27" fmla="*/ 16 h 111"/>
                <a:gd name="T28" fmla="*/ 48 w 89"/>
                <a:gd name="T29" fmla="*/ 1 h 111"/>
                <a:gd name="T30" fmla="*/ 48 w 89"/>
                <a:gd name="T31" fmla="*/ 1 h 111"/>
                <a:gd name="T32" fmla="*/ 38 w 89"/>
                <a:gd name="T33" fmla="*/ 0 h 111"/>
                <a:gd name="T34" fmla="*/ 24 w 89"/>
                <a:gd name="T35" fmla="*/ 3 h 111"/>
                <a:gd name="T36" fmla="*/ 15 w 89"/>
                <a:gd name="T37" fmla="*/ 13 h 111"/>
                <a:gd name="T38" fmla="*/ 12 w 89"/>
                <a:gd name="T39" fmla="*/ 26 h 111"/>
                <a:gd name="T40" fmla="*/ 12 w 89"/>
                <a:gd name="T41" fmla="*/ 36 h 111"/>
                <a:gd name="T42" fmla="*/ 0 w 89"/>
                <a:gd name="T43" fmla="*/ 36 h 111"/>
                <a:gd name="T44" fmla="*/ 0 w 89"/>
                <a:gd name="T45" fmla="*/ 50 h 111"/>
                <a:gd name="T46" fmla="*/ 12 w 89"/>
                <a:gd name="T47" fmla="*/ 50 h 111"/>
                <a:gd name="T48" fmla="*/ 12 w 89"/>
                <a:gd name="T49" fmla="*/ 109 h 111"/>
                <a:gd name="T50" fmla="*/ 29 w 89"/>
                <a:gd name="T51" fmla="*/ 109 h 111"/>
                <a:gd name="T52" fmla="*/ 29 w 89"/>
                <a:gd name="T53" fmla="*/ 50 h 111"/>
                <a:gd name="T54" fmla="*/ 55 w 89"/>
                <a:gd name="T55" fmla="*/ 50 h 111"/>
                <a:gd name="T56" fmla="*/ 55 w 89"/>
                <a:gd name="T57" fmla="*/ 88 h 111"/>
                <a:gd name="T58" fmla="*/ 76 w 89"/>
                <a:gd name="T59" fmla="*/ 111 h 111"/>
                <a:gd name="T60" fmla="*/ 84 w 89"/>
                <a:gd name="T61" fmla="*/ 110 h 111"/>
                <a:gd name="T62" fmla="*/ 89 w 89"/>
                <a:gd name="T63" fmla="*/ 108 h 111"/>
                <a:gd name="T64" fmla="*/ 89 w 89"/>
                <a:gd name="T65" fmla="*/ 108 h 111"/>
                <a:gd name="T66" fmla="*/ 89 w 89"/>
                <a:gd name="T67" fmla="*/ 94 h 111"/>
                <a:gd name="T68" fmla="*/ 89 w 89"/>
                <a:gd name="T69" fmla="*/ 95 h 111"/>
                <a:gd name="T70" fmla="*/ 85 w 89"/>
                <a:gd name="T71" fmla="*/ 96 h 111"/>
                <a:gd name="T72" fmla="*/ 82 w 89"/>
                <a:gd name="T73" fmla="*/ 97 h 111"/>
                <a:gd name="T74" fmla="*/ 74 w 89"/>
                <a:gd name="T75" fmla="*/ 94 h 111"/>
                <a:gd name="T76" fmla="*/ 72 w 89"/>
                <a:gd name="T77" fmla="*/ 85 h 111"/>
                <a:gd name="T78" fmla="*/ 72 w 89"/>
                <a:gd name="T79" fmla="*/ 50 h 111"/>
                <a:gd name="T80" fmla="*/ 89 w 89"/>
                <a:gd name="T81" fmla="*/ 5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9" h="111">
                  <a:moveTo>
                    <a:pt x="89" y="50"/>
                  </a:moveTo>
                  <a:cubicBezTo>
                    <a:pt x="89" y="36"/>
                    <a:pt x="89" y="36"/>
                    <a:pt x="89" y="36"/>
                  </a:cubicBezTo>
                  <a:cubicBezTo>
                    <a:pt x="72" y="36"/>
                    <a:pt x="72" y="36"/>
                    <a:pt x="72" y="36"/>
                  </a:cubicBezTo>
                  <a:cubicBezTo>
                    <a:pt x="72" y="15"/>
                    <a:pt x="72" y="15"/>
                    <a:pt x="72" y="15"/>
                  </a:cubicBezTo>
                  <a:cubicBezTo>
                    <a:pt x="71" y="15"/>
                    <a:pt x="71" y="15"/>
                    <a:pt x="71" y="15"/>
                  </a:cubicBezTo>
                  <a:cubicBezTo>
                    <a:pt x="55" y="20"/>
                    <a:pt x="55" y="20"/>
                    <a:pt x="55" y="20"/>
                  </a:cubicBezTo>
                  <a:cubicBezTo>
                    <a:pt x="55" y="20"/>
                    <a:pt x="55" y="20"/>
                    <a:pt x="55" y="20"/>
                  </a:cubicBezTo>
                  <a:cubicBezTo>
                    <a:pt x="55" y="36"/>
                    <a:pt x="55" y="36"/>
                    <a:pt x="55" y="36"/>
                  </a:cubicBezTo>
                  <a:cubicBezTo>
                    <a:pt x="29" y="36"/>
                    <a:pt x="29" y="36"/>
                    <a:pt x="29" y="36"/>
                  </a:cubicBezTo>
                  <a:cubicBezTo>
                    <a:pt x="29" y="27"/>
                    <a:pt x="29" y="27"/>
                    <a:pt x="29" y="27"/>
                  </a:cubicBezTo>
                  <a:cubicBezTo>
                    <a:pt x="29" y="23"/>
                    <a:pt x="30" y="20"/>
                    <a:pt x="32" y="17"/>
                  </a:cubicBezTo>
                  <a:cubicBezTo>
                    <a:pt x="34" y="15"/>
                    <a:pt x="36" y="14"/>
                    <a:pt x="40" y="14"/>
                  </a:cubicBezTo>
                  <a:cubicBezTo>
                    <a:pt x="42" y="14"/>
                    <a:pt x="45" y="15"/>
                    <a:pt x="47" y="16"/>
                  </a:cubicBezTo>
                  <a:cubicBezTo>
                    <a:pt x="48" y="16"/>
                    <a:pt x="48" y="16"/>
                    <a:pt x="48" y="16"/>
                  </a:cubicBezTo>
                  <a:cubicBezTo>
                    <a:pt x="48" y="1"/>
                    <a:pt x="48" y="1"/>
                    <a:pt x="48" y="1"/>
                  </a:cubicBezTo>
                  <a:cubicBezTo>
                    <a:pt x="48" y="1"/>
                    <a:pt x="48" y="1"/>
                    <a:pt x="48" y="1"/>
                  </a:cubicBezTo>
                  <a:cubicBezTo>
                    <a:pt x="45" y="0"/>
                    <a:pt x="42" y="0"/>
                    <a:pt x="38" y="0"/>
                  </a:cubicBezTo>
                  <a:cubicBezTo>
                    <a:pt x="33" y="0"/>
                    <a:pt x="28" y="1"/>
                    <a:pt x="24" y="3"/>
                  </a:cubicBezTo>
                  <a:cubicBezTo>
                    <a:pt x="20" y="6"/>
                    <a:pt x="17" y="9"/>
                    <a:pt x="15" y="13"/>
                  </a:cubicBezTo>
                  <a:cubicBezTo>
                    <a:pt x="13" y="17"/>
                    <a:pt x="12" y="21"/>
                    <a:pt x="12" y="26"/>
                  </a:cubicBezTo>
                  <a:cubicBezTo>
                    <a:pt x="12" y="36"/>
                    <a:pt x="12" y="36"/>
                    <a:pt x="12" y="36"/>
                  </a:cubicBezTo>
                  <a:cubicBezTo>
                    <a:pt x="0" y="36"/>
                    <a:pt x="0" y="36"/>
                    <a:pt x="0" y="36"/>
                  </a:cubicBezTo>
                  <a:cubicBezTo>
                    <a:pt x="0" y="50"/>
                    <a:pt x="0" y="50"/>
                    <a:pt x="0" y="50"/>
                  </a:cubicBezTo>
                  <a:cubicBezTo>
                    <a:pt x="12" y="50"/>
                    <a:pt x="12" y="50"/>
                    <a:pt x="12" y="50"/>
                  </a:cubicBezTo>
                  <a:cubicBezTo>
                    <a:pt x="12" y="109"/>
                    <a:pt x="12" y="109"/>
                    <a:pt x="12" y="109"/>
                  </a:cubicBezTo>
                  <a:cubicBezTo>
                    <a:pt x="29" y="109"/>
                    <a:pt x="29" y="109"/>
                    <a:pt x="29" y="109"/>
                  </a:cubicBezTo>
                  <a:cubicBezTo>
                    <a:pt x="29" y="50"/>
                    <a:pt x="29" y="50"/>
                    <a:pt x="29" y="50"/>
                  </a:cubicBezTo>
                  <a:cubicBezTo>
                    <a:pt x="55" y="50"/>
                    <a:pt x="55" y="50"/>
                    <a:pt x="55" y="50"/>
                  </a:cubicBezTo>
                  <a:cubicBezTo>
                    <a:pt x="55" y="88"/>
                    <a:pt x="55" y="88"/>
                    <a:pt x="55" y="88"/>
                  </a:cubicBezTo>
                  <a:cubicBezTo>
                    <a:pt x="55" y="103"/>
                    <a:pt x="62" y="111"/>
                    <a:pt x="76" y="111"/>
                  </a:cubicBezTo>
                  <a:cubicBezTo>
                    <a:pt x="79" y="111"/>
                    <a:pt x="81" y="111"/>
                    <a:pt x="84" y="110"/>
                  </a:cubicBezTo>
                  <a:cubicBezTo>
                    <a:pt x="86" y="109"/>
                    <a:pt x="88" y="109"/>
                    <a:pt x="89" y="108"/>
                  </a:cubicBezTo>
                  <a:cubicBezTo>
                    <a:pt x="89" y="108"/>
                    <a:pt x="89" y="108"/>
                    <a:pt x="89" y="108"/>
                  </a:cubicBezTo>
                  <a:cubicBezTo>
                    <a:pt x="89" y="94"/>
                    <a:pt x="89" y="94"/>
                    <a:pt x="89" y="94"/>
                  </a:cubicBezTo>
                  <a:cubicBezTo>
                    <a:pt x="89" y="95"/>
                    <a:pt x="89" y="95"/>
                    <a:pt x="89" y="95"/>
                  </a:cubicBezTo>
                  <a:cubicBezTo>
                    <a:pt x="88" y="95"/>
                    <a:pt x="86" y="96"/>
                    <a:pt x="85" y="96"/>
                  </a:cubicBezTo>
                  <a:cubicBezTo>
                    <a:pt x="84" y="96"/>
                    <a:pt x="83" y="97"/>
                    <a:pt x="82" y="97"/>
                  </a:cubicBezTo>
                  <a:cubicBezTo>
                    <a:pt x="78" y="97"/>
                    <a:pt x="76" y="96"/>
                    <a:pt x="74" y="94"/>
                  </a:cubicBezTo>
                  <a:cubicBezTo>
                    <a:pt x="73" y="92"/>
                    <a:pt x="72" y="89"/>
                    <a:pt x="72" y="85"/>
                  </a:cubicBezTo>
                  <a:cubicBezTo>
                    <a:pt x="72" y="50"/>
                    <a:pt x="72" y="50"/>
                    <a:pt x="72" y="50"/>
                  </a:cubicBezTo>
                  <a:lnTo>
                    <a:pt x="89" y="5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2" name="Rectangle 103"/>
            <p:cNvSpPr>
              <a:spLocks noChangeArrowheads="1"/>
            </p:cNvSpPr>
            <p:nvPr userDrawn="1"/>
          </p:nvSpPr>
          <p:spPr bwMode="auto">
            <a:xfrm>
              <a:off x="336550" y="334963"/>
              <a:ext cx="115888" cy="114300"/>
            </a:xfrm>
            <a:prstGeom prst="rect">
              <a:avLst/>
            </a:prstGeom>
            <a:solidFill>
              <a:srgbClr val="F77B2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13" name="Rectangle 104"/>
            <p:cNvSpPr>
              <a:spLocks noChangeArrowheads="1"/>
            </p:cNvSpPr>
            <p:nvPr userDrawn="1"/>
          </p:nvSpPr>
          <p:spPr bwMode="auto">
            <a:xfrm>
              <a:off x="463550" y="334963"/>
              <a:ext cx="115888" cy="114300"/>
            </a:xfrm>
            <a:prstGeom prst="rect">
              <a:avLst/>
            </a:prstGeom>
            <a:solidFill>
              <a:srgbClr val="9DCD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4" name="Rectangle 105"/>
            <p:cNvSpPr>
              <a:spLocks noChangeArrowheads="1"/>
            </p:cNvSpPr>
            <p:nvPr userDrawn="1"/>
          </p:nvSpPr>
          <p:spPr bwMode="auto">
            <a:xfrm>
              <a:off x="336550" y="461963"/>
              <a:ext cx="115888" cy="115888"/>
            </a:xfrm>
            <a:prstGeom prst="rect">
              <a:avLst/>
            </a:prstGeom>
            <a:solidFill>
              <a:srgbClr val="00BC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15" name="Rectangle 106"/>
            <p:cNvSpPr>
              <a:spLocks noChangeArrowheads="1"/>
            </p:cNvSpPr>
            <p:nvPr userDrawn="1"/>
          </p:nvSpPr>
          <p:spPr bwMode="auto">
            <a:xfrm>
              <a:off x="463550" y="461963"/>
              <a:ext cx="115888" cy="115888"/>
            </a:xfrm>
            <a:prstGeom prst="rect">
              <a:avLst/>
            </a:prstGeom>
            <a:solidFill>
              <a:srgbClr val="FFCB0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17" name="Rectangle 16"/>
          <p:cNvSpPr/>
          <p:nvPr userDrawn="1"/>
        </p:nvSpPr>
        <p:spPr>
          <a:xfrm>
            <a:off x="354958" y="6242613"/>
            <a:ext cx="11482085" cy="418830"/>
          </a:xfrm>
          <a:prstGeom prst="rect">
            <a:avLst/>
          </a:prstGeom>
        </p:spPr>
        <p:txBody>
          <a:bodyPr wrap="square">
            <a:spAutoFit/>
          </a:bodyPr>
          <a:lstStyle/>
          <a:p>
            <a:r>
              <a:rPr lang="en-US" sz="1067">
                <a:ea typeface="Segoe UI" panose="020B0502040204020203" pitchFamily="34" charset="0"/>
                <a:cs typeface="Segoe UI" panose="020B0502040204020203" pitchFamily="34" charset="0"/>
              </a:rPr>
              <a:t>© 2018 Microsoft Corporation. This document is for informational purposes only. MICROSOFT MAKES NO WARRANTIES, EXPRESS OR IMPLIED, IN THIS PRESENTATION. </a:t>
            </a:r>
          </a:p>
          <a:p>
            <a:r>
              <a:rPr lang="en-US" sz="1067">
                <a:ea typeface="Segoe UI" panose="020B0502040204020203" pitchFamily="34" charset="0"/>
                <a:cs typeface="Segoe UI" panose="020B0502040204020203" pitchFamily="34" charset="0"/>
              </a:rPr>
              <a:t>The names of actual companies and products mentioned herein may be the trademarks of their respective owners.</a:t>
            </a:r>
          </a:p>
        </p:txBody>
      </p:sp>
    </p:spTree>
    <p:extLst>
      <p:ext uri="{BB962C8B-B14F-4D97-AF65-F5344CB8AC3E}">
        <p14:creationId xmlns:p14="http://schemas.microsoft.com/office/powerpoint/2010/main" val="251483355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40" y="1439777"/>
            <a:ext cx="11653523" cy="5128710"/>
          </a:xfrm>
        </p:spPr>
        <p:txBody>
          <a:bodyPr>
            <a:noAutofit/>
          </a:bodyPr>
          <a:lstStyle>
            <a:lvl1pPr marL="0" indent="0">
              <a:buNone/>
              <a:defRPr sz="3100">
                <a:solidFill>
                  <a:schemeClr val="tx2"/>
                </a:solidFill>
              </a:defRPr>
            </a:lvl1pPr>
            <a:lvl2pPr marL="0" indent="0">
              <a:buFontTx/>
              <a:buNone/>
              <a:defRPr sz="2400"/>
            </a:lvl2pPr>
            <a:lvl3pPr marL="223957" indent="0">
              <a:buNone/>
              <a:defRPr sz="2000"/>
            </a:lvl3pPr>
            <a:lvl4pPr marL="447913" indent="0">
              <a:buNone/>
              <a:defRPr sz="1800"/>
            </a:lvl4pPr>
            <a:lvl5pPr marL="671870" indent="0">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35804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Two Column Non-bulleted text w Right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4" y="1439781"/>
            <a:ext cx="5378548" cy="2008273"/>
          </a:xfrm>
        </p:spPr>
        <p:txBody>
          <a:bodyPr wrap="square">
            <a:spAutoFit/>
          </a:bodyPr>
          <a:lstStyle>
            <a:lvl1pPr marL="0" indent="0">
              <a:spcBef>
                <a:spcPts val="1200"/>
              </a:spcBef>
              <a:buClr>
                <a:schemeClr val="tx1"/>
              </a:buClr>
              <a:buFont typeface="Wingdings" pitchFamily="2" charset="2"/>
              <a:buNone/>
              <a:defRPr sz="3134"/>
            </a:lvl1pPr>
            <a:lvl2pPr marL="0" indent="0">
              <a:buNone/>
              <a:defRPr sz="2352"/>
            </a:lvl2pPr>
            <a:lvl3pPr marL="227062" indent="0">
              <a:buNone/>
              <a:tabLst/>
              <a:defRPr sz="1960"/>
            </a:lvl3pPr>
            <a:lvl4pPr marL="451010" indent="0">
              <a:buNone/>
              <a:defRPr/>
            </a:lvl4pPr>
            <a:lvl5pPr marL="67185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7"/>
          <p:cNvSpPr>
            <a:spLocks noGrp="1"/>
          </p:cNvSpPr>
          <p:nvPr>
            <p:ph type="pic" sz="quarter" idx="12"/>
          </p:nvPr>
        </p:nvSpPr>
        <p:spPr>
          <a:xfrm>
            <a:off x="5871897" y="1439779"/>
            <a:ext cx="6051178" cy="624348"/>
          </a:xfrm>
        </p:spPr>
        <p:txBody>
          <a:bodyPr/>
          <a:lstStyle/>
          <a:p>
            <a:r>
              <a:rPr lang="en-US"/>
              <a:t>Click icon to add picture</a:t>
            </a:r>
          </a:p>
        </p:txBody>
      </p:sp>
    </p:spTree>
    <p:extLst>
      <p:ext uri="{BB962C8B-B14F-4D97-AF65-F5344CB8AC3E}">
        <p14:creationId xmlns:p14="http://schemas.microsoft.com/office/powerpoint/2010/main" val="6340186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8263" y="497541"/>
            <a:ext cx="11018520" cy="430887"/>
          </a:xfrm>
        </p:spPr>
        <p:txBody>
          <a:bodyPr/>
          <a:lstStyle>
            <a:lvl1pPr>
              <a:defRPr sz="2800">
                <a:solidFill>
                  <a:srgbClr val="000000"/>
                </a:solidFill>
              </a:defRPr>
            </a:lvl1pPr>
          </a:lstStyle>
          <a:p>
            <a:r>
              <a:rPr lang="en-US"/>
              <a:t>Click to edit Master title style</a:t>
            </a:r>
          </a:p>
        </p:txBody>
      </p:sp>
      <p:sp>
        <p:nvSpPr>
          <p:cNvPr id="4" name="Footer Placeholder 10">
            <a:extLst>
              <a:ext uri="{FF2B5EF4-FFF2-40B4-BE49-F238E27FC236}">
                <a16:creationId xmlns:a16="http://schemas.microsoft.com/office/drawing/2014/main" id="{59A66667-56DD-0944-88F2-9EEF75B94EAF}"/>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r>
              <a:rPr lang="en-US"/>
              <a:t>© Microsoft Corporation                                                                                  					   	    	                                     Microsoft 365 </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itle - half pag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84094"/>
            <a:ext cx="5508419" cy="372410"/>
          </a:xfrm>
        </p:spPr>
        <p:txBody>
          <a:bodyPr tIns="64008"/>
          <a:lstStyle>
            <a:lvl1pPr>
              <a:defRPr sz="2000" spc="0">
                <a:solidFill>
                  <a:srgbClr val="000000"/>
                </a:solidFill>
                <a:latin typeface="+mj-lt"/>
                <a:cs typeface="Segoe UI" panose="020B0502040204020203" pitchFamily="34" charset="0"/>
              </a:defRPr>
            </a:lvl1pPr>
          </a:lstStyle>
          <a:p>
            <a:r>
              <a:rPr lang="en-US"/>
              <a:t>Click to edit Master title style</a:t>
            </a:r>
          </a:p>
        </p:txBody>
      </p:sp>
      <p:sp>
        <p:nvSpPr>
          <p:cNvPr id="3" name="Footer Placeholder 10">
            <a:extLst>
              <a:ext uri="{FF2B5EF4-FFF2-40B4-BE49-F238E27FC236}">
                <a16:creationId xmlns:a16="http://schemas.microsoft.com/office/drawing/2014/main" id="{04552FE7-359D-6544-B2BC-512289B79DFF}"/>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r>
              <a:rPr lang="en-US"/>
              <a:t>© Microsoft Corporation                                                                                  					   	    	                                     Microsoft 365 </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image" Target="../media/image1.emf"/><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theme" Target="../theme/theme2.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theme" Target="../theme/theme3.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74816" y="510988"/>
            <a:ext cx="11018520" cy="430887"/>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26803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rot="5400000">
            <a:off x="9288988"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577" r:id="rId1"/>
    <p:sldLayoutId id="2147484610" r:id="rId2"/>
    <p:sldLayoutId id="2147484240" r:id="rId3"/>
    <p:sldLayoutId id="2147484241" r:id="rId4"/>
    <p:sldLayoutId id="2147484474" r:id="rId5"/>
    <p:sldLayoutId id="2147484245" r:id="rId6"/>
    <p:sldLayoutId id="2147484247" r:id="rId7"/>
    <p:sldLayoutId id="2147484639" r:id="rId8"/>
    <p:sldLayoutId id="2147484603" r:id="rId9"/>
    <p:sldLayoutId id="2147484249" r:id="rId10"/>
    <p:sldLayoutId id="2147484640" r:id="rId11"/>
    <p:sldLayoutId id="2147484582" r:id="rId12"/>
    <p:sldLayoutId id="2147484641" r:id="rId13"/>
    <p:sldLayoutId id="2147484584" r:id="rId14"/>
    <p:sldLayoutId id="2147484583" r:id="rId15"/>
    <p:sldLayoutId id="2147484256" r:id="rId16"/>
    <p:sldLayoutId id="2147484257" r:id="rId17"/>
    <p:sldLayoutId id="2147484585" r:id="rId18"/>
    <p:sldLayoutId id="2147484263" r:id="rId19"/>
    <p:sldLayoutId id="2147484299" r:id="rId20"/>
    <p:sldLayoutId id="2147484649" r:id="rId21"/>
    <p:sldLayoutId id="2147484666" r:id="rId22"/>
    <p:sldLayoutId id="2147484667" r:id="rId23"/>
    <p:sldLayoutId id="2147484668" r:id="rId24"/>
    <p:sldLayoutId id="2147485011" r:id="rId25"/>
    <p:sldLayoutId id="2147485064" r:id="rId26"/>
  </p:sldLayoutIdLst>
  <p:transition>
    <p:fade/>
  </p:transition>
  <p:hf sldNum="0" hdr="0" ftr="0" dt="0"/>
  <p:txStyles>
    <p:titleStyle>
      <a:lvl1pPr algn="l" defTabSz="932742" rtl="0" eaLnBrk="1" latinLnBrk="0" hangingPunct="1">
        <a:lnSpc>
          <a:spcPct val="100000"/>
        </a:lnSpc>
        <a:spcBef>
          <a:spcPct val="0"/>
        </a:spcBef>
        <a:buNone/>
        <a:defRPr lang="en-US" sz="2800" b="0" kern="1200" cap="none" spc="-50" baseline="0" dirty="0" smtClean="0">
          <a:ln w="3175">
            <a:noFill/>
          </a:ln>
          <a:solidFill>
            <a:srgbClr val="000000"/>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userDrawn="1">
            <p:ph type="title"/>
          </p:nvPr>
        </p:nvSpPr>
        <p:spPr>
          <a:xfrm>
            <a:off x="588263" y="457201"/>
            <a:ext cx="11018520" cy="553999"/>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4"/>
            <a:ext cx="11018520" cy="1612749"/>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userDrawn="1"/>
        </p:nvPicPr>
        <p:blipFill>
          <a:blip r:embed="rId25"/>
          <a:stretch>
            <a:fillRect/>
          </a:stretch>
        </p:blipFill>
        <p:spPr>
          <a:xfrm rot="5400000">
            <a:off x="9288988" y="2942644"/>
            <a:ext cx="6858000" cy="972712"/>
          </a:xfrm>
          <a:prstGeom prst="rect">
            <a:avLst/>
          </a:prstGeom>
        </p:spPr>
      </p:pic>
    </p:spTree>
    <p:extLst>
      <p:ext uri="{BB962C8B-B14F-4D97-AF65-F5344CB8AC3E}">
        <p14:creationId xmlns:p14="http://schemas.microsoft.com/office/powerpoint/2010/main" val="4374173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5024" r:id="rId22"/>
    <p:sldLayoutId id="2147485025" r:id="rId23"/>
  </p:sldLayoutIdLst>
  <p:transition>
    <p:fade/>
  </p:transition>
  <p:hf sldNum="0" hdr="0" ftr="0" dt="0"/>
  <p:txStyles>
    <p:titleStyle>
      <a:lvl1pPr algn="l" defTabSz="932719" rtl="0" eaLnBrk="1" latinLnBrk="0" hangingPunct="1">
        <a:lnSpc>
          <a:spcPct val="100000"/>
        </a:lnSpc>
        <a:spcBef>
          <a:spcPct val="0"/>
        </a:spcBef>
        <a:buNone/>
        <a:defRPr lang="en-US" sz="3600" b="1" kern="1200" cap="none" spc="-51"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594" marR="0" indent="-228594" algn="l" defTabSz="93271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189" marR="0" indent="-228594" algn="l" defTabSz="93271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09" marR="0" indent="-200020" algn="l" defTabSz="93271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42" marR="0" indent="-180970" algn="l" defTabSz="93271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13" marR="0" indent="-168270" algn="l" defTabSz="93271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4976" indent="-233181" algn="l" defTabSz="93271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336" indent="-233181" algn="l" defTabSz="93271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695" indent="-233181" algn="l" defTabSz="93271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056" indent="-233181" algn="l" defTabSz="93271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19" rtl="0" eaLnBrk="1" latinLnBrk="0" hangingPunct="1">
        <a:defRPr sz="1800" kern="1200">
          <a:solidFill>
            <a:schemeClr val="tx1"/>
          </a:solidFill>
          <a:latin typeface="+mn-lt"/>
          <a:ea typeface="+mn-ea"/>
          <a:cs typeface="+mn-cs"/>
        </a:defRPr>
      </a:lvl1pPr>
      <a:lvl2pPr marL="466359" algn="l" defTabSz="932719" rtl="0" eaLnBrk="1" latinLnBrk="0" hangingPunct="1">
        <a:defRPr sz="1800" kern="1200">
          <a:solidFill>
            <a:schemeClr val="tx1"/>
          </a:solidFill>
          <a:latin typeface="+mn-lt"/>
          <a:ea typeface="+mn-ea"/>
          <a:cs typeface="+mn-cs"/>
        </a:defRPr>
      </a:lvl2pPr>
      <a:lvl3pPr marL="932719" algn="l" defTabSz="932719" rtl="0" eaLnBrk="1" latinLnBrk="0" hangingPunct="1">
        <a:defRPr sz="1800" kern="1200">
          <a:solidFill>
            <a:schemeClr val="tx1"/>
          </a:solidFill>
          <a:latin typeface="+mn-lt"/>
          <a:ea typeface="+mn-ea"/>
          <a:cs typeface="+mn-cs"/>
        </a:defRPr>
      </a:lvl3pPr>
      <a:lvl4pPr marL="1399078" algn="l" defTabSz="932719" rtl="0" eaLnBrk="1" latinLnBrk="0" hangingPunct="1">
        <a:defRPr sz="1800" kern="1200">
          <a:solidFill>
            <a:schemeClr val="tx1"/>
          </a:solidFill>
          <a:latin typeface="+mn-lt"/>
          <a:ea typeface="+mn-ea"/>
          <a:cs typeface="+mn-cs"/>
        </a:defRPr>
      </a:lvl4pPr>
      <a:lvl5pPr marL="1865437" algn="l" defTabSz="932719" rtl="0" eaLnBrk="1" latinLnBrk="0" hangingPunct="1">
        <a:defRPr sz="1800" kern="1200">
          <a:solidFill>
            <a:schemeClr val="tx1"/>
          </a:solidFill>
          <a:latin typeface="+mn-lt"/>
          <a:ea typeface="+mn-ea"/>
          <a:cs typeface="+mn-cs"/>
        </a:defRPr>
      </a:lvl5pPr>
      <a:lvl6pPr marL="2331798" algn="l" defTabSz="932719" rtl="0" eaLnBrk="1" latinLnBrk="0" hangingPunct="1">
        <a:defRPr sz="1800" kern="1200">
          <a:solidFill>
            <a:schemeClr val="tx1"/>
          </a:solidFill>
          <a:latin typeface="+mn-lt"/>
          <a:ea typeface="+mn-ea"/>
          <a:cs typeface="+mn-cs"/>
        </a:defRPr>
      </a:lvl6pPr>
      <a:lvl7pPr marL="2798157" algn="l" defTabSz="932719" rtl="0" eaLnBrk="1" latinLnBrk="0" hangingPunct="1">
        <a:defRPr sz="1800" kern="1200">
          <a:solidFill>
            <a:schemeClr val="tx1"/>
          </a:solidFill>
          <a:latin typeface="+mn-lt"/>
          <a:ea typeface="+mn-ea"/>
          <a:cs typeface="+mn-cs"/>
        </a:defRPr>
      </a:lvl7pPr>
      <a:lvl8pPr marL="3264516" algn="l" defTabSz="932719" rtl="0" eaLnBrk="1" latinLnBrk="0" hangingPunct="1">
        <a:defRPr sz="1800" kern="1200">
          <a:solidFill>
            <a:schemeClr val="tx1"/>
          </a:solidFill>
          <a:latin typeface="+mn-lt"/>
          <a:ea typeface="+mn-ea"/>
          <a:cs typeface="+mn-cs"/>
        </a:defRPr>
      </a:lvl8pPr>
      <a:lvl9pPr marL="3730876" algn="l" defTabSz="93271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0F0F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3" y="289515"/>
            <a:ext cx="11655078"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0" y="1189178"/>
            <a:ext cx="11653523" cy="1953355"/>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751146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6" r:id="rId3"/>
    <p:sldLayoutId id="2147483767" r:id="rId4"/>
    <p:sldLayoutId id="2147483769" r:id="rId5"/>
    <p:sldLayoutId id="2147483770" r:id="rId6"/>
    <p:sldLayoutId id="2147483771" r:id="rId7"/>
    <p:sldLayoutId id="2147483781" r:id="rId8"/>
    <p:sldLayoutId id="2147483782" r:id="rId9"/>
    <p:sldLayoutId id="2147483783" r:id="rId10"/>
    <p:sldLayoutId id="2147483784" r:id="rId11"/>
    <p:sldLayoutId id="2147483785" r:id="rId12"/>
    <p:sldLayoutId id="2147483786" r:id="rId13"/>
    <p:sldLayoutId id="2147483787" r:id="rId14"/>
    <p:sldLayoutId id="2147483789" r:id="rId15"/>
    <p:sldLayoutId id="2147483790" r:id="rId16"/>
    <p:sldLayoutId id="2147483791" r:id="rId17"/>
    <p:sldLayoutId id="2147483792" r:id="rId18"/>
    <p:sldLayoutId id="2147483793" r:id="rId19"/>
    <p:sldLayoutId id="2147483794" r:id="rId20"/>
    <p:sldLayoutId id="2147483795" r:id="rId21"/>
    <p:sldLayoutId id="2147483796" r:id="rId22"/>
    <p:sldLayoutId id="2147483797" r:id="rId23"/>
  </p:sldLayoutIdLst>
  <p:transition>
    <p:fade/>
  </p:transition>
  <p:txStyles>
    <p:titleStyle>
      <a:lvl1pPr algn="l" defTabSz="913293" rtl="0" fontAlgn="base">
        <a:lnSpc>
          <a:spcPct val="90000"/>
        </a:lnSpc>
        <a:spcBef>
          <a:spcPct val="0"/>
        </a:spcBef>
        <a:spcAft>
          <a:spcPct val="0"/>
        </a:spcAft>
        <a:defRPr lang="en-US" sz="4800" kern="1200" spc="-100" dirty="0">
          <a:ln w="3175">
            <a:noFill/>
          </a:ln>
          <a:solidFill>
            <a:schemeClr val="accent2"/>
          </a:solidFill>
          <a:latin typeface="+mj-lt"/>
          <a:ea typeface="ＭＳ Ｐゴシック" charset="0"/>
          <a:cs typeface="Segoe UI" pitchFamily="34" charset="0"/>
        </a:defRPr>
      </a:lvl1pPr>
      <a:lvl2pPr algn="l" defTabSz="913293" rtl="0" fontAlgn="base">
        <a:lnSpc>
          <a:spcPct val="90000"/>
        </a:lnSpc>
        <a:spcBef>
          <a:spcPct val="0"/>
        </a:spcBef>
        <a:spcAft>
          <a:spcPct val="0"/>
        </a:spcAft>
        <a:defRPr sz="5294">
          <a:solidFill>
            <a:schemeClr val="tx1"/>
          </a:solidFill>
          <a:latin typeface="Segoe UI Light" charset="0"/>
          <a:ea typeface="ＭＳ Ｐゴシック" charset="0"/>
        </a:defRPr>
      </a:lvl2pPr>
      <a:lvl3pPr algn="l" defTabSz="913293" rtl="0" fontAlgn="base">
        <a:lnSpc>
          <a:spcPct val="90000"/>
        </a:lnSpc>
        <a:spcBef>
          <a:spcPct val="0"/>
        </a:spcBef>
        <a:spcAft>
          <a:spcPct val="0"/>
        </a:spcAft>
        <a:defRPr sz="5294">
          <a:solidFill>
            <a:schemeClr val="tx1"/>
          </a:solidFill>
          <a:latin typeface="Segoe UI Light" charset="0"/>
          <a:ea typeface="ＭＳ Ｐゴシック" charset="0"/>
        </a:defRPr>
      </a:lvl3pPr>
      <a:lvl4pPr algn="l" defTabSz="913293" rtl="0" fontAlgn="base">
        <a:lnSpc>
          <a:spcPct val="90000"/>
        </a:lnSpc>
        <a:spcBef>
          <a:spcPct val="0"/>
        </a:spcBef>
        <a:spcAft>
          <a:spcPct val="0"/>
        </a:spcAft>
        <a:defRPr sz="5294">
          <a:solidFill>
            <a:schemeClr val="tx1"/>
          </a:solidFill>
          <a:latin typeface="Segoe UI Light" charset="0"/>
          <a:ea typeface="ＭＳ Ｐゴシック" charset="0"/>
        </a:defRPr>
      </a:lvl4pPr>
      <a:lvl5pPr algn="l" defTabSz="913293" rtl="0" fontAlgn="base">
        <a:lnSpc>
          <a:spcPct val="90000"/>
        </a:lnSpc>
        <a:spcBef>
          <a:spcPct val="0"/>
        </a:spcBef>
        <a:spcAft>
          <a:spcPct val="0"/>
        </a:spcAft>
        <a:defRPr sz="5294">
          <a:solidFill>
            <a:schemeClr val="tx1"/>
          </a:solidFill>
          <a:latin typeface="Segoe UI Light" charset="0"/>
          <a:ea typeface="ＭＳ Ｐゴシック" charset="0"/>
        </a:defRPr>
      </a:lvl5pPr>
      <a:lvl6pPr marL="448089" algn="l" defTabSz="913293" rtl="0" fontAlgn="base">
        <a:lnSpc>
          <a:spcPct val="90000"/>
        </a:lnSpc>
        <a:spcBef>
          <a:spcPct val="0"/>
        </a:spcBef>
        <a:spcAft>
          <a:spcPct val="0"/>
        </a:spcAft>
        <a:defRPr sz="5294">
          <a:solidFill>
            <a:schemeClr val="tx1"/>
          </a:solidFill>
          <a:latin typeface="Segoe UI Light" charset="0"/>
          <a:ea typeface="ＭＳ Ｐゴシック" charset="0"/>
        </a:defRPr>
      </a:lvl6pPr>
      <a:lvl7pPr marL="896178" algn="l" defTabSz="913293" rtl="0" fontAlgn="base">
        <a:lnSpc>
          <a:spcPct val="90000"/>
        </a:lnSpc>
        <a:spcBef>
          <a:spcPct val="0"/>
        </a:spcBef>
        <a:spcAft>
          <a:spcPct val="0"/>
        </a:spcAft>
        <a:defRPr sz="5294">
          <a:solidFill>
            <a:schemeClr val="tx1"/>
          </a:solidFill>
          <a:latin typeface="Segoe UI Light" charset="0"/>
          <a:ea typeface="ＭＳ Ｐゴシック" charset="0"/>
        </a:defRPr>
      </a:lvl7pPr>
      <a:lvl8pPr marL="1344266" algn="l" defTabSz="913293" rtl="0" fontAlgn="base">
        <a:lnSpc>
          <a:spcPct val="90000"/>
        </a:lnSpc>
        <a:spcBef>
          <a:spcPct val="0"/>
        </a:spcBef>
        <a:spcAft>
          <a:spcPct val="0"/>
        </a:spcAft>
        <a:defRPr sz="5294">
          <a:solidFill>
            <a:schemeClr val="tx1"/>
          </a:solidFill>
          <a:latin typeface="Segoe UI Light" charset="0"/>
          <a:ea typeface="ＭＳ Ｐゴシック" charset="0"/>
        </a:defRPr>
      </a:lvl8pPr>
      <a:lvl9pPr marL="1792356" algn="l" defTabSz="913293" rtl="0" fontAlgn="base">
        <a:lnSpc>
          <a:spcPct val="90000"/>
        </a:lnSpc>
        <a:spcBef>
          <a:spcPct val="0"/>
        </a:spcBef>
        <a:spcAft>
          <a:spcPct val="0"/>
        </a:spcAft>
        <a:defRPr sz="5294">
          <a:solidFill>
            <a:schemeClr val="tx1"/>
          </a:solidFill>
          <a:latin typeface="Segoe UI Light" charset="0"/>
          <a:ea typeface="ＭＳ Ｐゴシック" charset="0"/>
        </a:defRPr>
      </a:lvl9pPr>
    </p:titleStyle>
    <p:bodyStyle>
      <a:lvl1pPr marL="336066" indent="-336066" algn="l" defTabSz="913293" rtl="0" fontAlgn="base">
        <a:lnSpc>
          <a:spcPct val="90000"/>
        </a:lnSpc>
        <a:spcBef>
          <a:spcPct val="20000"/>
        </a:spcBef>
        <a:spcAft>
          <a:spcPct val="0"/>
        </a:spcAft>
        <a:buSzPct val="90000"/>
        <a:buFont typeface="Arial" charset="0"/>
        <a:buChar char="•"/>
        <a:defRPr sz="3200" kern="1200">
          <a:solidFill>
            <a:schemeClr val="tx2"/>
          </a:solidFill>
          <a:latin typeface="+mj-lt"/>
          <a:ea typeface="ＭＳ Ｐゴシック" charset="0"/>
          <a:cs typeface="ＭＳ Ｐゴシック" charset="0"/>
        </a:defRPr>
      </a:lvl1pPr>
      <a:lvl2pPr marL="572557" indent="-236491" algn="l" defTabSz="913293" rtl="0" fontAlgn="base">
        <a:lnSpc>
          <a:spcPct val="90000"/>
        </a:lnSpc>
        <a:spcBef>
          <a:spcPct val="20000"/>
        </a:spcBef>
        <a:spcAft>
          <a:spcPct val="0"/>
        </a:spcAft>
        <a:buSzPct val="90000"/>
        <a:buFont typeface="Arial" charset="0"/>
        <a:buChar char="•"/>
        <a:defRPr sz="2133" kern="1200">
          <a:solidFill>
            <a:schemeClr val="tx2"/>
          </a:solidFill>
          <a:latin typeface="+mn-lt"/>
          <a:ea typeface="ＭＳ Ｐゴシック" charset="0"/>
          <a:cs typeface="+mn-cs"/>
        </a:defRPr>
      </a:lvl2pPr>
      <a:lvl3pPr marL="784157" indent="-224046" algn="l" defTabSz="913293" rtl="0" fontAlgn="base">
        <a:lnSpc>
          <a:spcPct val="90000"/>
        </a:lnSpc>
        <a:spcBef>
          <a:spcPct val="20000"/>
        </a:spcBef>
        <a:spcAft>
          <a:spcPct val="0"/>
        </a:spcAft>
        <a:buSzPct val="90000"/>
        <a:buFont typeface="Arial" charset="0"/>
        <a:buChar char="•"/>
        <a:defRPr sz="1866" kern="1200">
          <a:solidFill>
            <a:schemeClr val="tx2"/>
          </a:solidFill>
          <a:latin typeface="+mn-lt"/>
          <a:ea typeface="ＭＳ Ｐゴシック" charset="0"/>
          <a:cs typeface="+mn-cs"/>
        </a:defRPr>
      </a:lvl3pPr>
      <a:lvl4pPr marL="1008200" indent="-224046" algn="l" defTabSz="913293" rtl="0" fontAlgn="base">
        <a:lnSpc>
          <a:spcPct val="90000"/>
        </a:lnSpc>
        <a:spcBef>
          <a:spcPct val="20000"/>
        </a:spcBef>
        <a:spcAft>
          <a:spcPct val="0"/>
        </a:spcAft>
        <a:buSzPct val="90000"/>
        <a:buFont typeface="Arial" charset="0"/>
        <a:buChar char="•"/>
        <a:defRPr sz="1600" kern="1200">
          <a:solidFill>
            <a:schemeClr val="tx2"/>
          </a:solidFill>
          <a:latin typeface="+mn-lt"/>
          <a:ea typeface="ＭＳ Ｐゴシック" charset="0"/>
          <a:cs typeface="+mn-cs"/>
        </a:defRPr>
      </a:lvl4pPr>
      <a:lvl5pPr marL="1232244" indent="-224046" algn="l" defTabSz="913293" rtl="0" fontAlgn="base">
        <a:lnSpc>
          <a:spcPct val="90000"/>
        </a:lnSpc>
        <a:spcBef>
          <a:spcPct val="20000"/>
        </a:spcBef>
        <a:spcAft>
          <a:spcPct val="0"/>
        </a:spcAft>
        <a:buSzPct val="90000"/>
        <a:buFont typeface="Arial" charset="0"/>
        <a:buChar char="•"/>
        <a:defRPr sz="1866" kern="1200">
          <a:solidFill>
            <a:schemeClr val="tx2"/>
          </a:solidFill>
          <a:latin typeface="+mn-lt"/>
          <a:ea typeface="ＭＳ Ｐゴシック" charset="0"/>
          <a:cs typeface="+mn-cs"/>
        </a:defRPr>
      </a:lvl5pPr>
      <a:lvl6pPr marL="2513922" indent="-228539" algn="l" defTabSz="914153"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001" indent="-228539" algn="l" defTabSz="914153"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079" indent="-228539" algn="l" defTabSz="914153"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155" indent="-228539" algn="l" defTabSz="914153"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153" rtl="0" eaLnBrk="1" latinLnBrk="0" hangingPunct="1">
        <a:defRPr sz="1766" kern="1200">
          <a:solidFill>
            <a:schemeClr val="tx1"/>
          </a:solidFill>
          <a:latin typeface="+mn-lt"/>
          <a:ea typeface="+mn-ea"/>
          <a:cs typeface="+mn-cs"/>
        </a:defRPr>
      </a:lvl1pPr>
      <a:lvl2pPr marL="457077" algn="l" defTabSz="914153" rtl="0" eaLnBrk="1" latinLnBrk="0" hangingPunct="1">
        <a:defRPr sz="1766" kern="1200">
          <a:solidFill>
            <a:schemeClr val="tx1"/>
          </a:solidFill>
          <a:latin typeface="+mn-lt"/>
          <a:ea typeface="+mn-ea"/>
          <a:cs typeface="+mn-cs"/>
        </a:defRPr>
      </a:lvl2pPr>
      <a:lvl3pPr marL="914153" algn="l" defTabSz="914153" rtl="0" eaLnBrk="1" latinLnBrk="0" hangingPunct="1">
        <a:defRPr sz="1766" kern="1200">
          <a:solidFill>
            <a:schemeClr val="tx1"/>
          </a:solidFill>
          <a:latin typeface="+mn-lt"/>
          <a:ea typeface="+mn-ea"/>
          <a:cs typeface="+mn-cs"/>
        </a:defRPr>
      </a:lvl3pPr>
      <a:lvl4pPr marL="1371232" algn="l" defTabSz="914153" rtl="0" eaLnBrk="1" latinLnBrk="0" hangingPunct="1">
        <a:defRPr sz="1766" kern="1200">
          <a:solidFill>
            <a:schemeClr val="tx1"/>
          </a:solidFill>
          <a:latin typeface="+mn-lt"/>
          <a:ea typeface="+mn-ea"/>
          <a:cs typeface="+mn-cs"/>
        </a:defRPr>
      </a:lvl4pPr>
      <a:lvl5pPr marL="1828309" algn="l" defTabSz="914153" rtl="0" eaLnBrk="1" latinLnBrk="0" hangingPunct="1">
        <a:defRPr sz="1766" kern="1200">
          <a:solidFill>
            <a:schemeClr val="tx1"/>
          </a:solidFill>
          <a:latin typeface="+mn-lt"/>
          <a:ea typeface="+mn-ea"/>
          <a:cs typeface="+mn-cs"/>
        </a:defRPr>
      </a:lvl5pPr>
      <a:lvl6pPr marL="2285386" algn="l" defTabSz="914153" rtl="0" eaLnBrk="1" latinLnBrk="0" hangingPunct="1">
        <a:defRPr sz="1766" kern="1200">
          <a:solidFill>
            <a:schemeClr val="tx1"/>
          </a:solidFill>
          <a:latin typeface="+mn-lt"/>
          <a:ea typeface="+mn-ea"/>
          <a:cs typeface="+mn-cs"/>
        </a:defRPr>
      </a:lvl6pPr>
      <a:lvl7pPr marL="2742462" algn="l" defTabSz="914153" rtl="0" eaLnBrk="1" latinLnBrk="0" hangingPunct="1">
        <a:defRPr sz="1766" kern="1200">
          <a:solidFill>
            <a:schemeClr val="tx1"/>
          </a:solidFill>
          <a:latin typeface="+mn-lt"/>
          <a:ea typeface="+mn-ea"/>
          <a:cs typeface="+mn-cs"/>
        </a:defRPr>
      </a:lvl7pPr>
      <a:lvl8pPr marL="3199538" algn="l" defTabSz="914153" rtl="0" eaLnBrk="1" latinLnBrk="0" hangingPunct="1">
        <a:defRPr sz="1766" kern="1200">
          <a:solidFill>
            <a:schemeClr val="tx1"/>
          </a:solidFill>
          <a:latin typeface="+mn-lt"/>
          <a:ea typeface="+mn-ea"/>
          <a:cs typeface="+mn-cs"/>
        </a:defRPr>
      </a:lvl8pPr>
      <a:lvl9pPr marL="3656617" algn="l" defTabSz="914153" rtl="0" eaLnBrk="1" latinLnBrk="0" hangingPunct="1">
        <a:defRPr sz="17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hyperlink" Target="https://docs.microsoft.com/en-us/azure/active-directory/active-directory-conditional-access-azure-portal" TargetMode="External"/><Relationship Id="rId18" Type="http://schemas.openxmlformats.org/officeDocument/2006/relationships/image" Target="../media/image48.png"/><Relationship Id="rId3" Type="http://schemas.openxmlformats.org/officeDocument/2006/relationships/image" Target="../media/image39.png"/><Relationship Id="rId21" Type="http://schemas.openxmlformats.org/officeDocument/2006/relationships/image" Target="../media/image51.png"/><Relationship Id="rId7" Type="http://schemas.openxmlformats.org/officeDocument/2006/relationships/image" Target="../media/image52.png"/><Relationship Id="rId12" Type="http://schemas.openxmlformats.org/officeDocument/2006/relationships/image" Target="../media/image59.png"/><Relationship Id="rId17" Type="http://schemas.openxmlformats.org/officeDocument/2006/relationships/image" Target="../media/image47.png"/><Relationship Id="rId2" Type="http://schemas.openxmlformats.org/officeDocument/2006/relationships/notesSlide" Target="../notesSlides/notesSlide10.xml"/><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34.xml"/><Relationship Id="rId6" Type="http://schemas.openxmlformats.org/officeDocument/2006/relationships/image" Target="../media/image42.emf"/><Relationship Id="rId11" Type="http://schemas.openxmlformats.org/officeDocument/2006/relationships/image" Target="../media/image43.png"/><Relationship Id="rId24" Type="http://schemas.openxmlformats.org/officeDocument/2006/relationships/image" Target="../media/image58.png"/><Relationship Id="rId5" Type="http://schemas.openxmlformats.org/officeDocument/2006/relationships/image" Target="../media/image41.png"/><Relationship Id="rId15" Type="http://schemas.openxmlformats.org/officeDocument/2006/relationships/image" Target="../media/image45.png"/><Relationship Id="rId23" Type="http://schemas.openxmlformats.org/officeDocument/2006/relationships/image" Target="../media/image57.png"/><Relationship Id="rId10" Type="http://schemas.openxmlformats.org/officeDocument/2006/relationships/image" Target="../media/image55.svg"/><Relationship Id="rId19" Type="http://schemas.openxmlformats.org/officeDocument/2006/relationships/image" Target="../media/image49.png"/><Relationship Id="rId4" Type="http://schemas.openxmlformats.org/officeDocument/2006/relationships/image" Target="../media/image40.svg"/><Relationship Id="rId9" Type="http://schemas.openxmlformats.org/officeDocument/2006/relationships/image" Target="../media/image54.png"/><Relationship Id="rId14" Type="http://schemas.openxmlformats.org/officeDocument/2006/relationships/image" Target="../media/image44.png"/><Relationship Id="rId22" Type="http://schemas.openxmlformats.org/officeDocument/2006/relationships/image" Target="../media/image56.jpeg"/></Relationships>
</file>

<file path=ppt/slides/_rels/slide11.xml.rels><?xml version="1.0" encoding="UTF-8" standalone="yes"?>
<Relationships xmlns="http://schemas.openxmlformats.org/package/2006/relationships"><Relationship Id="rId8" Type="http://schemas.openxmlformats.org/officeDocument/2006/relationships/image" Target="../media/image65.jpeg"/><Relationship Id="rId13" Type="http://schemas.openxmlformats.org/officeDocument/2006/relationships/image" Target="../media/image39.png"/><Relationship Id="rId18" Type="http://schemas.openxmlformats.org/officeDocument/2006/relationships/image" Target="../media/image70.svg"/><Relationship Id="rId3" Type="http://schemas.openxmlformats.org/officeDocument/2006/relationships/image" Target="../media/image60.png"/><Relationship Id="rId21" Type="http://schemas.openxmlformats.org/officeDocument/2006/relationships/image" Target="../media/image73.svg"/><Relationship Id="rId7" Type="http://schemas.openxmlformats.org/officeDocument/2006/relationships/image" Target="../media/image64.png"/><Relationship Id="rId12" Type="http://schemas.openxmlformats.org/officeDocument/2006/relationships/image" Target="../media/image68.png"/><Relationship Id="rId17" Type="http://schemas.openxmlformats.org/officeDocument/2006/relationships/image" Target="../media/image52.png"/><Relationship Id="rId2" Type="http://schemas.openxmlformats.org/officeDocument/2006/relationships/notesSlide" Target="../notesSlides/notesSlide11.xml"/><Relationship Id="rId16" Type="http://schemas.openxmlformats.org/officeDocument/2006/relationships/image" Target="../media/image42.emf"/><Relationship Id="rId20" Type="http://schemas.openxmlformats.org/officeDocument/2006/relationships/image" Target="../media/image72.png"/><Relationship Id="rId1" Type="http://schemas.openxmlformats.org/officeDocument/2006/relationships/slideLayout" Target="../slideLayouts/slideLayout34.xml"/><Relationship Id="rId6" Type="http://schemas.openxmlformats.org/officeDocument/2006/relationships/image" Target="../media/image63.jpeg"/><Relationship Id="rId11" Type="http://schemas.microsoft.com/office/2007/relationships/hdphoto" Target="../media/hdphoto1.wdp"/><Relationship Id="rId24" Type="http://schemas.openxmlformats.org/officeDocument/2006/relationships/image" Target="../media/image57.png"/><Relationship Id="rId5" Type="http://schemas.openxmlformats.org/officeDocument/2006/relationships/image" Target="../media/image62.png"/><Relationship Id="rId15" Type="http://schemas.openxmlformats.org/officeDocument/2006/relationships/image" Target="../media/image41.png"/><Relationship Id="rId23" Type="http://schemas.openxmlformats.org/officeDocument/2006/relationships/image" Target="../media/image74.svg"/><Relationship Id="rId10" Type="http://schemas.openxmlformats.org/officeDocument/2006/relationships/image" Target="../media/image67.png"/><Relationship Id="rId19" Type="http://schemas.openxmlformats.org/officeDocument/2006/relationships/image" Target="../media/image71.png"/><Relationship Id="rId4" Type="http://schemas.openxmlformats.org/officeDocument/2006/relationships/image" Target="../media/image61.jpeg"/><Relationship Id="rId9" Type="http://schemas.openxmlformats.org/officeDocument/2006/relationships/image" Target="../media/image66.png"/><Relationship Id="rId14" Type="http://schemas.openxmlformats.org/officeDocument/2006/relationships/image" Target="../media/image69.svg"/><Relationship Id="rId22" Type="http://schemas.openxmlformats.org/officeDocument/2006/relationships/image" Target="../media/image54.png"/></Relationships>
</file>

<file path=ppt/slides/_rels/slide1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4.xml"/><Relationship Id="rId1" Type="http://schemas.openxmlformats.org/officeDocument/2006/relationships/slideLayout" Target="../slideLayouts/slideLayout51.xml"/><Relationship Id="rId4" Type="http://schemas.openxmlformats.org/officeDocument/2006/relationships/image" Target="../media/image77.svg"/></Relationships>
</file>

<file path=ppt/slides/_rels/slide1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8" Type="http://schemas.openxmlformats.org/officeDocument/2006/relationships/hyperlink" Target="https://www.microsoft.com/en-us/itshowcase/implementing-a-zero-trust-security-model-at-microsoft" TargetMode="External"/><Relationship Id="rId13" Type="http://schemas.openxmlformats.org/officeDocument/2006/relationships/image" Target="../media/image83.emf"/><Relationship Id="rId3" Type="http://schemas.openxmlformats.org/officeDocument/2006/relationships/notesSlide" Target="../notesSlides/notesSlide16.xml"/><Relationship Id="rId7" Type="http://schemas.openxmlformats.org/officeDocument/2006/relationships/hyperlink" Target="https://docs.microsoft.com/microsoft-365/security/office-365-security/ciso-workshop-module-3" TargetMode="External"/><Relationship Id="rId12" Type="http://schemas.openxmlformats.org/officeDocument/2006/relationships/image" Target="../media/image82.png"/><Relationship Id="rId2" Type="http://schemas.openxmlformats.org/officeDocument/2006/relationships/slideLayout" Target="../slideLayouts/slideLayout21.xml"/><Relationship Id="rId1" Type="http://schemas.openxmlformats.org/officeDocument/2006/relationships/themeOverride" Target="../theme/themeOverride2.xml"/><Relationship Id="rId6" Type="http://schemas.openxmlformats.org/officeDocument/2006/relationships/hyperlink" Target="https://go.microsoft.com/fwlink/p/?LinkID=2118058&amp;clcid=0x409" TargetMode="External"/><Relationship Id="rId11" Type="http://schemas.openxmlformats.org/officeDocument/2006/relationships/image" Target="../media/image81.png"/><Relationship Id="rId5" Type="http://schemas.openxmlformats.org/officeDocument/2006/relationships/hyperlink" Target="https://download.microsoft.com/download/f/9/2/f92129bc-0d6e-4b8e-a47b-288432bae68e/Zero_Trust_Vision_Paper_Final%2010.28.pdf" TargetMode="External"/><Relationship Id="rId10" Type="http://schemas.openxmlformats.org/officeDocument/2006/relationships/image" Target="../media/image80.png"/><Relationship Id="rId4" Type="http://schemas.openxmlformats.org/officeDocument/2006/relationships/hyperlink" Target="https://aka.ms/zerotrust" TargetMode="External"/><Relationship Id="rId9" Type="http://schemas.openxmlformats.org/officeDocument/2006/relationships/image" Target="../media/image79.png"/></Relationships>
</file>

<file path=ppt/slides/_rels/slide17.xml.rels><?xml version="1.0" encoding="UTF-8" standalone="yes"?>
<Relationships xmlns="http://schemas.openxmlformats.org/package/2006/relationships"><Relationship Id="rId26" Type="http://schemas.openxmlformats.org/officeDocument/2006/relationships/image" Target="../media/image96.png"/><Relationship Id="rId21" Type="http://schemas.openxmlformats.org/officeDocument/2006/relationships/image" Target="../media/image51.png"/><Relationship Id="rId34" Type="http://schemas.openxmlformats.org/officeDocument/2006/relationships/image" Target="../media/image103.jpeg"/><Relationship Id="rId42" Type="http://schemas.openxmlformats.org/officeDocument/2006/relationships/image" Target="../media/image109.png"/><Relationship Id="rId47" Type="http://schemas.openxmlformats.org/officeDocument/2006/relationships/image" Target="../media/image112.png"/><Relationship Id="rId50" Type="http://schemas.openxmlformats.org/officeDocument/2006/relationships/image" Target="../media/image115.png"/><Relationship Id="rId55" Type="http://schemas.openxmlformats.org/officeDocument/2006/relationships/hyperlink" Target="https://docs.microsoft.com/en-us/azure/active-directory/active-directory-identityprotection" TargetMode="External"/><Relationship Id="rId63" Type="http://schemas.openxmlformats.org/officeDocument/2006/relationships/image" Target="../media/image123.svg"/><Relationship Id="rId68" Type="http://schemas.openxmlformats.org/officeDocument/2006/relationships/image" Target="../media/image127.svg"/><Relationship Id="rId7" Type="http://schemas.openxmlformats.org/officeDocument/2006/relationships/image" Target="../media/image87.svg"/><Relationship Id="rId2" Type="http://schemas.openxmlformats.org/officeDocument/2006/relationships/notesSlide" Target="../notesSlides/notesSlide17.xml"/><Relationship Id="rId16" Type="http://schemas.openxmlformats.org/officeDocument/2006/relationships/image" Target="../media/image45.png"/><Relationship Id="rId29" Type="http://schemas.openxmlformats.org/officeDocument/2006/relationships/image" Target="../media/image98.png"/><Relationship Id="rId11" Type="http://schemas.openxmlformats.org/officeDocument/2006/relationships/image" Target="../media/image90.png"/><Relationship Id="rId24" Type="http://schemas.openxmlformats.org/officeDocument/2006/relationships/image" Target="../media/image94.png"/><Relationship Id="rId32" Type="http://schemas.openxmlformats.org/officeDocument/2006/relationships/image" Target="../media/image101.png"/><Relationship Id="rId37" Type="http://schemas.openxmlformats.org/officeDocument/2006/relationships/image" Target="../media/image106.png"/><Relationship Id="rId40" Type="http://schemas.openxmlformats.org/officeDocument/2006/relationships/image" Target="../media/image108.emf"/><Relationship Id="rId45" Type="http://schemas.openxmlformats.org/officeDocument/2006/relationships/image" Target="../media/image111.png"/><Relationship Id="rId53" Type="http://schemas.openxmlformats.org/officeDocument/2006/relationships/image" Target="../media/image118.png"/><Relationship Id="rId58" Type="http://schemas.openxmlformats.org/officeDocument/2006/relationships/image" Target="../media/image120.png"/><Relationship Id="rId66" Type="http://schemas.openxmlformats.org/officeDocument/2006/relationships/image" Target="../media/image125.svg"/><Relationship Id="rId5" Type="http://schemas.openxmlformats.org/officeDocument/2006/relationships/hyperlink" Target="https://docs.microsoft.com/en-us/azure/active-directory/" TargetMode="External"/><Relationship Id="rId61" Type="http://schemas.openxmlformats.org/officeDocument/2006/relationships/image" Target="../media/image121.jpeg"/><Relationship Id="rId19" Type="http://schemas.openxmlformats.org/officeDocument/2006/relationships/image" Target="../media/image49.png"/><Relationship Id="rId14" Type="http://schemas.openxmlformats.org/officeDocument/2006/relationships/image" Target="../media/image92.jpeg"/><Relationship Id="rId22" Type="http://schemas.openxmlformats.org/officeDocument/2006/relationships/hyperlink" Target="https://docs.microsoft.com/en-us/information-protection/get-started/requirements-applications" TargetMode="External"/><Relationship Id="rId27" Type="http://schemas.openxmlformats.org/officeDocument/2006/relationships/image" Target="../media/image97.png"/><Relationship Id="rId30" Type="http://schemas.openxmlformats.org/officeDocument/2006/relationships/image" Target="../media/image99.png"/><Relationship Id="rId35" Type="http://schemas.openxmlformats.org/officeDocument/2006/relationships/image" Target="../media/image104.jpeg"/><Relationship Id="rId43" Type="http://schemas.openxmlformats.org/officeDocument/2006/relationships/hyperlink" Target="https://www.microsoft.com/en-us/WindowsForBusiness/windows-atp" TargetMode="External"/><Relationship Id="rId48" Type="http://schemas.openxmlformats.org/officeDocument/2006/relationships/image" Target="../media/image113.png"/><Relationship Id="rId56" Type="http://schemas.openxmlformats.org/officeDocument/2006/relationships/hyperlink" Target="https://www.microsoft.com/en-us/cloud-platform/cloud-app-security" TargetMode="External"/><Relationship Id="rId64" Type="http://schemas.openxmlformats.org/officeDocument/2006/relationships/hyperlink" Target="https://docs.microsoft.com/en-us/azure/active-directory/active-directory-b2b-what-is-azure-ad-b2b" TargetMode="External"/><Relationship Id="rId8" Type="http://schemas.openxmlformats.org/officeDocument/2006/relationships/hyperlink" Target="https://docs.microsoft.com/en-us/azure/active-directory/active-directory-conditional-access-azure-portal" TargetMode="External"/><Relationship Id="rId51" Type="http://schemas.openxmlformats.org/officeDocument/2006/relationships/image" Target="../media/image116.png"/><Relationship Id="rId3" Type="http://schemas.openxmlformats.org/officeDocument/2006/relationships/image" Target="../media/image84.png"/><Relationship Id="rId12" Type="http://schemas.openxmlformats.org/officeDocument/2006/relationships/image" Target="../media/image48.png"/><Relationship Id="rId17" Type="http://schemas.openxmlformats.org/officeDocument/2006/relationships/image" Target="../media/image46.png"/><Relationship Id="rId25" Type="http://schemas.openxmlformats.org/officeDocument/2006/relationships/image" Target="../media/image95.png"/><Relationship Id="rId33" Type="http://schemas.openxmlformats.org/officeDocument/2006/relationships/image" Target="../media/image102.jpeg"/><Relationship Id="rId38" Type="http://schemas.openxmlformats.org/officeDocument/2006/relationships/image" Target="../media/image107.png"/><Relationship Id="rId46" Type="http://schemas.openxmlformats.org/officeDocument/2006/relationships/image" Target="../media/image42.emf"/><Relationship Id="rId59" Type="http://schemas.openxmlformats.org/officeDocument/2006/relationships/hyperlink" Target="https://docs.microsoft.com/en-us/azure/active-directory/authentication/multi-factor-authentication" TargetMode="External"/><Relationship Id="rId67" Type="http://schemas.openxmlformats.org/officeDocument/2006/relationships/image" Target="../media/image126.png"/><Relationship Id="rId20" Type="http://schemas.openxmlformats.org/officeDocument/2006/relationships/image" Target="../media/image50.png"/><Relationship Id="rId41" Type="http://schemas.openxmlformats.org/officeDocument/2006/relationships/hyperlink" Target="https://www.microsoft.com/en-us/cloud-platform/microsoft-intune" TargetMode="External"/><Relationship Id="rId54" Type="http://schemas.openxmlformats.org/officeDocument/2006/relationships/image" Target="../media/image119.svg"/><Relationship Id="rId62" Type="http://schemas.openxmlformats.org/officeDocument/2006/relationships/image" Target="../media/image122.png"/><Relationship Id="rId1" Type="http://schemas.openxmlformats.org/officeDocument/2006/relationships/slideLayout" Target="../slideLayouts/slideLayout7.xml"/><Relationship Id="rId6" Type="http://schemas.openxmlformats.org/officeDocument/2006/relationships/image" Target="../media/image86.emf"/><Relationship Id="rId15" Type="http://schemas.openxmlformats.org/officeDocument/2006/relationships/image" Target="../media/image44.png"/><Relationship Id="rId23" Type="http://schemas.openxmlformats.org/officeDocument/2006/relationships/image" Target="../media/image93.jpeg"/><Relationship Id="rId28" Type="http://schemas.openxmlformats.org/officeDocument/2006/relationships/hyperlink" Target="https://blogs.technet.microsoft.com/enterprisemobility/2015/09/08/sealpath-brings-rms-protection-to-autocad/" TargetMode="External"/><Relationship Id="rId36" Type="http://schemas.openxmlformats.org/officeDocument/2006/relationships/image" Target="../media/image105.png"/><Relationship Id="rId49" Type="http://schemas.openxmlformats.org/officeDocument/2006/relationships/image" Target="../media/image114.svg"/><Relationship Id="rId57" Type="http://schemas.openxmlformats.org/officeDocument/2006/relationships/hyperlink" Target="https://docs.microsoft.com/en-us/azure-advanced-threat-protection/" TargetMode="External"/><Relationship Id="rId10" Type="http://schemas.openxmlformats.org/officeDocument/2006/relationships/image" Target="../media/image89.png"/><Relationship Id="rId31" Type="http://schemas.openxmlformats.org/officeDocument/2006/relationships/image" Target="../media/image100.jpeg"/><Relationship Id="rId44" Type="http://schemas.openxmlformats.org/officeDocument/2006/relationships/image" Target="../media/image110.jpeg"/><Relationship Id="rId52" Type="http://schemas.openxmlformats.org/officeDocument/2006/relationships/image" Target="../media/image117.png"/><Relationship Id="rId60" Type="http://schemas.openxmlformats.org/officeDocument/2006/relationships/hyperlink" Target="https://docs.microsoft.com/en-us/windows/security/identity-protection/hello-for-business/hello-identity-verification" TargetMode="External"/><Relationship Id="rId65" Type="http://schemas.openxmlformats.org/officeDocument/2006/relationships/image" Target="../media/image124.png"/><Relationship Id="rId4" Type="http://schemas.openxmlformats.org/officeDocument/2006/relationships/image" Target="../media/image85.svg"/><Relationship Id="rId9" Type="http://schemas.openxmlformats.org/officeDocument/2006/relationships/image" Target="../media/image88.png"/><Relationship Id="rId13" Type="http://schemas.openxmlformats.org/officeDocument/2006/relationships/image" Target="../media/image91.jpeg"/><Relationship Id="rId18" Type="http://schemas.openxmlformats.org/officeDocument/2006/relationships/image" Target="../media/image47.png"/><Relationship Id="rId39" Type="http://schemas.openxmlformats.org/officeDocument/2006/relationships/hyperlink" Target="https://www.microsoft.com/en-us/cloud-platform/azure-information-protection" TargetMode="Externa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1.xml"/><Relationship Id="rId1" Type="http://schemas.openxmlformats.org/officeDocument/2006/relationships/themeOverride" Target="../theme/themeOverride3.xml"/><Relationship Id="rId5" Type="http://schemas.openxmlformats.org/officeDocument/2006/relationships/image" Target="../media/image128.emf"/><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image" Target="../media/image133.png"/><Relationship Id="rId13" Type="http://schemas.openxmlformats.org/officeDocument/2006/relationships/image" Target="../media/image138.svg"/><Relationship Id="rId18" Type="http://schemas.openxmlformats.org/officeDocument/2006/relationships/image" Target="../media/image143.svg"/><Relationship Id="rId3" Type="http://schemas.openxmlformats.org/officeDocument/2006/relationships/notesSlide" Target="../notesSlides/notesSlide19.xml"/><Relationship Id="rId7" Type="http://schemas.openxmlformats.org/officeDocument/2006/relationships/image" Target="../media/image132.svg"/><Relationship Id="rId12" Type="http://schemas.openxmlformats.org/officeDocument/2006/relationships/image" Target="../media/image137.png"/><Relationship Id="rId17" Type="http://schemas.openxmlformats.org/officeDocument/2006/relationships/image" Target="../media/image142.png"/><Relationship Id="rId2" Type="http://schemas.openxmlformats.org/officeDocument/2006/relationships/slideLayout" Target="../slideLayouts/slideLayout41.xml"/><Relationship Id="rId16" Type="http://schemas.openxmlformats.org/officeDocument/2006/relationships/image" Target="../media/image141.png"/><Relationship Id="rId20" Type="http://schemas.openxmlformats.org/officeDocument/2006/relationships/image" Target="../media/image145.svg"/><Relationship Id="rId1" Type="http://schemas.openxmlformats.org/officeDocument/2006/relationships/themeOverride" Target="../theme/themeOverride4.xml"/><Relationship Id="rId6" Type="http://schemas.openxmlformats.org/officeDocument/2006/relationships/image" Target="../media/image131.png"/><Relationship Id="rId11" Type="http://schemas.openxmlformats.org/officeDocument/2006/relationships/image" Target="../media/image136.svg"/><Relationship Id="rId5" Type="http://schemas.openxmlformats.org/officeDocument/2006/relationships/image" Target="../media/image130.svg"/><Relationship Id="rId15" Type="http://schemas.openxmlformats.org/officeDocument/2006/relationships/image" Target="../media/image140.svg"/><Relationship Id="rId10" Type="http://schemas.openxmlformats.org/officeDocument/2006/relationships/image" Target="../media/image135.png"/><Relationship Id="rId19" Type="http://schemas.openxmlformats.org/officeDocument/2006/relationships/image" Target="../media/image144.png"/><Relationship Id="rId4" Type="http://schemas.openxmlformats.org/officeDocument/2006/relationships/image" Target="../media/image129.png"/><Relationship Id="rId9" Type="http://schemas.openxmlformats.org/officeDocument/2006/relationships/image" Target="../media/image134.svg"/><Relationship Id="rId14" Type="http://schemas.openxmlformats.org/officeDocument/2006/relationships/image" Target="../media/image139.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3.xml"/><Relationship Id="rId16" Type="http://schemas.openxmlformats.org/officeDocument/2006/relationships/image" Target="../media/image25.sv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1.xml"/><Relationship Id="rId1" Type="http://schemas.openxmlformats.org/officeDocument/2006/relationships/themeOverride" Target="../theme/themeOverride1.xml"/><Relationship Id="rId6" Type="http://schemas.openxmlformats.org/officeDocument/2006/relationships/image" Target="../media/image26.png"/><Relationship Id="rId5" Type="http://schemas.openxmlformats.org/officeDocument/2006/relationships/hyperlink" Target="https://docs.microsoft.com/en-us/office365/enterprise/office-365-network-connectivity-principles" TargetMode="External"/><Relationship Id="rId4" Type="http://schemas.openxmlformats.org/officeDocument/2006/relationships/hyperlink" Target="aka.ms/o365ip"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8" Type="http://schemas.openxmlformats.org/officeDocument/2006/relationships/hyperlink" Target="https://docs.microsoft.com/en-us/azure/active-directory/active-directory-conditional-access-azure-portal" TargetMode="External"/><Relationship Id="rId13" Type="http://schemas.openxmlformats.org/officeDocument/2006/relationships/image" Target="../media/image48.png"/><Relationship Id="rId18" Type="http://schemas.openxmlformats.org/officeDocument/2006/relationships/image" Target="../media/image53.svg"/><Relationship Id="rId3" Type="http://schemas.openxmlformats.org/officeDocument/2006/relationships/image" Target="../media/image39.png"/><Relationship Id="rId21" Type="http://schemas.openxmlformats.org/officeDocument/2006/relationships/image" Target="../media/image56.jpeg"/><Relationship Id="rId7" Type="http://schemas.openxmlformats.org/officeDocument/2006/relationships/image" Target="../media/image43.png"/><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notesSlide" Target="../notesSlides/notesSlide9.xml"/><Relationship Id="rId16" Type="http://schemas.openxmlformats.org/officeDocument/2006/relationships/image" Target="../media/image51.png"/><Relationship Id="rId20" Type="http://schemas.openxmlformats.org/officeDocument/2006/relationships/image" Target="../media/image55.svg"/><Relationship Id="rId1" Type="http://schemas.openxmlformats.org/officeDocument/2006/relationships/slideLayout" Target="../slideLayouts/slideLayout34.xml"/><Relationship Id="rId6" Type="http://schemas.openxmlformats.org/officeDocument/2006/relationships/image" Target="../media/image42.emf"/><Relationship Id="rId11" Type="http://schemas.openxmlformats.org/officeDocument/2006/relationships/image" Target="../media/image46.png"/><Relationship Id="rId5" Type="http://schemas.openxmlformats.org/officeDocument/2006/relationships/image" Target="../media/image41.png"/><Relationship Id="rId15" Type="http://schemas.openxmlformats.org/officeDocument/2006/relationships/image" Target="../media/image50.png"/><Relationship Id="rId23" Type="http://schemas.openxmlformats.org/officeDocument/2006/relationships/image" Target="../media/image58.png"/><Relationship Id="rId10" Type="http://schemas.openxmlformats.org/officeDocument/2006/relationships/image" Target="../media/image45.png"/><Relationship Id="rId19" Type="http://schemas.openxmlformats.org/officeDocument/2006/relationships/image" Target="../media/image54.png"/><Relationship Id="rId4" Type="http://schemas.openxmlformats.org/officeDocument/2006/relationships/image" Target="../media/image40.svg"/><Relationship Id="rId9" Type="http://schemas.openxmlformats.org/officeDocument/2006/relationships/image" Target="../media/image44.png"/><Relationship Id="rId14" Type="http://schemas.openxmlformats.org/officeDocument/2006/relationships/image" Target="../media/image49.png"/><Relationship Id="rId22"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4199" y="2364225"/>
            <a:ext cx="10955867" cy="1169551"/>
          </a:xfrm>
        </p:spPr>
        <p:txBody>
          <a:bodyPr/>
          <a:lstStyle/>
          <a:p>
            <a:pPr>
              <a:spcAft>
                <a:spcPts val="2400"/>
              </a:spcAft>
            </a:pPr>
            <a:r>
              <a:rPr lang="en-US" dirty="0">
                <a:solidFill>
                  <a:schemeClr val="tx1"/>
                </a:solidFill>
              </a:rPr>
              <a:t>Microsoft 365 Network Connectivity Video Series</a:t>
            </a:r>
            <a:br>
              <a:rPr lang="en-US" dirty="0">
                <a:solidFill>
                  <a:schemeClr val="tx1"/>
                </a:solidFill>
              </a:rPr>
            </a:br>
            <a:r>
              <a:rPr lang="en-US" sz="1200" dirty="0">
                <a:solidFill>
                  <a:schemeClr val="tx1"/>
                </a:solidFill>
              </a:rPr>
              <a:t> </a:t>
            </a:r>
            <a:br>
              <a:rPr lang="en-US" dirty="0">
                <a:solidFill>
                  <a:schemeClr val="tx1"/>
                </a:solidFill>
              </a:rPr>
            </a:br>
            <a:r>
              <a:rPr lang="en-US" sz="2800" i="1" dirty="0">
                <a:solidFill>
                  <a:schemeClr val="tx1"/>
                </a:solidFill>
              </a:rPr>
              <a:t>How Microsoft does Zero Trust</a:t>
            </a:r>
            <a:endParaRPr lang="en-US" i="1" dirty="0">
              <a:solidFill>
                <a:schemeClr val="tx1"/>
              </a:solidFill>
            </a:endParaRPr>
          </a:p>
        </p:txBody>
      </p:sp>
      <p:sp>
        <p:nvSpPr>
          <p:cNvPr id="4" name="Text Placeholder 3"/>
          <p:cNvSpPr>
            <a:spLocks noGrp="1"/>
          </p:cNvSpPr>
          <p:nvPr>
            <p:ph type="body" sz="quarter" idx="12"/>
          </p:nvPr>
        </p:nvSpPr>
        <p:spPr>
          <a:xfrm>
            <a:off x="584200" y="3962400"/>
            <a:ext cx="2936766" cy="492443"/>
          </a:xfrm>
        </p:spPr>
        <p:txBody>
          <a:bodyPr/>
          <a:lstStyle/>
          <a:p>
            <a:r>
              <a:rPr lang="en-US"/>
              <a:t>Mark Simos</a:t>
            </a:r>
          </a:p>
          <a:p>
            <a:r>
              <a:rPr lang="en-US"/>
              <a:t>Lead Cybersecurity Architect </a:t>
            </a:r>
          </a:p>
        </p:txBody>
      </p:sp>
      <p:sp>
        <p:nvSpPr>
          <p:cNvPr id="8" name="Text Placeholder 3">
            <a:extLst>
              <a:ext uri="{FF2B5EF4-FFF2-40B4-BE49-F238E27FC236}">
                <a16:creationId xmlns:a16="http://schemas.microsoft.com/office/drawing/2014/main" id="{21CBEB84-1993-4ECE-A62D-E5E77EFF8926}"/>
              </a:ext>
            </a:extLst>
          </p:cNvPr>
          <p:cNvSpPr txBox="1">
            <a:spLocks/>
          </p:cNvSpPr>
          <p:nvPr/>
        </p:nvSpPr>
        <p:spPr>
          <a:xfrm>
            <a:off x="4141952" y="3962399"/>
            <a:ext cx="2936766" cy="492443"/>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600" kern="1200" spc="0" baseline="0">
                <a:solidFill>
                  <a:schemeClr val="accent3"/>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Lesley Kipling</a:t>
            </a:r>
          </a:p>
          <a:p>
            <a:r>
              <a:rPr lang="en-US"/>
              <a:t>Chief Security Advisor</a:t>
            </a:r>
          </a:p>
        </p:txBody>
      </p:sp>
    </p:spTree>
    <p:extLst>
      <p:ext uri="{BB962C8B-B14F-4D97-AF65-F5344CB8AC3E}">
        <p14:creationId xmlns:p14="http://schemas.microsoft.com/office/powerpoint/2010/main" val="402298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8FD43B9-29C5-414C-913A-71B9DA9C3C3D}"/>
              </a:ext>
            </a:extLst>
          </p:cNvPr>
          <p:cNvSpPr/>
          <p:nvPr/>
        </p:nvSpPr>
        <p:spPr bwMode="auto">
          <a:xfrm>
            <a:off x="0" y="961588"/>
            <a:ext cx="12192000" cy="5758807"/>
          </a:xfrm>
          <a:prstGeom prst="rect">
            <a:avLst/>
          </a:prstGeom>
          <a:solidFill>
            <a:schemeClr val="bg1"/>
          </a:solidFill>
          <a:ln>
            <a:noFill/>
          </a:ln>
          <a:effectLst>
            <a:outerShdw blurRad="292100" dist="38100" dir="3600000" sx="102000" sy="102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4" name="Group 13">
            <a:extLst>
              <a:ext uri="{FF2B5EF4-FFF2-40B4-BE49-F238E27FC236}">
                <a16:creationId xmlns:a16="http://schemas.microsoft.com/office/drawing/2014/main" id="{CF160B21-1C1D-48E2-9A5C-A34D87C1B04A}"/>
              </a:ext>
            </a:extLst>
          </p:cNvPr>
          <p:cNvGrpSpPr/>
          <p:nvPr/>
        </p:nvGrpSpPr>
        <p:grpSpPr>
          <a:xfrm>
            <a:off x="552805" y="5413548"/>
            <a:ext cx="3694610" cy="914400"/>
            <a:chOff x="552805" y="5413548"/>
            <a:chExt cx="3694610" cy="914400"/>
          </a:xfrm>
        </p:grpSpPr>
        <p:sp>
          <p:nvSpPr>
            <p:cNvPr id="178" name="Rectangle: Rounded Corners 177">
              <a:extLst>
                <a:ext uri="{FF2B5EF4-FFF2-40B4-BE49-F238E27FC236}">
                  <a16:creationId xmlns:a16="http://schemas.microsoft.com/office/drawing/2014/main" id="{736C9562-89D0-44B0-AA7A-F168D1AF7254}"/>
                </a:ext>
              </a:extLst>
            </p:cNvPr>
            <p:cNvSpPr/>
            <p:nvPr/>
          </p:nvSpPr>
          <p:spPr bwMode="auto">
            <a:xfrm>
              <a:off x="552805" y="5413548"/>
              <a:ext cx="3694610" cy="914400"/>
            </a:xfrm>
            <a:prstGeom prst="roundRect">
              <a:avLst>
                <a:gd name="adj" fmla="val 50000"/>
              </a:avLst>
            </a:prstGeom>
            <a:solidFill>
              <a:srgbClr val="53535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31520" tIns="146304" rIns="9144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ts val="300"/>
                </a:spcAft>
                <a:buClrTx/>
                <a:buSzTx/>
                <a:buFontTx/>
                <a:buNone/>
                <a:tabLst/>
                <a:defRPr/>
              </a:pPr>
              <a:r>
                <a:rPr kumimoji="0" lang="en-US" sz="1050" b="0" i="0" u="none" strike="noStrike" kern="1200" cap="none" spc="0" normalizeH="0" baseline="0" noProof="0">
                  <a:ln>
                    <a:noFill/>
                  </a:ln>
                  <a:gradFill>
                    <a:gsLst>
                      <a:gs pos="2917">
                        <a:srgbClr val="FFFFFF"/>
                      </a:gs>
                      <a:gs pos="100000">
                        <a:srgbClr val="FFFFFF"/>
                      </a:gs>
                    </a:gsLst>
                    <a:lin ang="5400000" scaled="0"/>
                  </a:gradFill>
                  <a:effectLst/>
                  <a:uLnTx/>
                  <a:uFillTx/>
                  <a:latin typeface="Segoe UI Semibold" panose="020B0702040204020203" pitchFamily="34" charset="0"/>
                  <a:ea typeface="+mn-ea"/>
                  <a:cs typeface="Segoe UI Semibold" panose="020B0702040204020203" pitchFamily="34" charset="0"/>
                </a:rPr>
                <a:t>Validated Resource Access</a:t>
              </a:r>
            </a:p>
            <a:p>
              <a:pPr marL="0" marR="0" lvl="0" indent="0" algn="l" defTabSz="932114" rtl="0" eaLnBrk="1" fontAlgn="base" latinLnBrk="0" hangingPunct="1">
                <a:lnSpc>
                  <a:spcPct val="90000"/>
                </a:lnSpc>
                <a:spcBef>
                  <a:spcPct val="0"/>
                </a:spcBef>
                <a:spcAft>
                  <a:spcPts val="300"/>
                </a:spcAft>
                <a:buClrTx/>
                <a:buSzTx/>
                <a:buFontTx/>
                <a:buNone/>
                <a:tabLst/>
                <a:defRPr/>
              </a:pPr>
              <a:r>
                <a:rPr kumimoji="0" lang="en-US" sz="1000" b="0" i="0" u="none" strike="noStrike" kern="1200" cap="none" spc="0" normalizeH="0" baseline="0" noProof="0">
                  <a:ln>
                    <a:noFill/>
                  </a:ln>
                  <a:gradFill>
                    <a:gsLst>
                      <a:gs pos="2917">
                        <a:srgbClr val="FFFFFF"/>
                      </a:gs>
                      <a:gs pos="100000">
                        <a:srgbClr val="FFFFFF"/>
                      </a:gs>
                    </a:gsLst>
                    <a:lin ang="5400000" scaled="0"/>
                  </a:gradFill>
                  <a:effectLst/>
                  <a:uLnTx/>
                  <a:uFillTx/>
                  <a:latin typeface="Segoe UI"/>
                  <a:ea typeface="+mn-ea"/>
                  <a:cs typeface="Segoe UI" pitchFamily="34" charset="0"/>
                </a:rPr>
                <a:t>All Devices can access internet</a:t>
              </a:r>
            </a:p>
            <a:p>
              <a:pPr marL="0" marR="0" lvl="0" indent="0" algn="l" defTabSz="932114" rtl="0" eaLnBrk="1" fontAlgn="base" latinLnBrk="0" hangingPunct="1">
                <a:lnSpc>
                  <a:spcPct val="90000"/>
                </a:lnSpc>
                <a:spcBef>
                  <a:spcPct val="0"/>
                </a:spcBef>
                <a:spcAft>
                  <a:spcPts val="300"/>
                </a:spcAft>
                <a:buClrTx/>
                <a:buSzTx/>
                <a:buFontTx/>
                <a:buNone/>
                <a:tabLst/>
                <a:defRPr/>
              </a:pPr>
              <a:r>
                <a:rPr kumimoji="0" lang="en-US" sz="1000" b="0" i="0" u="none" strike="noStrike" kern="1200" cap="none" spc="0" normalizeH="0" baseline="0" noProof="0">
                  <a:ln>
                    <a:noFill/>
                  </a:ln>
                  <a:gradFill>
                    <a:gsLst>
                      <a:gs pos="2917">
                        <a:srgbClr val="FFFFFF"/>
                      </a:gs>
                      <a:gs pos="100000">
                        <a:srgbClr val="FFFFFF"/>
                      </a:gs>
                    </a:gsLst>
                    <a:lin ang="5400000" scaled="0"/>
                  </a:gradFill>
                  <a:effectLst/>
                  <a:uLnTx/>
                  <a:uFillTx/>
                  <a:latin typeface="Segoe UI"/>
                  <a:ea typeface="+mn-ea"/>
                  <a:cs typeface="Segoe UI" pitchFamily="34" charset="0"/>
                </a:rPr>
                <a:t>Managed and Compliant devices </a:t>
              </a:r>
              <a:br>
                <a:rPr kumimoji="0" lang="en-US" sz="1000" b="0" i="0" u="none" strike="noStrike" kern="1200" cap="none" spc="0" normalizeH="0" baseline="0" noProof="0">
                  <a:ln>
                    <a:noFill/>
                  </a:ln>
                  <a:gradFill>
                    <a:gsLst>
                      <a:gs pos="2917">
                        <a:srgbClr val="FFFFFF"/>
                      </a:gs>
                      <a:gs pos="100000">
                        <a:srgbClr val="FFFFFF"/>
                      </a:gs>
                    </a:gsLst>
                    <a:lin ang="5400000" scaled="0"/>
                  </a:gradFill>
                  <a:effectLst/>
                  <a:uLnTx/>
                  <a:uFillTx/>
                  <a:latin typeface="Segoe UI"/>
                  <a:ea typeface="+mn-ea"/>
                  <a:cs typeface="Segoe UI" pitchFamily="34" charset="0"/>
                </a:rPr>
              </a:br>
              <a:r>
                <a:rPr kumimoji="0" lang="en-US" sz="1000" b="0" i="0" u="none" strike="noStrike" kern="1200" cap="none" spc="0" normalizeH="0" baseline="0" noProof="0">
                  <a:ln>
                    <a:noFill/>
                  </a:ln>
                  <a:gradFill>
                    <a:gsLst>
                      <a:gs pos="2917">
                        <a:srgbClr val="FFFFFF"/>
                      </a:gs>
                      <a:gs pos="100000">
                        <a:srgbClr val="FFFFFF"/>
                      </a:gs>
                    </a:gsLst>
                    <a:lin ang="5400000" scaled="0"/>
                  </a:gradFill>
                  <a:effectLst/>
                  <a:uLnTx/>
                  <a:uFillTx/>
                  <a:latin typeface="Segoe UI"/>
                  <a:ea typeface="+mn-ea"/>
                  <a:cs typeface="Segoe UI" pitchFamily="34" charset="0"/>
                </a:rPr>
                <a:t>can access corporate resources</a:t>
              </a:r>
            </a:p>
          </p:txBody>
        </p:sp>
        <p:grpSp>
          <p:nvGrpSpPr>
            <p:cNvPr id="9" name="Group 8">
              <a:extLst>
                <a:ext uri="{FF2B5EF4-FFF2-40B4-BE49-F238E27FC236}">
                  <a16:creationId xmlns:a16="http://schemas.microsoft.com/office/drawing/2014/main" id="{6F2F9F24-68BD-4F85-A9BD-CA292C0FE59D}"/>
                </a:ext>
              </a:extLst>
            </p:cNvPr>
            <p:cNvGrpSpPr/>
            <p:nvPr/>
          </p:nvGrpSpPr>
          <p:grpSpPr>
            <a:xfrm>
              <a:off x="814511" y="5622527"/>
              <a:ext cx="409349" cy="401526"/>
              <a:chOff x="682950" y="5665974"/>
              <a:chExt cx="372886" cy="365760"/>
            </a:xfrm>
          </p:grpSpPr>
          <p:sp>
            <p:nvSpPr>
              <p:cNvPr id="219" name="magnify" title="Icon of a magnifying glass">
                <a:extLst>
                  <a:ext uri="{FF2B5EF4-FFF2-40B4-BE49-F238E27FC236}">
                    <a16:creationId xmlns:a16="http://schemas.microsoft.com/office/drawing/2014/main" id="{259B172C-069D-418D-8653-7D993E01BF61}"/>
                  </a:ext>
                </a:extLst>
              </p:cNvPr>
              <p:cNvSpPr>
                <a:spLocks noChangeAspect="1" noEditPoints="1"/>
              </p:cNvSpPr>
              <p:nvPr/>
            </p:nvSpPr>
            <p:spPr bwMode="auto">
              <a:xfrm flipH="1">
                <a:off x="682950" y="5665974"/>
                <a:ext cx="372886" cy="365760"/>
              </a:xfrm>
              <a:custGeom>
                <a:avLst/>
                <a:gdLst>
                  <a:gd name="T0" fmla="*/ 112 w 343"/>
                  <a:gd name="T1" fmla="*/ 223 h 338"/>
                  <a:gd name="T2" fmla="*/ 0 w 343"/>
                  <a:gd name="T3" fmla="*/ 111 h 338"/>
                  <a:gd name="T4" fmla="*/ 112 w 343"/>
                  <a:gd name="T5" fmla="*/ 0 h 338"/>
                  <a:gd name="T6" fmla="*/ 223 w 343"/>
                  <a:gd name="T7" fmla="*/ 111 h 338"/>
                  <a:gd name="T8" fmla="*/ 112 w 343"/>
                  <a:gd name="T9" fmla="*/ 223 h 338"/>
                  <a:gd name="T10" fmla="*/ 343 w 343"/>
                  <a:gd name="T11" fmla="*/ 338 h 338"/>
                  <a:gd name="T12" fmla="*/ 191 w 343"/>
                  <a:gd name="T13" fmla="*/ 189 h 338"/>
                </a:gdLst>
                <a:ahLst/>
                <a:cxnLst>
                  <a:cxn ang="0">
                    <a:pos x="T0" y="T1"/>
                  </a:cxn>
                  <a:cxn ang="0">
                    <a:pos x="T2" y="T3"/>
                  </a:cxn>
                  <a:cxn ang="0">
                    <a:pos x="T4" y="T5"/>
                  </a:cxn>
                  <a:cxn ang="0">
                    <a:pos x="T6" y="T7"/>
                  </a:cxn>
                  <a:cxn ang="0">
                    <a:pos x="T8" y="T9"/>
                  </a:cxn>
                  <a:cxn ang="0">
                    <a:pos x="T10" y="T11"/>
                  </a:cxn>
                  <a:cxn ang="0">
                    <a:pos x="T12" y="T13"/>
                  </a:cxn>
                </a:cxnLst>
                <a:rect l="0" t="0" r="r" b="b"/>
                <a:pathLst>
                  <a:path w="343" h="338">
                    <a:moveTo>
                      <a:pt x="112" y="223"/>
                    </a:moveTo>
                    <a:cubicBezTo>
                      <a:pt x="50" y="223"/>
                      <a:pt x="0" y="173"/>
                      <a:pt x="0" y="111"/>
                    </a:cubicBezTo>
                    <a:cubicBezTo>
                      <a:pt x="0" y="50"/>
                      <a:pt x="50" y="0"/>
                      <a:pt x="112" y="0"/>
                    </a:cubicBezTo>
                    <a:cubicBezTo>
                      <a:pt x="173" y="0"/>
                      <a:pt x="223" y="50"/>
                      <a:pt x="223" y="111"/>
                    </a:cubicBezTo>
                    <a:cubicBezTo>
                      <a:pt x="223" y="173"/>
                      <a:pt x="173" y="223"/>
                      <a:pt x="112" y="223"/>
                    </a:cubicBezTo>
                    <a:close/>
                    <a:moveTo>
                      <a:pt x="343" y="338"/>
                    </a:moveTo>
                    <a:cubicBezTo>
                      <a:pt x="191" y="189"/>
                      <a:pt x="191" y="189"/>
                      <a:pt x="191" y="189"/>
                    </a:cubicBez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20" name="check" title="Icon of a checkmark">
                <a:extLst>
                  <a:ext uri="{FF2B5EF4-FFF2-40B4-BE49-F238E27FC236}">
                    <a16:creationId xmlns:a16="http://schemas.microsoft.com/office/drawing/2014/main" id="{9F5BCE84-0BBC-4601-AC05-43BAA16F86F5}"/>
                  </a:ext>
                </a:extLst>
              </p:cNvPr>
              <p:cNvSpPr>
                <a:spLocks noChangeAspect="1"/>
              </p:cNvSpPr>
              <p:nvPr/>
            </p:nvSpPr>
            <p:spPr bwMode="auto">
              <a:xfrm>
                <a:off x="876612" y="5749152"/>
                <a:ext cx="110619" cy="78110"/>
              </a:xfrm>
              <a:custGeom>
                <a:avLst/>
                <a:gdLst>
                  <a:gd name="T0" fmla="*/ 245 w 245"/>
                  <a:gd name="T1" fmla="*/ 0 h 173"/>
                  <a:gd name="T2" fmla="*/ 73 w 245"/>
                  <a:gd name="T3" fmla="*/ 173 h 173"/>
                  <a:gd name="T4" fmla="*/ 0 w 245"/>
                  <a:gd name="T5" fmla="*/ 101 h 173"/>
                </a:gdLst>
                <a:ahLst/>
                <a:cxnLst>
                  <a:cxn ang="0">
                    <a:pos x="T0" y="T1"/>
                  </a:cxn>
                  <a:cxn ang="0">
                    <a:pos x="T2" y="T3"/>
                  </a:cxn>
                  <a:cxn ang="0">
                    <a:pos x="T4" y="T5"/>
                  </a:cxn>
                </a:cxnLst>
                <a:rect l="0" t="0" r="r" b="b"/>
                <a:pathLst>
                  <a:path w="245" h="173">
                    <a:moveTo>
                      <a:pt x="245" y="0"/>
                    </a:moveTo>
                    <a:lnTo>
                      <a:pt x="73" y="173"/>
                    </a:lnTo>
                    <a:lnTo>
                      <a:pt x="0" y="101"/>
                    </a:ln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grpSp>
      </p:grpSp>
      <p:grpSp>
        <p:nvGrpSpPr>
          <p:cNvPr id="10" name="Group 9">
            <a:extLst>
              <a:ext uri="{FF2B5EF4-FFF2-40B4-BE49-F238E27FC236}">
                <a16:creationId xmlns:a16="http://schemas.microsoft.com/office/drawing/2014/main" id="{1D9B0668-C46E-4089-8480-117570767965}"/>
              </a:ext>
            </a:extLst>
          </p:cNvPr>
          <p:cNvGrpSpPr/>
          <p:nvPr/>
        </p:nvGrpSpPr>
        <p:grpSpPr>
          <a:xfrm>
            <a:off x="6682482" y="5386481"/>
            <a:ext cx="3803396" cy="914400"/>
            <a:chOff x="6682482" y="5386481"/>
            <a:chExt cx="3803396" cy="914400"/>
          </a:xfrm>
          <a:solidFill>
            <a:schemeClr val="tx1"/>
          </a:solidFill>
        </p:grpSpPr>
        <p:sp>
          <p:nvSpPr>
            <p:cNvPr id="13" name="Rectangle: Rounded Corners 12">
              <a:extLst>
                <a:ext uri="{FF2B5EF4-FFF2-40B4-BE49-F238E27FC236}">
                  <a16:creationId xmlns:a16="http://schemas.microsoft.com/office/drawing/2014/main" id="{7FC58F68-B2A4-463C-982F-4B1FBBE390F1}"/>
                </a:ext>
              </a:extLst>
            </p:cNvPr>
            <p:cNvSpPr/>
            <p:nvPr/>
          </p:nvSpPr>
          <p:spPr bwMode="auto">
            <a:xfrm>
              <a:off x="6682482" y="5386481"/>
              <a:ext cx="3803396" cy="914400"/>
            </a:xfrm>
            <a:prstGeom prst="roundRect">
              <a:avLst>
                <a:gd name="adj" fmla="val 50000"/>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22960" tIns="146304" rIns="9144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ts val="300"/>
                </a:spcAft>
                <a:buClrTx/>
                <a:buSzTx/>
                <a:buFontTx/>
                <a:buNone/>
                <a:tabLst/>
                <a:defRPr/>
              </a:pPr>
              <a:r>
                <a:rPr kumimoji="0" lang="en-US" sz="1050" b="0" i="0" u="none" strike="noStrike" kern="1200" cap="none" spc="0" normalizeH="0" baseline="0" noProof="0">
                  <a:ln>
                    <a:noFill/>
                  </a:ln>
                  <a:gradFill>
                    <a:gsLst>
                      <a:gs pos="2917">
                        <a:srgbClr val="FFFFFF"/>
                      </a:gs>
                      <a:gs pos="100000">
                        <a:srgbClr val="FFFFFF"/>
                      </a:gs>
                    </a:gsLst>
                    <a:lin ang="5400000" scaled="0"/>
                  </a:gradFill>
                  <a:effectLst/>
                  <a:uLnTx/>
                  <a:uFillTx/>
                  <a:latin typeface="Segoe UI Semibold" panose="020B0702040204020203" pitchFamily="34" charset="0"/>
                  <a:ea typeface="+mn-ea"/>
                  <a:cs typeface="Segoe UI Semibold" panose="020B0702040204020203" pitchFamily="34" charset="0"/>
                </a:rPr>
                <a:t>Specialized Segments</a:t>
              </a:r>
            </a:p>
            <a:p>
              <a:pPr marL="0" marR="0" lvl="0" indent="0" algn="l" defTabSz="932114" rtl="0" eaLnBrk="1" fontAlgn="base" latinLnBrk="0" hangingPunct="1">
                <a:lnSpc>
                  <a:spcPct val="90000"/>
                </a:lnSpc>
                <a:spcBef>
                  <a:spcPct val="0"/>
                </a:spcBef>
                <a:spcAft>
                  <a:spcPts val="300"/>
                </a:spcAft>
                <a:buClrTx/>
                <a:buSzTx/>
                <a:buFontTx/>
                <a:buNone/>
                <a:tabLst/>
                <a:defRPr/>
              </a:pPr>
              <a:r>
                <a:rPr kumimoji="0" lang="en-US" sz="1000" b="0" i="0" u="none" strike="noStrike" kern="1200" cap="none" spc="0" normalizeH="0" baseline="0" noProof="0">
                  <a:ln>
                    <a:noFill/>
                  </a:ln>
                  <a:gradFill>
                    <a:gsLst>
                      <a:gs pos="2917">
                        <a:srgbClr val="FFFFFF"/>
                      </a:gs>
                      <a:gs pos="100000">
                        <a:srgbClr val="FFFFFF"/>
                      </a:gs>
                    </a:gsLst>
                    <a:lin ang="5400000" scaled="0"/>
                  </a:gradFill>
                  <a:effectLst/>
                  <a:uLnTx/>
                  <a:uFillTx/>
                  <a:latin typeface="Segoe UI"/>
                  <a:ea typeface="+mn-ea"/>
                  <a:cs typeface="Segoe UI" pitchFamily="34" charset="0"/>
                </a:rPr>
                <a:t>Isolate well-defined Life/Safety and</a:t>
              </a:r>
              <a:br>
                <a:rPr kumimoji="0" lang="en-US" sz="1000" b="0" i="0" u="none" strike="noStrike" kern="1200" cap="none" spc="0" normalizeH="0" baseline="0" noProof="0">
                  <a:ln>
                    <a:noFill/>
                  </a:ln>
                  <a:gradFill>
                    <a:gsLst>
                      <a:gs pos="2917">
                        <a:srgbClr val="FFFFFF"/>
                      </a:gs>
                      <a:gs pos="100000">
                        <a:srgbClr val="FFFFFF"/>
                      </a:gs>
                    </a:gsLst>
                    <a:lin ang="5400000" scaled="0"/>
                  </a:gradFill>
                  <a:effectLst/>
                  <a:uLnTx/>
                  <a:uFillTx/>
                  <a:latin typeface="Segoe UI"/>
                  <a:ea typeface="+mn-ea"/>
                  <a:cs typeface="Segoe UI" pitchFamily="34" charset="0"/>
                </a:rPr>
              </a:br>
              <a:r>
                <a:rPr kumimoji="0" lang="en-US" sz="1000" b="0" i="0" u="none" strike="noStrike" kern="1200" cap="none" spc="0" normalizeH="0" baseline="0" noProof="0">
                  <a:ln>
                    <a:noFill/>
                  </a:ln>
                  <a:gradFill>
                    <a:gsLst>
                      <a:gs pos="2917">
                        <a:srgbClr val="FFFFFF"/>
                      </a:gs>
                      <a:gs pos="100000">
                        <a:srgbClr val="FFFFFF"/>
                      </a:gs>
                    </a:gsLst>
                    <a:lin ang="5400000" scaled="0"/>
                  </a:gradFill>
                  <a:effectLst/>
                  <a:uLnTx/>
                  <a:uFillTx/>
                  <a:latin typeface="Segoe UI"/>
                  <a:ea typeface="+mn-ea"/>
                  <a:cs typeface="Segoe UI" pitchFamily="34" charset="0"/>
                </a:rPr>
                <a:t>Business critical assets as possible</a:t>
              </a:r>
            </a:p>
          </p:txBody>
        </p:sp>
        <p:sp>
          <p:nvSpPr>
            <p:cNvPr id="176" name="!! building_7" title="Icon of a building with a curved section protruding from it">
              <a:extLst>
                <a:ext uri="{FF2B5EF4-FFF2-40B4-BE49-F238E27FC236}">
                  <a16:creationId xmlns:a16="http://schemas.microsoft.com/office/drawing/2014/main" id="{9E2F0E93-7807-4ACE-B943-F4B2141BF864}"/>
                </a:ext>
              </a:extLst>
            </p:cNvPr>
            <p:cNvSpPr>
              <a:spLocks noChangeAspect="1" noEditPoints="1"/>
            </p:cNvSpPr>
            <p:nvPr/>
          </p:nvSpPr>
          <p:spPr bwMode="auto">
            <a:xfrm flipH="1">
              <a:off x="9806099" y="5593010"/>
              <a:ext cx="418263" cy="473602"/>
            </a:xfrm>
            <a:custGeom>
              <a:avLst/>
              <a:gdLst>
                <a:gd name="T0" fmla="*/ 142 w 235"/>
                <a:gd name="T1" fmla="*/ 110 h 269"/>
                <a:gd name="T2" fmla="*/ 168 w 235"/>
                <a:gd name="T3" fmla="*/ 110 h 269"/>
                <a:gd name="T4" fmla="*/ 235 w 235"/>
                <a:gd name="T5" fmla="*/ 176 h 269"/>
                <a:gd name="T6" fmla="*/ 235 w 235"/>
                <a:gd name="T7" fmla="*/ 269 h 269"/>
                <a:gd name="T8" fmla="*/ 142 w 235"/>
                <a:gd name="T9" fmla="*/ 94 h 269"/>
                <a:gd name="T10" fmla="*/ 142 w 235"/>
                <a:gd name="T11" fmla="*/ 72 h 269"/>
                <a:gd name="T12" fmla="*/ 0 w 235"/>
                <a:gd name="T13" fmla="*/ 72 h 269"/>
                <a:gd name="T14" fmla="*/ 0 w 235"/>
                <a:gd name="T15" fmla="*/ 269 h 269"/>
                <a:gd name="T16" fmla="*/ 54 w 235"/>
                <a:gd name="T17" fmla="*/ 269 h 269"/>
                <a:gd name="T18" fmla="*/ 54 w 235"/>
                <a:gd name="T19" fmla="*/ 215 h 269"/>
                <a:gd name="T20" fmla="*/ 91 w 235"/>
                <a:gd name="T21" fmla="*/ 215 h 269"/>
                <a:gd name="T22" fmla="*/ 91 w 235"/>
                <a:gd name="T23" fmla="*/ 269 h 269"/>
                <a:gd name="T24" fmla="*/ 142 w 235"/>
                <a:gd name="T25" fmla="*/ 269 h 269"/>
                <a:gd name="T26" fmla="*/ 142 w 235"/>
                <a:gd name="T27" fmla="*/ 110 h 269"/>
                <a:gd name="T28" fmla="*/ 142 w 235"/>
                <a:gd name="T29" fmla="*/ 94 h 269"/>
                <a:gd name="T30" fmla="*/ 127 w 235"/>
                <a:gd name="T31" fmla="*/ 72 h 269"/>
                <a:gd name="T32" fmla="*/ 127 w 235"/>
                <a:gd name="T33" fmla="*/ 37 h 269"/>
                <a:gd name="T34" fmla="*/ 16 w 235"/>
                <a:gd name="T35" fmla="*/ 37 h 269"/>
                <a:gd name="T36" fmla="*/ 16 w 235"/>
                <a:gd name="T37" fmla="*/ 72 h 269"/>
                <a:gd name="T38" fmla="*/ 90 w 235"/>
                <a:gd name="T39" fmla="*/ 37 h 269"/>
                <a:gd name="T40" fmla="*/ 90 w 235"/>
                <a:gd name="T41" fmla="*/ 0 h 269"/>
                <a:gd name="T42" fmla="*/ 53 w 235"/>
                <a:gd name="T43" fmla="*/ 0 h 269"/>
                <a:gd name="T44" fmla="*/ 53 w 235"/>
                <a:gd name="T45" fmla="*/ 37 h 269"/>
                <a:gd name="T46" fmla="*/ 36 w 235"/>
                <a:gd name="T47" fmla="*/ 106 h 269"/>
                <a:gd name="T48" fmla="*/ 36 w 235"/>
                <a:gd name="T49" fmla="*/ 129 h 269"/>
                <a:gd name="T50" fmla="*/ 71 w 235"/>
                <a:gd name="T51" fmla="*/ 106 h 269"/>
                <a:gd name="T52" fmla="*/ 71 w 235"/>
                <a:gd name="T53" fmla="*/ 129 h 269"/>
                <a:gd name="T54" fmla="*/ 108 w 235"/>
                <a:gd name="T55" fmla="*/ 106 h 269"/>
                <a:gd name="T56" fmla="*/ 108 w 235"/>
                <a:gd name="T57" fmla="*/ 129 h 269"/>
                <a:gd name="T58" fmla="*/ 36 w 235"/>
                <a:gd name="T59" fmla="*/ 160 h 269"/>
                <a:gd name="T60" fmla="*/ 36 w 235"/>
                <a:gd name="T61" fmla="*/ 184 h 269"/>
                <a:gd name="T62" fmla="*/ 71 w 235"/>
                <a:gd name="T63" fmla="*/ 160 h 269"/>
                <a:gd name="T64" fmla="*/ 71 w 235"/>
                <a:gd name="T65" fmla="*/ 184 h 269"/>
                <a:gd name="T66" fmla="*/ 108 w 235"/>
                <a:gd name="T67" fmla="*/ 160 h 269"/>
                <a:gd name="T68" fmla="*/ 108 w 235"/>
                <a:gd name="T69" fmla="*/ 184 h 269"/>
                <a:gd name="T70" fmla="*/ 175 w 235"/>
                <a:gd name="T71" fmla="*/ 269 h 269"/>
                <a:gd name="T72" fmla="*/ 201 w 235"/>
                <a:gd name="T73" fmla="*/ 269 h 269"/>
                <a:gd name="T74" fmla="*/ 175 w 235"/>
                <a:gd name="T75" fmla="*/ 235 h 269"/>
                <a:gd name="T76" fmla="*/ 201 w 235"/>
                <a:gd name="T77" fmla="*/ 235 h 269"/>
                <a:gd name="T78" fmla="*/ 175 w 235"/>
                <a:gd name="T79" fmla="*/ 200 h 269"/>
                <a:gd name="T80" fmla="*/ 201 w 235"/>
                <a:gd name="T81" fmla="*/ 200 h 269"/>
                <a:gd name="T82" fmla="*/ 175 w 235"/>
                <a:gd name="T83" fmla="*/ 166 h 269"/>
                <a:gd name="T84" fmla="*/ 201 w 235"/>
                <a:gd name="T85" fmla="*/ 166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5" h="269">
                  <a:moveTo>
                    <a:pt x="142" y="110"/>
                  </a:moveTo>
                  <a:cubicBezTo>
                    <a:pt x="168" y="110"/>
                    <a:pt x="168" y="110"/>
                    <a:pt x="168" y="110"/>
                  </a:cubicBezTo>
                  <a:cubicBezTo>
                    <a:pt x="205" y="110"/>
                    <a:pt x="235" y="140"/>
                    <a:pt x="235" y="176"/>
                  </a:cubicBezTo>
                  <a:cubicBezTo>
                    <a:pt x="235" y="269"/>
                    <a:pt x="235" y="269"/>
                    <a:pt x="235" y="269"/>
                  </a:cubicBezTo>
                  <a:moveTo>
                    <a:pt x="142" y="94"/>
                  </a:moveTo>
                  <a:cubicBezTo>
                    <a:pt x="142" y="72"/>
                    <a:pt x="142" y="72"/>
                    <a:pt x="142" y="72"/>
                  </a:cubicBezTo>
                  <a:cubicBezTo>
                    <a:pt x="0" y="72"/>
                    <a:pt x="0" y="72"/>
                    <a:pt x="0" y="72"/>
                  </a:cubicBezTo>
                  <a:cubicBezTo>
                    <a:pt x="0" y="269"/>
                    <a:pt x="0" y="269"/>
                    <a:pt x="0" y="269"/>
                  </a:cubicBezTo>
                  <a:cubicBezTo>
                    <a:pt x="54" y="269"/>
                    <a:pt x="54" y="269"/>
                    <a:pt x="54" y="269"/>
                  </a:cubicBezTo>
                  <a:cubicBezTo>
                    <a:pt x="54" y="215"/>
                    <a:pt x="54" y="215"/>
                    <a:pt x="54" y="215"/>
                  </a:cubicBezTo>
                  <a:cubicBezTo>
                    <a:pt x="91" y="215"/>
                    <a:pt x="91" y="215"/>
                    <a:pt x="91" y="215"/>
                  </a:cubicBezTo>
                  <a:cubicBezTo>
                    <a:pt x="91" y="269"/>
                    <a:pt x="91" y="269"/>
                    <a:pt x="91" y="269"/>
                  </a:cubicBezTo>
                  <a:cubicBezTo>
                    <a:pt x="142" y="269"/>
                    <a:pt x="142" y="269"/>
                    <a:pt x="142" y="269"/>
                  </a:cubicBezTo>
                  <a:cubicBezTo>
                    <a:pt x="142" y="110"/>
                    <a:pt x="142" y="110"/>
                    <a:pt x="142" y="110"/>
                  </a:cubicBezTo>
                  <a:lnTo>
                    <a:pt x="142" y="94"/>
                  </a:lnTo>
                  <a:close/>
                  <a:moveTo>
                    <a:pt x="127" y="72"/>
                  </a:moveTo>
                  <a:cubicBezTo>
                    <a:pt x="127" y="37"/>
                    <a:pt x="127" y="37"/>
                    <a:pt x="127" y="37"/>
                  </a:cubicBezTo>
                  <a:cubicBezTo>
                    <a:pt x="16" y="37"/>
                    <a:pt x="16" y="37"/>
                    <a:pt x="16" y="37"/>
                  </a:cubicBezTo>
                  <a:cubicBezTo>
                    <a:pt x="16" y="72"/>
                    <a:pt x="16" y="72"/>
                    <a:pt x="16" y="72"/>
                  </a:cubicBezTo>
                  <a:moveTo>
                    <a:pt x="90" y="37"/>
                  </a:moveTo>
                  <a:cubicBezTo>
                    <a:pt x="90" y="0"/>
                    <a:pt x="90" y="0"/>
                    <a:pt x="90" y="0"/>
                  </a:cubicBezTo>
                  <a:cubicBezTo>
                    <a:pt x="53" y="0"/>
                    <a:pt x="53" y="0"/>
                    <a:pt x="53" y="0"/>
                  </a:cubicBezTo>
                  <a:cubicBezTo>
                    <a:pt x="53" y="37"/>
                    <a:pt x="53" y="37"/>
                    <a:pt x="53" y="37"/>
                  </a:cubicBezTo>
                  <a:moveTo>
                    <a:pt x="36" y="106"/>
                  </a:moveTo>
                  <a:cubicBezTo>
                    <a:pt x="36" y="129"/>
                    <a:pt x="36" y="129"/>
                    <a:pt x="36" y="129"/>
                  </a:cubicBezTo>
                  <a:moveTo>
                    <a:pt x="71" y="106"/>
                  </a:moveTo>
                  <a:cubicBezTo>
                    <a:pt x="71" y="129"/>
                    <a:pt x="71" y="129"/>
                    <a:pt x="71" y="129"/>
                  </a:cubicBezTo>
                  <a:moveTo>
                    <a:pt x="108" y="106"/>
                  </a:moveTo>
                  <a:cubicBezTo>
                    <a:pt x="108" y="129"/>
                    <a:pt x="108" y="129"/>
                    <a:pt x="108" y="129"/>
                  </a:cubicBezTo>
                  <a:moveTo>
                    <a:pt x="36" y="160"/>
                  </a:moveTo>
                  <a:cubicBezTo>
                    <a:pt x="36" y="184"/>
                    <a:pt x="36" y="184"/>
                    <a:pt x="36" y="184"/>
                  </a:cubicBezTo>
                  <a:moveTo>
                    <a:pt x="71" y="160"/>
                  </a:moveTo>
                  <a:cubicBezTo>
                    <a:pt x="71" y="184"/>
                    <a:pt x="71" y="184"/>
                    <a:pt x="71" y="184"/>
                  </a:cubicBezTo>
                  <a:moveTo>
                    <a:pt x="108" y="160"/>
                  </a:moveTo>
                  <a:cubicBezTo>
                    <a:pt x="108" y="184"/>
                    <a:pt x="108" y="184"/>
                    <a:pt x="108" y="184"/>
                  </a:cubicBezTo>
                  <a:moveTo>
                    <a:pt x="175" y="269"/>
                  </a:moveTo>
                  <a:cubicBezTo>
                    <a:pt x="201" y="269"/>
                    <a:pt x="201" y="269"/>
                    <a:pt x="201" y="269"/>
                  </a:cubicBezTo>
                  <a:moveTo>
                    <a:pt x="175" y="235"/>
                  </a:moveTo>
                  <a:cubicBezTo>
                    <a:pt x="201" y="235"/>
                    <a:pt x="201" y="235"/>
                    <a:pt x="201" y="235"/>
                  </a:cubicBezTo>
                  <a:moveTo>
                    <a:pt x="175" y="200"/>
                  </a:moveTo>
                  <a:cubicBezTo>
                    <a:pt x="201" y="200"/>
                    <a:pt x="201" y="200"/>
                    <a:pt x="201" y="200"/>
                  </a:cubicBezTo>
                  <a:moveTo>
                    <a:pt x="175" y="166"/>
                  </a:moveTo>
                  <a:cubicBezTo>
                    <a:pt x="201" y="166"/>
                    <a:pt x="201" y="166"/>
                    <a:pt x="201" y="166"/>
                  </a:cubicBezTo>
                </a:path>
              </a:pathLst>
            </a:custGeom>
            <a:grpFill/>
            <a:ln w="158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cxnSp>
        <p:nvCxnSpPr>
          <p:cNvPr id="196" name="Straight Connector 195">
            <a:extLst>
              <a:ext uri="{FF2B5EF4-FFF2-40B4-BE49-F238E27FC236}">
                <a16:creationId xmlns:a16="http://schemas.microsoft.com/office/drawing/2014/main" id="{4AB74DBB-AEBB-40C0-A7CE-7F380D1D087B}"/>
              </a:ext>
            </a:extLst>
          </p:cNvPr>
          <p:cNvCxnSpPr>
            <a:cxnSpLocks/>
          </p:cNvCxnSpPr>
          <p:nvPr/>
        </p:nvCxnSpPr>
        <p:spPr>
          <a:xfrm>
            <a:off x="5785629" y="1801780"/>
            <a:ext cx="0" cy="409419"/>
          </a:xfrm>
          <a:prstGeom prst="line">
            <a:avLst/>
          </a:prstGeom>
          <a:noFill/>
          <a:ln w="19050" cap="flat" cmpd="sng" algn="ctr">
            <a:solidFill>
              <a:srgbClr val="505050"/>
            </a:solidFill>
            <a:prstDash val="solid"/>
            <a:headEnd type="none"/>
            <a:tailEnd type="none"/>
          </a:ln>
          <a:effectLst/>
        </p:spPr>
      </p:cxnSp>
      <p:cxnSp>
        <p:nvCxnSpPr>
          <p:cNvPr id="167" name="!! Devices line">
            <a:extLst>
              <a:ext uri="{FF2B5EF4-FFF2-40B4-BE49-F238E27FC236}">
                <a16:creationId xmlns:a16="http://schemas.microsoft.com/office/drawing/2014/main" id="{B4B9AA28-837F-42A8-91EB-94DE22822E3A}"/>
              </a:ext>
            </a:extLst>
          </p:cNvPr>
          <p:cNvCxnSpPr>
            <a:cxnSpLocks/>
          </p:cNvCxnSpPr>
          <p:nvPr/>
        </p:nvCxnSpPr>
        <p:spPr>
          <a:xfrm>
            <a:off x="3394649" y="2420246"/>
            <a:ext cx="2006483" cy="0"/>
          </a:xfrm>
          <a:prstGeom prst="line">
            <a:avLst/>
          </a:prstGeom>
          <a:solidFill>
            <a:srgbClr val="FFFFFF">
              <a:lumMod val="95000"/>
            </a:srgbClr>
          </a:solidFill>
          <a:ln w="19050" cap="flat" cmpd="sng" algn="ctr">
            <a:solidFill>
              <a:srgbClr val="505050"/>
            </a:solidFill>
            <a:prstDash val="solid"/>
          </a:ln>
          <a:effectLst/>
        </p:spPr>
      </p:cxnSp>
      <p:sp>
        <p:nvSpPr>
          <p:cNvPr id="608" name="Rectangle: Rounded Corners 607">
            <a:extLst>
              <a:ext uri="{FF2B5EF4-FFF2-40B4-BE49-F238E27FC236}">
                <a16:creationId xmlns:a16="http://schemas.microsoft.com/office/drawing/2014/main" id="{C7B73EA8-73D6-4834-9719-6D19E4739C92}"/>
              </a:ext>
            </a:extLst>
          </p:cNvPr>
          <p:cNvSpPr/>
          <p:nvPr/>
        </p:nvSpPr>
        <p:spPr bwMode="auto">
          <a:xfrm>
            <a:off x="3411406" y="5304833"/>
            <a:ext cx="3992009" cy="1118203"/>
          </a:xfrm>
          <a:prstGeom prst="roundRect">
            <a:avLst>
              <a:gd name="adj" fmla="val 50000"/>
            </a:avLst>
          </a:prstGeom>
          <a:solidFill>
            <a:schemeClr val="bg1"/>
          </a:solidFill>
          <a:ln w="12700">
            <a:solidFill>
              <a:schemeClr val="accent5"/>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90000"/>
              </a:lnSpc>
              <a:spcBef>
                <a:spcPct val="0"/>
              </a:spcBef>
              <a:spcAft>
                <a:spcPct val="0"/>
              </a:spcAft>
              <a:buClrTx/>
              <a:buSzTx/>
              <a:buFontTx/>
              <a:buNone/>
              <a:tabLst/>
              <a:defRPr/>
            </a:pPr>
            <a:endParaRPr kumimoji="0" lang="en-US" sz="1200" b="1" i="0" u="none" strike="noStrike" kern="1200" cap="none" spc="0" normalizeH="0" baseline="0" noProof="0">
              <a:ln>
                <a:noFill/>
              </a:ln>
              <a:solidFill>
                <a:sysClr val="windowText" lastClr="000000"/>
              </a:solidFill>
              <a:effectLst/>
              <a:uLnTx/>
              <a:uFillTx/>
              <a:latin typeface="Segoe UI"/>
              <a:ea typeface="+mn-ea"/>
              <a:cs typeface="Segoe UI" pitchFamily="34" charset="0"/>
            </a:endParaRPr>
          </a:p>
        </p:txBody>
      </p:sp>
      <p:sp>
        <p:nvSpPr>
          <p:cNvPr id="25" name="Rectangle 24">
            <a:extLst>
              <a:ext uri="{FF2B5EF4-FFF2-40B4-BE49-F238E27FC236}">
                <a16:creationId xmlns:a16="http://schemas.microsoft.com/office/drawing/2014/main" id="{53F9693D-D4BA-43BA-822E-3B19A045CB08}"/>
              </a:ext>
            </a:extLst>
          </p:cNvPr>
          <p:cNvSpPr/>
          <p:nvPr/>
        </p:nvSpPr>
        <p:spPr>
          <a:xfrm>
            <a:off x="7403415" y="1385245"/>
            <a:ext cx="3639714"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gradFill>
                  <a:gsLst>
                    <a:gs pos="2917">
                      <a:srgbClr val="1A1A1A"/>
                    </a:gs>
                    <a:gs pos="100000">
                      <a:srgbClr val="1A1A1A"/>
                    </a:gs>
                  </a:gsLst>
                  <a:lin ang="5400000" scaled="0"/>
                </a:gradFill>
                <a:effectLst/>
                <a:uLnTx/>
                <a:uFillTx/>
                <a:latin typeface="Segoe UI Semibold" panose="020B0702040204020203" pitchFamily="34" charset="0"/>
                <a:ea typeface="+mn-ea"/>
                <a:cs typeface="Segoe UI Semibold" panose="020B0702040204020203" pitchFamily="34" charset="0"/>
              </a:rPr>
              <a:t>Controlled / Sensitive Devices</a:t>
            </a:r>
            <a:endParaRPr kumimoji="0" lang="en-US" sz="2000" b="0" i="0" u="none" strike="noStrike" kern="1200" cap="none" spc="0" normalizeH="0" baseline="0" noProof="0">
              <a:ln>
                <a:noFill/>
              </a:ln>
              <a:gradFill>
                <a:gsLst>
                  <a:gs pos="2917">
                    <a:srgbClr val="1A1A1A"/>
                  </a:gs>
                  <a:gs pos="100000">
                    <a:srgbClr val="1A1A1A"/>
                  </a:gs>
                </a:gsLst>
                <a:lin ang="5400000" scaled="0"/>
              </a:gradFill>
              <a:effectLst/>
              <a:uLnTx/>
              <a:uFillTx/>
              <a:latin typeface="Segoe UI"/>
              <a:ea typeface="+mn-ea"/>
              <a:cs typeface="+mn-cs"/>
            </a:endParaRPr>
          </a:p>
        </p:txBody>
      </p:sp>
      <p:cxnSp>
        <p:nvCxnSpPr>
          <p:cNvPr id="415" name="Straight Connector 414">
            <a:extLst>
              <a:ext uri="{FF2B5EF4-FFF2-40B4-BE49-F238E27FC236}">
                <a16:creationId xmlns:a16="http://schemas.microsoft.com/office/drawing/2014/main" id="{9802B135-364D-4757-BF7F-D922D2E9DC61}"/>
              </a:ext>
            </a:extLst>
          </p:cNvPr>
          <p:cNvCxnSpPr>
            <a:cxnSpLocks/>
          </p:cNvCxnSpPr>
          <p:nvPr/>
        </p:nvCxnSpPr>
        <p:spPr>
          <a:xfrm>
            <a:off x="5327861" y="6124150"/>
            <a:ext cx="1508839" cy="0"/>
          </a:xfrm>
          <a:prstGeom prst="line">
            <a:avLst/>
          </a:prstGeom>
          <a:solidFill>
            <a:srgbClr val="FFFFFF">
              <a:lumMod val="95000"/>
            </a:srgbClr>
          </a:solidFill>
          <a:ln w="19050" cap="flat" cmpd="sng" algn="ctr">
            <a:solidFill>
              <a:srgbClr val="505050"/>
            </a:solidFill>
            <a:prstDash val="solid"/>
          </a:ln>
          <a:effectLst/>
        </p:spPr>
      </p:cxnSp>
      <p:cxnSp>
        <p:nvCxnSpPr>
          <p:cNvPr id="417" name="Straight Connector 416">
            <a:extLst>
              <a:ext uri="{FF2B5EF4-FFF2-40B4-BE49-F238E27FC236}">
                <a16:creationId xmlns:a16="http://schemas.microsoft.com/office/drawing/2014/main" id="{84BC5E6F-6017-49D1-A731-2781DB0E33BF}"/>
              </a:ext>
            </a:extLst>
          </p:cNvPr>
          <p:cNvCxnSpPr>
            <a:cxnSpLocks/>
          </p:cNvCxnSpPr>
          <p:nvPr/>
        </p:nvCxnSpPr>
        <p:spPr>
          <a:xfrm>
            <a:off x="5341414" y="6029503"/>
            <a:ext cx="0" cy="85117"/>
          </a:xfrm>
          <a:prstGeom prst="line">
            <a:avLst/>
          </a:prstGeom>
          <a:noFill/>
          <a:ln w="19050" cap="sq">
            <a:solidFill>
              <a:srgbClr val="505050"/>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418" name="Straight Connector 417">
            <a:extLst>
              <a:ext uri="{FF2B5EF4-FFF2-40B4-BE49-F238E27FC236}">
                <a16:creationId xmlns:a16="http://schemas.microsoft.com/office/drawing/2014/main" id="{88F7EEDD-6D65-4F64-BE25-10E37462D356}"/>
              </a:ext>
            </a:extLst>
          </p:cNvPr>
          <p:cNvCxnSpPr>
            <a:cxnSpLocks/>
          </p:cNvCxnSpPr>
          <p:nvPr/>
        </p:nvCxnSpPr>
        <p:spPr>
          <a:xfrm>
            <a:off x="6195674" y="6024054"/>
            <a:ext cx="0" cy="85117"/>
          </a:xfrm>
          <a:prstGeom prst="line">
            <a:avLst/>
          </a:prstGeom>
          <a:noFill/>
          <a:ln w="19050" cap="sq">
            <a:solidFill>
              <a:srgbClr val="505050"/>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419" name="Straight Connector 418">
            <a:extLst>
              <a:ext uri="{FF2B5EF4-FFF2-40B4-BE49-F238E27FC236}">
                <a16:creationId xmlns:a16="http://schemas.microsoft.com/office/drawing/2014/main" id="{9B7E4F56-D2D3-41BB-8E34-E7D339CC21A8}"/>
              </a:ext>
            </a:extLst>
          </p:cNvPr>
          <p:cNvCxnSpPr>
            <a:cxnSpLocks/>
          </p:cNvCxnSpPr>
          <p:nvPr/>
        </p:nvCxnSpPr>
        <p:spPr>
          <a:xfrm>
            <a:off x="6823520" y="6029850"/>
            <a:ext cx="0" cy="85117"/>
          </a:xfrm>
          <a:prstGeom prst="line">
            <a:avLst/>
          </a:prstGeom>
          <a:noFill/>
          <a:ln w="19050" cap="sq">
            <a:solidFill>
              <a:srgbClr val="505050"/>
            </a:solidFill>
            <a:prstDash val="solid"/>
            <a:miter lim="800000"/>
            <a:headEnd/>
            <a:tailEnd/>
          </a:ln>
          <a:extLst>
            <a:ext uri="{909E8E84-426E-40DD-AFC4-6F175D3DCCD1}">
              <a14:hiddenFill xmlns:a14="http://schemas.microsoft.com/office/drawing/2010/main">
                <a:solidFill>
                  <a:srgbClr val="FFFFFF"/>
                </a:solidFill>
              </a14:hiddenFill>
            </a:ext>
          </a:extLst>
        </p:spPr>
      </p:cxnSp>
      <p:pic>
        <p:nvPicPr>
          <p:cNvPr id="420" name="Graphic 419">
            <a:extLst>
              <a:ext uri="{FF2B5EF4-FFF2-40B4-BE49-F238E27FC236}">
                <a16:creationId xmlns:a16="http://schemas.microsoft.com/office/drawing/2014/main" id="{27562A55-CAD4-49AD-A29C-AA8ED34ACC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08281" y="6060162"/>
            <a:ext cx="373956" cy="101989"/>
          </a:xfrm>
          <a:prstGeom prst="rect">
            <a:avLst/>
          </a:prstGeom>
        </p:spPr>
      </p:pic>
      <p:grpSp>
        <p:nvGrpSpPr>
          <p:cNvPr id="424" name="Group 423">
            <a:extLst>
              <a:ext uri="{FF2B5EF4-FFF2-40B4-BE49-F238E27FC236}">
                <a16:creationId xmlns:a16="http://schemas.microsoft.com/office/drawing/2014/main" id="{8C880863-A2F0-451A-BE4F-ED41D705DA27}"/>
              </a:ext>
            </a:extLst>
          </p:cNvPr>
          <p:cNvGrpSpPr/>
          <p:nvPr/>
        </p:nvGrpSpPr>
        <p:grpSpPr>
          <a:xfrm>
            <a:off x="6075463" y="5701971"/>
            <a:ext cx="370338" cy="327772"/>
            <a:chOff x="4723767" y="3080378"/>
            <a:chExt cx="439858" cy="389301"/>
          </a:xfrm>
        </p:grpSpPr>
        <p:pic>
          <p:nvPicPr>
            <p:cNvPr id="425" name="Picture 424">
              <a:extLst>
                <a:ext uri="{FF2B5EF4-FFF2-40B4-BE49-F238E27FC236}">
                  <a16:creationId xmlns:a16="http://schemas.microsoft.com/office/drawing/2014/main" id="{0C90F65E-0372-4EDF-9FA5-A193D4F3DFA6}"/>
                </a:ext>
              </a:extLst>
            </p:cNvPr>
            <p:cNvPicPr>
              <a:picLocks noChangeAspect="1"/>
            </p:cNvPicPr>
            <p:nvPr/>
          </p:nvPicPr>
          <p:blipFill rotWithShape="1">
            <a:blip r:embed="rId5" cstate="print">
              <a:duotone>
                <a:srgbClr val="0078D7">
                  <a:shade val="45000"/>
                  <a:satMod val="135000"/>
                </a:srgbClr>
                <a:prstClr val="white"/>
              </a:duotone>
              <a:extLst>
                <a:ext uri="{28A0092B-C50C-407E-A947-70E740481C1C}">
                  <a14:useLocalDpi xmlns:a14="http://schemas.microsoft.com/office/drawing/2010/main" val="0"/>
                </a:ext>
              </a:extLst>
            </a:blip>
            <a:srcRect l="-2"/>
            <a:stretch/>
          </p:blipFill>
          <p:spPr>
            <a:xfrm>
              <a:off x="4908907" y="3123428"/>
              <a:ext cx="216369" cy="164753"/>
            </a:xfrm>
            <a:prstGeom prst="rect">
              <a:avLst/>
            </a:prstGeom>
          </p:spPr>
        </p:pic>
        <p:grpSp>
          <p:nvGrpSpPr>
            <p:cNvPr id="426" name="Group 425">
              <a:extLst>
                <a:ext uri="{FF2B5EF4-FFF2-40B4-BE49-F238E27FC236}">
                  <a16:creationId xmlns:a16="http://schemas.microsoft.com/office/drawing/2014/main" id="{EE63B1CC-AA2C-4F54-8603-F88FF4759140}"/>
                </a:ext>
              </a:extLst>
            </p:cNvPr>
            <p:cNvGrpSpPr/>
            <p:nvPr/>
          </p:nvGrpSpPr>
          <p:grpSpPr>
            <a:xfrm>
              <a:off x="4723767" y="3080378"/>
              <a:ext cx="439858" cy="389301"/>
              <a:chOff x="3131835" y="4047725"/>
              <a:chExt cx="439858" cy="389301"/>
            </a:xfrm>
          </p:grpSpPr>
          <p:grpSp>
            <p:nvGrpSpPr>
              <p:cNvPr id="427" name="Group 426">
                <a:extLst>
                  <a:ext uri="{FF2B5EF4-FFF2-40B4-BE49-F238E27FC236}">
                    <a16:creationId xmlns:a16="http://schemas.microsoft.com/office/drawing/2014/main" id="{5944702D-8110-4E91-8FB3-E23BC4BE3B62}"/>
                  </a:ext>
                </a:extLst>
              </p:cNvPr>
              <p:cNvGrpSpPr/>
              <p:nvPr/>
            </p:nvGrpSpPr>
            <p:grpSpPr>
              <a:xfrm>
                <a:off x="3131835" y="4047725"/>
                <a:ext cx="182560" cy="348911"/>
                <a:chOff x="2136298" y="4226790"/>
                <a:chExt cx="196678" cy="375893"/>
              </a:xfrm>
            </p:grpSpPr>
            <p:sp>
              <p:nvSpPr>
                <p:cNvPr id="431" name="Rectangle 430">
                  <a:extLst>
                    <a:ext uri="{FF2B5EF4-FFF2-40B4-BE49-F238E27FC236}">
                      <a16:creationId xmlns:a16="http://schemas.microsoft.com/office/drawing/2014/main" id="{BACBDEE7-4D20-4C91-8AEA-C5685B9BAA3A}"/>
                    </a:ext>
                  </a:extLst>
                </p:cNvPr>
                <p:cNvSpPr/>
                <p:nvPr/>
              </p:nvSpPr>
              <p:spPr bwMode="auto">
                <a:xfrm>
                  <a:off x="2138191" y="4226790"/>
                  <a:ext cx="194785" cy="375893"/>
                </a:xfrm>
                <a:prstGeom prst="rect">
                  <a:avLst/>
                </a:prstGeom>
                <a:solidFill>
                  <a:srgbClr val="505050">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32" name="server">
                  <a:extLst>
                    <a:ext uri="{FF2B5EF4-FFF2-40B4-BE49-F238E27FC236}">
                      <a16:creationId xmlns:a16="http://schemas.microsoft.com/office/drawing/2014/main" id="{B7BE5BE9-9190-40E9-AC3B-4866F8C55CF1}"/>
                    </a:ext>
                  </a:extLst>
                </p:cNvPr>
                <p:cNvSpPr>
                  <a:spLocks noChangeAspect="1" noEditPoints="1"/>
                </p:cNvSpPr>
                <p:nvPr/>
              </p:nvSpPr>
              <p:spPr bwMode="auto">
                <a:xfrm>
                  <a:off x="2136298" y="4235711"/>
                  <a:ext cx="192569" cy="36576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4224" cap="sq">
                  <a:solidFill>
                    <a:srgbClr val="505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grpSp>
          <p:sp>
            <p:nvSpPr>
              <p:cNvPr id="428" name="Oval 427">
                <a:extLst>
                  <a:ext uri="{FF2B5EF4-FFF2-40B4-BE49-F238E27FC236}">
                    <a16:creationId xmlns:a16="http://schemas.microsoft.com/office/drawing/2014/main" id="{D635AB6D-FB11-41E7-9116-A700C0E7082A}"/>
                  </a:ext>
                </a:extLst>
              </p:cNvPr>
              <p:cNvSpPr/>
              <p:nvPr/>
            </p:nvSpPr>
            <p:spPr bwMode="auto">
              <a:xfrm>
                <a:off x="3218521" y="4213899"/>
                <a:ext cx="223127" cy="223127"/>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429" name="Picture 428">
                <a:extLst>
                  <a:ext uri="{FF2B5EF4-FFF2-40B4-BE49-F238E27FC236}">
                    <a16:creationId xmlns:a16="http://schemas.microsoft.com/office/drawing/2014/main" id="{C743D3C8-A1E7-4AA1-A65F-90AE8732CAA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83295"/>
              <a:stretch/>
            </p:blipFill>
            <p:spPr>
              <a:xfrm>
                <a:off x="3414387" y="4255363"/>
                <a:ext cx="157306" cy="137160"/>
              </a:xfrm>
              <a:prstGeom prst="rect">
                <a:avLst/>
              </a:prstGeom>
            </p:spPr>
          </p:pic>
          <p:sp>
            <p:nvSpPr>
              <p:cNvPr id="430" name="Freeform 6">
                <a:extLst>
                  <a:ext uri="{FF2B5EF4-FFF2-40B4-BE49-F238E27FC236}">
                    <a16:creationId xmlns:a16="http://schemas.microsoft.com/office/drawing/2014/main" id="{869484F0-2791-4F27-BAE3-E2CB980A64E9}"/>
                  </a:ext>
                </a:extLst>
              </p:cNvPr>
              <p:cNvSpPr>
                <a:spLocks noEditPoints="1"/>
              </p:cNvSpPr>
              <p:nvPr/>
            </p:nvSpPr>
            <p:spPr bwMode="auto">
              <a:xfrm>
                <a:off x="3256470" y="4258262"/>
                <a:ext cx="135502" cy="134064"/>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70C0"/>
              </a:solidFill>
              <a:ln w="10795" cap="flat" cmpd="sng" algn="ctr">
                <a:noFill/>
                <a:prstDash val="solid"/>
                <a:headEnd type="none" w="med" len="med"/>
                <a:tailEnd type="none" w="med" len="med"/>
              </a:ln>
              <a:effectLst/>
            </p:spPr>
            <p:txBody>
              <a:bodyPr rot="0" spcFirstLastPara="0" vertOverflow="overflow" horzOverflow="overflow" vert="horz" wrap="square" lIns="182706" tIns="146165" rIns="182706" bIns="146165" numCol="1" spcCol="0" rtlCol="0" fromWordArt="0" anchor="t" anchorCtr="0" forceAA="0" compatLnSpc="1">
                <a:prstTxWarp prst="textNoShape">
                  <a:avLst/>
                </a:prstTxWarp>
                <a:noAutofit/>
              </a:bodyPr>
              <a:lstStyle/>
              <a:p>
                <a:pPr marL="0" marR="0" lvl="0" indent="0" algn="ctr" defTabSz="913111" rtl="0" eaLnBrk="1" fontAlgn="base" latinLnBrk="0" hangingPunct="1">
                  <a:lnSpc>
                    <a:spcPct val="90000"/>
                  </a:lnSpc>
                  <a:spcBef>
                    <a:spcPct val="0"/>
                  </a:spcBef>
                  <a:spcAft>
                    <a:spcPct val="0"/>
                  </a:spcAft>
                  <a:buClrTx/>
                  <a:buSzTx/>
                  <a:buFontTx/>
                  <a:buNone/>
                  <a:tabLst/>
                  <a:defRPr/>
                </a:pPr>
                <a:endParaRPr kumimoji="0" lang="en-US" sz="1998" b="0" i="0" u="none" strike="noStrike" kern="0" cap="none" spc="-50" normalizeH="0" baseline="0" noProof="0">
                  <a:ln>
                    <a:noFill/>
                  </a:ln>
                  <a:gradFill>
                    <a:gsLst>
                      <a:gs pos="1250">
                        <a:srgbClr val="EFEFEF"/>
                      </a:gs>
                      <a:gs pos="10417">
                        <a:srgbClr val="EFEFEF"/>
                      </a:gs>
                    </a:gsLst>
                    <a:lin ang="5400000" scaled="0"/>
                  </a:gradFill>
                  <a:effectLst/>
                  <a:uLnTx/>
                  <a:uFillTx/>
                  <a:latin typeface="Segoe UI Light"/>
                  <a:ea typeface="+mn-ea"/>
                  <a:cs typeface="+mn-cs"/>
                </a:endParaRPr>
              </a:p>
            </p:txBody>
          </p:sp>
        </p:grpSp>
      </p:grpSp>
      <p:grpSp>
        <p:nvGrpSpPr>
          <p:cNvPr id="476" name="Group 475">
            <a:extLst>
              <a:ext uri="{FF2B5EF4-FFF2-40B4-BE49-F238E27FC236}">
                <a16:creationId xmlns:a16="http://schemas.microsoft.com/office/drawing/2014/main" id="{E9C4A3EA-A62C-45DE-A844-E21C7A9FD27D}"/>
              </a:ext>
            </a:extLst>
          </p:cNvPr>
          <p:cNvGrpSpPr/>
          <p:nvPr/>
        </p:nvGrpSpPr>
        <p:grpSpPr>
          <a:xfrm>
            <a:off x="6719804" y="5712906"/>
            <a:ext cx="370338" cy="327772"/>
            <a:chOff x="4723767" y="3080378"/>
            <a:chExt cx="439858" cy="389301"/>
          </a:xfrm>
        </p:grpSpPr>
        <p:pic>
          <p:nvPicPr>
            <p:cNvPr id="477" name="Picture 476">
              <a:extLst>
                <a:ext uri="{FF2B5EF4-FFF2-40B4-BE49-F238E27FC236}">
                  <a16:creationId xmlns:a16="http://schemas.microsoft.com/office/drawing/2014/main" id="{9096EE1E-1A69-4F71-8896-8150E49CE0B1}"/>
                </a:ext>
              </a:extLst>
            </p:cNvPr>
            <p:cNvPicPr>
              <a:picLocks noChangeAspect="1"/>
            </p:cNvPicPr>
            <p:nvPr/>
          </p:nvPicPr>
          <p:blipFill rotWithShape="1">
            <a:blip r:embed="rId5" cstate="print">
              <a:duotone>
                <a:srgbClr val="0078D7">
                  <a:shade val="45000"/>
                  <a:satMod val="135000"/>
                </a:srgbClr>
                <a:prstClr val="white"/>
              </a:duotone>
              <a:extLst>
                <a:ext uri="{28A0092B-C50C-407E-A947-70E740481C1C}">
                  <a14:useLocalDpi xmlns:a14="http://schemas.microsoft.com/office/drawing/2010/main" val="0"/>
                </a:ext>
              </a:extLst>
            </a:blip>
            <a:srcRect l="-2"/>
            <a:stretch/>
          </p:blipFill>
          <p:spPr>
            <a:xfrm>
              <a:off x="4908907" y="3123428"/>
              <a:ext cx="216369" cy="164753"/>
            </a:xfrm>
            <a:prstGeom prst="rect">
              <a:avLst/>
            </a:prstGeom>
          </p:spPr>
        </p:pic>
        <p:grpSp>
          <p:nvGrpSpPr>
            <p:cNvPr id="478" name="Group 477">
              <a:extLst>
                <a:ext uri="{FF2B5EF4-FFF2-40B4-BE49-F238E27FC236}">
                  <a16:creationId xmlns:a16="http://schemas.microsoft.com/office/drawing/2014/main" id="{B8730210-0EF4-4919-A2C6-7765C39017F7}"/>
                </a:ext>
              </a:extLst>
            </p:cNvPr>
            <p:cNvGrpSpPr/>
            <p:nvPr/>
          </p:nvGrpSpPr>
          <p:grpSpPr>
            <a:xfrm>
              <a:off x="4723767" y="3080378"/>
              <a:ext cx="439858" cy="389301"/>
              <a:chOff x="3131835" y="4047725"/>
              <a:chExt cx="439858" cy="389301"/>
            </a:xfrm>
          </p:grpSpPr>
          <p:grpSp>
            <p:nvGrpSpPr>
              <p:cNvPr id="479" name="Group 478">
                <a:extLst>
                  <a:ext uri="{FF2B5EF4-FFF2-40B4-BE49-F238E27FC236}">
                    <a16:creationId xmlns:a16="http://schemas.microsoft.com/office/drawing/2014/main" id="{583BE7B2-79D9-4DCA-9A35-A9EAF74E3CC5}"/>
                  </a:ext>
                </a:extLst>
              </p:cNvPr>
              <p:cNvGrpSpPr/>
              <p:nvPr/>
            </p:nvGrpSpPr>
            <p:grpSpPr>
              <a:xfrm>
                <a:off x="3131835" y="4047725"/>
                <a:ext cx="182560" cy="348911"/>
                <a:chOff x="2136298" y="4226790"/>
                <a:chExt cx="196678" cy="375893"/>
              </a:xfrm>
            </p:grpSpPr>
            <p:sp>
              <p:nvSpPr>
                <p:cNvPr id="483" name="Rectangle 482">
                  <a:extLst>
                    <a:ext uri="{FF2B5EF4-FFF2-40B4-BE49-F238E27FC236}">
                      <a16:creationId xmlns:a16="http://schemas.microsoft.com/office/drawing/2014/main" id="{7BE427ED-7BE8-43E6-90AB-0A5FA4B23ECC}"/>
                    </a:ext>
                  </a:extLst>
                </p:cNvPr>
                <p:cNvSpPr/>
                <p:nvPr/>
              </p:nvSpPr>
              <p:spPr bwMode="auto">
                <a:xfrm>
                  <a:off x="2138191" y="4226790"/>
                  <a:ext cx="194785" cy="375893"/>
                </a:xfrm>
                <a:prstGeom prst="rect">
                  <a:avLst/>
                </a:prstGeom>
                <a:solidFill>
                  <a:srgbClr val="505050">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84" name="server">
                  <a:extLst>
                    <a:ext uri="{FF2B5EF4-FFF2-40B4-BE49-F238E27FC236}">
                      <a16:creationId xmlns:a16="http://schemas.microsoft.com/office/drawing/2014/main" id="{2740B3F1-45BC-41A5-99BA-5CE057BD262F}"/>
                    </a:ext>
                  </a:extLst>
                </p:cNvPr>
                <p:cNvSpPr>
                  <a:spLocks noChangeAspect="1" noEditPoints="1"/>
                </p:cNvSpPr>
                <p:nvPr/>
              </p:nvSpPr>
              <p:spPr bwMode="auto">
                <a:xfrm>
                  <a:off x="2136298" y="4235711"/>
                  <a:ext cx="192569" cy="36576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4224" cap="sq">
                  <a:solidFill>
                    <a:srgbClr val="505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grpSp>
          <p:sp>
            <p:nvSpPr>
              <p:cNvPr id="480" name="Oval 479">
                <a:extLst>
                  <a:ext uri="{FF2B5EF4-FFF2-40B4-BE49-F238E27FC236}">
                    <a16:creationId xmlns:a16="http://schemas.microsoft.com/office/drawing/2014/main" id="{1D0AF1AD-3295-417A-99B6-BFA475F006E6}"/>
                  </a:ext>
                </a:extLst>
              </p:cNvPr>
              <p:cNvSpPr/>
              <p:nvPr/>
            </p:nvSpPr>
            <p:spPr bwMode="auto">
              <a:xfrm>
                <a:off x="3218521" y="4213899"/>
                <a:ext cx="223127" cy="223127"/>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481" name="Picture 480">
                <a:extLst>
                  <a:ext uri="{FF2B5EF4-FFF2-40B4-BE49-F238E27FC236}">
                    <a16:creationId xmlns:a16="http://schemas.microsoft.com/office/drawing/2014/main" id="{BFD5D003-2BCD-48C7-A7C9-B6136926057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83295"/>
              <a:stretch/>
            </p:blipFill>
            <p:spPr>
              <a:xfrm>
                <a:off x="3414387" y="4255363"/>
                <a:ext cx="157306" cy="137160"/>
              </a:xfrm>
              <a:prstGeom prst="rect">
                <a:avLst/>
              </a:prstGeom>
            </p:spPr>
          </p:pic>
          <p:sp>
            <p:nvSpPr>
              <p:cNvPr id="482" name="Freeform 6">
                <a:extLst>
                  <a:ext uri="{FF2B5EF4-FFF2-40B4-BE49-F238E27FC236}">
                    <a16:creationId xmlns:a16="http://schemas.microsoft.com/office/drawing/2014/main" id="{3B077399-6FFF-4C9D-A7E9-96EEA8671574}"/>
                  </a:ext>
                </a:extLst>
              </p:cNvPr>
              <p:cNvSpPr>
                <a:spLocks noEditPoints="1"/>
              </p:cNvSpPr>
              <p:nvPr/>
            </p:nvSpPr>
            <p:spPr bwMode="auto">
              <a:xfrm>
                <a:off x="3256470" y="4258262"/>
                <a:ext cx="135502" cy="134064"/>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70C0"/>
              </a:solidFill>
              <a:ln w="10795" cap="flat" cmpd="sng" algn="ctr">
                <a:noFill/>
                <a:prstDash val="solid"/>
                <a:headEnd type="none" w="med" len="med"/>
                <a:tailEnd type="none" w="med" len="med"/>
              </a:ln>
              <a:effectLst/>
            </p:spPr>
            <p:txBody>
              <a:bodyPr rot="0" spcFirstLastPara="0" vertOverflow="overflow" horzOverflow="overflow" vert="horz" wrap="square" lIns="182706" tIns="146165" rIns="182706" bIns="146165" numCol="1" spcCol="0" rtlCol="0" fromWordArt="0" anchor="t" anchorCtr="0" forceAA="0" compatLnSpc="1">
                <a:prstTxWarp prst="textNoShape">
                  <a:avLst/>
                </a:prstTxWarp>
                <a:noAutofit/>
              </a:bodyPr>
              <a:lstStyle/>
              <a:p>
                <a:pPr marL="0" marR="0" lvl="0" indent="0" algn="ctr" defTabSz="913111" rtl="0" eaLnBrk="1" fontAlgn="base" latinLnBrk="0" hangingPunct="1">
                  <a:lnSpc>
                    <a:spcPct val="90000"/>
                  </a:lnSpc>
                  <a:spcBef>
                    <a:spcPct val="0"/>
                  </a:spcBef>
                  <a:spcAft>
                    <a:spcPct val="0"/>
                  </a:spcAft>
                  <a:buClrTx/>
                  <a:buSzTx/>
                  <a:buFontTx/>
                  <a:buNone/>
                  <a:tabLst/>
                  <a:defRPr/>
                </a:pPr>
                <a:endParaRPr kumimoji="0" lang="en-US" sz="1998" b="0" i="0" u="none" strike="noStrike" kern="0" cap="none" spc="-50" normalizeH="0" baseline="0" noProof="0">
                  <a:ln>
                    <a:noFill/>
                  </a:ln>
                  <a:gradFill>
                    <a:gsLst>
                      <a:gs pos="1250">
                        <a:srgbClr val="EFEFEF"/>
                      </a:gs>
                      <a:gs pos="10417">
                        <a:srgbClr val="EFEFEF"/>
                      </a:gs>
                    </a:gsLst>
                    <a:lin ang="5400000" scaled="0"/>
                  </a:gradFill>
                  <a:effectLst/>
                  <a:uLnTx/>
                  <a:uFillTx/>
                  <a:latin typeface="Segoe UI Light"/>
                  <a:ea typeface="+mn-ea"/>
                  <a:cs typeface="+mn-cs"/>
                </a:endParaRPr>
              </a:p>
            </p:txBody>
          </p:sp>
        </p:grpSp>
      </p:grpSp>
      <p:cxnSp>
        <p:nvCxnSpPr>
          <p:cNvPr id="177" name="!! Cloud line">
            <a:extLst>
              <a:ext uri="{FF2B5EF4-FFF2-40B4-BE49-F238E27FC236}">
                <a16:creationId xmlns:a16="http://schemas.microsoft.com/office/drawing/2014/main" id="{8B793658-CD4C-4525-93AC-A42F84E0452E}"/>
              </a:ext>
            </a:extLst>
          </p:cNvPr>
          <p:cNvCxnSpPr>
            <a:cxnSpLocks/>
          </p:cNvCxnSpPr>
          <p:nvPr/>
        </p:nvCxnSpPr>
        <p:spPr>
          <a:xfrm>
            <a:off x="5802275" y="2624669"/>
            <a:ext cx="0" cy="3431159"/>
          </a:xfrm>
          <a:prstGeom prst="line">
            <a:avLst/>
          </a:prstGeom>
          <a:noFill/>
          <a:ln w="19050" cap="flat" cmpd="sng" algn="ctr">
            <a:solidFill>
              <a:srgbClr val="505050"/>
            </a:solidFill>
            <a:prstDash val="solid"/>
            <a:headEnd type="none"/>
            <a:tailEnd type="none"/>
          </a:ln>
          <a:effectLst/>
        </p:spPr>
      </p:cxnSp>
      <p:cxnSp>
        <p:nvCxnSpPr>
          <p:cNvPr id="561" name="!! Straight Connector 560">
            <a:extLst>
              <a:ext uri="{FF2B5EF4-FFF2-40B4-BE49-F238E27FC236}">
                <a16:creationId xmlns:a16="http://schemas.microsoft.com/office/drawing/2014/main" id="{1C95D7C1-6C30-48D4-8262-64B6EF8A36BA}"/>
              </a:ext>
            </a:extLst>
          </p:cNvPr>
          <p:cNvCxnSpPr>
            <a:cxnSpLocks/>
          </p:cNvCxnSpPr>
          <p:nvPr/>
        </p:nvCxnSpPr>
        <p:spPr>
          <a:xfrm>
            <a:off x="5817937" y="4819266"/>
            <a:ext cx="1554480" cy="0"/>
          </a:xfrm>
          <a:prstGeom prst="line">
            <a:avLst/>
          </a:prstGeom>
          <a:solidFill>
            <a:srgbClr val="FFFFFF">
              <a:lumMod val="95000"/>
            </a:srgbClr>
          </a:solidFill>
          <a:ln w="19050" cap="flat" cmpd="sng" algn="ctr">
            <a:solidFill>
              <a:srgbClr val="505050"/>
            </a:solidFill>
            <a:prstDash val="solid"/>
          </a:ln>
          <a:effectLst/>
        </p:spPr>
      </p:cxnSp>
      <p:cxnSp>
        <p:nvCxnSpPr>
          <p:cNvPr id="563" name="!! Straight Connector 562">
            <a:extLst>
              <a:ext uri="{FF2B5EF4-FFF2-40B4-BE49-F238E27FC236}">
                <a16:creationId xmlns:a16="http://schemas.microsoft.com/office/drawing/2014/main" id="{1E9F9000-39D9-4942-99CF-98698356C714}"/>
              </a:ext>
            </a:extLst>
          </p:cNvPr>
          <p:cNvCxnSpPr>
            <a:cxnSpLocks/>
          </p:cNvCxnSpPr>
          <p:nvPr/>
        </p:nvCxnSpPr>
        <p:spPr>
          <a:xfrm>
            <a:off x="5817937" y="4035800"/>
            <a:ext cx="1554480" cy="0"/>
          </a:xfrm>
          <a:prstGeom prst="line">
            <a:avLst/>
          </a:prstGeom>
          <a:solidFill>
            <a:srgbClr val="FFFFFF">
              <a:lumMod val="95000"/>
            </a:srgbClr>
          </a:solidFill>
          <a:ln w="19050" cap="flat" cmpd="sng" algn="ctr">
            <a:solidFill>
              <a:srgbClr val="505050"/>
            </a:solidFill>
            <a:prstDash val="solid"/>
          </a:ln>
          <a:effectLst/>
        </p:spPr>
      </p:cxnSp>
      <p:cxnSp>
        <p:nvCxnSpPr>
          <p:cNvPr id="564" name="!! Straight Connector 563">
            <a:extLst>
              <a:ext uri="{FF2B5EF4-FFF2-40B4-BE49-F238E27FC236}">
                <a16:creationId xmlns:a16="http://schemas.microsoft.com/office/drawing/2014/main" id="{5F265B4C-E63C-4FD8-B11D-E4D2E9E382E5}"/>
              </a:ext>
            </a:extLst>
          </p:cNvPr>
          <p:cNvCxnSpPr>
            <a:cxnSpLocks/>
          </p:cNvCxnSpPr>
          <p:nvPr/>
        </p:nvCxnSpPr>
        <p:spPr>
          <a:xfrm>
            <a:off x="5803681" y="3208873"/>
            <a:ext cx="1554480" cy="0"/>
          </a:xfrm>
          <a:prstGeom prst="line">
            <a:avLst/>
          </a:prstGeom>
          <a:solidFill>
            <a:srgbClr val="FFFFFF">
              <a:lumMod val="95000"/>
            </a:srgbClr>
          </a:solidFill>
          <a:ln w="19050" cap="flat" cmpd="sng" algn="ctr">
            <a:solidFill>
              <a:srgbClr val="505050"/>
            </a:solidFill>
            <a:prstDash val="solid"/>
          </a:ln>
          <a:effectLst/>
        </p:spPr>
      </p:cxnSp>
      <p:pic>
        <p:nvPicPr>
          <p:cNvPr id="558" name="Graphic 557">
            <a:extLst>
              <a:ext uri="{FF2B5EF4-FFF2-40B4-BE49-F238E27FC236}">
                <a16:creationId xmlns:a16="http://schemas.microsoft.com/office/drawing/2014/main" id="{36035667-DEC8-40C9-9092-4D89E8EF8B1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54042" y="3970760"/>
            <a:ext cx="196950" cy="182880"/>
          </a:xfrm>
          <a:prstGeom prst="rect">
            <a:avLst/>
          </a:prstGeom>
        </p:spPr>
      </p:pic>
      <p:pic>
        <p:nvPicPr>
          <p:cNvPr id="559" name="Graphic 558">
            <a:extLst>
              <a:ext uri="{FF2B5EF4-FFF2-40B4-BE49-F238E27FC236}">
                <a16:creationId xmlns:a16="http://schemas.microsoft.com/office/drawing/2014/main" id="{5F62B211-5A58-430E-9E81-D3E1486087F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39129" y="3131092"/>
            <a:ext cx="196950" cy="182880"/>
          </a:xfrm>
          <a:prstGeom prst="rect">
            <a:avLst/>
          </a:prstGeom>
        </p:spPr>
      </p:pic>
      <p:pic>
        <p:nvPicPr>
          <p:cNvPr id="560" name="Graphic 559">
            <a:extLst>
              <a:ext uri="{FF2B5EF4-FFF2-40B4-BE49-F238E27FC236}">
                <a16:creationId xmlns:a16="http://schemas.microsoft.com/office/drawing/2014/main" id="{7C81D827-579F-47FC-BFB3-A5A9F52E6E1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9616" y="4743776"/>
            <a:ext cx="196950" cy="182880"/>
          </a:xfrm>
          <a:prstGeom prst="rect">
            <a:avLst/>
          </a:prstGeom>
        </p:spPr>
      </p:pic>
      <p:sp>
        <p:nvSpPr>
          <p:cNvPr id="569" name="Laptop_E770">
            <a:extLst>
              <a:ext uri="{FF2B5EF4-FFF2-40B4-BE49-F238E27FC236}">
                <a16:creationId xmlns:a16="http://schemas.microsoft.com/office/drawing/2014/main" id="{B9F2213F-8F77-479E-987B-D4D208430DBF}"/>
              </a:ext>
            </a:extLst>
          </p:cNvPr>
          <p:cNvSpPr>
            <a:spLocks noChangeAspect="1" noEditPoints="1"/>
          </p:cNvSpPr>
          <p:nvPr/>
        </p:nvSpPr>
        <p:spPr bwMode="auto">
          <a:xfrm>
            <a:off x="5084268" y="5680878"/>
            <a:ext cx="514292" cy="343175"/>
          </a:xfrm>
          <a:custGeom>
            <a:avLst/>
            <a:gdLst>
              <a:gd name="T0" fmla="*/ 3250 w 3750"/>
              <a:gd name="T1" fmla="*/ 1750 h 2500"/>
              <a:gd name="T2" fmla="*/ 500 w 3750"/>
              <a:gd name="T3" fmla="*/ 1750 h 2500"/>
              <a:gd name="T4" fmla="*/ 500 w 3750"/>
              <a:gd name="T5" fmla="*/ 0 h 2500"/>
              <a:gd name="T6" fmla="*/ 3250 w 3750"/>
              <a:gd name="T7" fmla="*/ 0 h 2500"/>
              <a:gd name="T8" fmla="*/ 3250 w 3750"/>
              <a:gd name="T9" fmla="*/ 1750 h 2500"/>
              <a:gd name="T10" fmla="*/ 0 w 3750"/>
              <a:gd name="T11" fmla="*/ 2375 h 2500"/>
              <a:gd name="T12" fmla="*/ 125 w 3750"/>
              <a:gd name="T13" fmla="*/ 2500 h 2500"/>
              <a:gd name="T14" fmla="*/ 3625 w 3750"/>
              <a:gd name="T15" fmla="*/ 2500 h 2500"/>
              <a:gd name="T16" fmla="*/ 3750 w 3750"/>
              <a:gd name="T17" fmla="*/ 2375 h 2500"/>
              <a:gd name="T18" fmla="*/ 3688 w 3750"/>
              <a:gd name="T19" fmla="*/ 2187 h 2500"/>
              <a:gd name="T20" fmla="*/ 3250 w 3750"/>
              <a:gd name="T21" fmla="*/ 1750 h 2500"/>
              <a:gd name="T22" fmla="*/ 500 w 3750"/>
              <a:gd name="T23" fmla="*/ 1750 h 2500"/>
              <a:gd name="T24" fmla="*/ 63 w 3750"/>
              <a:gd name="T25" fmla="*/ 2187 h 2500"/>
              <a:gd name="T26" fmla="*/ 0 w 3750"/>
              <a:gd name="T27" fmla="*/ 2375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0" h="2500">
                <a:moveTo>
                  <a:pt x="3250" y="1750"/>
                </a:moveTo>
                <a:cubicBezTo>
                  <a:pt x="500" y="1750"/>
                  <a:pt x="500" y="1750"/>
                  <a:pt x="500" y="1750"/>
                </a:cubicBezTo>
                <a:cubicBezTo>
                  <a:pt x="500" y="0"/>
                  <a:pt x="500" y="0"/>
                  <a:pt x="500" y="0"/>
                </a:cubicBezTo>
                <a:cubicBezTo>
                  <a:pt x="3250" y="0"/>
                  <a:pt x="3250" y="0"/>
                  <a:pt x="3250" y="0"/>
                </a:cubicBezTo>
                <a:lnTo>
                  <a:pt x="3250" y="1750"/>
                </a:lnTo>
                <a:close/>
                <a:moveTo>
                  <a:pt x="0" y="2375"/>
                </a:moveTo>
                <a:cubicBezTo>
                  <a:pt x="0" y="2444"/>
                  <a:pt x="56" y="2500"/>
                  <a:pt x="125" y="2500"/>
                </a:cubicBezTo>
                <a:cubicBezTo>
                  <a:pt x="3625" y="2500"/>
                  <a:pt x="3625" y="2500"/>
                  <a:pt x="3625" y="2500"/>
                </a:cubicBezTo>
                <a:cubicBezTo>
                  <a:pt x="3694" y="2500"/>
                  <a:pt x="3750" y="2444"/>
                  <a:pt x="3750" y="2375"/>
                </a:cubicBezTo>
                <a:cubicBezTo>
                  <a:pt x="3750" y="2302"/>
                  <a:pt x="3726" y="2235"/>
                  <a:pt x="3688" y="2187"/>
                </a:cubicBezTo>
                <a:cubicBezTo>
                  <a:pt x="3250" y="1750"/>
                  <a:pt x="3250" y="1750"/>
                  <a:pt x="3250" y="1750"/>
                </a:cubicBezTo>
                <a:cubicBezTo>
                  <a:pt x="500" y="1750"/>
                  <a:pt x="500" y="1750"/>
                  <a:pt x="500" y="1750"/>
                </a:cubicBezTo>
                <a:cubicBezTo>
                  <a:pt x="63" y="2187"/>
                  <a:pt x="63" y="2187"/>
                  <a:pt x="63" y="2187"/>
                </a:cubicBezTo>
                <a:cubicBezTo>
                  <a:pt x="24" y="2235"/>
                  <a:pt x="0" y="2302"/>
                  <a:pt x="0" y="2375"/>
                </a:cubicBezTo>
                <a:close/>
              </a:path>
            </a:pathLst>
          </a:custGeom>
          <a:noFill/>
          <a:ln w="15875" cap="sq">
            <a:solidFill>
              <a:srgbClr val="D4112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194" name="Rectangle 193">
            <a:extLst>
              <a:ext uri="{FF2B5EF4-FFF2-40B4-BE49-F238E27FC236}">
                <a16:creationId xmlns:a16="http://schemas.microsoft.com/office/drawing/2014/main" id="{BD88D492-C5BC-4B82-9B8F-385F6D9308EF}"/>
              </a:ext>
            </a:extLst>
          </p:cNvPr>
          <p:cNvSpPr/>
          <p:nvPr/>
        </p:nvSpPr>
        <p:spPr bwMode="auto">
          <a:xfrm>
            <a:off x="3497210" y="5456317"/>
            <a:ext cx="1664244" cy="8152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ctr" anchorCtr="0" forceAA="0" compatLnSpc="1">
            <a:prstTxWarp prst="textNoShape">
              <a:avLst/>
            </a:prstTxWarp>
            <a:noAutofit/>
          </a:bodyPr>
          <a:lstStyle/>
          <a:p>
            <a:pPr marL="0" marR="0" lvl="0" indent="0" algn="l" defTabSz="932114" rtl="0" eaLnBrk="1" fontAlgn="base" latinLnBrk="0" hangingPunct="1">
              <a:lnSpc>
                <a:spcPct val="90000"/>
              </a:lnSpc>
              <a:spcBef>
                <a:spcPct val="0"/>
              </a:spcBef>
              <a:spcAft>
                <a:spcPts val="600"/>
              </a:spcAft>
              <a:buClrTx/>
              <a:buSzTx/>
              <a:buFontTx/>
              <a:buNone/>
              <a:tabLst/>
              <a:defRPr/>
            </a:pPr>
            <a:r>
              <a:rPr kumimoji="0" lang="en-US" sz="1400" b="0" i="0" u="none" strike="noStrike" kern="1200" cap="none" spc="0" normalizeH="0" baseline="0" noProof="0">
                <a:ln>
                  <a:noFill/>
                </a:ln>
                <a:gradFill>
                  <a:gsLst>
                    <a:gs pos="2917">
                      <a:srgbClr val="1A1A1A"/>
                    </a:gs>
                    <a:gs pos="30000">
                      <a:srgbClr val="1A1A1A"/>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Managed CORP</a:t>
            </a:r>
          </a:p>
          <a:p>
            <a:pPr marL="0" marR="0" lvl="0" indent="0" algn="l" defTabSz="932114" rtl="0" eaLnBrk="1" fontAlgn="base" latinLnBrk="0" hangingPunct="1">
              <a:lnSpc>
                <a:spcPct val="90000"/>
              </a:lnSpc>
              <a:spcBef>
                <a:spcPct val="0"/>
              </a:spcBef>
              <a:spcAft>
                <a:spcPts val="300"/>
              </a:spcAft>
              <a:buClrTx/>
              <a:buSzTx/>
              <a:buFontTx/>
              <a:buNone/>
              <a:tabLst/>
              <a:defRPr/>
            </a:pPr>
            <a:r>
              <a:rPr kumimoji="0" lang="en-US" sz="11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Segoe UI" pitchFamily="34" charset="0"/>
                <a:cs typeface="Segoe UI" pitchFamily="34" charset="0"/>
              </a:rPr>
              <a:t> </a:t>
            </a:r>
          </a:p>
          <a:p>
            <a:pPr marL="0" marR="0" lvl="0" indent="0" algn="l" defTabSz="932114" rtl="0" eaLnBrk="1" fontAlgn="base" latinLnBrk="0" hangingPunct="1">
              <a:lnSpc>
                <a:spcPct val="90000"/>
              </a:lnSpc>
              <a:spcBef>
                <a:spcPct val="0"/>
              </a:spcBef>
              <a:spcAft>
                <a:spcPts val="600"/>
              </a:spcAft>
              <a:buClrTx/>
              <a:buSzTx/>
              <a:buFontTx/>
              <a:buNone/>
              <a:tabLst/>
              <a:defRPr/>
            </a:pPr>
            <a:r>
              <a:rPr kumimoji="0" lang="en-US" sz="11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Segoe UI" pitchFamily="34" charset="0"/>
                <a:cs typeface="Segoe UI" pitchFamily="34" charset="0"/>
              </a:rPr>
              <a:t> </a:t>
            </a:r>
            <a:endParaRPr kumimoji="0" lang="en-US" sz="12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Segoe UI" pitchFamily="34" charset="0"/>
              <a:cs typeface="Segoe UI" pitchFamily="34" charset="0"/>
            </a:endParaRPr>
          </a:p>
        </p:txBody>
      </p:sp>
      <p:sp>
        <p:nvSpPr>
          <p:cNvPr id="214" name="!! Freeform 5">
            <a:extLst>
              <a:ext uri="{FF2B5EF4-FFF2-40B4-BE49-F238E27FC236}">
                <a16:creationId xmlns:a16="http://schemas.microsoft.com/office/drawing/2014/main" id="{C72E4709-C29B-4AF3-A24F-B5537BC8FEAF}"/>
              </a:ext>
            </a:extLst>
          </p:cNvPr>
          <p:cNvSpPr>
            <a:spLocks/>
          </p:cNvSpPr>
          <p:nvPr/>
        </p:nvSpPr>
        <p:spPr bwMode="auto">
          <a:xfrm>
            <a:off x="4934713" y="1995277"/>
            <a:ext cx="1701834" cy="703756"/>
          </a:xfrm>
          <a:custGeom>
            <a:avLst/>
            <a:gdLst>
              <a:gd name="T0" fmla="*/ 1469 w 1574"/>
              <a:gd name="T1" fmla="*/ 427 h 636"/>
              <a:gd name="T2" fmla="*/ 1466 w 1574"/>
              <a:gd name="T3" fmla="*/ 427 h 636"/>
              <a:gd name="T4" fmla="*/ 1474 w 1574"/>
              <a:gd name="T5" fmla="*/ 369 h 636"/>
              <a:gd name="T6" fmla="*/ 1257 w 1574"/>
              <a:gd name="T7" fmla="*/ 152 h 636"/>
              <a:gd name="T8" fmla="*/ 1111 w 1574"/>
              <a:gd name="T9" fmla="*/ 210 h 636"/>
              <a:gd name="T10" fmla="*/ 837 w 1574"/>
              <a:gd name="T11" fmla="*/ 0 h 636"/>
              <a:gd name="T12" fmla="*/ 554 w 1574"/>
              <a:gd name="T13" fmla="*/ 258 h 636"/>
              <a:gd name="T14" fmla="*/ 547 w 1574"/>
              <a:gd name="T15" fmla="*/ 257 h 636"/>
              <a:gd name="T16" fmla="*/ 400 w 1574"/>
              <a:gd name="T17" fmla="*/ 199 h 636"/>
              <a:gd name="T18" fmla="*/ 195 w 1574"/>
              <a:gd name="T19" fmla="*/ 347 h 636"/>
              <a:gd name="T20" fmla="*/ 147 w 1574"/>
              <a:gd name="T21" fmla="*/ 339 h 636"/>
              <a:gd name="T22" fmla="*/ 0 w 1574"/>
              <a:gd name="T23" fmla="*/ 486 h 636"/>
              <a:gd name="T24" fmla="*/ 147 w 1574"/>
              <a:gd name="T25" fmla="*/ 634 h 636"/>
              <a:gd name="T26" fmla="*/ 147 w 1574"/>
              <a:gd name="T27" fmla="*/ 634 h 636"/>
              <a:gd name="T28" fmla="*/ 147 w 1574"/>
              <a:gd name="T29" fmla="*/ 634 h 636"/>
              <a:gd name="T30" fmla="*/ 493 w 1574"/>
              <a:gd name="T31" fmla="*/ 634 h 636"/>
              <a:gd name="T32" fmla="*/ 521 w 1574"/>
              <a:gd name="T33" fmla="*/ 636 h 636"/>
              <a:gd name="T34" fmla="*/ 521 w 1574"/>
              <a:gd name="T35" fmla="*/ 636 h 636"/>
              <a:gd name="T36" fmla="*/ 521 w 1574"/>
              <a:gd name="T37" fmla="*/ 636 h 636"/>
              <a:gd name="T38" fmla="*/ 1469 w 1574"/>
              <a:gd name="T39" fmla="*/ 636 h 636"/>
              <a:gd name="T40" fmla="*/ 1574 w 1574"/>
              <a:gd name="T41" fmla="*/ 531 h 636"/>
              <a:gd name="T42" fmla="*/ 1469 w 1574"/>
              <a:gd name="T43" fmla="*/ 427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74" h="636">
                <a:moveTo>
                  <a:pt x="1469" y="427"/>
                </a:moveTo>
                <a:cubicBezTo>
                  <a:pt x="1468" y="427"/>
                  <a:pt x="1467" y="427"/>
                  <a:pt x="1466" y="427"/>
                </a:cubicBezTo>
                <a:cubicBezTo>
                  <a:pt x="1471" y="409"/>
                  <a:pt x="1474" y="389"/>
                  <a:pt x="1474" y="369"/>
                </a:cubicBezTo>
                <a:cubicBezTo>
                  <a:pt x="1474" y="250"/>
                  <a:pt x="1377" y="152"/>
                  <a:pt x="1257" y="152"/>
                </a:cubicBezTo>
                <a:cubicBezTo>
                  <a:pt x="1201" y="152"/>
                  <a:pt x="1149" y="174"/>
                  <a:pt x="1111" y="210"/>
                </a:cubicBezTo>
                <a:cubicBezTo>
                  <a:pt x="1078" y="89"/>
                  <a:pt x="968" y="0"/>
                  <a:pt x="837" y="0"/>
                </a:cubicBezTo>
                <a:cubicBezTo>
                  <a:pt x="689" y="0"/>
                  <a:pt x="567" y="113"/>
                  <a:pt x="554" y="258"/>
                </a:cubicBezTo>
                <a:cubicBezTo>
                  <a:pt x="552" y="257"/>
                  <a:pt x="549" y="257"/>
                  <a:pt x="547" y="257"/>
                </a:cubicBezTo>
                <a:cubicBezTo>
                  <a:pt x="508" y="221"/>
                  <a:pt x="457" y="199"/>
                  <a:pt x="400" y="199"/>
                </a:cubicBezTo>
                <a:cubicBezTo>
                  <a:pt x="305" y="199"/>
                  <a:pt x="224" y="261"/>
                  <a:pt x="195" y="347"/>
                </a:cubicBezTo>
                <a:cubicBezTo>
                  <a:pt x="180" y="342"/>
                  <a:pt x="164" y="339"/>
                  <a:pt x="147" y="339"/>
                </a:cubicBezTo>
                <a:cubicBezTo>
                  <a:pt x="66" y="339"/>
                  <a:pt x="0" y="405"/>
                  <a:pt x="0" y="486"/>
                </a:cubicBezTo>
                <a:cubicBezTo>
                  <a:pt x="0" y="568"/>
                  <a:pt x="66" y="634"/>
                  <a:pt x="147" y="634"/>
                </a:cubicBezTo>
                <a:cubicBezTo>
                  <a:pt x="147" y="634"/>
                  <a:pt x="147" y="634"/>
                  <a:pt x="147" y="634"/>
                </a:cubicBezTo>
                <a:cubicBezTo>
                  <a:pt x="147" y="634"/>
                  <a:pt x="147" y="634"/>
                  <a:pt x="147" y="634"/>
                </a:cubicBezTo>
                <a:cubicBezTo>
                  <a:pt x="493" y="634"/>
                  <a:pt x="493" y="634"/>
                  <a:pt x="493" y="634"/>
                </a:cubicBezTo>
                <a:cubicBezTo>
                  <a:pt x="502" y="635"/>
                  <a:pt x="511" y="636"/>
                  <a:pt x="521" y="636"/>
                </a:cubicBezTo>
                <a:cubicBezTo>
                  <a:pt x="521" y="636"/>
                  <a:pt x="521" y="636"/>
                  <a:pt x="521" y="636"/>
                </a:cubicBezTo>
                <a:cubicBezTo>
                  <a:pt x="521" y="636"/>
                  <a:pt x="521" y="636"/>
                  <a:pt x="521" y="636"/>
                </a:cubicBezTo>
                <a:cubicBezTo>
                  <a:pt x="1469" y="636"/>
                  <a:pt x="1469" y="636"/>
                  <a:pt x="1469" y="636"/>
                </a:cubicBezTo>
                <a:cubicBezTo>
                  <a:pt x="1527" y="636"/>
                  <a:pt x="1574" y="589"/>
                  <a:pt x="1574" y="531"/>
                </a:cubicBezTo>
                <a:cubicBezTo>
                  <a:pt x="1574" y="474"/>
                  <a:pt x="1527" y="427"/>
                  <a:pt x="1469" y="427"/>
                </a:cubicBezTo>
                <a:close/>
              </a:path>
            </a:pathLst>
          </a:custGeom>
          <a:solidFill>
            <a:srgbClr val="FFFFFF"/>
          </a:solidFill>
          <a:ln w="22225" cap="flat" cmpd="sng" algn="ctr">
            <a:solidFill>
              <a:schemeClr val="accent5"/>
            </a:solidFill>
            <a:prstDash val="solid"/>
            <a:headEnd type="none" w="med" len="med"/>
            <a:tailEnd type="none" w="med" len="med"/>
          </a:ln>
          <a:effectLst>
            <a:outerShdw blurRad="190500" dist="50800" dir="2400000" algn="ctr" rotWithShape="0">
              <a:prstClr val="black">
                <a:alpha val="3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215" name="!! Graphic 314">
            <a:extLst>
              <a:ext uri="{FF2B5EF4-FFF2-40B4-BE49-F238E27FC236}">
                <a16:creationId xmlns:a16="http://schemas.microsoft.com/office/drawing/2014/main" id="{D7F94216-74E3-4190-8972-3DF6816408E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10174" y="2929242"/>
            <a:ext cx="196950" cy="182880"/>
          </a:xfrm>
          <a:prstGeom prst="rect">
            <a:avLst/>
          </a:prstGeom>
        </p:spPr>
      </p:pic>
      <p:pic>
        <p:nvPicPr>
          <p:cNvPr id="216" name="!! Graphic 315">
            <a:extLst>
              <a:ext uri="{FF2B5EF4-FFF2-40B4-BE49-F238E27FC236}">
                <a16:creationId xmlns:a16="http://schemas.microsoft.com/office/drawing/2014/main" id="{9191CEFC-A1B4-459D-A02A-D2659154044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16809" y="2793311"/>
            <a:ext cx="182880" cy="99753"/>
          </a:xfrm>
          <a:prstGeom prst="rect">
            <a:avLst/>
          </a:prstGeom>
        </p:spPr>
      </p:pic>
      <p:sp>
        <p:nvSpPr>
          <p:cNvPr id="189" name="Rectangle: Rounded Corners 188">
            <a:extLst>
              <a:ext uri="{FF2B5EF4-FFF2-40B4-BE49-F238E27FC236}">
                <a16:creationId xmlns:a16="http://schemas.microsoft.com/office/drawing/2014/main" id="{3352F43F-2456-4B76-A813-0FF595530E6C}"/>
              </a:ext>
            </a:extLst>
          </p:cNvPr>
          <p:cNvSpPr/>
          <p:nvPr/>
        </p:nvSpPr>
        <p:spPr bwMode="auto">
          <a:xfrm>
            <a:off x="875156" y="1984221"/>
            <a:ext cx="2996530" cy="2892666"/>
          </a:xfrm>
          <a:prstGeom prst="roundRect">
            <a:avLst>
              <a:gd name="adj" fmla="val 0"/>
            </a:avLst>
          </a:prstGeom>
          <a:solidFill>
            <a:schemeClr val="bg1"/>
          </a:solidFill>
          <a:ln w="12700">
            <a:solidFill>
              <a:schemeClr val="accent5"/>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90000"/>
              </a:lnSpc>
              <a:spcBef>
                <a:spcPct val="0"/>
              </a:spcBef>
              <a:spcAft>
                <a:spcPct val="0"/>
              </a:spcAft>
              <a:buClrTx/>
              <a:buSzTx/>
              <a:buFontTx/>
              <a:buNone/>
              <a:tabLst/>
              <a:defRPr/>
            </a:pPr>
            <a:endParaRPr kumimoji="0" lang="en-US" sz="1200" b="1" i="0" u="none" strike="noStrike" kern="1200" cap="none" spc="0" normalizeH="0" baseline="0" noProof="0">
              <a:ln>
                <a:noFill/>
              </a:ln>
              <a:solidFill>
                <a:sysClr val="windowText" lastClr="000000"/>
              </a:solidFill>
              <a:effectLst/>
              <a:uLnTx/>
              <a:uFillTx/>
              <a:latin typeface="Segoe UI"/>
              <a:ea typeface="+mn-ea"/>
              <a:cs typeface="Segoe UI" pitchFamily="34" charset="0"/>
            </a:endParaRPr>
          </a:p>
        </p:txBody>
      </p:sp>
      <p:sp>
        <p:nvSpPr>
          <p:cNvPr id="195" name="Rectangle 194">
            <a:extLst>
              <a:ext uri="{FF2B5EF4-FFF2-40B4-BE49-F238E27FC236}">
                <a16:creationId xmlns:a16="http://schemas.microsoft.com/office/drawing/2014/main" id="{0181699D-3D04-4ABF-879A-B59F7D3F5F88}"/>
              </a:ext>
            </a:extLst>
          </p:cNvPr>
          <p:cNvSpPr/>
          <p:nvPr/>
        </p:nvSpPr>
        <p:spPr bwMode="auto">
          <a:xfrm>
            <a:off x="875156" y="2845662"/>
            <a:ext cx="2441044" cy="87063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ctr" anchorCtr="0" forceAA="0" compatLnSpc="1">
            <a:prstTxWarp prst="textNoShape">
              <a:avLst/>
            </a:prstTxWarp>
            <a:noAutofit/>
          </a:bodyPr>
          <a:lstStyle/>
          <a:p>
            <a:pPr marL="0" marR="0" lvl="0" indent="0" algn="l" defTabSz="932114" rtl="0" eaLnBrk="1" fontAlgn="base" latinLnBrk="0" hangingPunct="1">
              <a:lnSpc>
                <a:spcPct val="90000"/>
              </a:lnSpc>
              <a:spcBef>
                <a:spcPct val="0"/>
              </a:spcBef>
              <a:spcAft>
                <a:spcPts val="300"/>
              </a:spcAft>
              <a:buClrTx/>
              <a:buSzTx/>
              <a:buFontTx/>
              <a:buNone/>
              <a:tabLst/>
              <a:defRPr/>
            </a:pPr>
            <a:r>
              <a:rPr kumimoji="0" lang="en-US" sz="1200" b="0" i="0" u="none" strike="noStrike" kern="1200" cap="none" spc="0" normalizeH="0" baseline="0" noProof="0">
                <a:ln>
                  <a:noFill/>
                </a:ln>
                <a:gradFill>
                  <a:gsLst>
                    <a:gs pos="2917">
                      <a:srgbClr val="1A1A1A"/>
                    </a:gs>
                    <a:gs pos="100000">
                      <a:srgbClr val="1A1A1A"/>
                    </a:gs>
                  </a:gsLst>
                  <a:lin ang="5400000" scaled="0"/>
                </a:gradFill>
                <a:effectLst/>
                <a:uLnTx/>
                <a:uFillTx/>
                <a:latin typeface="Segoe UI Semibold" panose="020B0702040204020203" pitchFamily="34" charset="0"/>
                <a:ea typeface="+mn-ea"/>
                <a:cs typeface="Segoe UI Semibold" panose="020B0702040204020203" pitchFamily="34" charset="0"/>
              </a:rPr>
              <a:t>Unmanaged Internet</a:t>
            </a:r>
          </a:p>
          <a:p>
            <a:pPr marL="0" marR="0" lvl="0" indent="0" algn="l" defTabSz="932114" rtl="0" eaLnBrk="1" fontAlgn="base" latinLnBrk="0" hangingPunct="1">
              <a:lnSpc>
                <a:spcPct val="90000"/>
              </a:lnSpc>
              <a:spcBef>
                <a:spcPct val="0"/>
              </a:spcBef>
              <a:spcAft>
                <a:spcPts val="300"/>
              </a:spcAft>
              <a:buClrTx/>
              <a:buSzTx/>
              <a:buFontTx/>
              <a:buNone/>
              <a:tabLst/>
              <a:defRPr/>
            </a:pPr>
            <a:r>
              <a:rPr kumimoji="0" lang="en-US" sz="1100" b="0" i="0" u="none" strike="noStrike" kern="1200" cap="none" spc="0" normalizeH="0" baseline="0" noProof="0">
                <a:ln>
                  <a:noFill/>
                </a:ln>
                <a:gradFill>
                  <a:gsLst>
                    <a:gs pos="2917">
                      <a:srgbClr val="1A1A1A"/>
                    </a:gs>
                    <a:gs pos="100000">
                      <a:srgbClr val="1A1A1A"/>
                    </a:gs>
                  </a:gsLst>
                  <a:lin ang="5400000" scaled="0"/>
                </a:gradFill>
                <a:effectLst/>
                <a:uLnTx/>
                <a:uFillTx/>
                <a:latin typeface="Segoe UI"/>
                <a:ea typeface="Segoe UI" pitchFamily="34" charset="0"/>
                <a:cs typeface="Segoe UI" pitchFamily="34" charset="0"/>
              </a:rPr>
              <a:t>Sponsored Access</a:t>
            </a:r>
          </a:p>
          <a:p>
            <a:pPr marL="0" marR="0" lvl="0" indent="0" algn="l" defTabSz="932114" rtl="0" eaLnBrk="1" fontAlgn="base" latinLnBrk="0" hangingPunct="1">
              <a:lnSpc>
                <a:spcPct val="90000"/>
              </a:lnSpc>
              <a:spcBef>
                <a:spcPct val="0"/>
              </a:spcBef>
              <a:spcAft>
                <a:spcPts val="300"/>
              </a:spcAft>
              <a:buClrTx/>
              <a:buSzTx/>
              <a:buFontTx/>
              <a:buNone/>
              <a:tabLst/>
              <a:defRPr/>
            </a:pPr>
            <a:r>
              <a:rPr kumimoji="0" lang="en-US" sz="1100" b="0" i="0" u="none" strike="noStrike" kern="1200" cap="none" spc="0" normalizeH="0" baseline="0" noProof="0">
                <a:ln>
                  <a:noFill/>
                </a:ln>
                <a:gradFill>
                  <a:gsLst>
                    <a:gs pos="2917">
                      <a:srgbClr val="1A1A1A"/>
                    </a:gs>
                    <a:gs pos="100000">
                      <a:srgbClr val="1A1A1A"/>
                    </a:gs>
                  </a:gsLst>
                  <a:lin ang="5400000" scaled="0"/>
                </a:gradFill>
                <a:effectLst/>
                <a:uLnTx/>
                <a:uFillTx/>
                <a:latin typeface="Segoe UI"/>
                <a:ea typeface="Segoe UI" pitchFamily="34" charset="0"/>
                <a:cs typeface="Segoe UI" pitchFamily="34" charset="0"/>
              </a:rPr>
              <a:t>Event Access</a:t>
            </a:r>
          </a:p>
          <a:p>
            <a:pPr marL="0" marR="0" lvl="0" indent="0" algn="l" defTabSz="932114" rtl="0" eaLnBrk="1" fontAlgn="base" latinLnBrk="0" hangingPunct="1">
              <a:lnSpc>
                <a:spcPct val="90000"/>
              </a:lnSpc>
              <a:spcBef>
                <a:spcPct val="0"/>
              </a:spcBef>
              <a:spcAft>
                <a:spcPts val="300"/>
              </a:spcAft>
              <a:buClrTx/>
              <a:buSzTx/>
              <a:buFontTx/>
              <a:buNone/>
              <a:tabLst/>
              <a:defRPr/>
            </a:pPr>
            <a:r>
              <a:rPr kumimoji="0" lang="en-US" sz="1100" b="0" i="0" u="none" strike="noStrike" kern="1200" cap="none" spc="0" normalizeH="0" baseline="0" noProof="0">
                <a:ln>
                  <a:noFill/>
                </a:ln>
                <a:gradFill>
                  <a:gsLst>
                    <a:gs pos="2917">
                      <a:srgbClr val="1A1A1A"/>
                    </a:gs>
                    <a:gs pos="100000">
                      <a:srgbClr val="1A1A1A"/>
                    </a:gs>
                  </a:gsLst>
                  <a:lin ang="5400000" scaled="0"/>
                </a:gradFill>
                <a:effectLst/>
                <a:uLnTx/>
                <a:uFillTx/>
                <a:latin typeface="Segoe UI"/>
                <a:ea typeface="Segoe UI" pitchFamily="34" charset="0"/>
                <a:cs typeface="Segoe UI" pitchFamily="34" charset="0"/>
              </a:rPr>
              <a:t>BYOD</a:t>
            </a:r>
            <a:endParaRPr kumimoji="0" lang="en-US" sz="1200" b="0" i="0" u="none" strike="noStrike" kern="1200" cap="none" spc="0" normalizeH="0" baseline="0" noProof="0">
              <a:ln>
                <a:noFill/>
              </a:ln>
              <a:gradFill>
                <a:gsLst>
                  <a:gs pos="2917">
                    <a:srgbClr val="1A1A1A"/>
                  </a:gs>
                  <a:gs pos="100000">
                    <a:srgbClr val="1A1A1A"/>
                  </a:gs>
                </a:gsLst>
                <a:lin ang="5400000" scaled="0"/>
              </a:gradFill>
              <a:effectLst/>
              <a:uLnTx/>
              <a:uFillTx/>
              <a:latin typeface="Segoe UI"/>
              <a:ea typeface="Segoe UI" pitchFamily="34" charset="0"/>
              <a:cs typeface="Segoe UI" pitchFamily="34" charset="0"/>
            </a:endParaRPr>
          </a:p>
        </p:txBody>
      </p:sp>
      <p:sp>
        <p:nvSpPr>
          <p:cNvPr id="197" name="Rectangle 196">
            <a:extLst>
              <a:ext uri="{FF2B5EF4-FFF2-40B4-BE49-F238E27FC236}">
                <a16:creationId xmlns:a16="http://schemas.microsoft.com/office/drawing/2014/main" id="{E72A9417-2593-47AC-B2B3-590A551F9DD8}"/>
              </a:ext>
            </a:extLst>
          </p:cNvPr>
          <p:cNvSpPr/>
          <p:nvPr/>
        </p:nvSpPr>
        <p:spPr bwMode="auto">
          <a:xfrm>
            <a:off x="876515" y="3866369"/>
            <a:ext cx="2440481" cy="77073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ctr" anchorCtr="0" forceAA="0" compatLnSpc="1">
            <a:prstTxWarp prst="textNoShape">
              <a:avLst/>
            </a:prstTxWarp>
            <a:noAutofit/>
          </a:bodyPr>
          <a:lstStyle/>
          <a:p>
            <a:pPr marL="0" marR="0" lvl="0" indent="0" algn="l" defTabSz="932114" rtl="0" eaLnBrk="1" fontAlgn="base" latinLnBrk="0" hangingPunct="1">
              <a:lnSpc>
                <a:spcPct val="90000"/>
              </a:lnSpc>
              <a:spcBef>
                <a:spcPct val="0"/>
              </a:spcBef>
              <a:spcAft>
                <a:spcPts val="300"/>
              </a:spcAft>
              <a:buClrTx/>
              <a:buSzTx/>
              <a:buFontTx/>
              <a:buNone/>
              <a:tabLst/>
              <a:defRPr/>
            </a:pPr>
            <a:r>
              <a:rPr kumimoji="0" lang="en-US" sz="1200" b="0" i="0" u="none" strike="noStrike" kern="1200" cap="none" spc="0" normalizeH="0" baseline="0" noProof="0">
                <a:ln>
                  <a:noFill/>
                </a:ln>
                <a:gradFill>
                  <a:gsLst>
                    <a:gs pos="2917">
                      <a:srgbClr val="1A1A1A"/>
                    </a:gs>
                    <a:gs pos="100000">
                      <a:srgbClr val="1A1A1A"/>
                    </a:gs>
                  </a:gsLst>
                  <a:lin ang="5400000" scaled="0"/>
                </a:gradFill>
                <a:effectLst/>
                <a:uLnTx/>
                <a:uFillTx/>
                <a:latin typeface="Segoe UI Semibold" panose="020B0702040204020203" pitchFamily="34" charset="0"/>
                <a:ea typeface="+mn-ea"/>
                <a:cs typeface="Segoe UI Semibold" panose="020B0702040204020203" pitchFamily="34" charset="0"/>
              </a:rPr>
              <a:t>Managed Internet</a:t>
            </a:r>
          </a:p>
          <a:p>
            <a:pPr marL="0" marR="0" lvl="0" indent="0" algn="l" defTabSz="932114" rtl="0" eaLnBrk="1" fontAlgn="base" latinLnBrk="0" hangingPunct="1">
              <a:lnSpc>
                <a:spcPct val="90000"/>
              </a:lnSpc>
              <a:spcBef>
                <a:spcPct val="0"/>
              </a:spcBef>
              <a:spcAft>
                <a:spcPts val="300"/>
              </a:spcAft>
              <a:buClrTx/>
              <a:buSzTx/>
              <a:buFontTx/>
              <a:buNone/>
              <a:tabLst/>
              <a:defRPr/>
            </a:pPr>
            <a:r>
              <a:rPr kumimoji="0" lang="en-US" sz="1100" b="0" i="0" u="none" strike="noStrike" kern="1200" cap="none" spc="0" normalizeH="0" baseline="0" noProof="0">
                <a:ln>
                  <a:noFill/>
                </a:ln>
                <a:gradFill>
                  <a:gsLst>
                    <a:gs pos="2917">
                      <a:srgbClr val="1A1A1A"/>
                    </a:gs>
                    <a:gs pos="100000">
                      <a:srgbClr val="1A1A1A"/>
                    </a:gs>
                  </a:gsLst>
                  <a:lin ang="5400000" scaled="0"/>
                </a:gradFill>
                <a:effectLst/>
                <a:uLnTx/>
                <a:uFillTx/>
                <a:latin typeface="Segoe UI"/>
                <a:ea typeface="Segoe UI" pitchFamily="34" charset="0"/>
                <a:cs typeface="Segoe UI" pitchFamily="34" charset="0"/>
              </a:rPr>
              <a:t>Managed Devices</a:t>
            </a:r>
          </a:p>
          <a:p>
            <a:pPr marL="0" marR="0" lvl="0" indent="0" algn="l" defTabSz="932114" rtl="0" eaLnBrk="1" fontAlgn="base" latinLnBrk="0" hangingPunct="1">
              <a:lnSpc>
                <a:spcPct val="90000"/>
              </a:lnSpc>
              <a:spcBef>
                <a:spcPct val="0"/>
              </a:spcBef>
              <a:spcAft>
                <a:spcPts val="300"/>
              </a:spcAft>
              <a:buClrTx/>
              <a:buSzTx/>
              <a:buFontTx/>
              <a:buNone/>
              <a:tabLst/>
              <a:defRPr/>
            </a:pPr>
            <a:r>
              <a:rPr kumimoji="0" lang="en-US" sz="1100" b="0" i="0" u="none" strike="noStrike" kern="1200" cap="none" spc="0" normalizeH="0" baseline="0" noProof="0">
                <a:ln>
                  <a:noFill/>
                </a:ln>
                <a:gradFill>
                  <a:gsLst>
                    <a:gs pos="2917">
                      <a:srgbClr val="1A1A1A"/>
                    </a:gs>
                    <a:gs pos="100000">
                      <a:srgbClr val="1A1A1A"/>
                    </a:gs>
                  </a:gsLst>
                  <a:lin ang="5400000" scaled="0"/>
                </a:gradFill>
                <a:effectLst/>
                <a:uLnTx/>
                <a:uFillTx/>
                <a:latin typeface="Segoe UI"/>
                <a:ea typeface="Segoe UI" pitchFamily="34" charset="0"/>
                <a:cs typeface="Segoe UI" pitchFamily="34" charset="0"/>
              </a:rPr>
              <a:t>Authenticated Devices</a:t>
            </a:r>
          </a:p>
        </p:txBody>
      </p:sp>
      <p:sp>
        <p:nvSpPr>
          <p:cNvPr id="217" name="Rectangle 216">
            <a:extLst>
              <a:ext uri="{FF2B5EF4-FFF2-40B4-BE49-F238E27FC236}">
                <a16:creationId xmlns:a16="http://schemas.microsoft.com/office/drawing/2014/main" id="{4AE4EE33-9E81-4B74-B9FF-0B8A51D1422B}"/>
              </a:ext>
            </a:extLst>
          </p:cNvPr>
          <p:cNvSpPr/>
          <p:nvPr/>
        </p:nvSpPr>
        <p:spPr>
          <a:xfrm>
            <a:off x="1115380" y="1375132"/>
            <a:ext cx="250260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gradFill>
                  <a:gsLst>
                    <a:gs pos="2917">
                      <a:srgbClr val="1A1A1A"/>
                    </a:gs>
                    <a:gs pos="100000">
                      <a:srgbClr val="1A1A1A"/>
                    </a:gs>
                  </a:gsLst>
                  <a:lin ang="5400000" scaled="0"/>
                </a:gradFill>
                <a:effectLst/>
                <a:uLnTx/>
                <a:uFillTx/>
                <a:latin typeface="Segoe UI Semibold" panose="020B0702040204020203" pitchFamily="34" charset="0"/>
                <a:ea typeface="+mn-ea"/>
                <a:cs typeface="Segoe UI Semibold" panose="020B0702040204020203" pitchFamily="34" charset="0"/>
              </a:rPr>
              <a:t>User Access Devices</a:t>
            </a:r>
            <a:endParaRPr kumimoji="0" lang="en-US" sz="2000" b="0" i="0" u="none" strike="noStrike" kern="1200" cap="none" spc="0" normalizeH="0" baseline="0" noProof="0">
              <a:ln>
                <a:noFill/>
              </a:ln>
              <a:gradFill>
                <a:gsLst>
                  <a:gs pos="2917">
                    <a:srgbClr val="1A1A1A"/>
                  </a:gs>
                  <a:gs pos="100000">
                    <a:srgbClr val="1A1A1A"/>
                  </a:gs>
                </a:gsLst>
                <a:lin ang="5400000" scaled="0"/>
              </a:gradFill>
              <a:effectLst/>
              <a:uLnTx/>
              <a:uFillTx/>
              <a:latin typeface="Segoe UI"/>
              <a:ea typeface="+mn-ea"/>
              <a:cs typeface="+mn-cs"/>
            </a:endParaRPr>
          </a:p>
        </p:txBody>
      </p:sp>
      <p:sp>
        <p:nvSpPr>
          <p:cNvPr id="218" name="Speech Bubble: Rectangle 217">
            <a:extLst>
              <a:ext uri="{FF2B5EF4-FFF2-40B4-BE49-F238E27FC236}">
                <a16:creationId xmlns:a16="http://schemas.microsoft.com/office/drawing/2014/main" id="{811AF6D2-7DDA-4E48-9EAB-C4A661DD9A74}"/>
              </a:ext>
            </a:extLst>
          </p:cNvPr>
          <p:cNvSpPr/>
          <p:nvPr/>
        </p:nvSpPr>
        <p:spPr bwMode="auto">
          <a:xfrm>
            <a:off x="4033273" y="3298483"/>
            <a:ext cx="1376507" cy="693479"/>
          </a:xfrm>
          <a:prstGeom prst="wedgeRectCallout">
            <a:avLst>
              <a:gd name="adj1" fmla="val -61227"/>
              <a:gd name="adj2" fmla="val 19036"/>
            </a:avLst>
          </a:prstGeom>
          <a:solidFill>
            <a:schemeClr val="bg1"/>
          </a:solidFill>
          <a:ln w="19050">
            <a:solidFill>
              <a:srgbClr val="00B050"/>
            </a:solidFill>
            <a:headEnd type="none" w="med" len="med"/>
            <a:tailEnd type="none" w="med" len="med"/>
          </a:ln>
          <a:effectLst>
            <a:outerShdw blurRad="190500" dist="38100" dir="2700000" sx="101000" sy="101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ts val="0"/>
              </a:spcAft>
              <a:buClrTx/>
              <a:buSzTx/>
              <a:buFontTx/>
              <a:buNone/>
              <a:tabLst/>
              <a:defRPr/>
            </a:pPr>
            <a:r>
              <a:rPr kumimoji="0" lang="en-US" sz="1100" b="0" i="0" u="none" strike="noStrike" kern="1200" cap="none" spc="0" normalizeH="0" baseline="0" noProof="0">
                <a:ln>
                  <a:noFill/>
                </a:ln>
                <a:gradFill>
                  <a:gsLst>
                    <a:gs pos="1250">
                      <a:srgbClr val="1A1A1A"/>
                    </a:gs>
                    <a:gs pos="100000">
                      <a:srgbClr val="1A1A1A"/>
                    </a:gs>
                  </a:gsLst>
                  <a:lin ang="5400000" scaled="0"/>
                </a:gradFill>
                <a:effectLst/>
                <a:uLnTx/>
                <a:uFillTx/>
                <a:latin typeface="Segoe UI Semibold" panose="020B0702040204020203" pitchFamily="34" charset="0"/>
                <a:ea typeface="+mn-ea"/>
                <a:cs typeface="Segoe UI Semibold" panose="020B0702040204020203" pitchFamily="34" charset="0"/>
              </a:rPr>
              <a:t>Access Varies based on trust &amp; management level</a:t>
            </a:r>
          </a:p>
        </p:txBody>
      </p:sp>
      <p:grpSp>
        <p:nvGrpSpPr>
          <p:cNvPr id="222" name="Group 221">
            <a:extLst>
              <a:ext uri="{FF2B5EF4-FFF2-40B4-BE49-F238E27FC236}">
                <a16:creationId xmlns:a16="http://schemas.microsoft.com/office/drawing/2014/main" id="{7656BCDD-CC6B-4B19-9E86-B2AA95893CCA}"/>
              </a:ext>
            </a:extLst>
          </p:cNvPr>
          <p:cNvGrpSpPr/>
          <p:nvPr/>
        </p:nvGrpSpPr>
        <p:grpSpPr>
          <a:xfrm>
            <a:off x="1318823" y="2257105"/>
            <a:ext cx="2082348" cy="431174"/>
            <a:chOff x="1571071" y="2257105"/>
            <a:chExt cx="2082348" cy="431174"/>
          </a:xfrm>
        </p:grpSpPr>
        <p:grpSp>
          <p:nvGrpSpPr>
            <p:cNvPr id="223" name="Group 222">
              <a:extLst>
                <a:ext uri="{FF2B5EF4-FFF2-40B4-BE49-F238E27FC236}">
                  <a16:creationId xmlns:a16="http://schemas.microsoft.com/office/drawing/2014/main" id="{34F6CAFF-CD2E-4E7D-A355-0B5E859324B6}"/>
                </a:ext>
              </a:extLst>
            </p:cNvPr>
            <p:cNvGrpSpPr/>
            <p:nvPr/>
          </p:nvGrpSpPr>
          <p:grpSpPr>
            <a:xfrm>
              <a:off x="2696905" y="2301259"/>
              <a:ext cx="426956" cy="327217"/>
              <a:chOff x="2892310" y="4439341"/>
              <a:chExt cx="376337" cy="288423"/>
            </a:xfrm>
          </p:grpSpPr>
          <p:sp>
            <p:nvSpPr>
              <p:cNvPr id="262" name="monitor">
                <a:extLst>
                  <a:ext uri="{FF2B5EF4-FFF2-40B4-BE49-F238E27FC236}">
                    <a16:creationId xmlns:a16="http://schemas.microsoft.com/office/drawing/2014/main" id="{32A6FE9C-BDC9-41AF-BED3-7A9C9233C0EA}"/>
                  </a:ext>
                </a:extLst>
              </p:cNvPr>
              <p:cNvSpPr>
                <a:spLocks noChangeAspect="1" noEditPoints="1"/>
              </p:cNvSpPr>
              <p:nvPr/>
            </p:nvSpPr>
            <p:spPr bwMode="auto">
              <a:xfrm>
                <a:off x="2892310" y="4439341"/>
                <a:ext cx="376337" cy="288423"/>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4224" cap="sq">
                <a:solidFill>
                  <a:srgbClr val="0078D7">
                    <a:lumMod val="5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263" name="Rectangle 262">
                <a:extLst>
                  <a:ext uri="{FF2B5EF4-FFF2-40B4-BE49-F238E27FC236}">
                    <a16:creationId xmlns:a16="http://schemas.microsoft.com/office/drawing/2014/main" id="{A68BF11A-305F-41AC-A1F9-8D6D80E152B0}"/>
                  </a:ext>
                </a:extLst>
              </p:cNvPr>
              <p:cNvSpPr/>
              <p:nvPr/>
            </p:nvSpPr>
            <p:spPr bwMode="auto">
              <a:xfrm>
                <a:off x="2892310" y="4439341"/>
                <a:ext cx="376337" cy="236152"/>
              </a:xfrm>
              <a:prstGeom prst="rect">
                <a:avLst/>
              </a:prstGeom>
              <a:solidFill>
                <a:srgbClr val="0078D7">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264" name="Picture 263">
                <a:extLst>
                  <a:ext uri="{FF2B5EF4-FFF2-40B4-BE49-F238E27FC236}">
                    <a16:creationId xmlns:a16="http://schemas.microsoft.com/office/drawing/2014/main" id="{C879F984-BEBF-4287-8036-FB22D5CE72E2}"/>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3016842" y="4495234"/>
                <a:ext cx="137762" cy="116769"/>
              </a:xfrm>
              <a:prstGeom prst="rect">
                <a:avLst/>
              </a:prstGeom>
            </p:spPr>
          </p:pic>
        </p:grpSp>
        <p:grpSp>
          <p:nvGrpSpPr>
            <p:cNvPr id="224" name="Group 223">
              <a:extLst>
                <a:ext uri="{FF2B5EF4-FFF2-40B4-BE49-F238E27FC236}">
                  <a16:creationId xmlns:a16="http://schemas.microsoft.com/office/drawing/2014/main" id="{10ECB69C-7D83-4C79-97A4-FE660387FFBA}"/>
                </a:ext>
              </a:extLst>
            </p:cNvPr>
            <p:cNvGrpSpPr/>
            <p:nvPr/>
          </p:nvGrpSpPr>
          <p:grpSpPr>
            <a:xfrm>
              <a:off x="3219943" y="2301259"/>
              <a:ext cx="433476" cy="327215"/>
              <a:chOff x="7987238" y="1610486"/>
              <a:chExt cx="506061" cy="382007"/>
            </a:xfrm>
          </p:grpSpPr>
          <p:sp>
            <p:nvSpPr>
              <p:cNvPr id="256" name="Rectangle 255">
                <a:extLst>
                  <a:ext uri="{FF2B5EF4-FFF2-40B4-BE49-F238E27FC236}">
                    <a16:creationId xmlns:a16="http://schemas.microsoft.com/office/drawing/2014/main" id="{711C75EA-D695-4081-901E-C571D661C1D5}"/>
                  </a:ext>
                </a:extLst>
              </p:cNvPr>
              <p:cNvSpPr/>
              <p:nvPr/>
            </p:nvSpPr>
            <p:spPr bwMode="auto">
              <a:xfrm>
                <a:off x="7994852" y="1610486"/>
                <a:ext cx="498447" cy="312776"/>
              </a:xfrm>
              <a:prstGeom prst="rect">
                <a:avLst/>
              </a:prstGeom>
              <a:solidFill>
                <a:srgbClr val="5C2D91"/>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257" name="Group 256">
                <a:extLst>
                  <a:ext uri="{FF2B5EF4-FFF2-40B4-BE49-F238E27FC236}">
                    <a16:creationId xmlns:a16="http://schemas.microsoft.com/office/drawing/2014/main" id="{22B3631F-F4C4-4BD1-A13F-A608C5A1B1B5}"/>
                  </a:ext>
                </a:extLst>
              </p:cNvPr>
              <p:cNvGrpSpPr/>
              <p:nvPr/>
            </p:nvGrpSpPr>
            <p:grpSpPr>
              <a:xfrm>
                <a:off x="7987238" y="1610486"/>
                <a:ext cx="498447" cy="382007"/>
                <a:chOff x="9563138" y="2462727"/>
                <a:chExt cx="516394" cy="395761"/>
              </a:xfrm>
            </p:grpSpPr>
            <p:sp>
              <p:nvSpPr>
                <p:cNvPr id="258" name="monitor">
                  <a:extLst>
                    <a:ext uri="{FF2B5EF4-FFF2-40B4-BE49-F238E27FC236}">
                      <a16:creationId xmlns:a16="http://schemas.microsoft.com/office/drawing/2014/main" id="{940FAA74-A26F-4193-9ECA-31FAC164229F}"/>
                    </a:ext>
                  </a:extLst>
                </p:cNvPr>
                <p:cNvSpPr>
                  <a:spLocks noChangeAspect="1" noEditPoints="1"/>
                </p:cNvSpPr>
                <p:nvPr/>
              </p:nvSpPr>
              <p:spPr bwMode="auto">
                <a:xfrm>
                  <a:off x="9563138" y="2462727"/>
                  <a:ext cx="516394" cy="395761"/>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4224" cap="sq">
                  <a:solidFill>
                    <a:srgbClr val="5C2D9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nvGrpSpPr>
                <p:cNvPr id="259" name="Group 258">
                  <a:extLst>
                    <a:ext uri="{FF2B5EF4-FFF2-40B4-BE49-F238E27FC236}">
                      <a16:creationId xmlns:a16="http://schemas.microsoft.com/office/drawing/2014/main" id="{6AEDA1BE-751B-43ED-9A52-3FF87630E651}"/>
                    </a:ext>
                  </a:extLst>
                </p:cNvPr>
                <p:cNvGrpSpPr/>
                <p:nvPr/>
              </p:nvGrpSpPr>
              <p:grpSpPr>
                <a:xfrm>
                  <a:off x="9746672" y="2545410"/>
                  <a:ext cx="107950" cy="134938"/>
                  <a:chOff x="9444088" y="2885171"/>
                  <a:chExt cx="107950" cy="134938"/>
                </a:xfrm>
                <a:solidFill>
                  <a:srgbClr val="505050"/>
                </a:solidFill>
              </p:grpSpPr>
              <p:sp>
                <p:nvSpPr>
                  <p:cNvPr id="260" name="Freeform 26">
                    <a:extLst>
                      <a:ext uri="{FF2B5EF4-FFF2-40B4-BE49-F238E27FC236}">
                        <a16:creationId xmlns:a16="http://schemas.microsoft.com/office/drawing/2014/main" id="{D018C7B6-5167-4FEB-8382-4B1596CBF939}"/>
                      </a:ext>
                    </a:extLst>
                  </p:cNvPr>
                  <p:cNvSpPr>
                    <a:spLocks/>
                  </p:cNvSpPr>
                  <p:nvPr/>
                </p:nvSpPr>
                <p:spPr bwMode="auto">
                  <a:xfrm>
                    <a:off x="9496476" y="2885171"/>
                    <a:ext cx="30163" cy="31750"/>
                  </a:xfrm>
                  <a:custGeom>
                    <a:avLst/>
                    <a:gdLst>
                      <a:gd name="T0" fmla="*/ 179 w 188"/>
                      <a:gd name="T1" fmla="*/ 0 h 196"/>
                      <a:gd name="T2" fmla="*/ 45 w 188"/>
                      <a:gd name="T3" fmla="*/ 72 h 196"/>
                      <a:gd name="T4" fmla="*/ 12 w 188"/>
                      <a:gd name="T5" fmla="*/ 195 h 196"/>
                      <a:gd name="T6" fmla="*/ 141 w 188"/>
                      <a:gd name="T7" fmla="*/ 128 h 196"/>
                      <a:gd name="T8" fmla="*/ 179 w 188"/>
                      <a:gd name="T9" fmla="*/ 0 h 196"/>
                    </a:gdLst>
                    <a:ahLst/>
                    <a:cxnLst>
                      <a:cxn ang="0">
                        <a:pos x="T0" y="T1"/>
                      </a:cxn>
                      <a:cxn ang="0">
                        <a:pos x="T2" y="T3"/>
                      </a:cxn>
                      <a:cxn ang="0">
                        <a:pos x="T4" y="T5"/>
                      </a:cxn>
                      <a:cxn ang="0">
                        <a:pos x="T6" y="T7"/>
                      </a:cxn>
                      <a:cxn ang="0">
                        <a:pos x="T8" y="T9"/>
                      </a:cxn>
                    </a:cxnLst>
                    <a:rect l="0" t="0" r="r" b="b"/>
                    <a:pathLst>
                      <a:path w="188" h="196">
                        <a:moveTo>
                          <a:pt x="179" y="0"/>
                        </a:moveTo>
                        <a:cubicBezTo>
                          <a:pt x="179" y="0"/>
                          <a:pt x="90" y="8"/>
                          <a:pt x="45" y="72"/>
                        </a:cubicBezTo>
                        <a:cubicBezTo>
                          <a:pt x="0" y="136"/>
                          <a:pt x="12" y="195"/>
                          <a:pt x="12" y="195"/>
                        </a:cubicBezTo>
                        <a:cubicBezTo>
                          <a:pt x="12" y="195"/>
                          <a:pt x="90" y="196"/>
                          <a:pt x="141" y="128"/>
                        </a:cubicBezTo>
                        <a:cubicBezTo>
                          <a:pt x="188" y="66"/>
                          <a:pt x="179" y="0"/>
                          <a:pt x="17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261" name="Freeform 27">
                    <a:extLst>
                      <a:ext uri="{FF2B5EF4-FFF2-40B4-BE49-F238E27FC236}">
                        <a16:creationId xmlns:a16="http://schemas.microsoft.com/office/drawing/2014/main" id="{BE12BE49-C1D6-4EE2-924D-3E1B7508BEA2}"/>
                      </a:ext>
                    </a:extLst>
                  </p:cNvPr>
                  <p:cNvSpPr>
                    <a:spLocks/>
                  </p:cNvSpPr>
                  <p:nvPr/>
                </p:nvSpPr>
                <p:spPr bwMode="auto">
                  <a:xfrm>
                    <a:off x="9444088" y="2916921"/>
                    <a:ext cx="107950" cy="103188"/>
                  </a:xfrm>
                  <a:custGeom>
                    <a:avLst/>
                    <a:gdLst>
                      <a:gd name="T0" fmla="*/ 662 w 682"/>
                      <a:gd name="T1" fmla="*/ 87 h 643"/>
                      <a:gd name="T2" fmla="*/ 499 w 682"/>
                      <a:gd name="T3" fmla="*/ 2 h 643"/>
                      <a:gd name="T4" fmla="*/ 424 w 682"/>
                      <a:gd name="T5" fmla="*/ 16 h 643"/>
                      <a:gd name="T6" fmla="*/ 345 w 682"/>
                      <a:gd name="T7" fmla="*/ 41 h 643"/>
                      <a:gd name="T8" fmla="*/ 286 w 682"/>
                      <a:gd name="T9" fmla="*/ 22 h 643"/>
                      <a:gd name="T10" fmla="*/ 201 w 682"/>
                      <a:gd name="T11" fmla="*/ 4 h 643"/>
                      <a:gd name="T12" fmla="*/ 82 w 682"/>
                      <a:gd name="T13" fmla="*/ 53 h 643"/>
                      <a:gd name="T14" fmla="*/ 0 w 682"/>
                      <a:gd name="T15" fmla="*/ 261 h 643"/>
                      <a:gd name="T16" fmla="*/ 58 w 682"/>
                      <a:gd name="T17" fmla="*/ 484 h 643"/>
                      <a:gd name="T18" fmla="*/ 143 w 682"/>
                      <a:gd name="T19" fmla="*/ 603 h 643"/>
                      <a:gd name="T20" fmla="*/ 209 w 682"/>
                      <a:gd name="T21" fmla="*/ 639 h 643"/>
                      <a:gd name="T22" fmla="*/ 258 w 682"/>
                      <a:gd name="T23" fmla="*/ 634 h 643"/>
                      <a:gd name="T24" fmla="*/ 321 w 682"/>
                      <a:gd name="T25" fmla="*/ 609 h 643"/>
                      <a:gd name="T26" fmla="*/ 406 w 682"/>
                      <a:gd name="T27" fmla="*/ 612 h 643"/>
                      <a:gd name="T28" fmla="*/ 492 w 682"/>
                      <a:gd name="T29" fmla="*/ 640 h 643"/>
                      <a:gd name="T30" fmla="*/ 609 w 682"/>
                      <a:gd name="T31" fmla="*/ 560 h 643"/>
                      <a:gd name="T32" fmla="*/ 671 w 682"/>
                      <a:gd name="T33" fmla="*/ 452 h 643"/>
                      <a:gd name="T34" fmla="*/ 682 w 682"/>
                      <a:gd name="T35" fmla="*/ 414 h 643"/>
                      <a:gd name="T36" fmla="*/ 631 w 682"/>
                      <a:gd name="T37" fmla="*/ 382 h 643"/>
                      <a:gd name="T38" fmla="*/ 572 w 682"/>
                      <a:gd name="T39" fmla="*/ 274 h 643"/>
                      <a:gd name="T40" fmla="*/ 599 w 682"/>
                      <a:gd name="T41" fmla="*/ 147 h 643"/>
                      <a:gd name="T42" fmla="*/ 662 w 682"/>
                      <a:gd name="T43" fmla="*/ 87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2" h="643">
                        <a:moveTo>
                          <a:pt x="662" y="87"/>
                        </a:moveTo>
                        <a:cubicBezTo>
                          <a:pt x="662" y="87"/>
                          <a:pt x="614" y="2"/>
                          <a:pt x="499" y="2"/>
                        </a:cubicBezTo>
                        <a:cubicBezTo>
                          <a:pt x="499" y="2"/>
                          <a:pt x="469" y="0"/>
                          <a:pt x="424" y="16"/>
                        </a:cubicBezTo>
                        <a:cubicBezTo>
                          <a:pt x="379" y="32"/>
                          <a:pt x="367" y="41"/>
                          <a:pt x="345" y="41"/>
                        </a:cubicBezTo>
                        <a:cubicBezTo>
                          <a:pt x="345" y="41"/>
                          <a:pt x="315" y="36"/>
                          <a:pt x="286" y="22"/>
                        </a:cubicBezTo>
                        <a:cubicBezTo>
                          <a:pt x="257" y="9"/>
                          <a:pt x="226" y="4"/>
                          <a:pt x="201" y="4"/>
                        </a:cubicBezTo>
                        <a:cubicBezTo>
                          <a:pt x="176" y="4"/>
                          <a:pt x="121" y="20"/>
                          <a:pt x="82" y="53"/>
                        </a:cubicBezTo>
                        <a:cubicBezTo>
                          <a:pt x="41" y="88"/>
                          <a:pt x="0" y="152"/>
                          <a:pt x="0" y="261"/>
                        </a:cubicBezTo>
                        <a:cubicBezTo>
                          <a:pt x="0" y="370"/>
                          <a:pt x="55" y="479"/>
                          <a:pt x="58" y="484"/>
                        </a:cubicBezTo>
                        <a:cubicBezTo>
                          <a:pt x="60" y="488"/>
                          <a:pt x="120" y="584"/>
                          <a:pt x="143" y="603"/>
                        </a:cubicBezTo>
                        <a:cubicBezTo>
                          <a:pt x="167" y="623"/>
                          <a:pt x="185" y="638"/>
                          <a:pt x="209" y="639"/>
                        </a:cubicBezTo>
                        <a:cubicBezTo>
                          <a:pt x="232" y="640"/>
                          <a:pt x="245" y="638"/>
                          <a:pt x="258" y="634"/>
                        </a:cubicBezTo>
                        <a:cubicBezTo>
                          <a:pt x="270" y="629"/>
                          <a:pt x="305" y="611"/>
                          <a:pt x="321" y="609"/>
                        </a:cubicBezTo>
                        <a:cubicBezTo>
                          <a:pt x="337" y="608"/>
                          <a:pt x="362" y="598"/>
                          <a:pt x="406" y="612"/>
                        </a:cubicBezTo>
                        <a:cubicBezTo>
                          <a:pt x="450" y="626"/>
                          <a:pt x="464" y="643"/>
                          <a:pt x="492" y="640"/>
                        </a:cubicBezTo>
                        <a:cubicBezTo>
                          <a:pt x="520" y="636"/>
                          <a:pt x="557" y="635"/>
                          <a:pt x="609" y="560"/>
                        </a:cubicBezTo>
                        <a:cubicBezTo>
                          <a:pt x="626" y="536"/>
                          <a:pt x="669" y="463"/>
                          <a:pt x="671" y="452"/>
                        </a:cubicBezTo>
                        <a:cubicBezTo>
                          <a:pt x="673" y="441"/>
                          <a:pt x="682" y="427"/>
                          <a:pt x="682" y="414"/>
                        </a:cubicBezTo>
                        <a:cubicBezTo>
                          <a:pt x="682" y="414"/>
                          <a:pt x="642" y="394"/>
                          <a:pt x="631" y="382"/>
                        </a:cubicBezTo>
                        <a:cubicBezTo>
                          <a:pt x="615" y="364"/>
                          <a:pt x="584" y="338"/>
                          <a:pt x="572" y="274"/>
                        </a:cubicBezTo>
                        <a:cubicBezTo>
                          <a:pt x="561" y="211"/>
                          <a:pt x="592" y="155"/>
                          <a:pt x="599" y="147"/>
                        </a:cubicBezTo>
                        <a:cubicBezTo>
                          <a:pt x="606" y="139"/>
                          <a:pt x="641" y="96"/>
                          <a:pt x="662"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grpSp>
          </p:grpSp>
        </p:grpSp>
        <p:grpSp>
          <p:nvGrpSpPr>
            <p:cNvPr id="225" name="Group 224">
              <a:extLst>
                <a:ext uri="{FF2B5EF4-FFF2-40B4-BE49-F238E27FC236}">
                  <a16:creationId xmlns:a16="http://schemas.microsoft.com/office/drawing/2014/main" id="{C5888011-B596-44EA-815D-E9A5627BD5A3}"/>
                </a:ext>
              </a:extLst>
            </p:cNvPr>
            <p:cNvGrpSpPr/>
            <p:nvPr/>
          </p:nvGrpSpPr>
          <p:grpSpPr>
            <a:xfrm>
              <a:off x="1872084" y="2257105"/>
              <a:ext cx="205700" cy="341495"/>
              <a:chOff x="7084723" y="1610486"/>
              <a:chExt cx="212660" cy="353049"/>
            </a:xfrm>
          </p:grpSpPr>
          <p:sp>
            <p:nvSpPr>
              <p:cNvPr id="250" name="Rectangle 249">
                <a:extLst>
                  <a:ext uri="{FF2B5EF4-FFF2-40B4-BE49-F238E27FC236}">
                    <a16:creationId xmlns:a16="http://schemas.microsoft.com/office/drawing/2014/main" id="{E9066829-AFE7-4403-A484-34DEE3431BE2}"/>
                  </a:ext>
                </a:extLst>
              </p:cNvPr>
              <p:cNvSpPr/>
              <p:nvPr/>
            </p:nvSpPr>
            <p:spPr bwMode="auto">
              <a:xfrm>
                <a:off x="7085519" y="1610486"/>
                <a:ext cx="211864" cy="353049"/>
              </a:xfrm>
              <a:prstGeom prst="rect">
                <a:avLst/>
              </a:prstGeom>
              <a:solidFill>
                <a:srgbClr val="5C2D91"/>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251" name="Group 250">
                <a:extLst>
                  <a:ext uri="{FF2B5EF4-FFF2-40B4-BE49-F238E27FC236}">
                    <a16:creationId xmlns:a16="http://schemas.microsoft.com/office/drawing/2014/main" id="{20290C20-A657-478B-B8F2-315CCEB53030}"/>
                  </a:ext>
                </a:extLst>
              </p:cNvPr>
              <p:cNvGrpSpPr/>
              <p:nvPr/>
            </p:nvGrpSpPr>
            <p:grpSpPr>
              <a:xfrm>
                <a:off x="7138556" y="1706457"/>
                <a:ext cx="104198" cy="130248"/>
                <a:chOff x="9444088" y="2885171"/>
                <a:chExt cx="107950" cy="134938"/>
              </a:xfrm>
              <a:solidFill>
                <a:srgbClr val="FFFFFF"/>
              </a:solidFill>
            </p:grpSpPr>
            <p:sp>
              <p:nvSpPr>
                <p:cNvPr id="254" name="Freeform 26">
                  <a:extLst>
                    <a:ext uri="{FF2B5EF4-FFF2-40B4-BE49-F238E27FC236}">
                      <a16:creationId xmlns:a16="http://schemas.microsoft.com/office/drawing/2014/main" id="{834C4A53-C022-44C7-9D34-5F387D2D07FB}"/>
                    </a:ext>
                  </a:extLst>
                </p:cNvPr>
                <p:cNvSpPr>
                  <a:spLocks/>
                </p:cNvSpPr>
                <p:nvPr/>
              </p:nvSpPr>
              <p:spPr bwMode="auto">
                <a:xfrm>
                  <a:off x="9496476" y="2885171"/>
                  <a:ext cx="30163" cy="31750"/>
                </a:xfrm>
                <a:custGeom>
                  <a:avLst/>
                  <a:gdLst>
                    <a:gd name="T0" fmla="*/ 179 w 188"/>
                    <a:gd name="T1" fmla="*/ 0 h 196"/>
                    <a:gd name="T2" fmla="*/ 45 w 188"/>
                    <a:gd name="T3" fmla="*/ 72 h 196"/>
                    <a:gd name="T4" fmla="*/ 12 w 188"/>
                    <a:gd name="T5" fmla="*/ 195 h 196"/>
                    <a:gd name="T6" fmla="*/ 141 w 188"/>
                    <a:gd name="T7" fmla="*/ 128 h 196"/>
                    <a:gd name="T8" fmla="*/ 179 w 188"/>
                    <a:gd name="T9" fmla="*/ 0 h 196"/>
                  </a:gdLst>
                  <a:ahLst/>
                  <a:cxnLst>
                    <a:cxn ang="0">
                      <a:pos x="T0" y="T1"/>
                    </a:cxn>
                    <a:cxn ang="0">
                      <a:pos x="T2" y="T3"/>
                    </a:cxn>
                    <a:cxn ang="0">
                      <a:pos x="T4" y="T5"/>
                    </a:cxn>
                    <a:cxn ang="0">
                      <a:pos x="T6" y="T7"/>
                    </a:cxn>
                    <a:cxn ang="0">
                      <a:pos x="T8" y="T9"/>
                    </a:cxn>
                  </a:cxnLst>
                  <a:rect l="0" t="0" r="r" b="b"/>
                  <a:pathLst>
                    <a:path w="188" h="196">
                      <a:moveTo>
                        <a:pt x="179" y="0"/>
                      </a:moveTo>
                      <a:cubicBezTo>
                        <a:pt x="179" y="0"/>
                        <a:pt x="90" y="8"/>
                        <a:pt x="45" y="72"/>
                      </a:cubicBezTo>
                      <a:cubicBezTo>
                        <a:pt x="0" y="136"/>
                        <a:pt x="12" y="195"/>
                        <a:pt x="12" y="195"/>
                      </a:cubicBezTo>
                      <a:cubicBezTo>
                        <a:pt x="12" y="195"/>
                        <a:pt x="90" y="196"/>
                        <a:pt x="141" y="128"/>
                      </a:cubicBezTo>
                      <a:cubicBezTo>
                        <a:pt x="188" y="66"/>
                        <a:pt x="179" y="0"/>
                        <a:pt x="1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255" name="Freeform 27">
                  <a:extLst>
                    <a:ext uri="{FF2B5EF4-FFF2-40B4-BE49-F238E27FC236}">
                      <a16:creationId xmlns:a16="http://schemas.microsoft.com/office/drawing/2014/main" id="{1EB5ABFE-CB0E-473D-8CF9-053D154775B2}"/>
                    </a:ext>
                  </a:extLst>
                </p:cNvPr>
                <p:cNvSpPr>
                  <a:spLocks/>
                </p:cNvSpPr>
                <p:nvPr/>
              </p:nvSpPr>
              <p:spPr bwMode="auto">
                <a:xfrm>
                  <a:off x="9444088" y="2916921"/>
                  <a:ext cx="107950" cy="103188"/>
                </a:xfrm>
                <a:custGeom>
                  <a:avLst/>
                  <a:gdLst>
                    <a:gd name="T0" fmla="*/ 662 w 682"/>
                    <a:gd name="T1" fmla="*/ 87 h 643"/>
                    <a:gd name="T2" fmla="*/ 499 w 682"/>
                    <a:gd name="T3" fmla="*/ 2 h 643"/>
                    <a:gd name="T4" fmla="*/ 424 w 682"/>
                    <a:gd name="T5" fmla="*/ 16 h 643"/>
                    <a:gd name="T6" fmla="*/ 345 w 682"/>
                    <a:gd name="T7" fmla="*/ 41 h 643"/>
                    <a:gd name="T8" fmla="*/ 286 w 682"/>
                    <a:gd name="T9" fmla="*/ 22 h 643"/>
                    <a:gd name="T10" fmla="*/ 201 w 682"/>
                    <a:gd name="T11" fmla="*/ 4 h 643"/>
                    <a:gd name="T12" fmla="*/ 82 w 682"/>
                    <a:gd name="T13" fmla="*/ 53 h 643"/>
                    <a:gd name="T14" fmla="*/ 0 w 682"/>
                    <a:gd name="T15" fmla="*/ 261 h 643"/>
                    <a:gd name="T16" fmla="*/ 58 w 682"/>
                    <a:gd name="T17" fmla="*/ 484 h 643"/>
                    <a:gd name="T18" fmla="*/ 143 w 682"/>
                    <a:gd name="T19" fmla="*/ 603 h 643"/>
                    <a:gd name="T20" fmla="*/ 209 w 682"/>
                    <a:gd name="T21" fmla="*/ 639 h 643"/>
                    <a:gd name="T22" fmla="*/ 258 w 682"/>
                    <a:gd name="T23" fmla="*/ 634 h 643"/>
                    <a:gd name="T24" fmla="*/ 321 w 682"/>
                    <a:gd name="T25" fmla="*/ 609 h 643"/>
                    <a:gd name="T26" fmla="*/ 406 w 682"/>
                    <a:gd name="T27" fmla="*/ 612 h 643"/>
                    <a:gd name="T28" fmla="*/ 492 w 682"/>
                    <a:gd name="T29" fmla="*/ 640 h 643"/>
                    <a:gd name="T30" fmla="*/ 609 w 682"/>
                    <a:gd name="T31" fmla="*/ 560 h 643"/>
                    <a:gd name="T32" fmla="*/ 671 w 682"/>
                    <a:gd name="T33" fmla="*/ 452 h 643"/>
                    <a:gd name="T34" fmla="*/ 682 w 682"/>
                    <a:gd name="T35" fmla="*/ 414 h 643"/>
                    <a:gd name="T36" fmla="*/ 631 w 682"/>
                    <a:gd name="T37" fmla="*/ 382 h 643"/>
                    <a:gd name="T38" fmla="*/ 572 w 682"/>
                    <a:gd name="T39" fmla="*/ 274 h 643"/>
                    <a:gd name="T40" fmla="*/ 599 w 682"/>
                    <a:gd name="T41" fmla="*/ 147 h 643"/>
                    <a:gd name="T42" fmla="*/ 662 w 682"/>
                    <a:gd name="T43" fmla="*/ 87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2" h="643">
                      <a:moveTo>
                        <a:pt x="662" y="87"/>
                      </a:moveTo>
                      <a:cubicBezTo>
                        <a:pt x="662" y="87"/>
                        <a:pt x="614" y="2"/>
                        <a:pt x="499" y="2"/>
                      </a:cubicBezTo>
                      <a:cubicBezTo>
                        <a:pt x="499" y="2"/>
                        <a:pt x="469" y="0"/>
                        <a:pt x="424" y="16"/>
                      </a:cubicBezTo>
                      <a:cubicBezTo>
                        <a:pt x="379" y="32"/>
                        <a:pt x="367" y="41"/>
                        <a:pt x="345" y="41"/>
                      </a:cubicBezTo>
                      <a:cubicBezTo>
                        <a:pt x="345" y="41"/>
                        <a:pt x="315" y="36"/>
                        <a:pt x="286" y="22"/>
                      </a:cubicBezTo>
                      <a:cubicBezTo>
                        <a:pt x="257" y="9"/>
                        <a:pt x="226" y="4"/>
                        <a:pt x="201" y="4"/>
                      </a:cubicBezTo>
                      <a:cubicBezTo>
                        <a:pt x="176" y="4"/>
                        <a:pt x="121" y="20"/>
                        <a:pt x="82" y="53"/>
                      </a:cubicBezTo>
                      <a:cubicBezTo>
                        <a:pt x="41" y="88"/>
                        <a:pt x="0" y="152"/>
                        <a:pt x="0" y="261"/>
                      </a:cubicBezTo>
                      <a:cubicBezTo>
                        <a:pt x="0" y="370"/>
                        <a:pt x="55" y="479"/>
                        <a:pt x="58" y="484"/>
                      </a:cubicBezTo>
                      <a:cubicBezTo>
                        <a:pt x="60" y="488"/>
                        <a:pt x="120" y="584"/>
                        <a:pt x="143" y="603"/>
                      </a:cubicBezTo>
                      <a:cubicBezTo>
                        <a:pt x="167" y="623"/>
                        <a:pt x="185" y="638"/>
                        <a:pt x="209" y="639"/>
                      </a:cubicBezTo>
                      <a:cubicBezTo>
                        <a:pt x="232" y="640"/>
                        <a:pt x="245" y="638"/>
                        <a:pt x="258" y="634"/>
                      </a:cubicBezTo>
                      <a:cubicBezTo>
                        <a:pt x="270" y="629"/>
                        <a:pt x="305" y="611"/>
                        <a:pt x="321" y="609"/>
                      </a:cubicBezTo>
                      <a:cubicBezTo>
                        <a:pt x="337" y="608"/>
                        <a:pt x="362" y="598"/>
                        <a:pt x="406" y="612"/>
                      </a:cubicBezTo>
                      <a:cubicBezTo>
                        <a:pt x="450" y="626"/>
                        <a:pt x="464" y="643"/>
                        <a:pt x="492" y="640"/>
                      </a:cubicBezTo>
                      <a:cubicBezTo>
                        <a:pt x="520" y="636"/>
                        <a:pt x="557" y="635"/>
                        <a:pt x="609" y="560"/>
                      </a:cubicBezTo>
                      <a:cubicBezTo>
                        <a:pt x="626" y="536"/>
                        <a:pt x="669" y="463"/>
                        <a:pt x="671" y="452"/>
                      </a:cubicBezTo>
                      <a:cubicBezTo>
                        <a:pt x="673" y="441"/>
                        <a:pt x="682" y="427"/>
                        <a:pt x="682" y="414"/>
                      </a:cubicBezTo>
                      <a:cubicBezTo>
                        <a:pt x="682" y="414"/>
                        <a:pt x="642" y="394"/>
                        <a:pt x="631" y="382"/>
                      </a:cubicBezTo>
                      <a:cubicBezTo>
                        <a:pt x="615" y="364"/>
                        <a:pt x="584" y="338"/>
                        <a:pt x="572" y="274"/>
                      </a:cubicBezTo>
                      <a:cubicBezTo>
                        <a:pt x="561" y="211"/>
                        <a:pt x="592" y="155"/>
                        <a:pt x="599" y="147"/>
                      </a:cubicBezTo>
                      <a:cubicBezTo>
                        <a:pt x="606" y="139"/>
                        <a:pt x="641" y="96"/>
                        <a:pt x="66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grpSp>
          <p:sp>
            <p:nvSpPr>
              <p:cNvPr id="252" name="CellPhone_E8EA">
                <a:extLst>
                  <a:ext uri="{FF2B5EF4-FFF2-40B4-BE49-F238E27FC236}">
                    <a16:creationId xmlns:a16="http://schemas.microsoft.com/office/drawing/2014/main" id="{B9278BCE-0626-4C02-89F4-34647C2E64A8}"/>
                  </a:ext>
                </a:extLst>
              </p:cNvPr>
              <p:cNvSpPr>
                <a:spLocks noChangeAspect="1" noEditPoints="1"/>
              </p:cNvSpPr>
              <p:nvPr/>
            </p:nvSpPr>
            <p:spPr bwMode="auto">
              <a:xfrm>
                <a:off x="7084723" y="1610486"/>
                <a:ext cx="211864" cy="353049"/>
              </a:xfrm>
              <a:custGeom>
                <a:avLst/>
                <a:gdLst>
                  <a:gd name="T0" fmla="*/ 2125 w 2250"/>
                  <a:gd name="T1" fmla="*/ 3750 h 3750"/>
                  <a:gd name="T2" fmla="*/ 125 w 2250"/>
                  <a:gd name="T3" fmla="*/ 3750 h 3750"/>
                  <a:gd name="T4" fmla="*/ 0 w 2250"/>
                  <a:gd name="T5" fmla="*/ 3625 h 3750"/>
                  <a:gd name="T6" fmla="*/ 0 w 2250"/>
                  <a:gd name="T7" fmla="*/ 125 h 3750"/>
                  <a:gd name="T8" fmla="*/ 125 w 2250"/>
                  <a:gd name="T9" fmla="*/ 0 h 3750"/>
                  <a:gd name="T10" fmla="*/ 2125 w 2250"/>
                  <a:gd name="T11" fmla="*/ 0 h 3750"/>
                  <a:gd name="T12" fmla="*/ 2250 w 2250"/>
                  <a:gd name="T13" fmla="*/ 125 h 3750"/>
                  <a:gd name="T14" fmla="*/ 2250 w 2250"/>
                  <a:gd name="T15" fmla="*/ 3625 h 3750"/>
                  <a:gd name="T16" fmla="*/ 2125 w 2250"/>
                  <a:gd name="T17" fmla="*/ 3750 h 3750"/>
                  <a:gd name="T18" fmla="*/ 875 w 2250"/>
                  <a:gd name="T19" fmla="*/ 3250 h 3750"/>
                  <a:gd name="T20" fmla="*/ 1375 w 2250"/>
                  <a:gd name="T21" fmla="*/ 3250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0" h="3750">
                    <a:moveTo>
                      <a:pt x="2125" y="3750"/>
                    </a:moveTo>
                    <a:cubicBezTo>
                      <a:pt x="125" y="3750"/>
                      <a:pt x="125" y="3750"/>
                      <a:pt x="125" y="3750"/>
                    </a:cubicBezTo>
                    <a:cubicBezTo>
                      <a:pt x="56" y="3750"/>
                      <a:pt x="0" y="3694"/>
                      <a:pt x="0" y="3625"/>
                    </a:cubicBezTo>
                    <a:cubicBezTo>
                      <a:pt x="0" y="125"/>
                      <a:pt x="0" y="125"/>
                      <a:pt x="0" y="125"/>
                    </a:cubicBezTo>
                    <a:cubicBezTo>
                      <a:pt x="0" y="56"/>
                      <a:pt x="56" y="0"/>
                      <a:pt x="125" y="0"/>
                    </a:cubicBezTo>
                    <a:cubicBezTo>
                      <a:pt x="2125" y="0"/>
                      <a:pt x="2125" y="0"/>
                      <a:pt x="2125" y="0"/>
                    </a:cubicBezTo>
                    <a:cubicBezTo>
                      <a:pt x="2194" y="0"/>
                      <a:pt x="2250" y="56"/>
                      <a:pt x="2250" y="125"/>
                    </a:cubicBezTo>
                    <a:cubicBezTo>
                      <a:pt x="2250" y="3625"/>
                      <a:pt x="2250" y="3625"/>
                      <a:pt x="2250" y="3625"/>
                    </a:cubicBezTo>
                    <a:cubicBezTo>
                      <a:pt x="2250" y="3694"/>
                      <a:pt x="2194" y="3750"/>
                      <a:pt x="2125" y="3750"/>
                    </a:cubicBezTo>
                    <a:close/>
                    <a:moveTo>
                      <a:pt x="875" y="3250"/>
                    </a:moveTo>
                    <a:cubicBezTo>
                      <a:pt x="1375" y="3250"/>
                      <a:pt x="1375" y="3250"/>
                      <a:pt x="1375" y="3250"/>
                    </a:cubicBezTo>
                  </a:path>
                </a:pathLst>
              </a:custGeom>
              <a:noFill/>
              <a:ln w="14224" cap="sq">
                <a:solidFill>
                  <a:srgbClr val="5C2D9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gradFill>
                    <a:gsLst>
                      <a:gs pos="0">
                        <a:srgbClr val="505050"/>
                      </a:gs>
                      <a:gs pos="100000">
                        <a:srgbClr val="505050"/>
                      </a:gs>
                    </a:gsLst>
                  </a:gradFill>
                  <a:effectLst/>
                  <a:uLnTx/>
                  <a:uFillTx/>
                  <a:latin typeface="Segoe UI"/>
                  <a:ea typeface="+mn-ea"/>
                  <a:cs typeface="+mn-cs"/>
                </a:endParaRPr>
              </a:p>
            </p:txBody>
          </p:sp>
          <p:cxnSp>
            <p:nvCxnSpPr>
              <p:cNvPr id="253" name="Straight Connector 252">
                <a:extLst>
                  <a:ext uri="{FF2B5EF4-FFF2-40B4-BE49-F238E27FC236}">
                    <a16:creationId xmlns:a16="http://schemas.microsoft.com/office/drawing/2014/main" id="{ADC816C9-DF93-4B1F-9021-D1B6A591046F}"/>
                  </a:ext>
                </a:extLst>
              </p:cNvPr>
              <p:cNvCxnSpPr>
                <a:cxnSpLocks/>
              </p:cNvCxnSpPr>
              <p:nvPr/>
            </p:nvCxnSpPr>
            <p:spPr>
              <a:xfrm>
                <a:off x="7165583" y="1916461"/>
                <a:ext cx="47081" cy="0"/>
              </a:xfrm>
              <a:prstGeom prst="line">
                <a:avLst/>
              </a:prstGeom>
              <a:noFill/>
              <a:ln w="9525" cap="flat" cmpd="sng" algn="ctr">
                <a:solidFill>
                  <a:srgbClr val="FFFFFF"/>
                </a:solidFill>
                <a:prstDash val="solid"/>
                <a:headEnd type="none"/>
                <a:tailEnd type="none"/>
              </a:ln>
              <a:effectLst/>
            </p:spPr>
          </p:cxnSp>
        </p:grpSp>
        <p:grpSp>
          <p:nvGrpSpPr>
            <p:cNvPr id="226" name="Group 225">
              <a:extLst>
                <a:ext uri="{FF2B5EF4-FFF2-40B4-BE49-F238E27FC236}">
                  <a16:creationId xmlns:a16="http://schemas.microsoft.com/office/drawing/2014/main" id="{B14724F8-F645-4BD7-815A-3358A8729DDE}"/>
                </a:ext>
              </a:extLst>
            </p:cNvPr>
            <p:cNvGrpSpPr/>
            <p:nvPr/>
          </p:nvGrpSpPr>
          <p:grpSpPr>
            <a:xfrm>
              <a:off x="1571071" y="2257105"/>
              <a:ext cx="204931" cy="341495"/>
              <a:chOff x="6490922" y="1610486"/>
              <a:chExt cx="211865" cy="353049"/>
            </a:xfrm>
          </p:grpSpPr>
          <p:sp>
            <p:nvSpPr>
              <p:cNvPr id="238" name="Rectangle 237">
                <a:extLst>
                  <a:ext uri="{FF2B5EF4-FFF2-40B4-BE49-F238E27FC236}">
                    <a16:creationId xmlns:a16="http://schemas.microsoft.com/office/drawing/2014/main" id="{1CF725AB-DC05-4A8B-9A54-411630DD63BD}"/>
                  </a:ext>
                </a:extLst>
              </p:cNvPr>
              <p:cNvSpPr/>
              <p:nvPr/>
            </p:nvSpPr>
            <p:spPr bwMode="auto">
              <a:xfrm>
                <a:off x="6490922" y="1610486"/>
                <a:ext cx="211864" cy="353049"/>
              </a:xfrm>
              <a:prstGeom prst="rect">
                <a:avLst/>
              </a:prstGeom>
              <a:solidFill>
                <a:srgbClr val="107C1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239" name="Group 30">
                <a:extLst>
                  <a:ext uri="{FF2B5EF4-FFF2-40B4-BE49-F238E27FC236}">
                    <a16:creationId xmlns:a16="http://schemas.microsoft.com/office/drawing/2014/main" id="{AFF37275-BAD7-475B-958F-521A5EAD6855}"/>
                  </a:ext>
                </a:extLst>
              </p:cNvPr>
              <p:cNvGrpSpPr>
                <a:grpSpLocks noChangeAspect="1"/>
              </p:cNvGrpSpPr>
              <p:nvPr/>
            </p:nvGrpSpPr>
            <p:grpSpPr bwMode="auto">
              <a:xfrm>
                <a:off x="6545792" y="1729376"/>
                <a:ext cx="111361" cy="115269"/>
                <a:chOff x="5049" y="1841"/>
                <a:chExt cx="57" cy="59"/>
              </a:xfrm>
              <a:solidFill>
                <a:srgbClr val="FFFFFF"/>
              </a:solidFill>
            </p:grpSpPr>
            <p:sp>
              <p:nvSpPr>
                <p:cNvPr id="242" name="Freeform 31">
                  <a:extLst>
                    <a:ext uri="{FF2B5EF4-FFF2-40B4-BE49-F238E27FC236}">
                      <a16:creationId xmlns:a16="http://schemas.microsoft.com/office/drawing/2014/main" id="{D110CC46-9CF3-4048-9DC0-6C4453B6A23D}"/>
                    </a:ext>
                  </a:extLst>
                </p:cNvPr>
                <p:cNvSpPr>
                  <a:spLocks/>
                </p:cNvSpPr>
                <p:nvPr/>
              </p:nvSpPr>
              <p:spPr bwMode="auto">
                <a:xfrm>
                  <a:off x="5049" y="1859"/>
                  <a:ext cx="9" cy="23"/>
                </a:xfrm>
                <a:custGeom>
                  <a:avLst/>
                  <a:gdLst>
                    <a:gd name="T0" fmla="*/ 70 w 81"/>
                    <a:gd name="T1" fmla="*/ 0 h 212"/>
                    <a:gd name="T2" fmla="*/ 11 w 81"/>
                    <a:gd name="T3" fmla="*/ 0 h 212"/>
                    <a:gd name="T4" fmla="*/ 0 w 81"/>
                    <a:gd name="T5" fmla="*/ 11 h 212"/>
                    <a:gd name="T6" fmla="*/ 0 w 81"/>
                    <a:gd name="T7" fmla="*/ 201 h 212"/>
                    <a:gd name="T8" fmla="*/ 11 w 81"/>
                    <a:gd name="T9" fmla="*/ 212 h 212"/>
                    <a:gd name="T10" fmla="*/ 70 w 81"/>
                    <a:gd name="T11" fmla="*/ 212 h 212"/>
                    <a:gd name="T12" fmla="*/ 81 w 81"/>
                    <a:gd name="T13" fmla="*/ 201 h 212"/>
                    <a:gd name="T14" fmla="*/ 81 w 81"/>
                    <a:gd name="T15" fmla="*/ 11 h 212"/>
                    <a:gd name="T16" fmla="*/ 70 w 81"/>
                    <a:gd name="T1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212">
                      <a:moveTo>
                        <a:pt x="70" y="0"/>
                      </a:moveTo>
                      <a:cubicBezTo>
                        <a:pt x="11" y="0"/>
                        <a:pt x="11" y="0"/>
                        <a:pt x="11" y="0"/>
                      </a:cubicBezTo>
                      <a:cubicBezTo>
                        <a:pt x="5" y="0"/>
                        <a:pt x="0" y="5"/>
                        <a:pt x="0" y="11"/>
                      </a:cubicBezTo>
                      <a:cubicBezTo>
                        <a:pt x="0" y="201"/>
                        <a:pt x="0" y="201"/>
                        <a:pt x="0" y="201"/>
                      </a:cubicBezTo>
                      <a:cubicBezTo>
                        <a:pt x="0" y="207"/>
                        <a:pt x="5" y="212"/>
                        <a:pt x="11" y="212"/>
                      </a:cubicBezTo>
                      <a:cubicBezTo>
                        <a:pt x="70" y="212"/>
                        <a:pt x="70" y="212"/>
                        <a:pt x="70" y="212"/>
                      </a:cubicBezTo>
                      <a:cubicBezTo>
                        <a:pt x="76" y="212"/>
                        <a:pt x="81" y="207"/>
                        <a:pt x="81" y="201"/>
                      </a:cubicBezTo>
                      <a:cubicBezTo>
                        <a:pt x="81" y="11"/>
                        <a:pt x="81" y="11"/>
                        <a:pt x="81" y="11"/>
                      </a:cubicBezTo>
                      <a:cubicBezTo>
                        <a:pt x="81" y="5"/>
                        <a:pt x="76" y="0"/>
                        <a:pt x="7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243" name="Freeform 32">
                  <a:extLst>
                    <a:ext uri="{FF2B5EF4-FFF2-40B4-BE49-F238E27FC236}">
                      <a16:creationId xmlns:a16="http://schemas.microsoft.com/office/drawing/2014/main" id="{452E12BA-1931-4549-BCAD-D14B1A843F14}"/>
                    </a:ext>
                  </a:extLst>
                </p:cNvPr>
                <p:cNvSpPr>
                  <a:spLocks/>
                </p:cNvSpPr>
                <p:nvPr/>
              </p:nvSpPr>
              <p:spPr bwMode="auto">
                <a:xfrm>
                  <a:off x="5097" y="1859"/>
                  <a:ext cx="9" cy="23"/>
                </a:xfrm>
                <a:custGeom>
                  <a:avLst/>
                  <a:gdLst>
                    <a:gd name="T0" fmla="*/ 71 w 82"/>
                    <a:gd name="T1" fmla="*/ 0 h 212"/>
                    <a:gd name="T2" fmla="*/ 11 w 82"/>
                    <a:gd name="T3" fmla="*/ 0 h 212"/>
                    <a:gd name="T4" fmla="*/ 0 w 82"/>
                    <a:gd name="T5" fmla="*/ 11 h 212"/>
                    <a:gd name="T6" fmla="*/ 0 w 82"/>
                    <a:gd name="T7" fmla="*/ 201 h 212"/>
                    <a:gd name="T8" fmla="*/ 11 w 82"/>
                    <a:gd name="T9" fmla="*/ 212 h 212"/>
                    <a:gd name="T10" fmla="*/ 71 w 82"/>
                    <a:gd name="T11" fmla="*/ 212 h 212"/>
                    <a:gd name="T12" fmla="*/ 82 w 82"/>
                    <a:gd name="T13" fmla="*/ 201 h 212"/>
                    <a:gd name="T14" fmla="*/ 82 w 82"/>
                    <a:gd name="T15" fmla="*/ 11 h 212"/>
                    <a:gd name="T16" fmla="*/ 71 w 82"/>
                    <a:gd name="T1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12">
                      <a:moveTo>
                        <a:pt x="71" y="0"/>
                      </a:moveTo>
                      <a:cubicBezTo>
                        <a:pt x="11" y="0"/>
                        <a:pt x="11" y="0"/>
                        <a:pt x="11" y="0"/>
                      </a:cubicBezTo>
                      <a:cubicBezTo>
                        <a:pt x="5" y="0"/>
                        <a:pt x="0" y="5"/>
                        <a:pt x="0" y="11"/>
                      </a:cubicBezTo>
                      <a:cubicBezTo>
                        <a:pt x="0" y="201"/>
                        <a:pt x="0" y="201"/>
                        <a:pt x="0" y="201"/>
                      </a:cubicBezTo>
                      <a:cubicBezTo>
                        <a:pt x="0" y="207"/>
                        <a:pt x="5" y="212"/>
                        <a:pt x="11" y="212"/>
                      </a:cubicBezTo>
                      <a:cubicBezTo>
                        <a:pt x="71" y="212"/>
                        <a:pt x="71" y="212"/>
                        <a:pt x="71" y="212"/>
                      </a:cubicBezTo>
                      <a:cubicBezTo>
                        <a:pt x="77" y="212"/>
                        <a:pt x="82" y="207"/>
                        <a:pt x="82" y="201"/>
                      </a:cubicBezTo>
                      <a:cubicBezTo>
                        <a:pt x="82" y="11"/>
                        <a:pt x="82" y="11"/>
                        <a:pt x="82" y="11"/>
                      </a:cubicBezTo>
                      <a:cubicBezTo>
                        <a:pt x="82" y="5"/>
                        <a:pt x="77" y="0"/>
                        <a:pt x="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244" name="Freeform 33">
                  <a:extLst>
                    <a:ext uri="{FF2B5EF4-FFF2-40B4-BE49-F238E27FC236}">
                      <a16:creationId xmlns:a16="http://schemas.microsoft.com/office/drawing/2014/main" id="{D2DED3C2-7D2F-4F39-98A3-79AE66995CAF}"/>
                    </a:ext>
                  </a:extLst>
                </p:cNvPr>
                <p:cNvSpPr>
                  <a:spLocks/>
                </p:cNvSpPr>
                <p:nvPr/>
              </p:nvSpPr>
              <p:spPr bwMode="auto">
                <a:xfrm>
                  <a:off x="5066" y="1877"/>
                  <a:ext cx="9" cy="23"/>
                </a:xfrm>
                <a:custGeom>
                  <a:avLst/>
                  <a:gdLst>
                    <a:gd name="T0" fmla="*/ 70 w 81"/>
                    <a:gd name="T1" fmla="*/ 0 h 211"/>
                    <a:gd name="T2" fmla="*/ 11 w 81"/>
                    <a:gd name="T3" fmla="*/ 0 h 211"/>
                    <a:gd name="T4" fmla="*/ 0 w 81"/>
                    <a:gd name="T5" fmla="*/ 11 h 211"/>
                    <a:gd name="T6" fmla="*/ 0 w 81"/>
                    <a:gd name="T7" fmla="*/ 200 h 211"/>
                    <a:gd name="T8" fmla="*/ 11 w 81"/>
                    <a:gd name="T9" fmla="*/ 211 h 211"/>
                    <a:gd name="T10" fmla="*/ 70 w 81"/>
                    <a:gd name="T11" fmla="*/ 211 h 211"/>
                    <a:gd name="T12" fmla="*/ 81 w 81"/>
                    <a:gd name="T13" fmla="*/ 200 h 211"/>
                    <a:gd name="T14" fmla="*/ 81 w 81"/>
                    <a:gd name="T15" fmla="*/ 11 h 211"/>
                    <a:gd name="T16" fmla="*/ 70 w 81"/>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211">
                      <a:moveTo>
                        <a:pt x="70" y="0"/>
                      </a:moveTo>
                      <a:cubicBezTo>
                        <a:pt x="11" y="0"/>
                        <a:pt x="11" y="0"/>
                        <a:pt x="11" y="0"/>
                      </a:cubicBezTo>
                      <a:cubicBezTo>
                        <a:pt x="5" y="0"/>
                        <a:pt x="0" y="4"/>
                        <a:pt x="0" y="11"/>
                      </a:cubicBezTo>
                      <a:cubicBezTo>
                        <a:pt x="0" y="200"/>
                        <a:pt x="0" y="200"/>
                        <a:pt x="0" y="200"/>
                      </a:cubicBezTo>
                      <a:cubicBezTo>
                        <a:pt x="0" y="206"/>
                        <a:pt x="5" y="211"/>
                        <a:pt x="11" y="211"/>
                      </a:cubicBezTo>
                      <a:cubicBezTo>
                        <a:pt x="70" y="211"/>
                        <a:pt x="70" y="211"/>
                        <a:pt x="70" y="211"/>
                      </a:cubicBezTo>
                      <a:cubicBezTo>
                        <a:pt x="76" y="211"/>
                        <a:pt x="81" y="206"/>
                        <a:pt x="81" y="200"/>
                      </a:cubicBezTo>
                      <a:cubicBezTo>
                        <a:pt x="81" y="11"/>
                        <a:pt x="81" y="11"/>
                        <a:pt x="81" y="11"/>
                      </a:cubicBezTo>
                      <a:cubicBezTo>
                        <a:pt x="81" y="4"/>
                        <a:pt x="76" y="0"/>
                        <a:pt x="7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245" name="Freeform 34">
                  <a:extLst>
                    <a:ext uri="{FF2B5EF4-FFF2-40B4-BE49-F238E27FC236}">
                      <a16:creationId xmlns:a16="http://schemas.microsoft.com/office/drawing/2014/main" id="{41FFD315-B219-4C7A-A0AF-8E89E7CC1963}"/>
                    </a:ext>
                  </a:extLst>
                </p:cNvPr>
                <p:cNvSpPr>
                  <a:spLocks/>
                </p:cNvSpPr>
                <p:nvPr/>
              </p:nvSpPr>
              <p:spPr bwMode="auto">
                <a:xfrm>
                  <a:off x="5079" y="1877"/>
                  <a:ext cx="10" cy="23"/>
                </a:xfrm>
                <a:custGeom>
                  <a:avLst/>
                  <a:gdLst>
                    <a:gd name="T0" fmla="*/ 71 w 82"/>
                    <a:gd name="T1" fmla="*/ 0 h 211"/>
                    <a:gd name="T2" fmla="*/ 11 w 82"/>
                    <a:gd name="T3" fmla="*/ 0 h 211"/>
                    <a:gd name="T4" fmla="*/ 0 w 82"/>
                    <a:gd name="T5" fmla="*/ 11 h 211"/>
                    <a:gd name="T6" fmla="*/ 0 w 82"/>
                    <a:gd name="T7" fmla="*/ 200 h 211"/>
                    <a:gd name="T8" fmla="*/ 11 w 82"/>
                    <a:gd name="T9" fmla="*/ 211 h 211"/>
                    <a:gd name="T10" fmla="*/ 71 w 82"/>
                    <a:gd name="T11" fmla="*/ 211 h 211"/>
                    <a:gd name="T12" fmla="*/ 82 w 82"/>
                    <a:gd name="T13" fmla="*/ 200 h 211"/>
                    <a:gd name="T14" fmla="*/ 82 w 82"/>
                    <a:gd name="T15" fmla="*/ 11 h 211"/>
                    <a:gd name="T16" fmla="*/ 71 w 82"/>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11">
                      <a:moveTo>
                        <a:pt x="71" y="0"/>
                      </a:moveTo>
                      <a:cubicBezTo>
                        <a:pt x="11" y="0"/>
                        <a:pt x="11" y="0"/>
                        <a:pt x="11" y="0"/>
                      </a:cubicBezTo>
                      <a:cubicBezTo>
                        <a:pt x="5" y="0"/>
                        <a:pt x="0" y="4"/>
                        <a:pt x="0" y="11"/>
                      </a:cubicBezTo>
                      <a:cubicBezTo>
                        <a:pt x="0" y="200"/>
                        <a:pt x="0" y="200"/>
                        <a:pt x="0" y="200"/>
                      </a:cubicBezTo>
                      <a:cubicBezTo>
                        <a:pt x="0" y="206"/>
                        <a:pt x="5" y="211"/>
                        <a:pt x="11" y="211"/>
                      </a:cubicBezTo>
                      <a:cubicBezTo>
                        <a:pt x="71" y="211"/>
                        <a:pt x="71" y="211"/>
                        <a:pt x="71" y="211"/>
                      </a:cubicBezTo>
                      <a:cubicBezTo>
                        <a:pt x="77" y="211"/>
                        <a:pt x="82" y="206"/>
                        <a:pt x="82" y="200"/>
                      </a:cubicBezTo>
                      <a:cubicBezTo>
                        <a:pt x="82" y="11"/>
                        <a:pt x="82" y="11"/>
                        <a:pt x="82" y="11"/>
                      </a:cubicBezTo>
                      <a:cubicBezTo>
                        <a:pt x="82" y="4"/>
                        <a:pt x="77" y="0"/>
                        <a:pt x="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246" name="Freeform 35">
                  <a:extLst>
                    <a:ext uri="{FF2B5EF4-FFF2-40B4-BE49-F238E27FC236}">
                      <a16:creationId xmlns:a16="http://schemas.microsoft.com/office/drawing/2014/main" id="{27D881F1-D422-4254-A34A-DE38865A379E}"/>
                    </a:ext>
                  </a:extLst>
                </p:cNvPr>
                <p:cNvSpPr>
                  <a:spLocks/>
                </p:cNvSpPr>
                <p:nvPr/>
              </p:nvSpPr>
              <p:spPr bwMode="auto">
                <a:xfrm>
                  <a:off x="5060" y="1859"/>
                  <a:ext cx="35" cy="28"/>
                </a:xfrm>
                <a:custGeom>
                  <a:avLst/>
                  <a:gdLst>
                    <a:gd name="T0" fmla="*/ 304 w 304"/>
                    <a:gd name="T1" fmla="*/ 0 h 264"/>
                    <a:gd name="T2" fmla="*/ 304 w 304"/>
                    <a:gd name="T3" fmla="*/ 221 h 264"/>
                    <a:gd name="T4" fmla="*/ 261 w 304"/>
                    <a:gd name="T5" fmla="*/ 264 h 264"/>
                    <a:gd name="T6" fmla="*/ 43 w 304"/>
                    <a:gd name="T7" fmla="*/ 264 h 264"/>
                    <a:gd name="T8" fmla="*/ 0 w 304"/>
                    <a:gd name="T9" fmla="*/ 221 h 264"/>
                    <a:gd name="T10" fmla="*/ 0 w 304"/>
                    <a:gd name="T11" fmla="*/ 0 h 264"/>
                    <a:gd name="T12" fmla="*/ 304 w 304"/>
                    <a:gd name="T13" fmla="*/ 0 h 264"/>
                  </a:gdLst>
                  <a:ahLst/>
                  <a:cxnLst>
                    <a:cxn ang="0">
                      <a:pos x="T0" y="T1"/>
                    </a:cxn>
                    <a:cxn ang="0">
                      <a:pos x="T2" y="T3"/>
                    </a:cxn>
                    <a:cxn ang="0">
                      <a:pos x="T4" y="T5"/>
                    </a:cxn>
                    <a:cxn ang="0">
                      <a:pos x="T6" y="T7"/>
                    </a:cxn>
                    <a:cxn ang="0">
                      <a:pos x="T8" y="T9"/>
                    </a:cxn>
                    <a:cxn ang="0">
                      <a:pos x="T10" y="T11"/>
                    </a:cxn>
                    <a:cxn ang="0">
                      <a:pos x="T12" y="T13"/>
                    </a:cxn>
                  </a:cxnLst>
                  <a:rect l="0" t="0" r="r" b="b"/>
                  <a:pathLst>
                    <a:path w="304" h="264">
                      <a:moveTo>
                        <a:pt x="304" y="0"/>
                      </a:moveTo>
                      <a:cubicBezTo>
                        <a:pt x="304" y="221"/>
                        <a:pt x="304" y="221"/>
                        <a:pt x="304" y="221"/>
                      </a:cubicBezTo>
                      <a:cubicBezTo>
                        <a:pt x="304" y="244"/>
                        <a:pt x="285" y="264"/>
                        <a:pt x="261" y="264"/>
                      </a:cubicBezTo>
                      <a:cubicBezTo>
                        <a:pt x="43" y="264"/>
                        <a:pt x="43" y="264"/>
                        <a:pt x="43" y="264"/>
                      </a:cubicBezTo>
                      <a:cubicBezTo>
                        <a:pt x="20" y="264"/>
                        <a:pt x="0" y="244"/>
                        <a:pt x="0" y="221"/>
                      </a:cubicBezTo>
                      <a:cubicBezTo>
                        <a:pt x="0" y="0"/>
                        <a:pt x="0" y="0"/>
                        <a:pt x="0" y="0"/>
                      </a:cubicBezTo>
                      <a:lnTo>
                        <a:pt x="3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247" name="Freeform 36">
                  <a:extLst>
                    <a:ext uri="{FF2B5EF4-FFF2-40B4-BE49-F238E27FC236}">
                      <a16:creationId xmlns:a16="http://schemas.microsoft.com/office/drawing/2014/main" id="{B803D8A8-B20B-4EFD-B442-53BF4336E2A1}"/>
                    </a:ext>
                  </a:extLst>
                </p:cNvPr>
                <p:cNvSpPr>
                  <a:spLocks noEditPoints="1"/>
                </p:cNvSpPr>
                <p:nvPr/>
              </p:nvSpPr>
              <p:spPr bwMode="auto">
                <a:xfrm>
                  <a:off x="5060" y="1845"/>
                  <a:ext cx="35" cy="13"/>
                </a:xfrm>
                <a:custGeom>
                  <a:avLst/>
                  <a:gdLst>
                    <a:gd name="T0" fmla="*/ 152 w 304"/>
                    <a:gd name="T1" fmla="*/ 0 h 118"/>
                    <a:gd name="T2" fmla="*/ 0 w 304"/>
                    <a:gd name="T3" fmla="*/ 118 h 118"/>
                    <a:gd name="T4" fmla="*/ 304 w 304"/>
                    <a:gd name="T5" fmla="*/ 118 h 118"/>
                    <a:gd name="T6" fmla="*/ 152 w 304"/>
                    <a:gd name="T7" fmla="*/ 0 h 118"/>
                    <a:gd name="T8" fmla="*/ 90 w 304"/>
                    <a:gd name="T9" fmla="*/ 79 h 118"/>
                    <a:gd name="T10" fmla="*/ 72 w 304"/>
                    <a:gd name="T11" fmla="*/ 61 h 118"/>
                    <a:gd name="T12" fmla="*/ 90 w 304"/>
                    <a:gd name="T13" fmla="*/ 43 h 118"/>
                    <a:gd name="T14" fmla="*/ 108 w 304"/>
                    <a:gd name="T15" fmla="*/ 61 h 118"/>
                    <a:gd name="T16" fmla="*/ 90 w 304"/>
                    <a:gd name="T17" fmla="*/ 79 h 118"/>
                    <a:gd name="T18" fmla="*/ 214 w 304"/>
                    <a:gd name="T19" fmla="*/ 79 h 118"/>
                    <a:gd name="T20" fmla="*/ 196 w 304"/>
                    <a:gd name="T21" fmla="*/ 61 h 118"/>
                    <a:gd name="T22" fmla="*/ 214 w 304"/>
                    <a:gd name="T23" fmla="*/ 43 h 118"/>
                    <a:gd name="T24" fmla="*/ 233 w 304"/>
                    <a:gd name="T25" fmla="*/ 61 h 118"/>
                    <a:gd name="T26" fmla="*/ 214 w 304"/>
                    <a:gd name="T27" fmla="*/ 7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4" h="118">
                      <a:moveTo>
                        <a:pt x="152" y="0"/>
                      </a:moveTo>
                      <a:cubicBezTo>
                        <a:pt x="68" y="0"/>
                        <a:pt x="0" y="53"/>
                        <a:pt x="0" y="118"/>
                      </a:cubicBezTo>
                      <a:cubicBezTo>
                        <a:pt x="304" y="118"/>
                        <a:pt x="304" y="118"/>
                        <a:pt x="304" y="118"/>
                      </a:cubicBezTo>
                      <a:cubicBezTo>
                        <a:pt x="304" y="53"/>
                        <a:pt x="236" y="0"/>
                        <a:pt x="152" y="0"/>
                      </a:cubicBezTo>
                      <a:close/>
                      <a:moveTo>
                        <a:pt x="90" y="79"/>
                      </a:moveTo>
                      <a:cubicBezTo>
                        <a:pt x="80" y="79"/>
                        <a:pt x="72" y="71"/>
                        <a:pt x="72" y="61"/>
                      </a:cubicBezTo>
                      <a:cubicBezTo>
                        <a:pt x="72" y="51"/>
                        <a:pt x="80" y="43"/>
                        <a:pt x="90" y="43"/>
                      </a:cubicBezTo>
                      <a:cubicBezTo>
                        <a:pt x="100" y="43"/>
                        <a:pt x="108" y="51"/>
                        <a:pt x="108" y="61"/>
                      </a:cubicBezTo>
                      <a:cubicBezTo>
                        <a:pt x="108" y="71"/>
                        <a:pt x="100" y="79"/>
                        <a:pt x="90" y="79"/>
                      </a:cubicBezTo>
                      <a:close/>
                      <a:moveTo>
                        <a:pt x="214" y="79"/>
                      </a:moveTo>
                      <a:cubicBezTo>
                        <a:pt x="204" y="79"/>
                        <a:pt x="196" y="71"/>
                        <a:pt x="196" y="61"/>
                      </a:cubicBezTo>
                      <a:cubicBezTo>
                        <a:pt x="196" y="51"/>
                        <a:pt x="204" y="43"/>
                        <a:pt x="214" y="43"/>
                      </a:cubicBezTo>
                      <a:cubicBezTo>
                        <a:pt x="224" y="43"/>
                        <a:pt x="233" y="51"/>
                        <a:pt x="233" y="61"/>
                      </a:cubicBezTo>
                      <a:cubicBezTo>
                        <a:pt x="233" y="71"/>
                        <a:pt x="224" y="79"/>
                        <a:pt x="214"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248" name="Freeform 37">
                  <a:extLst>
                    <a:ext uri="{FF2B5EF4-FFF2-40B4-BE49-F238E27FC236}">
                      <a16:creationId xmlns:a16="http://schemas.microsoft.com/office/drawing/2014/main" id="{0BF526BC-CE55-45CC-ADAA-D65FEFBB5C52}"/>
                    </a:ext>
                  </a:extLst>
                </p:cNvPr>
                <p:cNvSpPr>
                  <a:spLocks/>
                </p:cNvSpPr>
                <p:nvPr/>
              </p:nvSpPr>
              <p:spPr bwMode="auto">
                <a:xfrm>
                  <a:off x="5064" y="1841"/>
                  <a:ext cx="10" cy="10"/>
                </a:xfrm>
                <a:custGeom>
                  <a:avLst/>
                  <a:gdLst>
                    <a:gd name="T0" fmla="*/ 79 w 85"/>
                    <a:gd name="T1" fmla="*/ 71 h 101"/>
                    <a:gd name="T2" fmla="*/ 40 w 85"/>
                    <a:gd name="T3" fmla="*/ 12 h 101"/>
                    <a:gd name="T4" fmla="*/ 12 w 85"/>
                    <a:gd name="T5" fmla="*/ 7 h 101"/>
                    <a:gd name="T6" fmla="*/ 6 w 85"/>
                    <a:gd name="T7" fmla="*/ 35 h 101"/>
                    <a:gd name="T8" fmla="*/ 42 w 85"/>
                    <a:gd name="T9" fmla="*/ 89 h 101"/>
                    <a:gd name="T10" fmla="*/ 53 w 85"/>
                    <a:gd name="T11" fmla="*/ 85 h 101"/>
                    <a:gd name="T12" fmla="*/ 71 w 85"/>
                    <a:gd name="T13" fmla="*/ 101 h 101"/>
                    <a:gd name="T14" fmla="*/ 73 w 85"/>
                    <a:gd name="T15" fmla="*/ 100 h 101"/>
                    <a:gd name="T16" fmla="*/ 79 w 85"/>
                    <a:gd name="T17" fmla="*/ 7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01">
                      <a:moveTo>
                        <a:pt x="79" y="71"/>
                      </a:moveTo>
                      <a:cubicBezTo>
                        <a:pt x="40" y="12"/>
                        <a:pt x="40" y="12"/>
                        <a:pt x="40" y="12"/>
                      </a:cubicBezTo>
                      <a:cubicBezTo>
                        <a:pt x="34" y="3"/>
                        <a:pt x="21" y="0"/>
                        <a:pt x="12" y="7"/>
                      </a:cubicBezTo>
                      <a:cubicBezTo>
                        <a:pt x="3" y="13"/>
                        <a:pt x="0" y="25"/>
                        <a:pt x="6" y="35"/>
                      </a:cubicBezTo>
                      <a:cubicBezTo>
                        <a:pt x="42" y="89"/>
                        <a:pt x="42" y="89"/>
                        <a:pt x="42" y="89"/>
                      </a:cubicBezTo>
                      <a:cubicBezTo>
                        <a:pt x="45" y="86"/>
                        <a:pt x="49" y="85"/>
                        <a:pt x="53" y="85"/>
                      </a:cubicBezTo>
                      <a:cubicBezTo>
                        <a:pt x="63" y="85"/>
                        <a:pt x="70" y="92"/>
                        <a:pt x="71" y="101"/>
                      </a:cubicBezTo>
                      <a:cubicBezTo>
                        <a:pt x="72" y="100"/>
                        <a:pt x="73" y="100"/>
                        <a:pt x="73" y="100"/>
                      </a:cubicBezTo>
                      <a:cubicBezTo>
                        <a:pt x="82" y="93"/>
                        <a:pt x="85" y="81"/>
                        <a:pt x="79"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249" name="Freeform 38">
                  <a:extLst>
                    <a:ext uri="{FF2B5EF4-FFF2-40B4-BE49-F238E27FC236}">
                      <a16:creationId xmlns:a16="http://schemas.microsoft.com/office/drawing/2014/main" id="{B2093C71-83A9-4D49-9B6D-A62B582F7BE1}"/>
                    </a:ext>
                  </a:extLst>
                </p:cNvPr>
                <p:cNvSpPr>
                  <a:spLocks/>
                </p:cNvSpPr>
                <p:nvPr/>
              </p:nvSpPr>
              <p:spPr bwMode="auto">
                <a:xfrm>
                  <a:off x="5081" y="1841"/>
                  <a:ext cx="10" cy="10"/>
                </a:xfrm>
                <a:custGeom>
                  <a:avLst/>
                  <a:gdLst>
                    <a:gd name="T0" fmla="*/ 73 w 85"/>
                    <a:gd name="T1" fmla="*/ 7 h 101"/>
                    <a:gd name="T2" fmla="*/ 44 w 85"/>
                    <a:gd name="T3" fmla="*/ 12 h 101"/>
                    <a:gd name="T4" fmla="*/ 6 w 85"/>
                    <a:gd name="T5" fmla="*/ 71 h 101"/>
                    <a:gd name="T6" fmla="*/ 12 w 85"/>
                    <a:gd name="T7" fmla="*/ 100 h 101"/>
                    <a:gd name="T8" fmla="*/ 13 w 85"/>
                    <a:gd name="T9" fmla="*/ 101 h 101"/>
                    <a:gd name="T10" fmla="*/ 31 w 85"/>
                    <a:gd name="T11" fmla="*/ 85 h 101"/>
                    <a:gd name="T12" fmla="*/ 43 w 85"/>
                    <a:gd name="T13" fmla="*/ 89 h 101"/>
                    <a:gd name="T14" fmla="*/ 78 w 85"/>
                    <a:gd name="T15" fmla="*/ 35 h 101"/>
                    <a:gd name="T16" fmla="*/ 73 w 85"/>
                    <a:gd name="T17" fmla="*/ 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01">
                      <a:moveTo>
                        <a:pt x="73" y="7"/>
                      </a:moveTo>
                      <a:cubicBezTo>
                        <a:pt x="63" y="0"/>
                        <a:pt x="51" y="3"/>
                        <a:pt x="44" y="12"/>
                      </a:cubicBezTo>
                      <a:cubicBezTo>
                        <a:pt x="6" y="71"/>
                        <a:pt x="6" y="71"/>
                        <a:pt x="6" y="71"/>
                      </a:cubicBezTo>
                      <a:cubicBezTo>
                        <a:pt x="0" y="81"/>
                        <a:pt x="2" y="93"/>
                        <a:pt x="12" y="100"/>
                      </a:cubicBezTo>
                      <a:cubicBezTo>
                        <a:pt x="12" y="100"/>
                        <a:pt x="13" y="100"/>
                        <a:pt x="13" y="101"/>
                      </a:cubicBezTo>
                      <a:cubicBezTo>
                        <a:pt x="15" y="92"/>
                        <a:pt x="22" y="85"/>
                        <a:pt x="31" y="85"/>
                      </a:cubicBezTo>
                      <a:cubicBezTo>
                        <a:pt x="36" y="85"/>
                        <a:pt x="40" y="86"/>
                        <a:pt x="43" y="89"/>
                      </a:cubicBezTo>
                      <a:cubicBezTo>
                        <a:pt x="78" y="35"/>
                        <a:pt x="78" y="35"/>
                        <a:pt x="78" y="35"/>
                      </a:cubicBezTo>
                      <a:cubicBezTo>
                        <a:pt x="85" y="25"/>
                        <a:pt x="82" y="13"/>
                        <a:pt x="7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grpSp>
          <p:sp>
            <p:nvSpPr>
              <p:cNvPr id="240" name="CellPhone_E8EA">
                <a:extLst>
                  <a:ext uri="{FF2B5EF4-FFF2-40B4-BE49-F238E27FC236}">
                    <a16:creationId xmlns:a16="http://schemas.microsoft.com/office/drawing/2014/main" id="{5AE6870B-BB90-4F9C-8440-C462916DDAAD}"/>
                  </a:ext>
                </a:extLst>
              </p:cNvPr>
              <p:cNvSpPr>
                <a:spLocks noChangeAspect="1" noEditPoints="1"/>
              </p:cNvSpPr>
              <p:nvPr/>
            </p:nvSpPr>
            <p:spPr bwMode="auto">
              <a:xfrm>
                <a:off x="6490923" y="1610486"/>
                <a:ext cx="211864" cy="353049"/>
              </a:xfrm>
              <a:custGeom>
                <a:avLst/>
                <a:gdLst>
                  <a:gd name="T0" fmla="*/ 2125 w 2250"/>
                  <a:gd name="T1" fmla="*/ 3750 h 3750"/>
                  <a:gd name="T2" fmla="*/ 125 w 2250"/>
                  <a:gd name="T3" fmla="*/ 3750 h 3750"/>
                  <a:gd name="T4" fmla="*/ 0 w 2250"/>
                  <a:gd name="T5" fmla="*/ 3625 h 3750"/>
                  <a:gd name="T6" fmla="*/ 0 w 2250"/>
                  <a:gd name="T7" fmla="*/ 125 h 3750"/>
                  <a:gd name="T8" fmla="*/ 125 w 2250"/>
                  <a:gd name="T9" fmla="*/ 0 h 3750"/>
                  <a:gd name="T10" fmla="*/ 2125 w 2250"/>
                  <a:gd name="T11" fmla="*/ 0 h 3750"/>
                  <a:gd name="T12" fmla="*/ 2250 w 2250"/>
                  <a:gd name="T13" fmla="*/ 125 h 3750"/>
                  <a:gd name="T14" fmla="*/ 2250 w 2250"/>
                  <a:gd name="T15" fmla="*/ 3625 h 3750"/>
                  <a:gd name="T16" fmla="*/ 2125 w 2250"/>
                  <a:gd name="T17" fmla="*/ 3750 h 3750"/>
                  <a:gd name="T18" fmla="*/ 875 w 2250"/>
                  <a:gd name="T19" fmla="*/ 3250 h 3750"/>
                  <a:gd name="T20" fmla="*/ 1375 w 2250"/>
                  <a:gd name="T21" fmla="*/ 3250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0" h="3750">
                    <a:moveTo>
                      <a:pt x="2125" y="3750"/>
                    </a:moveTo>
                    <a:cubicBezTo>
                      <a:pt x="125" y="3750"/>
                      <a:pt x="125" y="3750"/>
                      <a:pt x="125" y="3750"/>
                    </a:cubicBezTo>
                    <a:cubicBezTo>
                      <a:pt x="56" y="3750"/>
                      <a:pt x="0" y="3694"/>
                      <a:pt x="0" y="3625"/>
                    </a:cubicBezTo>
                    <a:cubicBezTo>
                      <a:pt x="0" y="125"/>
                      <a:pt x="0" y="125"/>
                      <a:pt x="0" y="125"/>
                    </a:cubicBezTo>
                    <a:cubicBezTo>
                      <a:pt x="0" y="56"/>
                      <a:pt x="56" y="0"/>
                      <a:pt x="125" y="0"/>
                    </a:cubicBezTo>
                    <a:cubicBezTo>
                      <a:pt x="2125" y="0"/>
                      <a:pt x="2125" y="0"/>
                      <a:pt x="2125" y="0"/>
                    </a:cubicBezTo>
                    <a:cubicBezTo>
                      <a:pt x="2194" y="0"/>
                      <a:pt x="2250" y="56"/>
                      <a:pt x="2250" y="125"/>
                    </a:cubicBezTo>
                    <a:cubicBezTo>
                      <a:pt x="2250" y="3625"/>
                      <a:pt x="2250" y="3625"/>
                      <a:pt x="2250" y="3625"/>
                    </a:cubicBezTo>
                    <a:cubicBezTo>
                      <a:pt x="2250" y="3694"/>
                      <a:pt x="2194" y="3750"/>
                      <a:pt x="2125" y="3750"/>
                    </a:cubicBezTo>
                    <a:close/>
                    <a:moveTo>
                      <a:pt x="875" y="3250"/>
                    </a:moveTo>
                    <a:cubicBezTo>
                      <a:pt x="1375" y="3250"/>
                      <a:pt x="1375" y="3250"/>
                      <a:pt x="1375" y="3250"/>
                    </a:cubicBezTo>
                  </a:path>
                </a:pathLst>
              </a:custGeom>
              <a:noFill/>
              <a:ln w="14224" cap="sq">
                <a:solidFill>
                  <a:srgbClr val="107C1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gradFill>
                    <a:gsLst>
                      <a:gs pos="0">
                        <a:srgbClr val="505050"/>
                      </a:gs>
                      <a:gs pos="100000">
                        <a:srgbClr val="505050"/>
                      </a:gs>
                    </a:gsLst>
                  </a:gradFill>
                  <a:effectLst/>
                  <a:uLnTx/>
                  <a:uFillTx/>
                  <a:latin typeface="Segoe UI"/>
                  <a:ea typeface="+mn-ea"/>
                  <a:cs typeface="+mn-cs"/>
                </a:endParaRPr>
              </a:p>
            </p:txBody>
          </p:sp>
          <p:cxnSp>
            <p:nvCxnSpPr>
              <p:cNvPr id="241" name="Straight Connector 240">
                <a:extLst>
                  <a:ext uri="{FF2B5EF4-FFF2-40B4-BE49-F238E27FC236}">
                    <a16:creationId xmlns:a16="http://schemas.microsoft.com/office/drawing/2014/main" id="{7C2E1873-7713-423F-A724-B63CFDF8746C}"/>
                  </a:ext>
                </a:extLst>
              </p:cNvPr>
              <p:cNvCxnSpPr>
                <a:cxnSpLocks/>
              </p:cNvCxnSpPr>
              <p:nvPr/>
            </p:nvCxnSpPr>
            <p:spPr>
              <a:xfrm>
                <a:off x="6573314" y="1916461"/>
                <a:ext cx="47081" cy="0"/>
              </a:xfrm>
              <a:prstGeom prst="line">
                <a:avLst/>
              </a:prstGeom>
              <a:noFill/>
              <a:ln w="9525" cap="flat" cmpd="sng" algn="ctr">
                <a:solidFill>
                  <a:srgbClr val="FFFFFF"/>
                </a:solidFill>
                <a:prstDash val="solid"/>
                <a:headEnd type="none"/>
                <a:tailEnd type="none"/>
              </a:ln>
              <a:effectLst/>
            </p:spPr>
          </p:cxnSp>
        </p:grpSp>
        <p:grpSp>
          <p:nvGrpSpPr>
            <p:cNvPr id="227" name="Group 226">
              <a:extLst>
                <a:ext uri="{FF2B5EF4-FFF2-40B4-BE49-F238E27FC236}">
                  <a16:creationId xmlns:a16="http://schemas.microsoft.com/office/drawing/2014/main" id="{52704EB1-987C-4A83-8738-56954850D822}"/>
                </a:ext>
              </a:extLst>
            </p:cNvPr>
            <p:cNvGrpSpPr/>
            <p:nvPr/>
          </p:nvGrpSpPr>
          <p:grpSpPr>
            <a:xfrm>
              <a:off x="2173867" y="2309875"/>
              <a:ext cx="426956" cy="327217"/>
              <a:chOff x="7398246" y="1610486"/>
              <a:chExt cx="498447" cy="382007"/>
            </a:xfrm>
          </p:grpSpPr>
          <p:sp>
            <p:nvSpPr>
              <p:cNvPr id="231" name="monitor">
                <a:extLst>
                  <a:ext uri="{FF2B5EF4-FFF2-40B4-BE49-F238E27FC236}">
                    <a16:creationId xmlns:a16="http://schemas.microsoft.com/office/drawing/2014/main" id="{2620A584-FED1-4AAB-A2DA-BD9BEB4430EE}"/>
                  </a:ext>
                </a:extLst>
              </p:cNvPr>
              <p:cNvSpPr>
                <a:spLocks noChangeAspect="1" noEditPoints="1"/>
              </p:cNvSpPr>
              <p:nvPr/>
            </p:nvSpPr>
            <p:spPr bwMode="auto">
              <a:xfrm>
                <a:off x="7398246" y="1610486"/>
                <a:ext cx="498447" cy="382007"/>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4224" cap="sq">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232" name="Rectangle 231">
                <a:extLst>
                  <a:ext uri="{FF2B5EF4-FFF2-40B4-BE49-F238E27FC236}">
                    <a16:creationId xmlns:a16="http://schemas.microsoft.com/office/drawing/2014/main" id="{97298516-E726-4471-88B9-BDA485F481F7}"/>
                  </a:ext>
                </a:extLst>
              </p:cNvPr>
              <p:cNvSpPr/>
              <p:nvPr/>
            </p:nvSpPr>
            <p:spPr bwMode="auto">
              <a:xfrm>
                <a:off x="7398246" y="1610486"/>
                <a:ext cx="498447" cy="316721"/>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233" name="Group 11">
                <a:extLst>
                  <a:ext uri="{FF2B5EF4-FFF2-40B4-BE49-F238E27FC236}">
                    <a16:creationId xmlns:a16="http://schemas.microsoft.com/office/drawing/2014/main" id="{A8085706-28EB-4E76-9CFF-F88919ABB853}"/>
                  </a:ext>
                </a:extLst>
              </p:cNvPr>
              <p:cNvGrpSpPr>
                <a:grpSpLocks noChangeAspect="1"/>
              </p:cNvGrpSpPr>
              <p:nvPr/>
            </p:nvGrpSpPr>
            <p:grpSpPr bwMode="auto">
              <a:xfrm>
                <a:off x="7581678" y="1714920"/>
                <a:ext cx="111860" cy="111860"/>
                <a:chOff x="5664" y="1835"/>
                <a:chExt cx="73" cy="73"/>
              </a:xfrm>
              <a:solidFill>
                <a:srgbClr val="FFFFFF"/>
              </a:solidFill>
            </p:grpSpPr>
            <p:sp>
              <p:nvSpPr>
                <p:cNvPr id="234" name="Freeform 12">
                  <a:extLst>
                    <a:ext uri="{FF2B5EF4-FFF2-40B4-BE49-F238E27FC236}">
                      <a16:creationId xmlns:a16="http://schemas.microsoft.com/office/drawing/2014/main" id="{F4816ED1-4C07-4B3B-AE6E-62628A6B8405}"/>
                    </a:ext>
                  </a:extLst>
                </p:cNvPr>
                <p:cNvSpPr>
                  <a:spLocks/>
                </p:cNvSpPr>
                <p:nvPr/>
              </p:nvSpPr>
              <p:spPr bwMode="auto">
                <a:xfrm>
                  <a:off x="5696" y="1835"/>
                  <a:ext cx="41" cy="35"/>
                </a:xfrm>
                <a:custGeom>
                  <a:avLst/>
                  <a:gdLst>
                    <a:gd name="T0" fmla="*/ 41 w 41"/>
                    <a:gd name="T1" fmla="*/ 35 h 35"/>
                    <a:gd name="T2" fmla="*/ 41 w 41"/>
                    <a:gd name="T3" fmla="*/ 0 h 35"/>
                    <a:gd name="T4" fmla="*/ 0 w 41"/>
                    <a:gd name="T5" fmla="*/ 6 h 35"/>
                    <a:gd name="T6" fmla="*/ 0 w 41"/>
                    <a:gd name="T7" fmla="*/ 35 h 35"/>
                    <a:gd name="T8" fmla="*/ 41 w 41"/>
                    <a:gd name="T9" fmla="*/ 35 h 35"/>
                  </a:gdLst>
                  <a:ahLst/>
                  <a:cxnLst>
                    <a:cxn ang="0">
                      <a:pos x="T0" y="T1"/>
                    </a:cxn>
                    <a:cxn ang="0">
                      <a:pos x="T2" y="T3"/>
                    </a:cxn>
                    <a:cxn ang="0">
                      <a:pos x="T4" y="T5"/>
                    </a:cxn>
                    <a:cxn ang="0">
                      <a:pos x="T6" y="T7"/>
                    </a:cxn>
                    <a:cxn ang="0">
                      <a:pos x="T8" y="T9"/>
                    </a:cxn>
                  </a:cxnLst>
                  <a:rect l="0" t="0" r="r" b="b"/>
                  <a:pathLst>
                    <a:path w="41" h="35">
                      <a:moveTo>
                        <a:pt x="41" y="35"/>
                      </a:moveTo>
                      <a:lnTo>
                        <a:pt x="41" y="0"/>
                      </a:lnTo>
                      <a:lnTo>
                        <a:pt x="0" y="6"/>
                      </a:lnTo>
                      <a:lnTo>
                        <a:pt x="0" y="35"/>
                      </a:lnTo>
                      <a:lnTo>
                        <a:pt x="4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235" name="Freeform 13">
                  <a:extLst>
                    <a:ext uri="{FF2B5EF4-FFF2-40B4-BE49-F238E27FC236}">
                      <a16:creationId xmlns:a16="http://schemas.microsoft.com/office/drawing/2014/main" id="{EF0054CB-EF60-405D-8E6C-0E142EF66AF2}"/>
                    </a:ext>
                  </a:extLst>
                </p:cNvPr>
                <p:cNvSpPr>
                  <a:spLocks/>
                </p:cNvSpPr>
                <p:nvPr/>
              </p:nvSpPr>
              <p:spPr bwMode="auto">
                <a:xfrm>
                  <a:off x="5664" y="1841"/>
                  <a:ext cx="30" cy="29"/>
                </a:xfrm>
                <a:custGeom>
                  <a:avLst/>
                  <a:gdLst>
                    <a:gd name="T0" fmla="*/ 30 w 30"/>
                    <a:gd name="T1" fmla="*/ 0 h 29"/>
                    <a:gd name="T2" fmla="*/ 0 w 30"/>
                    <a:gd name="T3" fmla="*/ 5 h 29"/>
                    <a:gd name="T4" fmla="*/ 0 w 30"/>
                    <a:gd name="T5" fmla="*/ 29 h 29"/>
                    <a:gd name="T6" fmla="*/ 30 w 30"/>
                    <a:gd name="T7" fmla="*/ 29 h 29"/>
                    <a:gd name="T8" fmla="*/ 30 w 30"/>
                    <a:gd name="T9" fmla="*/ 0 h 29"/>
                  </a:gdLst>
                  <a:ahLst/>
                  <a:cxnLst>
                    <a:cxn ang="0">
                      <a:pos x="T0" y="T1"/>
                    </a:cxn>
                    <a:cxn ang="0">
                      <a:pos x="T2" y="T3"/>
                    </a:cxn>
                    <a:cxn ang="0">
                      <a:pos x="T4" y="T5"/>
                    </a:cxn>
                    <a:cxn ang="0">
                      <a:pos x="T6" y="T7"/>
                    </a:cxn>
                    <a:cxn ang="0">
                      <a:pos x="T8" y="T9"/>
                    </a:cxn>
                  </a:cxnLst>
                  <a:rect l="0" t="0" r="r" b="b"/>
                  <a:pathLst>
                    <a:path w="30" h="29">
                      <a:moveTo>
                        <a:pt x="30" y="0"/>
                      </a:moveTo>
                      <a:lnTo>
                        <a:pt x="0" y="5"/>
                      </a:lnTo>
                      <a:lnTo>
                        <a:pt x="0" y="29"/>
                      </a:lnTo>
                      <a:lnTo>
                        <a:pt x="30" y="29"/>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236" name="Freeform 14">
                  <a:extLst>
                    <a:ext uri="{FF2B5EF4-FFF2-40B4-BE49-F238E27FC236}">
                      <a16:creationId xmlns:a16="http://schemas.microsoft.com/office/drawing/2014/main" id="{9C862DE7-DC92-4E05-9ADD-88F26E52EC0C}"/>
                    </a:ext>
                  </a:extLst>
                </p:cNvPr>
                <p:cNvSpPr>
                  <a:spLocks/>
                </p:cNvSpPr>
                <p:nvPr/>
              </p:nvSpPr>
              <p:spPr bwMode="auto">
                <a:xfrm>
                  <a:off x="5664" y="1873"/>
                  <a:ext cx="30" cy="29"/>
                </a:xfrm>
                <a:custGeom>
                  <a:avLst/>
                  <a:gdLst>
                    <a:gd name="T0" fmla="*/ 0 w 30"/>
                    <a:gd name="T1" fmla="*/ 0 h 29"/>
                    <a:gd name="T2" fmla="*/ 0 w 30"/>
                    <a:gd name="T3" fmla="*/ 24 h 29"/>
                    <a:gd name="T4" fmla="*/ 30 w 30"/>
                    <a:gd name="T5" fmla="*/ 29 h 29"/>
                    <a:gd name="T6" fmla="*/ 30 w 30"/>
                    <a:gd name="T7" fmla="*/ 0 h 29"/>
                    <a:gd name="T8" fmla="*/ 0 w 30"/>
                    <a:gd name="T9" fmla="*/ 0 h 29"/>
                  </a:gdLst>
                  <a:ahLst/>
                  <a:cxnLst>
                    <a:cxn ang="0">
                      <a:pos x="T0" y="T1"/>
                    </a:cxn>
                    <a:cxn ang="0">
                      <a:pos x="T2" y="T3"/>
                    </a:cxn>
                    <a:cxn ang="0">
                      <a:pos x="T4" y="T5"/>
                    </a:cxn>
                    <a:cxn ang="0">
                      <a:pos x="T6" y="T7"/>
                    </a:cxn>
                    <a:cxn ang="0">
                      <a:pos x="T8" y="T9"/>
                    </a:cxn>
                  </a:cxnLst>
                  <a:rect l="0" t="0" r="r" b="b"/>
                  <a:pathLst>
                    <a:path w="30" h="29">
                      <a:moveTo>
                        <a:pt x="0" y="0"/>
                      </a:moveTo>
                      <a:lnTo>
                        <a:pt x="0" y="24"/>
                      </a:lnTo>
                      <a:lnTo>
                        <a:pt x="30" y="29"/>
                      </a:lnTo>
                      <a:lnTo>
                        <a:pt x="3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237" name="Freeform 15">
                  <a:extLst>
                    <a:ext uri="{FF2B5EF4-FFF2-40B4-BE49-F238E27FC236}">
                      <a16:creationId xmlns:a16="http://schemas.microsoft.com/office/drawing/2014/main" id="{1F8D5A3E-CC51-4446-9E1E-CFD4A5A3BFB8}"/>
                    </a:ext>
                  </a:extLst>
                </p:cNvPr>
                <p:cNvSpPr>
                  <a:spLocks/>
                </p:cNvSpPr>
                <p:nvPr/>
              </p:nvSpPr>
              <p:spPr bwMode="auto">
                <a:xfrm>
                  <a:off x="5696" y="1873"/>
                  <a:ext cx="41" cy="35"/>
                </a:xfrm>
                <a:custGeom>
                  <a:avLst/>
                  <a:gdLst>
                    <a:gd name="T0" fmla="*/ 0 w 41"/>
                    <a:gd name="T1" fmla="*/ 29 h 35"/>
                    <a:gd name="T2" fmla="*/ 41 w 41"/>
                    <a:gd name="T3" fmla="*/ 35 h 35"/>
                    <a:gd name="T4" fmla="*/ 41 w 41"/>
                    <a:gd name="T5" fmla="*/ 0 h 35"/>
                    <a:gd name="T6" fmla="*/ 0 w 41"/>
                    <a:gd name="T7" fmla="*/ 0 h 35"/>
                    <a:gd name="T8" fmla="*/ 0 w 41"/>
                    <a:gd name="T9" fmla="*/ 29 h 35"/>
                  </a:gdLst>
                  <a:ahLst/>
                  <a:cxnLst>
                    <a:cxn ang="0">
                      <a:pos x="T0" y="T1"/>
                    </a:cxn>
                    <a:cxn ang="0">
                      <a:pos x="T2" y="T3"/>
                    </a:cxn>
                    <a:cxn ang="0">
                      <a:pos x="T4" y="T5"/>
                    </a:cxn>
                    <a:cxn ang="0">
                      <a:pos x="T6" y="T7"/>
                    </a:cxn>
                    <a:cxn ang="0">
                      <a:pos x="T8" y="T9"/>
                    </a:cxn>
                  </a:cxnLst>
                  <a:rect l="0" t="0" r="r" b="b"/>
                  <a:pathLst>
                    <a:path w="41" h="35">
                      <a:moveTo>
                        <a:pt x="0" y="29"/>
                      </a:moveTo>
                      <a:lnTo>
                        <a:pt x="41" y="35"/>
                      </a:lnTo>
                      <a:lnTo>
                        <a:pt x="41" y="0"/>
                      </a:lnTo>
                      <a:lnTo>
                        <a:pt x="0"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grpSp>
        </p:grpSp>
        <p:grpSp>
          <p:nvGrpSpPr>
            <p:cNvPr id="228" name="Group 227">
              <a:extLst>
                <a:ext uri="{FF2B5EF4-FFF2-40B4-BE49-F238E27FC236}">
                  <a16:creationId xmlns:a16="http://schemas.microsoft.com/office/drawing/2014/main" id="{71CFBCE2-EFAC-4B4A-A64F-92DDF76F83A3}"/>
                </a:ext>
              </a:extLst>
            </p:cNvPr>
            <p:cNvGrpSpPr/>
            <p:nvPr/>
          </p:nvGrpSpPr>
          <p:grpSpPr>
            <a:xfrm>
              <a:off x="1724250" y="2490343"/>
              <a:ext cx="197936" cy="197936"/>
              <a:chOff x="1724250" y="2490343"/>
              <a:chExt cx="197936" cy="197936"/>
            </a:xfrm>
          </p:grpSpPr>
          <p:sp>
            <p:nvSpPr>
              <p:cNvPr id="229" name="Oval 228">
                <a:extLst>
                  <a:ext uri="{FF2B5EF4-FFF2-40B4-BE49-F238E27FC236}">
                    <a16:creationId xmlns:a16="http://schemas.microsoft.com/office/drawing/2014/main" id="{B785B214-0C4F-499F-89E1-81CC4479A3CB}"/>
                  </a:ext>
                </a:extLst>
              </p:cNvPr>
              <p:cNvSpPr/>
              <p:nvPr/>
            </p:nvSpPr>
            <p:spPr bwMode="auto">
              <a:xfrm>
                <a:off x="1724250" y="2490343"/>
                <a:ext cx="197936" cy="19793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30" name="Commitments_EC4D">
                <a:extLst>
                  <a:ext uri="{FF2B5EF4-FFF2-40B4-BE49-F238E27FC236}">
                    <a16:creationId xmlns:a16="http://schemas.microsoft.com/office/drawing/2014/main" id="{8B51C768-AE5D-403F-A06D-FA8DD1A72F3C}"/>
                  </a:ext>
                </a:extLst>
              </p:cNvPr>
              <p:cNvSpPr>
                <a:spLocks noChangeAspect="1" noEditPoints="1"/>
              </p:cNvSpPr>
              <p:nvPr/>
            </p:nvSpPr>
            <p:spPr bwMode="auto">
              <a:xfrm>
                <a:off x="1763153" y="2529865"/>
                <a:ext cx="120132" cy="118892"/>
              </a:xfrm>
              <a:custGeom>
                <a:avLst/>
                <a:gdLst>
                  <a:gd name="T0" fmla="*/ 56 w 3762"/>
                  <a:gd name="T1" fmla="*/ 1280 h 3526"/>
                  <a:gd name="T2" fmla="*/ 1246 w 3762"/>
                  <a:gd name="T3" fmla="*/ 30 h 3526"/>
                  <a:gd name="T4" fmla="*/ 1589 w 3762"/>
                  <a:gd name="T5" fmla="*/ 313 h 3526"/>
                  <a:gd name="T6" fmla="*/ 104 w 3762"/>
                  <a:gd name="T7" fmla="*/ 2297 h 3526"/>
                  <a:gd name="T8" fmla="*/ 698 w 3762"/>
                  <a:gd name="T9" fmla="*/ 2078 h 3526"/>
                  <a:gd name="T10" fmla="*/ 323 w 3762"/>
                  <a:gd name="T11" fmla="*/ 1703 h 3526"/>
                  <a:gd name="T12" fmla="*/ 2479 w 3762"/>
                  <a:gd name="T13" fmla="*/ 2578 h 3526"/>
                  <a:gd name="T14" fmla="*/ 3073 w 3762"/>
                  <a:gd name="T15" fmla="*/ 2797 h 3526"/>
                  <a:gd name="T16" fmla="*/ 2854 w 3762"/>
                  <a:gd name="T17" fmla="*/ 2203 h 3526"/>
                  <a:gd name="T18" fmla="*/ 1823 w 3762"/>
                  <a:gd name="T19" fmla="*/ 3422 h 3526"/>
                  <a:gd name="T20" fmla="*/ 2198 w 3762"/>
                  <a:gd name="T21" fmla="*/ 3047 h 3526"/>
                  <a:gd name="T22" fmla="*/ 2698 w 3762"/>
                  <a:gd name="T23" fmla="*/ 3172 h 3526"/>
                  <a:gd name="T24" fmla="*/ 2479 w 3762"/>
                  <a:gd name="T25" fmla="*/ 2578 h 3526"/>
                  <a:gd name="T26" fmla="*/ 479 w 3762"/>
                  <a:gd name="T27" fmla="*/ 2672 h 3526"/>
                  <a:gd name="T28" fmla="*/ 1073 w 3762"/>
                  <a:gd name="T29" fmla="*/ 2453 h 3526"/>
                  <a:gd name="T30" fmla="*/ 698 w 3762"/>
                  <a:gd name="T31" fmla="*/ 2078 h 3526"/>
                  <a:gd name="T32" fmla="*/ 854 w 3762"/>
                  <a:gd name="T33" fmla="*/ 2672 h 3526"/>
                  <a:gd name="T34" fmla="*/ 1229 w 3762"/>
                  <a:gd name="T35" fmla="*/ 3047 h 3526"/>
                  <a:gd name="T36" fmla="*/ 1448 w 3762"/>
                  <a:gd name="T37" fmla="*/ 2453 h 3526"/>
                  <a:gd name="T38" fmla="*/ 854 w 3762"/>
                  <a:gd name="T39" fmla="*/ 2672 h 3526"/>
                  <a:gd name="T40" fmla="*/ 1229 w 3762"/>
                  <a:gd name="T41" fmla="*/ 3422 h 3526"/>
                  <a:gd name="T42" fmla="*/ 1823 w 3762"/>
                  <a:gd name="T43" fmla="*/ 3203 h 3526"/>
                  <a:gd name="T44" fmla="*/ 1448 w 3762"/>
                  <a:gd name="T45" fmla="*/ 2828 h 3526"/>
                  <a:gd name="T46" fmla="*/ 3214 w 3762"/>
                  <a:gd name="T47" fmla="*/ 1813 h 3526"/>
                  <a:gd name="T48" fmla="*/ 3746 w 3762"/>
                  <a:gd name="T49" fmla="*/ 1220 h 3526"/>
                  <a:gd name="T50" fmla="*/ 2526 w 3762"/>
                  <a:gd name="T51" fmla="*/ 0 h 3526"/>
                  <a:gd name="T52" fmla="*/ 1412 w 3762"/>
                  <a:gd name="T53" fmla="*/ 385 h 3526"/>
                  <a:gd name="T54" fmla="*/ 1026 w 3762"/>
                  <a:gd name="T55" fmla="*/ 1250 h 3526"/>
                  <a:gd name="T56" fmla="*/ 1276 w 3762"/>
                  <a:gd name="T57" fmla="*/ 1500 h 3526"/>
                  <a:gd name="T58" fmla="*/ 2026 w 3762"/>
                  <a:gd name="T59" fmla="*/ 750 h 3526"/>
                  <a:gd name="T60" fmla="*/ 3448 w 3762"/>
                  <a:gd name="T61" fmla="*/ 2047 h 3526"/>
                  <a:gd name="T62" fmla="*/ 3071 w 3762"/>
                  <a:gd name="T63" fmla="*/ 2420 h 3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62" h="3526">
                    <a:moveTo>
                      <a:pt x="401" y="1625"/>
                    </a:moveTo>
                    <a:cubicBezTo>
                      <a:pt x="56" y="1280"/>
                      <a:pt x="56" y="1280"/>
                      <a:pt x="56" y="1280"/>
                    </a:cubicBezTo>
                    <a:cubicBezTo>
                      <a:pt x="40" y="1264"/>
                      <a:pt x="40" y="1236"/>
                      <a:pt x="56" y="1220"/>
                    </a:cubicBezTo>
                    <a:cubicBezTo>
                      <a:pt x="1246" y="30"/>
                      <a:pt x="1246" y="30"/>
                      <a:pt x="1246" y="30"/>
                    </a:cubicBezTo>
                    <a:cubicBezTo>
                      <a:pt x="1262" y="14"/>
                      <a:pt x="1290" y="14"/>
                      <a:pt x="1306" y="30"/>
                    </a:cubicBezTo>
                    <a:cubicBezTo>
                      <a:pt x="1589" y="313"/>
                      <a:pt x="1589" y="313"/>
                      <a:pt x="1589" y="313"/>
                    </a:cubicBezTo>
                    <a:moveTo>
                      <a:pt x="104" y="1922"/>
                    </a:moveTo>
                    <a:cubicBezTo>
                      <a:pt x="0" y="2026"/>
                      <a:pt x="0" y="2194"/>
                      <a:pt x="104" y="2297"/>
                    </a:cubicBezTo>
                    <a:cubicBezTo>
                      <a:pt x="207" y="2401"/>
                      <a:pt x="375" y="2401"/>
                      <a:pt x="479" y="2297"/>
                    </a:cubicBezTo>
                    <a:cubicBezTo>
                      <a:pt x="698" y="2078"/>
                      <a:pt x="698" y="2078"/>
                      <a:pt x="698" y="2078"/>
                    </a:cubicBezTo>
                    <a:cubicBezTo>
                      <a:pt x="802" y="1974"/>
                      <a:pt x="802" y="1806"/>
                      <a:pt x="698" y="1703"/>
                    </a:cubicBezTo>
                    <a:cubicBezTo>
                      <a:pt x="595" y="1599"/>
                      <a:pt x="427" y="1599"/>
                      <a:pt x="323" y="1703"/>
                    </a:cubicBezTo>
                    <a:lnTo>
                      <a:pt x="104" y="1922"/>
                    </a:lnTo>
                    <a:close/>
                    <a:moveTo>
                      <a:pt x="2479" y="2578"/>
                    </a:moveTo>
                    <a:cubicBezTo>
                      <a:pt x="2698" y="2797"/>
                      <a:pt x="2698" y="2797"/>
                      <a:pt x="2698" y="2797"/>
                    </a:cubicBezTo>
                    <a:cubicBezTo>
                      <a:pt x="2802" y="2901"/>
                      <a:pt x="2970" y="2901"/>
                      <a:pt x="3073" y="2797"/>
                    </a:cubicBezTo>
                    <a:cubicBezTo>
                      <a:pt x="3177" y="2694"/>
                      <a:pt x="3177" y="2526"/>
                      <a:pt x="3073" y="2422"/>
                    </a:cubicBezTo>
                    <a:cubicBezTo>
                      <a:pt x="2854" y="2203"/>
                      <a:pt x="2854" y="2203"/>
                      <a:pt x="2854" y="2203"/>
                    </a:cubicBezTo>
                    <a:moveTo>
                      <a:pt x="1714" y="3313"/>
                    </a:moveTo>
                    <a:cubicBezTo>
                      <a:pt x="1823" y="3422"/>
                      <a:pt x="1823" y="3422"/>
                      <a:pt x="1823" y="3422"/>
                    </a:cubicBezTo>
                    <a:cubicBezTo>
                      <a:pt x="1927" y="3526"/>
                      <a:pt x="2095" y="3526"/>
                      <a:pt x="2198" y="3422"/>
                    </a:cubicBezTo>
                    <a:cubicBezTo>
                      <a:pt x="2302" y="3319"/>
                      <a:pt x="2302" y="3151"/>
                      <a:pt x="2198" y="3047"/>
                    </a:cubicBezTo>
                    <a:cubicBezTo>
                      <a:pt x="2323" y="3172"/>
                      <a:pt x="2323" y="3172"/>
                      <a:pt x="2323" y="3172"/>
                    </a:cubicBezTo>
                    <a:cubicBezTo>
                      <a:pt x="2427" y="3276"/>
                      <a:pt x="2595" y="3276"/>
                      <a:pt x="2698" y="3172"/>
                    </a:cubicBezTo>
                    <a:cubicBezTo>
                      <a:pt x="2802" y="3069"/>
                      <a:pt x="2802" y="2901"/>
                      <a:pt x="2698" y="2797"/>
                    </a:cubicBezTo>
                    <a:cubicBezTo>
                      <a:pt x="2479" y="2578"/>
                      <a:pt x="2479" y="2578"/>
                      <a:pt x="2479" y="2578"/>
                    </a:cubicBezTo>
                    <a:moveTo>
                      <a:pt x="479" y="2297"/>
                    </a:moveTo>
                    <a:cubicBezTo>
                      <a:pt x="375" y="2401"/>
                      <a:pt x="375" y="2569"/>
                      <a:pt x="479" y="2672"/>
                    </a:cubicBezTo>
                    <a:cubicBezTo>
                      <a:pt x="582" y="2776"/>
                      <a:pt x="750" y="2776"/>
                      <a:pt x="854" y="2672"/>
                    </a:cubicBezTo>
                    <a:cubicBezTo>
                      <a:pt x="1073" y="2453"/>
                      <a:pt x="1073" y="2453"/>
                      <a:pt x="1073" y="2453"/>
                    </a:cubicBezTo>
                    <a:cubicBezTo>
                      <a:pt x="1177" y="2349"/>
                      <a:pt x="1177" y="2181"/>
                      <a:pt x="1073" y="2078"/>
                    </a:cubicBezTo>
                    <a:cubicBezTo>
                      <a:pt x="970" y="1974"/>
                      <a:pt x="802" y="1974"/>
                      <a:pt x="698" y="2078"/>
                    </a:cubicBezTo>
                    <a:lnTo>
                      <a:pt x="479" y="2297"/>
                    </a:lnTo>
                    <a:close/>
                    <a:moveTo>
                      <a:pt x="854" y="2672"/>
                    </a:moveTo>
                    <a:cubicBezTo>
                      <a:pt x="750" y="2776"/>
                      <a:pt x="750" y="2944"/>
                      <a:pt x="854" y="3047"/>
                    </a:cubicBezTo>
                    <a:cubicBezTo>
                      <a:pt x="957" y="3151"/>
                      <a:pt x="1125" y="3151"/>
                      <a:pt x="1229" y="3047"/>
                    </a:cubicBezTo>
                    <a:cubicBezTo>
                      <a:pt x="1448" y="2828"/>
                      <a:pt x="1448" y="2828"/>
                      <a:pt x="1448" y="2828"/>
                    </a:cubicBezTo>
                    <a:cubicBezTo>
                      <a:pt x="1552" y="2724"/>
                      <a:pt x="1552" y="2556"/>
                      <a:pt x="1448" y="2453"/>
                    </a:cubicBezTo>
                    <a:cubicBezTo>
                      <a:pt x="1345" y="2349"/>
                      <a:pt x="1177" y="2349"/>
                      <a:pt x="1073" y="2453"/>
                    </a:cubicBezTo>
                    <a:lnTo>
                      <a:pt x="854" y="2672"/>
                    </a:lnTo>
                    <a:close/>
                    <a:moveTo>
                      <a:pt x="1229" y="3047"/>
                    </a:moveTo>
                    <a:cubicBezTo>
                      <a:pt x="1125" y="3151"/>
                      <a:pt x="1125" y="3319"/>
                      <a:pt x="1229" y="3422"/>
                    </a:cubicBezTo>
                    <a:cubicBezTo>
                      <a:pt x="1332" y="3526"/>
                      <a:pt x="1500" y="3526"/>
                      <a:pt x="1604" y="3422"/>
                    </a:cubicBezTo>
                    <a:cubicBezTo>
                      <a:pt x="1823" y="3203"/>
                      <a:pt x="1823" y="3203"/>
                      <a:pt x="1823" y="3203"/>
                    </a:cubicBezTo>
                    <a:cubicBezTo>
                      <a:pt x="1927" y="3099"/>
                      <a:pt x="1927" y="2931"/>
                      <a:pt x="1823" y="2828"/>
                    </a:cubicBezTo>
                    <a:cubicBezTo>
                      <a:pt x="1720" y="2724"/>
                      <a:pt x="1552" y="2724"/>
                      <a:pt x="1448" y="2828"/>
                    </a:cubicBezTo>
                    <a:lnTo>
                      <a:pt x="1229" y="3047"/>
                    </a:lnTo>
                    <a:close/>
                    <a:moveTo>
                      <a:pt x="3214" y="1813"/>
                    </a:moveTo>
                    <a:cubicBezTo>
                      <a:pt x="3746" y="1280"/>
                      <a:pt x="3746" y="1280"/>
                      <a:pt x="3746" y="1280"/>
                    </a:cubicBezTo>
                    <a:cubicBezTo>
                      <a:pt x="3762" y="1264"/>
                      <a:pt x="3762" y="1236"/>
                      <a:pt x="3746" y="1220"/>
                    </a:cubicBezTo>
                    <a:cubicBezTo>
                      <a:pt x="2526" y="0"/>
                      <a:pt x="2526" y="0"/>
                      <a:pt x="2526" y="0"/>
                    </a:cubicBezTo>
                    <a:cubicBezTo>
                      <a:pt x="2526" y="0"/>
                      <a:pt x="2526" y="0"/>
                      <a:pt x="2526" y="0"/>
                    </a:cubicBezTo>
                    <a:cubicBezTo>
                      <a:pt x="1436" y="363"/>
                      <a:pt x="1436" y="363"/>
                      <a:pt x="1436" y="363"/>
                    </a:cubicBezTo>
                    <a:cubicBezTo>
                      <a:pt x="1426" y="367"/>
                      <a:pt x="1417" y="375"/>
                      <a:pt x="1412" y="385"/>
                    </a:cubicBezTo>
                    <a:cubicBezTo>
                      <a:pt x="1057" y="1094"/>
                      <a:pt x="1057" y="1094"/>
                      <a:pt x="1057" y="1094"/>
                    </a:cubicBezTo>
                    <a:cubicBezTo>
                      <a:pt x="1037" y="1142"/>
                      <a:pt x="1026" y="1195"/>
                      <a:pt x="1026" y="1250"/>
                    </a:cubicBezTo>
                    <a:cubicBezTo>
                      <a:pt x="1026" y="1319"/>
                      <a:pt x="1054" y="1382"/>
                      <a:pt x="1099" y="1427"/>
                    </a:cubicBezTo>
                    <a:cubicBezTo>
                      <a:pt x="1144" y="1472"/>
                      <a:pt x="1207" y="1500"/>
                      <a:pt x="1276" y="1500"/>
                    </a:cubicBezTo>
                    <a:cubicBezTo>
                      <a:pt x="1483" y="1500"/>
                      <a:pt x="1651" y="1332"/>
                      <a:pt x="1651" y="1125"/>
                    </a:cubicBezTo>
                    <a:cubicBezTo>
                      <a:pt x="1651" y="918"/>
                      <a:pt x="1819" y="750"/>
                      <a:pt x="2026" y="750"/>
                    </a:cubicBezTo>
                    <a:cubicBezTo>
                      <a:pt x="2094" y="750"/>
                      <a:pt x="2162" y="771"/>
                      <a:pt x="2214" y="813"/>
                    </a:cubicBezTo>
                    <a:cubicBezTo>
                      <a:pt x="3448" y="2047"/>
                      <a:pt x="3448" y="2047"/>
                      <a:pt x="3448" y="2047"/>
                    </a:cubicBezTo>
                    <a:cubicBezTo>
                      <a:pt x="3553" y="2152"/>
                      <a:pt x="3552" y="2321"/>
                      <a:pt x="3446" y="2425"/>
                    </a:cubicBezTo>
                    <a:cubicBezTo>
                      <a:pt x="3341" y="2527"/>
                      <a:pt x="3174" y="2523"/>
                      <a:pt x="3071" y="2420"/>
                    </a:cubicBezTo>
                    <a:cubicBezTo>
                      <a:pt x="2854" y="2203"/>
                      <a:pt x="2854" y="2203"/>
                      <a:pt x="2854" y="2203"/>
                    </a:cubicBezTo>
                  </a:path>
                </a:pathLst>
              </a:custGeom>
              <a:noFill/>
              <a:ln w="952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9144" rIns="91440" bIns="914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grpSp>
      </p:grpSp>
      <p:cxnSp>
        <p:nvCxnSpPr>
          <p:cNvPr id="265" name="Straight Arrow Connector 264">
            <a:extLst>
              <a:ext uri="{FF2B5EF4-FFF2-40B4-BE49-F238E27FC236}">
                <a16:creationId xmlns:a16="http://schemas.microsoft.com/office/drawing/2014/main" id="{2E526A32-0E14-4FF0-9AFD-FED6BCB8A677}"/>
              </a:ext>
            </a:extLst>
          </p:cNvPr>
          <p:cNvCxnSpPr>
            <a:cxnSpLocks/>
          </p:cNvCxnSpPr>
          <p:nvPr/>
        </p:nvCxnSpPr>
        <p:spPr>
          <a:xfrm>
            <a:off x="3312408" y="3020212"/>
            <a:ext cx="0" cy="1533635"/>
          </a:xfrm>
          <a:prstGeom prst="straightConnector1">
            <a:avLst/>
          </a:prstGeom>
          <a:ln w="31750">
            <a:solidFill>
              <a:schemeClr val="tx1">
                <a:lumMod val="50000"/>
                <a:lumOff val="50000"/>
              </a:schemeClr>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72E7239B-73CC-4977-8747-95CA2246B4CF}"/>
              </a:ext>
            </a:extLst>
          </p:cNvPr>
          <p:cNvCxnSpPr/>
          <p:nvPr/>
        </p:nvCxnSpPr>
        <p:spPr>
          <a:xfrm>
            <a:off x="875156" y="3789137"/>
            <a:ext cx="2996530" cy="0"/>
          </a:xfrm>
          <a:prstGeom prst="line">
            <a:avLst/>
          </a:prstGeom>
          <a:ln w="15875">
            <a:solidFill>
              <a:schemeClr val="accent5"/>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267" name="Group 266">
            <a:extLst>
              <a:ext uri="{FF2B5EF4-FFF2-40B4-BE49-F238E27FC236}">
                <a16:creationId xmlns:a16="http://schemas.microsoft.com/office/drawing/2014/main" id="{937C7A0C-4FA5-49DB-B769-48A7B57386E9}"/>
              </a:ext>
            </a:extLst>
          </p:cNvPr>
          <p:cNvGrpSpPr/>
          <p:nvPr/>
        </p:nvGrpSpPr>
        <p:grpSpPr>
          <a:xfrm>
            <a:off x="3170407" y="3525872"/>
            <a:ext cx="433476" cy="327216"/>
            <a:chOff x="7987238" y="1610485"/>
            <a:chExt cx="506061" cy="382008"/>
          </a:xfrm>
        </p:grpSpPr>
        <p:sp>
          <p:nvSpPr>
            <p:cNvPr id="268" name="Rectangle 267">
              <a:extLst>
                <a:ext uri="{FF2B5EF4-FFF2-40B4-BE49-F238E27FC236}">
                  <a16:creationId xmlns:a16="http://schemas.microsoft.com/office/drawing/2014/main" id="{33658A78-E494-4704-9E1E-E4CF50F703DA}"/>
                </a:ext>
              </a:extLst>
            </p:cNvPr>
            <p:cNvSpPr/>
            <p:nvPr/>
          </p:nvSpPr>
          <p:spPr bwMode="auto">
            <a:xfrm>
              <a:off x="7994852" y="1610485"/>
              <a:ext cx="498447" cy="318360"/>
            </a:xfrm>
            <a:prstGeom prst="rect">
              <a:avLst/>
            </a:prstGeom>
            <a:solidFill>
              <a:srgbClr val="5C2D91"/>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269" name="Group 268">
              <a:extLst>
                <a:ext uri="{FF2B5EF4-FFF2-40B4-BE49-F238E27FC236}">
                  <a16:creationId xmlns:a16="http://schemas.microsoft.com/office/drawing/2014/main" id="{B4FD002F-6F8A-40D4-B91A-5F5908C76CE7}"/>
                </a:ext>
              </a:extLst>
            </p:cNvPr>
            <p:cNvGrpSpPr/>
            <p:nvPr/>
          </p:nvGrpSpPr>
          <p:grpSpPr>
            <a:xfrm>
              <a:off x="7987238" y="1610486"/>
              <a:ext cx="498447" cy="382007"/>
              <a:chOff x="9563138" y="2462727"/>
              <a:chExt cx="516394" cy="395761"/>
            </a:xfrm>
          </p:grpSpPr>
          <p:sp>
            <p:nvSpPr>
              <p:cNvPr id="270" name="monitor">
                <a:extLst>
                  <a:ext uri="{FF2B5EF4-FFF2-40B4-BE49-F238E27FC236}">
                    <a16:creationId xmlns:a16="http://schemas.microsoft.com/office/drawing/2014/main" id="{98AE58B5-8C19-4DC0-B615-8B36CEEBBFC6}"/>
                  </a:ext>
                </a:extLst>
              </p:cNvPr>
              <p:cNvSpPr>
                <a:spLocks noChangeAspect="1" noEditPoints="1"/>
              </p:cNvSpPr>
              <p:nvPr/>
            </p:nvSpPr>
            <p:spPr bwMode="auto">
              <a:xfrm>
                <a:off x="9563138" y="2462727"/>
                <a:ext cx="516394" cy="395761"/>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4224" cap="sq">
                <a:solidFill>
                  <a:srgbClr val="5C2D9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nvGrpSpPr>
              <p:cNvPr id="271" name="Group 270">
                <a:extLst>
                  <a:ext uri="{FF2B5EF4-FFF2-40B4-BE49-F238E27FC236}">
                    <a16:creationId xmlns:a16="http://schemas.microsoft.com/office/drawing/2014/main" id="{2E5DE0B4-7F7A-4F3C-965B-643F3F251E70}"/>
                  </a:ext>
                </a:extLst>
              </p:cNvPr>
              <p:cNvGrpSpPr/>
              <p:nvPr/>
            </p:nvGrpSpPr>
            <p:grpSpPr>
              <a:xfrm>
                <a:off x="9746672" y="2545410"/>
                <a:ext cx="107950" cy="134938"/>
                <a:chOff x="9444088" y="2885171"/>
                <a:chExt cx="107950" cy="134938"/>
              </a:xfrm>
              <a:solidFill>
                <a:srgbClr val="505050"/>
              </a:solidFill>
            </p:grpSpPr>
            <p:sp>
              <p:nvSpPr>
                <p:cNvPr id="272" name="Freeform 26">
                  <a:extLst>
                    <a:ext uri="{FF2B5EF4-FFF2-40B4-BE49-F238E27FC236}">
                      <a16:creationId xmlns:a16="http://schemas.microsoft.com/office/drawing/2014/main" id="{8D508A6C-0C6D-42EF-A1D6-7EE5DB1E8DCD}"/>
                    </a:ext>
                  </a:extLst>
                </p:cNvPr>
                <p:cNvSpPr>
                  <a:spLocks/>
                </p:cNvSpPr>
                <p:nvPr/>
              </p:nvSpPr>
              <p:spPr bwMode="auto">
                <a:xfrm>
                  <a:off x="9496476" y="2885171"/>
                  <a:ext cx="30163" cy="31750"/>
                </a:xfrm>
                <a:custGeom>
                  <a:avLst/>
                  <a:gdLst>
                    <a:gd name="T0" fmla="*/ 179 w 188"/>
                    <a:gd name="T1" fmla="*/ 0 h 196"/>
                    <a:gd name="T2" fmla="*/ 45 w 188"/>
                    <a:gd name="T3" fmla="*/ 72 h 196"/>
                    <a:gd name="T4" fmla="*/ 12 w 188"/>
                    <a:gd name="T5" fmla="*/ 195 h 196"/>
                    <a:gd name="T6" fmla="*/ 141 w 188"/>
                    <a:gd name="T7" fmla="*/ 128 h 196"/>
                    <a:gd name="T8" fmla="*/ 179 w 188"/>
                    <a:gd name="T9" fmla="*/ 0 h 196"/>
                  </a:gdLst>
                  <a:ahLst/>
                  <a:cxnLst>
                    <a:cxn ang="0">
                      <a:pos x="T0" y="T1"/>
                    </a:cxn>
                    <a:cxn ang="0">
                      <a:pos x="T2" y="T3"/>
                    </a:cxn>
                    <a:cxn ang="0">
                      <a:pos x="T4" y="T5"/>
                    </a:cxn>
                    <a:cxn ang="0">
                      <a:pos x="T6" y="T7"/>
                    </a:cxn>
                    <a:cxn ang="0">
                      <a:pos x="T8" y="T9"/>
                    </a:cxn>
                  </a:cxnLst>
                  <a:rect l="0" t="0" r="r" b="b"/>
                  <a:pathLst>
                    <a:path w="188" h="196">
                      <a:moveTo>
                        <a:pt x="179" y="0"/>
                      </a:moveTo>
                      <a:cubicBezTo>
                        <a:pt x="179" y="0"/>
                        <a:pt x="90" y="8"/>
                        <a:pt x="45" y="72"/>
                      </a:cubicBezTo>
                      <a:cubicBezTo>
                        <a:pt x="0" y="136"/>
                        <a:pt x="12" y="195"/>
                        <a:pt x="12" y="195"/>
                      </a:cubicBezTo>
                      <a:cubicBezTo>
                        <a:pt x="12" y="195"/>
                        <a:pt x="90" y="196"/>
                        <a:pt x="141" y="128"/>
                      </a:cubicBezTo>
                      <a:cubicBezTo>
                        <a:pt x="188" y="66"/>
                        <a:pt x="179" y="0"/>
                        <a:pt x="17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273" name="Freeform 27">
                  <a:extLst>
                    <a:ext uri="{FF2B5EF4-FFF2-40B4-BE49-F238E27FC236}">
                      <a16:creationId xmlns:a16="http://schemas.microsoft.com/office/drawing/2014/main" id="{0C4C7188-A6C7-4809-8ED6-574BB6009C1D}"/>
                    </a:ext>
                  </a:extLst>
                </p:cNvPr>
                <p:cNvSpPr>
                  <a:spLocks/>
                </p:cNvSpPr>
                <p:nvPr/>
              </p:nvSpPr>
              <p:spPr bwMode="auto">
                <a:xfrm>
                  <a:off x="9444088" y="2916921"/>
                  <a:ext cx="107950" cy="103188"/>
                </a:xfrm>
                <a:custGeom>
                  <a:avLst/>
                  <a:gdLst>
                    <a:gd name="T0" fmla="*/ 662 w 682"/>
                    <a:gd name="T1" fmla="*/ 87 h 643"/>
                    <a:gd name="T2" fmla="*/ 499 w 682"/>
                    <a:gd name="T3" fmla="*/ 2 h 643"/>
                    <a:gd name="T4" fmla="*/ 424 w 682"/>
                    <a:gd name="T5" fmla="*/ 16 h 643"/>
                    <a:gd name="T6" fmla="*/ 345 w 682"/>
                    <a:gd name="T7" fmla="*/ 41 h 643"/>
                    <a:gd name="T8" fmla="*/ 286 w 682"/>
                    <a:gd name="T9" fmla="*/ 22 h 643"/>
                    <a:gd name="T10" fmla="*/ 201 w 682"/>
                    <a:gd name="T11" fmla="*/ 4 h 643"/>
                    <a:gd name="T12" fmla="*/ 82 w 682"/>
                    <a:gd name="T13" fmla="*/ 53 h 643"/>
                    <a:gd name="T14" fmla="*/ 0 w 682"/>
                    <a:gd name="T15" fmla="*/ 261 h 643"/>
                    <a:gd name="T16" fmla="*/ 58 w 682"/>
                    <a:gd name="T17" fmla="*/ 484 h 643"/>
                    <a:gd name="T18" fmla="*/ 143 w 682"/>
                    <a:gd name="T19" fmla="*/ 603 h 643"/>
                    <a:gd name="T20" fmla="*/ 209 w 682"/>
                    <a:gd name="T21" fmla="*/ 639 h 643"/>
                    <a:gd name="T22" fmla="*/ 258 w 682"/>
                    <a:gd name="T23" fmla="*/ 634 h 643"/>
                    <a:gd name="T24" fmla="*/ 321 w 682"/>
                    <a:gd name="T25" fmla="*/ 609 h 643"/>
                    <a:gd name="T26" fmla="*/ 406 w 682"/>
                    <a:gd name="T27" fmla="*/ 612 h 643"/>
                    <a:gd name="T28" fmla="*/ 492 w 682"/>
                    <a:gd name="T29" fmla="*/ 640 h 643"/>
                    <a:gd name="T30" fmla="*/ 609 w 682"/>
                    <a:gd name="T31" fmla="*/ 560 h 643"/>
                    <a:gd name="T32" fmla="*/ 671 w 682"/>
                    <a:gd name="T33" fmla="*/ 452 h 643"/>
                    <a:gd name="T34" fmla="*/ 682 w 682"/>
                    <a:gd name="T35" fmla="*/ 414 h 643"/>
                    <a:gd name="T36" fmla="*/ 631 w 682"/>
                    <a:gd name="T37" fmla="*/ 382 h 643"/>
                    <a:gd name="T38" fmla="*/ 572 w 682"/>
                    <a:gd name="T39" fmla="*/ 274 h 643"/>
                    <a:gd name="T40" fmla="*/ 599 w 682"/>
                    <a:gd name="T41" fmla="*/ 147 h 643"/>
                    <a:gd name="T42" fmla="*/ 662 w 682"/>
                    <a:gd name="T43" fmla="*/ 87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2" h="643">
                      <a:moveTo>
                        <a:pt x="662" y="87"/>
                      </a:moveTo>
                      <a:cubicBezTo>
                        <a:pt x="662" y="87"/>
                        <a:pt x="614" y="2"/>
                        <a:pt x="499" y="2"/>
                      </a:cubicBezTo>
                      <a:cubicBezTo>
                        <a:pt x="499" y="2"/>
                        <a:pt x="469" y="0"/>
                        <a:pt x="424" y="16"/>
                      </a:cubicBezTo>
                      <a:cubicBezTo>
                        <a:pt x="379" y="32"/>
                        <a:pt x="367" y="41"/>
                        <a:pt x="345" y="41"/>
                      </a:cubicBezTo>
                      <a:cubicBezTo>
                        <a:pt x="345" y="41"/>
                        <a:pt x="315" y="36"/>
                        <a:pt x="286" y="22"/>
                      </a:cubicBezTo>
                      <a:cubicBezTo>
                        <a:pt x="257" y="9"/>
                        <a:pt x="226" y="4"/>
                        <a:pt x="201" y="4"/>
                      </a:cubicBezTo>
                      <a:cubicBezTo>
                        <a:pt x="176" y="4"/>
                        <a:pt x="121" y="20"/>
                        <a:pt x="82" y="53"/>
                      </a:cubicBezTo>
                      <a:cubicBezTo>
                        <a:pt x="41" y="88"/>
                        <a:pt x="0" y="152"/>
                        <a:pt x="0" y="261"/>
                      </a:cubicBezTo>
                      <a:cubicBezTo>
                        <a:pt x="0" y="370"/>
                        <a:pt x="55" y="479"/>
                        <a:pt x="58" y="484"/>
                      </a:cubicBezTo>
                      <a:cubicBezTo>
                        <a:pt x="60" y="488"/>
                        <a:pt x="120" y="584"/>
                        <a:pt x="143" y="603"/>
                      </a:cubicBezTo>
                      <a:cubicBezTo>
                        <a:pt x="167" y="623"/>
                        <a:pt x="185" y="638"/>
                        <a:pt x="209" y="639"/>
                      </a:cubicBezTo>
                      <a:cubicBezTo>
                        <a:pt x="232" y="640"/>
                        <a:pt x="245" y="638"/>
                        <a:pt x="258" y="634"/>
                      </a:cubicBezTo>
                      <a:cubicBezTo>
                        <a:pt x="270" y="629"/>
                        <a:pt x="305" y="611"/>
                        <a:pt x="321" y="609"/>
                      </a:cubicBezTo>
                      <a:cubicBezTo>
                        <a:pt x="337" y="608"/>
                        <a:pt x="362" y="598"/>
                        <a:pt x="406" y="612"/>
                      </a:cubicBezTo>
                      <a:cubicBezTo>
                        <a:pt x="450" y="626"/>
                        <a:pt x="464" y="643"/>
                        <a:pt x="492" y="640"/>
                      </a:cubicBezTo>
                      <a:cubicBezTo>
                        <a:pt x="520" y="636"/>
                        <a:pt x="557" y="635"/>
                        <a:pt x="609" y="560"/>
                      </a:cubicBezTo>
                      <a:cubicBezTo>
                        <a:pt x="626" y="536"/>
                        <a:pt x="669" y="463"/>
                        <a:pt x="671" y="452"/>
                      </a:cubicBezTo>
                      <a:cubicBezTo>
                        <a:pt x="673" y="441"/>
                        <a:pt x="682" y="427"/>
                        <a:pt x="682" y="414"/>
                      </a:cubicBezTo>
                      <a:cubicBezTo>
                        <a:pt x="682" y="414"/>
                        <a:pt x="642" y="394"/>
                        <a:pt x="631" y="382"/>
                      </a:cubicBezTo>
                      <a:cubicBezTo>
                        <a:pt x="615" y="364"/>
                        <a:pt x="584" y="338"/>
                        <a:pt x="572" y="274"/>
                      </a:cubicBezTo>
                      <a:cubicBezTo>
                        <a:pt x="561" y="211"/>
                        <a:pt x="592" y="155"/>
                        <a:pt x="599" y="147"/>
                      </a:cubicBezTo>
                      <a:cubicBezTo>
                        <a:pt x="606" y="139"/>
                        <a:pt x="641" y="96"/>
                        <a:pt x="662"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grpSp>
        </p:grpSp>
      </p:grpSp>
      <p:grpSp>
        <p:nvGrpSpPr>
          <p:cNvPr id="274" name="Group 273">
            <a:extLst>
              <a:ext uri="{FF2B5EF4-FFF2-40B4-BE49-F238E27FC236}">
                <a16:creationId xmlns:a16="http://schemas.microsoft.com/office/drawing/2014/main" id="{B9837D6C-7384-4BB1-AD5E-B5CED1A44DA4}"/>
              </a:ext>
            </a:extLst>
          </p:cNvPr>
          <p:cNvGrpSpPr/>
          <p:nvPr/>
        </p:nvGrpSpPr>
        <p:grpSpPr>
          <a:xfrm>
            <a:off x="3090456" y="3748692"/>
            <a:ext cx="426956" cy="327217"/>
            <a:chOff x="2892310" y="4439341"/>
            <a:chExt cx="376337" cy="288423"/>
          </a:xfrm>
        </p:grpSpPr>
        <p:sp>
          <p:nvSpPr>
            <p:cNvPr id="275" name="monitor">
              <a:extLst>
                <a:ext uri="{FF2B5EF4-FFF2-40B4-BE49-F238E27FC236}">
                  <a16:creationId xmlns:a16="http://schemas.microsoft.com/office/drawing/2014/main" id="{46F92238-F16F-4460-8FF2-9BE67B0953CA}"/>
                </a:ext>
              </a:extLst>
            </p:cNvPr>
            <p:cNvSpPr>
              <a:spLocks noChangeAspect="1" noEditPoints="1"/>
            </p:cNvSpPr>
            <p:nvPr/>
          </p:nvSpPr>
          <p:spPr bwMode="auto">
            <a:xfrm>
              <a:off x="2892310" y="4439341"/>
              <a:ext cx="376337" cy="288423"/>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4224" cap="sq">
              <a:solidFill>
                <a:srgbClr val="0078D7">
                  <a:lumMod val="5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276" name="Rectangle 275">
              <a:extLst>
                <a:ext uri="{FF2B5EF4-FFF2-40B4-BE49-F238E27FC236}">
                  <a16:creationId xmlns:a16="http://schemas.microsoft.com/office/drawing/2014/main" id="{1AD623F3-5469-46ED-9587-EEEDA2AEF2D0}"/>
                </a:ext>
              </a:extLst>
            </p:cNvPr>
            <p:cNvSpPr/>
            <p:nvPr/>
          </p:nvSpPr>
          <p:spPr bwMode="auto">
            <a:xfrm>
              <a:off x="2892310" y="4439341"/>
              <a:ext cx="376337" cy="232807"/>
            </a:xfrm>
            <a:prstGeom prst="rect">
              <a:avLst/>
            </a:prstGeom>
            <a:solidFill>
              <a:srgbClr val="0078D7">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277" name="Picture 276">
              <a:extLst>
                <a:ext uri="{FF2B5EF4-FFF2-40B4-BE49-F238E27FC236}">
                  <a16:creationId xmlns:a16="http://schemas.microsoft.com/office/drawing/2014/main" id="{78FDF62F-3594-49BD-B5F0-856A2DDEE800}"/>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3016842" y="4495234"/>
              <a:ext cx="137762" cy="116769"/>
            </a:xfrm>
            <a:prstGeom prst="rect">
              <a:avLst/>
            </a:prstGeom>
          </p:spPr>
        </p:pic>
      </p:grpSp>
      <p:grpSp>
        <p:nvGrpSpPr>
          <p:cNvPr id="278" name="Group 277">
            <a:extLst>
              <a:ext uri="{FF2B5EF4-FFF2-40B4-BE49-F238E27FC236}">
                <a16:creationId xmlns:a16="http://schemas.microsoft.com/office/drawing/2014/main" id="{1F7EC8CB-78E5-489A-B531-F8E68F1DDAC7}"/>
              </a:ext>
            </a:extLst>
          </p:cNvPr>
          <p:cNvGrpSpPr/>
          <p:nvPr/>
        </p:nvGrpSpPr>
        <p:grpSpPr>
          <a:xfrm>
            <a:off x="2835644" y="3613298"/>
            <a:ext cx="426956" cy="327217"/>
            <a:chOff x="7398246" y="1610486"/>
            <a:chExt cx="498447" cy="382007"/>
          </a:xfrm>
        </p:grpSpPr>
        <p:sp>
          <p:nvSpPr>
            <p:cNvPr id="279" name="monitor">
              <a:extLst>
                <a:ext uri="{FF2B5EF4-FFF2-40B4-BE49-F238E27FC236}">
                  <a16:creationId xmlns:a16="http://schemas.microsoft.com/office/drawing/2014/main" id="{DAA7D1B7-4E6D-4EE4-8D91-3500871A92E7}"/>
                </a:ext>
              </a:extLst>
            </p:cNvPr>
            <p:cNvSpPr>
              <a:spLocks noChangeAspect="1" noEditPoints="1"/>
            </p:cNvSpPr>
            <p:nvPr/>
          </p:nvSpPr>
          <p:spPr bwMode="auto">
            <a:xfrm>
              <a:off x="7398246" y="1610486"/>
              <a:ext cx="498447" cy="382007"/>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4224" cap="sq">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280" name="Rectangle 279">
              <a:extLst>
                <a:ext uri="{FF2B5EF4-FFF2-40B4-BE49-F238E27FC236}">
                  <a16:creationId xmlns:a16="http://schemas.microsoft.com/office/drawing/2014/main" id="{7E5342CB-2CE1-41DE-92A0-D943647ED4E6}"/>
                </a:ext>
              </a:extLst>
            </p:cNvPr>
            <p:cNvSpPr/>
            <p:nvPr/>
          </p:nvSpPr>
          <p:spPr bwMode="auto">
            <a:xfrm>
              <a:off x="7398246" y="1610486"/>
              <a:ext cx="498447" cy="311383"/>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281" name="Group 11">
              <a:extLst>
                <a:ext uri="{FF2B5EF4-FFF2-40B4-BE49-F238E27FC236}">
                  <a16:creationId xmlns:a16="http://schemas.microsoft.com/office/drawing/2014/main" id="{CD2D892C-E49D-4012-9D68-E1BFEDDAD935}"/>
                </a:ext>
              </a:extLst>
            </p:cNvPr>
            <p:cNvGrpSpPr>
              <a:grpSpLocks noChangeAspect="1"/>
            </p:cNvGrpSpPr>
            <p:nvPr/>
          </p:nvGrpSpPr>
          <p:grpSpPr bwMode="auto">
            <a:xfrm>
              <a:off x="7581678" y="1714920"/>
              <a:ext cx="111860" cy="111860"/>
              <a:chOff x="5664" y="1835"/>
              <a:chExt cx="73" cy="73"/>
            </a:xfrm>
            <a:solidFill>
              <a:srgbClr val="FFFFFF"/>
            </a:solidFill>
          </p:grpSpPr>
          <p:sp>
            <p:nvSpPr>
              <p:cNvPr id="282" name="Freeform 12">
                <a:extLst>
                  <a:ext uri="{FF2B5EF4-FFF2-40B4-BE49-F238E27FC236}">
                    <a16:creationId xmlns:a16="http://schemas.microsoft.com/office/drawing/2014/main" id="{7CC069C6-1569-4C3B-8EF8-BCDDCF6A1CCC}"/>
                  </a:ext>
                </a:extLst>
              </p:cNvPr>
              <p:cNvSpPr>
                <a:spLocks/>
              </p:cNvSpPr>
              <p:nvPr/>
            </p:nvSpPr>
            <p:spPr bwMode="auto">
              <a:xfrm>
                <a:off x="5696" y="1835"/>
                <a:ext cx="41" cy="35"/>
              </a:xfrm>
              <a:custGeom>
                <a:avLst/>
                <a:gdLst>
                  <a:gd name="T0" fmla="*/ 41 w 41"/>
                  <a:gd name="T1" fmla="*/ 35 h 35"/>
                  <a:gd name="T2" fmla="*/ 41 w 41"/>
                  <a:gd name="T3" fmla="*/ 0 h 35"/>
                  <a:gd name="T4" fmla="*/ 0 w 41"/>
                  <a:gd name="T5" fmla="*/ 6 h 35"/>
                  <a:gd name="T6" fmla="*/ 0 w 41"/>
                  <a:gd name="T7" fmla="*/ 35 h 35"/>
                  <a:gd name="T8" fmla="*/ 41 w 41"/>
                  <a:gd name="T9" fmla="*/ 35 h 35"/>
                </a:gdLst>
                <a:ahLst/>
                <a:cxnLst>
                  <a:cxn ang="0">
                    <a:pos x="T0" y="T1"/>
                  </a:cxn>
                  <a:cxn ang="0">
                    <a:pos x="T2" y="T3"/>
                  </a:cxn>
                  <a:cxn ang="0">
                    <a:pos x="T4" y="T5"/>
                  </a:cxn>
                  <a:cxn ang="0">
                    <a:pos x="T6" y="T7"/>
                  </a:cxn>
                  <a:cxn ang="0">
                    <a:pos x="T8" y="T9"/>
                  </a:cxn>
                </a:cxnLst>
                <a:rect l="0" t="0" r="r" b="b"/>
                <a:pathLst>
                  <a:path w="41" h="35">
                    <a:moveTo>
                      <a:pt x="41" y="35"/>
                    </a:moveTo>
                    <a:lnTo>
                      <a:pt x="41" y="0"/>
                    </a:lnTo>
                    <a:lnTo>
                      <a:pt x="0" y="6"/>
                    </a:lnTo>
                    <a:lnTo>
                      <a:pt x="0" y="35"/>
                    </a:lnTo>
                    <a:lnTo>
                      <a:pt x="4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283" name="Freeform 13">
                <a:extLst>
                  <a:ext uri="{FF2B5EF4-FFF2-40B4-BE49-F238E27FC236}">
                    <a16:creationId xmlns:a16="http://schemas.microsoft.com/office/drawing/2014/main" id="{5BCC8C07-9872-41BA-A8D7-210F8E091ABD}"/>
                  </a:ext>
                </a:extLst>
              </p:cNvPr>
              <p:cNvSpPr>
                <a:spLocks/>
              </p:cNvSpPr>
              <p:nvPr/>
            </p:nvSpPr>
            <p:spPr bwMode="auto">
              <a:xfrm>
                <a:off x="5664" y="1841"/>
                <a:ext cx="30" cy="29"/>
              </a:xfrm>
              <a:custGeom>
                <a:avLst/>
                <a:gdLst>
                  <a:gd name="T0" fmla="*/ 30 w 30"/>
                  <a:gd name="T1" fmla="*/ 0 h 29"/>
                  <a:gd name="T2" fmla="*/ 0 w 30"/>
                  <a:gd name="T3" fmla="*/ 5 h 29"/>
                  <a:gd name="T4" fmla="*/ 0 w 30"/>
                  <a:gd name="T5" fmla="*/ 29 h 29"/>
                  <a:gd name="T6" fmla="*/ 30 w 30"/>
                  <a:gd name="T7" fmla="*/ 29 h 29"/>
                  <a:gd name="T8" fmla="*/ 30 w 30"/>
                  <a:gd name="T9" fmla="*/ 0 h 29"/>
                </a:gdLst>
                <a:ahLst/>
                <a:cxnLst>
                  <a:cxn ang="0">
                    <a:pos x="T0" y="T1"/>
                  </a:cxn>
                  <a:cxn ang="0">
                    <a:pos x="T2" y="T3"/>
                  </a:cxn>
                  <a:cxn ang="0">
                    <a:pos x="T4" y="T5"/>
                  </a:cxn>
                  <a:cxn ang="0">
                    <a:pos x="T6" y="T7"/>
                  </a:cxn>
                  <a:cxn ang="0">
                    <a:pos x="T8" y="T9"/>
                  </a:cxn>
                </a:cxnLst>
                <a:rect l="0" t="0" r="r" b="b"/>
                <a:pathLst>
                  <a:path w="30" h="29">
                    <a:moveTo>
                      <a:pt x="30" y="0"/>
                    </a:moveTo>
                    <a:lnTo>
                      <a:pt x="0" y="5"/>
                    </a:lnTo>
                    <a:lnTo>
                      <a:pt x="0" y="29"/>
                    </a:lnTo>
                    <a:lnTo>
                      <a:pt x="30" y="29"/>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284" name="Freeform 14">
                <a:extLst>
                  <a:ext uri="{FF2B5EF4-FFF2-40B4-BE49-F238E27FC236}">
                    <a16:creationId xmlns:a16="http://schemas.microsoft.com/office/drawing/2014/main" id="{89791C3B-F192-4E55-806E-ED0EDF886E6C}"/>
                  </a:ext>
                </a:extLst>
              </p:cNvPr>
              <p:cNvSpPr>
                <a:spLocks/>
              </p:cNvSpPr>
              <p:nvPr/>
            </p:nvSpPr>
            <p:spPr bwMode="auto">
              <a:xfrm>
                <a:off x="5664" y="1873"/>
                <a:ext cx="30" cy="29"/>
              </a:xfrm>
              <a:custGeom>
                <a:avLst/>
                <a:gdLst>
                  <a:gd name="T0" fmla="*/ 0 w 30"/>
                  <a:gd name="T1" fmla="*/ 0 h 29"/>
                  <a:gd name="T2" fmla="*/ 0 w 30"/>
                  <a:gd name="T3" fmla="*/ 24 h 29"/>
                  <a:gd name="T4" fmla="*/ 30 w 30"/>
                  <a:gd name="T5" fmla="*/ 29 h 29"/>
                  <a:gd name="T6" fmla="*/ 30 w 30"/>
                  <a:gd name="T7" fmla="*/ 0 h 29"/>
                  <a:gd name="T8" fmla="*/ 0 w 30"/>
                  <a:gd name="T9" fmla="*/ 0 h 29"/>
                </a:gdLst>
                <a:ahLst/>
                <a:cxnLst>
                  <a:cxn ang="0">
                    <a:pos x="T0" y="T1"/>
                  </a:cxn>
                  <a:cxn ang="0">
                    <a:pos x="T2" y="T3"/>
                  </a:cxn>
                  <a:cxn ang="0">
                    <a:pos x="T4" y="T5"/>
                  </a:cxn>
                  <a:cxn ang="0">
                    <a:pos x="T6" y="T7"/>
                  </a:cxn>
                  <a:cxn ang="0">
                    <a:pos x="T8" y="T9"/>
                  </a:cxn>
                </a:cxnLst>
                <a:rect l="0" t="0" r="r" b="b"/>
                <a:pathLst>
                  <a:path w="30" h="29">
                    <a:moveTo>
                      <a:pt x="0" y="0"/>
                    </a:moveTo>
                    <a:lnTo>
                      <a:pt x="0" y="24"/>
                    </a:lnTo>
                    <a:lnTo>
                      <a:pt x="30" y="29"/>
                    </a:lnTo>
                    <a:lnTo>
                      <a:pt x="3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285" name="Freeform 15">
                <a:extLst>
                  <a:ext uri="{FF2B5EF4-FFF2-40B4-BE49-F238E27FC236}">
                    <a16:creationId xmlns:a16="http://schemas.microsoft.com/office/drawing/2014/main" id="{933DF83A-56EA-421B-9823-6952F4A4CBF5}"/>
                  </a:ext>
                </a:extLst>
              </p:cNvPr>
              <p:cNvSpPr>
                <a:spLocks/>
              </p:cNvSpPr>
              <p:nvPr/>
            </p:nvSpPr>
            <p:spPr bwMode="auto">
              <a:xfrm>
                <a:off x="5696" y="1873"/>
                <a:ext cx="41" cy="35"/>
              </a:xfrm>
              <a:custGeom>
                <a:avLst/>
                <a:gdLst>
                  <a:gd name="T0" fmla="*/ 0 w 41"/>
                  <a:gd name="T1" fmla="*/ 29 h 35"/>
                  <a:gd name="T2" fmla="*/ 41 w 41"/>
                  <a:gd name="T3" fmla="*/ 35 h 35"/>
                  <a:gd name="T4" fmla="*/ 41 w 41"/>
                  <a:gd name="T5" fmla="*/ 0 h 35"/>
                  <a:gd name="T6" fmla="*/ 0 w 41"/>
                  <a:gd name="T7" fmla="*/ 0 h 35"/>
                  <a:gd name="T8" fmla="*/ 0 w 41"/>
                  <a:gd name="T9" fmla="*/ 29 h 35"/>
                </a:gdLst>
                <a:ahLst/>
                <a:cxnLst>
                  <a:cxn ang="0">
                    <a:pos x="T0" y="T1"/>
                  </a:cxn>
                  <a:cxn ang="0">
                    <a:pos x="T2" y="T3"/>
                  </a:cxn>
                  <a:cxn ang="0">
                    <a:pos x="T4" y="T5"/>
                  </a:cxn>
                  <a:cxn ang="0">
                    <a:pos x="T6" y="T7"/>
                  </a:cxn>
                  <a:cxn ang="0">
                    <a:pos x="T8" y="T9"/>
                  </a:cxn>
                </a:cxnLst>
                <a:rect l="0" t="0" r="r" b="b"/>
                <a:pathLst>
                  <a:path w="41" h="35">
                    <a:moveTo>
                      <a:pt x="0" y="29"/>
                    </a:moveTo>
                    <a:lnTo>
                      <a:pt x="41" y="35"/>
                    </a:lnTo>
                    <a:lnTo>
                      <a:pt x="41" y="0"/>
                    </a:lnTo>
                    <a:lnTo>
                      <a:pt x="0"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grpSp>
      </p:grpSp>
      <p:sp>
        <p:nvSpPr>
          <p:cNvPr id="50" name="Rectangle: Rounded Corners 49">
            <a:extLst>
              <a:ext uri="{FF2B5EF4-FFF2-40B4-BE49-F238E27FC236}">
                <a16:creationId xmlns:a16="http://schemas.microsoft.com/office/drawing/2014/main" id="{FDFD2EC5-F478-4237-8575-AF6956E64F7C}"/>
              </a:ext>
            </a:extLst>
          </p:cNvPr>
          <p:cNvSpPr/>
          <p:nvPr/>
        </p:nvSpPr>
        <p:spPr bwMode="auto">
          <a:xfrm>
            <a:off x="7348364" y="2820380"/>
            <a:ext cx="3639312" cy="758952"/>
          </a:xfrm>
          <a:prstGeom prst="roundRect">
            <a:avLst>
              <a:gd name="adj" fmla="val 50000"/>
            </a:avLst>
          </a:prstGeom>
          <a:solidFill>
            <a:schemeClr val="bg1"/>
          </a:solidFill>
          <a:ln w="25400">
            <a:solidFill>
              <a:schemeClr val="accent3"/>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0" tIns="146263" rIns="182828" bIns="146263" numCol="1" spcCol="0" rtlCol="0" fromWordArt="0" anchor="ctr" anchorCtr="0" forceAA="0" compatLnSpc="1">
            <a:prstTxWarp prst="textNoShape">
              <a:avLst/>
            </a:prstTxWarp>
            <a:noAutofit/>
          </a:bodyPr>
          <a:lstStyle/>
          <a:p>
            <a:pPr marL="0" marR="0" lvl="0" indent="0" algn="l" defTabSz="932114"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a:ln>
                  <a:noFill/>
                </a:ln>
                <a:gradFill>
                  <a:gsLst>
                    <a:gs pos="2917">
                      <a:srgbClr val="107C10"/>
                    </a:gs>
                    <a:gs pos="100000">
                      <a:srgbClr val="107C10"/>
                    </a:gs>
                  </a:gsLst>
                  <a:lin ang="5400000" scaled="0"/>
                </a:gradFill>
                <a:effectLst/>
                <a:uLnTx/>
                <a:uFillTx/>
                <a:latin typeface="Segoe UI Semibold" panose="020B0702040204020203" pitchFamily="34" charset="0"/>
                <a:ea typeface="+mn-ea"/>
                <a:cs typeface="Segoe UI Semibold" panose="020B0702040204020203" pitchFamily="34" charset="0"/>
              </a:rPr>
              <a:t>Business Critical Segment(s)</a:t>
            </a:r>
          </a:p>
          <a:p>
            <a:pPr marL="0" marR="0" lvl="0" indent="0" algn="l" defTabSz="932114" rtl="0" eaLnBrk="1" fontAlgn="base" latinLnBrk="0" hangingPunct="1">
              <a:lnSpc>
                <a:spcPct val="90000"/>
              </a:lnSpc>
              <a:spcBef>
                <a:spcPts val="300"/>
              </a:spcBef>
              <a:spcAft>
                <a:spcPct val="0"/>
              </a:spcAft>
              <a:buClrTx/>
              <a:buSzTx/>
              <a:buFontTx/>
              <a:buNone/>
              <a:tabLst/>
              <a:defRPr/>
            </a:pPr>
            <a:r>
              <a:rPr kumimoji="0" lang="en-US" sz="1200" b="0" i="1" u="none" strike="noStrike" kern="1200" cap="none" spc="0" normalizeH="0" baseline="0" noProof="0">
                <a:ln>
                  <a:noFill/>
                </a:ln>
                <a:gradFill>
                  <a:gsLst>
                    <a:gs pos="2917">
                      <a:srgbClr val="107C10"/>
                    </a:gs>
                    <a:gs pos="100000">
                      <a:srgbClr val="107C10"/>
                    </a:gs>
                  </a:gsLst>
                  <a:lin ang="5400000" scaled="0"/>
                </a:gradFill>
                <a:effectLst/>
                <a:uLnTx/>
                <a:uFillTx/>
                <a:latin typeface="Segoe UI Semilight" panose="020B0402040204020203" pitchFamily="34" charset="0"/>
                <a:ea typeface="+mn-ea"/>
                <a:cs typeface="Segoe UI Semilight" panose="020B0402040204020203" pitchFamily="34" charset="0"/>
              </a:rPr>
              <a:t>Sensitive Business Units/Apps</a:t>
            </a:r>
          </a:p>
        </p:txBody>
      </p:sp>
      <p:sp>
        <p:nvSpPr>
          <p:cNvPr id="88" name="Rectangle: Rounded Corners 87">
            <a:extLst>
              <a:ext uri="{FF2B5EF4-FFF2-40B4-BE49-F238E27FC236}">
                <a16:creationId xmlns:a16="http://schemas.microsoft.com/office/drawing/2014/main" id="{A2C827C1-E367-4C36-9C5A-80512D63FE28}"/>
              </a:ext>
            </a:extLst>
          </p:cNvPr>
          <p:cNvSpPr/>
          <p:nvPr/>
        </p:nvSpPr>
        <p:spPr bwMode="auto">
          <a:xfrm>
            <a:off x="7348365" y="4502967"/>
            <a:ext cx="3639312" cy="603504"/>
          </a:xfrm>
          <a:prstGeom prst="roundRect">
            <a:avLst>
              <a:gd name="adj" fmla="val 50000"/>
            </a:avLst>
          </a:prstGeom>
          <a:solidFill>
            <a:schemeClr val="bg1"/>
          </a:solidFill>
          <a:ln w="25400" cap="rnd">
            <a:solidFill>
              <a:schemeClr val="tx1"/>
            </a:solidFill>
            <a:prstDash val="lgDashDot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0" tIns="146263" rIns="182828" bIns="146263" numCol="1" spcCol="0" rtlCol="0" fromWordArt="0" anchor="ctr" anchorCtr="0" forceAA="0" compatLnSpc="1">
            <a:prstTxWarp prst="textNoShape">
              <a:avLst/>
            </a:prstTxWarp>
            <a:noAutofit/>
          </a:bodyPr>
          <a:lstStyle/>
          <a:p>
            <a:pPr marL="0" marR="0" lvl="0" indent="0" algn="l" defTabSz="932114"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a:ln>
                  <a:noFill/>
                </a:ln>
                <a:solidFill>
                  <a:srgbClr val="1A1A1A"/>
                </a:solidFill>
                <a:effectLst/>
                <a:uLnTx/>
                <a:uFillTx/>
                <a:latin typeface="Segoe UI Semibold" panose="020B0702040204020203" pitchFamily="34" charset="0"/>
                <a:ea typeface="+mn-ea"/>
                <a:cs typeface="Segoe UI Semibold" panose="020B0702040204020203" pitchFamily="34" charset="0"/>
              </a:rPr>
              <a:t>Low Impact IoT/OT </a:t>
            </a:r>
            <a:endParaRPr kumimoji="0" lang="en-US" sz="1200" b="0" i="0" u="none" strike="noStrike" kern="1200" cap="none" spc="0" normalizeH="0" baseline="0" noProof="0">
              <a:ln>
                <a:noFill/>
              </a:ln>
              <a:gradFill>
                <a:gsLst>
                  <a:gs pos="2917">
                    <a:srgbClr val="1A1A1A"/>
                  </a:gs>
                  <a:gs pos="100000">
                    <a:srgbClr val="1A1A1A"/>
                  </a:gs>
                </a:gsLst>
                <a:lin ang="5400000" scaled="0"/>
              </a:gradFill>
              <a:effectLst/>
              <a:uLnTx/>
              <a:uFillTx/>
              <a:latin typeface="Segoe UI Semibold" panose="020B0702040204020203" pitchFamily="34" charset="0"/>
              <a:ea typeface="+mn-ea"/>
              <a:cs typeface="Segoe UI Semibold" panose="020B0702040204020203" pitchFamily="34" charset="0"/>
            </a:endParaRPr>
          </a:p>
          <a:p>
            <a:pPr marL="0" marR="0" lvl="0" indent="0" algn="l" defTabSz="932114" rtl="0" eaLnBrk="1" fontAlgn="base" latinLnBrk="0" hangingPunct="1">
              <a:lnSpc>
                <a:spcPct val="90000"/>
              </a:lnSpc>
              <a:spcBef>
                <a:spcPts val="300"/>
              </a:spcBef>
              <a:spcAft>
                <a:spcPct val="0"/>
              </a:spcAft>
              <a:buClrTx/>
              <a:buSzTx/>
              <a:buFontTx/>
              <a:buNone/>
              <a:tabLst/>
              <a:defRPr/>
            </a:pPr>
            <a:r>
              <a:rPr kumimoji="0" lang="en-US" sz="1200" b="0" i="1" u="none" strike="noStrike" kern="1200" cap="none" spc="0" normalizeH="0" baseline="0" noProof="0">
                <a:ln>
                  <a:noFill/>
                </a:ln>
                <a:solidFill>
                  <a:srgbClr val="1A1A1A"/>
                </a:solidFill>
                <a:effectLst/>
                <a:uLnTx/>
                <a:uFillTx/>
                <a:latin typeface="Segoe UI Semilight" panose="020B0402040204020203" pitchFamily="34" charset="0"/>
                <a:ea typeface="+mn-ea"/>
                <a:cs typeface="Segoe UI Semilight" panose="020B0402040204020203" pitchFamily="34" charset="0"/>
              </a:rPr>
              <a:t>Printers, VoIP phones, etc.</a:t>
            </a:r>
          </a:p>
        </p:txBody>
      </p:sp>
      <p:sp>
        <p:nvSpPr>
          <p:cNvPr id="89" name="Rectangle: Rounded Corners 88">
            <a:extLst>
              <a:ext uri="{FF2B5EF4-FFF2-40B4-BE49-F238E27FC236}">
                <a16:creationId xmlns:a16="http://schemas.microsoft.com/office/drawing/2014/main" id="{AF0FD900-1F75-4646-8C66-B3ECC481C843}"/>
              </a:ext>
            </a:extLst>
          </p:cNvPr>
          <p:cNvSpPr/>
          <p:nvPr/>
        </p:nvSpPr>
        <p:spPr bwMode="auto">
          <a:xfrm>
            <a:off x="7348364" y="3733747"/>
            <a:ext cx="3639312" cy="600462"/>
          </a:xfrm>
          <a:prstGeom prst="roundRect">
            <a:avLst>
              <a:gd name="adj" fmla="val 50000"/>
            </a:avLst>
          </a:prstGeom>
          <a:solidFill>
            <a:schemeClr val="bg1"/>
          </a:solidFill>
          <a:ln w="28575">
            <a:solidFill>
              <a:schemeClr val="accent4"/>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0" tIns="146263" rIns="182828" bIns="146263" numCol="1" spcCol="0" rtlCol="0" fromWordArt="0" anchor="ctr" anchorCtr="0" forceAA="0" compatLnSpc="1">
            <a:prstTxWarp prst="textNoShape">
              <a:avLst/>
            </a:prstTxWarp>
            <a:noAutofit/>
          </a:bodyPr>
          <a:lstStyle/>
          <a:p>
            <a:pPr marL="0" marR="0" lvl="0" indent="0" algn="l" defTabSz="932114"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a:ln>
                  <a:noFill/>
                </a:ln>
                <a:solidFill>
                  <a:srgbClr val="D73B01"/>
                </a:solidFill>
                <a:effectLst/>
                <a:uLnTx/>
                <a:uFillTx/>
                <a:latin typeface="Segoe UI Semibold" panose="020B0702040204020203" pitchFamily="34" charset="0"/>
                <a:ea typeface="+mn-ea"/>
                <a:cs typeface="Segoe UI Semibold" panose="020B0702040204020203" pitchFamily="34" charset="0"/>
              </a:rPr>
              <a:t>High Impact IoT/OT</a:t>
            </a:r>
          </a:p>
          <a:p>
            <a:pPr marL="0" marR="0" lvl="0" indent="0" algn="l" defTabSz="932114" rtl="0" eaLnBrk="1" fontAlgn="base" latinLnBrk="0" hangingPunct="1">
              <a:lnSpc>
                <a:spcPct val="90000"/>
              </a:lnSpc>
              <a:spcBef>
                <a:spcPts val="300"/>
              </a:spcBef>
              <a:spcAft>
                <a:spcPct val="0"/>
              </a:spcAft>
              <a:buClrTx/>
              <a:buSzTx/>
              <a:buFontTx/>
              <a:buNone/>
              <a:tabLst/>
              <a:defRPr/>
            </a:pPr>
            <a:r>
              <a:rPr kumimoji="0" lang="en-US" sz="1200" b="0" i="1" u="none" strike="noStrike" kern="1200" cap="none" spc="0" normalizeH="0" baseline="0" noProof="0">
                <a:ln>
                  <a:noFill/>
                </a:ln>
                <a:solidFill>
                  <a:srgbClr val="FF0000"/>
                </a:solidFill>
                <a:effectLst/>
                <a:uLnTx/>
                <a:uFillTx/>
                <a:latin typeface="Segoe UI Semilight" panose="020B0402040204020203" pitchFamily="34" charset="0"/>
                <a:ea typeface="+mn-ea"/>
                <a:cs typeface="Segoe UI Semilight" panose="020B0402040204020203" pitchFamily="34" charset="0"/>
              </a:rPr>
              <a:t>IoT/OT With Life/Safety Impact</a:t>
            </a:r>
          </a:p>
        </p:txBody>
      </p:sp>
      <p:sp>
        <p:nvSpPr>
          <p:cNvPr id="162" name="Manufacturing_E99C" title="Icon of a robotic arm">
            <a:extLst>
              <a:ext uri="{FF2B5EF4-FFF2-40B4-BE49-F238E27FC236}">
                <a16:creationId xmlns:a16="http://schemas.microsoft.com/office/drawing/2014/main" id="{013B7355-45F5-4B8C-943D-6A2B71799D5F}"/>
              </a:ext>
            </a:extLst>
          </p:cNvPr>
          <p:cNvSpPr>
            <a:spLocks noChangeAspect="1" noEditPoints="1"/>
          </p:cNvSpPr>
          <p:nvPr/>
        </p:nvSpPr>
        <p:spPr bwMode="auto">
          <a:xfrm>
            <a:off x="7713233" y="2915939"/>
            <a:ext cx="220095" cy="215153"/>
          </a:xfrm>
          <a:custGeom>
            <a:avLst/>
            <a:gdLst>
              <a:gd name="T0" fmla="*/ 3549 w 3875"/>
              <a:gd name="T1" fmla="*/ 2212 h 3788"/>
              <a:gd name="T2" fmla="*/ 3875 w 3875"/>
              <a:gd name="T3" fmla="*/ 2538 h 3788"/>
              <a:gd name="T4" fmla="*/ 3875 w 3875"/>
              <a:gd name="T5" fmla="*/ 2913 h 3788"/>
              <a:gd name="T6" fmla="*/ 3195 w 3875"/>
              <a:gd name="T7" fmla="*/ 2218 h 3788"/>
              <a:gd name="T8" fmla="*/ 2875 w 3875"/>
              <a:gd name="T9" fmla="*/ 2538 h 3788"/>
              <a:gd name="T10" fmla="*/ 2875 w 3875"/>
              <a:gd name="T11" fmla="*/ 2913 h 3788"/>
              <a:gd name="T12" fmla="*/ 1000 w 3875"/>
              <a:gd name="T13" fmla="*/ 1413 h 3788"/>
              <a:gd name="T14" fmla="*/ 375 w 3875"/>
              <a:gd name="T15" fmla="*/ 2038 h 3788"/>
              <a:gd name="T16" fmla="*/ 375 w 3875"/>
              <a:gd name="T17" fmla="*/ 3788 h 3788"/>
              <a:gd name="T18" fmla="*/ 1625 w 3875"/>
              <a:gd name="T19" fmla="*/ 3788 h 3788"/>
              <a:gd name="T20" fmla="*/ 1625 w 3875"/>
              <a:gd name="T21" fmla="*/ 2038 h 3788"/>
              <a:gd name="T22" fmla="*/ 1000 w 3875"/>
              <a:gd name="T23" fmla="*/ 1413 h 3788"/>
              <a:gd name="T24" fmla="*/ 0 w 3875"/>
              <a:gd name="T25" fmla="*/ 3788 h 3788"/>
              <a:gd name="T26" fmla="*/ 2000 w 3875"/>
              <a:gd name="T27" fmla="*/ 3788 h 3788"/>
              <a:gd name="T28" fmla="*/ 1000 w 3875"/>
              <a:gd name="T29" fmla="*/ 2038 h 3788"/>
              <a:gd name="T30" fmla="*/ 875 w 3875"/>
              <a:gd name="T31" fmla="*/ 2163 h 3788"/>
              <a:gd name="T32" fmla="*/ 1000 w 3875"/>
              <a:gd name="T33" fmla="*/ 2288 h 3788"/>
              <a:gd name="T34" fmla="*/ 1125 w 3875"/>
              <a:gd name="T35" fmla="*/ 2163 h 3788"/>
              <a:gd name="T36" fmla="*/ 1000 w 3875"/>
              <a:gd name="T37" fmla="*/ 2038 h 3788"/>
              <a:gd name="T38" fmla="*/ 3054 w 3875"/>
              <a:gd name="T39" fmla="*/ 1920 h 3788"/>
              <a:gd name="T40" fmla="*/ 3518 w 3875"/>
              <a:gd name="T41" fmla="*/ 1722 h 3788"/>
              <a:gd name="T42" fmla="*/ 1604 w 3875"/>
              <a:gd name="T43" fmla="*/ 1875 h 3788"/>
              <a:gd name="T44" fmla="*/ 2769 w 3875"/>
              <a:gd name="T45" fmla="*/ 674 h 3788"/>
              <a:gd name="T46" fmla="*/ 2761 w 3875"/>
              <a:gd name="T47" fmla="*/ 144 h 3788"/>
              <a:gd name="T48" fmla="*/ 2231 w 3875"/>
              <a:gd name="T49" fmla="*/ 152 h 3788"/>
              <a:gd name="T50" fmla="*/ 1007 w 3875"/>
              <a:gd name="T51" fmla="*/ 1413 h 3788"/>
              <a:gd name="T52" fmla="*/ 3141 w 3875"/>
              <a:gd name="T53" fmla="*/ 2139 h 3788"/>
              <a:gd name="T54" fmla="*/ 3508 w 3875"/>
              <a:gd name="T55" fmla="*/ 2246 h 3788"/>
              <a:gd name="T56" fmla="*/ 3592 w 3875"/>
              <a:gd name="T57" fmla="*/ 1924 h 3788"/>
              <a:gd name="T58" fmla="*/ 2846 w 3875"/>
              <a:gd name="T59" fmla="*/ 268 h 3788"/>
              <a:gd name="T60" fmla="*/ 3141 w 3875"/>
              <a:gd name="T61" fmla="*/ 2139 h 3788"/>
              <a:gd name="T62" fmla="*/ 2575 w 3875"/>
              <a:gd name="T63" fmla="*/ 874 h 3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75" h="3788">
                <a:moveTo>
                  <a:pt x="3549" y="2212"/>
                </a:moveTo>
                <a:cubicBezTo>
                  <a:pt x="3875" y="2538"/>
                  <a:pt x="3875" y="2538"/>
                  <a:pt x="3875" y="2538"/>
                </a:cubicBezTo>
                <a:cubicBezTo>
                  <a:pt x="3875" y="2913"/>
                  <a:pt x="3875" y="2913"/>
                  <a:pt x="3875" y="2913"/>
                </a:cubicBezTo>
                <a:moveTo>
                  <a:pt x="3195" y="2218"/>
                </a:moveTo>
                <a:cubicBezTo>
                  <a:pt x="2875" y="2538"/>
                  <a:pt x="2875" y="2538"/>
                  <a:pt x="2875" y="2538"/>
                </a:cubicBezTo>
                <a:cubicBezTo>
                  <a:pt x="2875" y="2913"/>
                  <a:pt x="2875" y="2913"/>
                  <a:pt x="2875" y="2913"/>
                </a:cubicBezTo>
                <a:moveTo>
                  <a:pt x="1000" y="1413"/>
                </a:moveTo>
                <a:cubicBezTo>
                  <a:pt x="655" y="1413"/>
                  <a:pt x="375" y="1693"/>
                  <a:pt x="375" y="2038"/>
                </a:cubicBezTo>
                <a:cubicBezTo>
                  <a:pt x="375" y="3788"/>
                  <a:pt x="375" y="3788"/>
                  <a:pt x="375" y="3788"/>
                </a:cubicBezTo>
                <a:cubicBezTo>
                  <a:pt x="1625" y="3788"/>
                  <a:pt x="1625" y="3788"/>
                  <a:pt x="1625" y="3788"/>
                </a:cubicBezTo>
                <a:cubicBezTo>
                  <a:pt x="1625" y="2038"/>
                  <a:pt x="1625" y="2038"/>
                  <a:pt x="1625" y="2038"/>
                </a:cubicBezTo>
                <a:cubicBezTo>
                  <a:pt x="1625" y="1693"/>
                  <a:pt x="1345" y="1413"/>
                  <a:pt x="1000" y="1413"/>
                </a:cubicBezTo>
                <a:close/>
                <a:moveTo>
                  <a:pt x="0" y="3788"/>
                </a:moveTo>
                <a:cubicBezTo>
                  <a:pt x="2000" y="3788"/>
                  <a:pt x="2000" y="3788"/>
                  <a:pt x="2000" y="3788"/>
                </a:cubicBezTo>
                <a:moveTo>
                  <a:pt x="1000" y="2038"/>
                </a:moveTo>
                <a:cubicBezTo>
                  <a:pt x="931" y="2038"/>
                  <a:pt x="875" y="2094"/>
                  <a:pt x="875" y="2163"/>
                </a:cubicBezTo>
                <a:cubicBezTo>
                  <a:pt x="875" y="2232"/>
                  <a:pt x="931" y="2288"/>
                  <a:pt x="1000" y="2288"/>
                </a:cubicBezTo>
                <a:cubicBezTo>
                  <a:pt x="1069" y="2288"/>
                  <a:pt x="1125" y="2232"/>
                  <a:pt x="1125" y="2163"/>
                </a:cubicBezTo>
                <a:cubicBezTo>
                  <a:pt x="1125" y="2094"/>
                  <a:pt x="1069" y="2038"/>
                  <a:pt x="1000" y="2038"/>
                </a:cubicBezTo>
                <a:close/>
                <a:moveTo>
                  <a:pt x="3054" y="1920"/>
                </a:moveTo>
                <a:cubicBezTo>
                  <a:pt x="3518" y="1722"/>
                  <a:pt x="3518" y="1722"/>
                  <a:pt x="3518" y="1722"/>
                </a:cubicBezTo>
                <a:moveTo>
                  <a:pt x="1604" y="1875"/>
                </a:moveTo>
                <a:cubicBezTo>
                  <a:pt x="2769" y="674"/>
                  <a:pt x="2769" y="674"/>
                  <a:pt x="2769" y="674"/>
                </a:cubicBezTo>
                <a:cubicBezTo>
                  <a:pt x="2913" y="526"/>
                  <a:pt x="2910" y="288"/>
                  <a:pt x="2761" y="144"/>
                </a:cubicBezTo>
                <a:cubicBezTo>
                  <a:pt x="2613" y="0"/>
                  <a:pt x="2375" y="3"/>
                  <a:pt x="2231" y="152"/>
                </a:cubicBezTo>
                <a:cubicBezTo>
                  <a:pt x="1007" y="1413"/>
                  <a:pt x="1007" y="1413"/>
                  <a:pt x="1007" y="1413"/>
                </a:cubicBezTo>
                <a:moveTo>
                  <a:pt x="3141" y="2139"/>
                </a:moveTo>
                <a:cubicBezTo>
                  <a:pt x="3202" y="2278"/>
                  <a:pt x="3375" y="2333"/>
                  <a:pt x="3508" y="2246"/>
                </a:cubicBezTo>
                <a:cubicBezTo>
                  <a:pt x="3612" y="2178"/>
                  <a:pt x="3643" y="2038"/>
                  <a:pt x="3592" y="1924"/>
                </a:cubicBezTo>
                <a:cubicBezTo>
                  <a:pt x="2846" y="268"/>
                  <a:pt x="2846" y="268"/>
                  <a:pt x="2846" y="268"/>
                </a:cubicBezTo>
                <a:moveTo>
                  <a:pt x="3141" y="2139"/>
                </a:moveTo>
                <a:cubicBezTo>
                  <a:pt x="2575" y="874"/>
                  <a:pt x="2575" y="874"/>
                  <a:pt x="2575" y="874"/>
                </a:cubicBezTo>
              </a:path>
            </a:pathLst>
          </a:custGeom>
          <a:noFill/>
          <a:ln w="12700" cap="sq">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163" name="Beaker_F196" title="Icon of a scientific flask with liquid in it">
            <a:extLst>
              <a:ext uri="{FF2B5EF4-FFF2-40B4-BE49-F238E27FC236}">
                <a16:creationId xmlns:a16="http://schemas.microsoft.com/office/drawing/2014/main" id="{A48EE394-BA87-4946-A3CA-44B4F430DD3B}"/>
              </a:ext>
            </a:extLst>
          </p:cNvPr>
          <p:cNvSpPr>
            <a:spLocks noChangeAspect="1" noEditPoints="1"/>
          </p:cNvSpPr>
          <p:nvPr/>
        </p:nvSpPr>
        <p:spPr bwMode="auto">
          <a:xfrm>
            <a:off x="7629032" y="3234250"/>
            <a:ext cx="186209" cy="215153"/>
          </a:xfrm>
          <a:custGeom>
            <a:avLst/>
            <a:gdLst>
              <a:gd name="T0" fmla="*/ 2433 w 3250"/>
              <a:gd name="T1" fmla="*/ 2127 h 3754"/>
              <a:gd name="T2" fmla="*/ 1894 w 3250"/>
              <a:gd name="T3" fmla="*/ 2002 h 3754"/>
              <a:gd name="T4" fmla="*/ 1355 w 3250"/>
              <a:gd name="T5" fmla="*/ 2252 h 3754"/>
              <a:gd name="T6" fmla="*/ 817 w 3250"/>
              <a:gd name="T7" fmla="*/ 2127 h 3754"/>
              <a:gd name="T8" fmla="*/ 874 w 3250"/>
              <a:gd name="T9" fmla="*/ 0 h 3754"/>
              <a:gd name="T10" fmla="*/ 1249 w 3250"/>
              <a:gd name="T11" fmla="*/ 0 h 3754"/>
              <a:gd name="T12" fmla="*/ 1249 w 3250"/>
              <a:gd name="T13" fmla="*/ 1306 h 3754"/>
              <a:gd name="T14" fmla="*/ 1213 w 3250"/>
              <a:gd name="T15" fmla="*/ 1437 h 3754"/>
              <a:gd name="T16" fmla="*/ 100 w 3250"/>
              <a:gd name="T17" fmla="*/ 3375 h 3754"/>
              <a:gd name="T18" fmla="*/ 315 w 3250"/>
              <a:gd name="T19" fmla="*/ 3754 h 3754"/>
              <a:gd name="T20" fmla="*/ 2936 w 3250"/>
              <a:gd name="T21" fmla="*/ 3754 h 3754"/>
              <a:gd name="T22" fmla="*/ 3150 w 3250"/>
              <a:gd name="T23" fmla="*/ 3376 h 3754"/>
              <a:gd name="T24" fmla="*/ 2037 w 3250"/>
              <a:gd name="T25" fmla="*/ 1437 h 3754"/>
              <a:gd name="T26" fmla="*/ 2000 w 3250"/>
              <a:gd name="T27" fmla="*/ 1306 h 3754"/>
              <a:gd name="T28" fmla="*/ 2000 w 3250"/>
              <a:gd name="T29" fmla="*/ 0 h 3754"/>
              <a:gd name="T30" fmla="*/ 2376 w 3250"/>
              <a:gd name="T31" fmla="*/ 0 h 3754"/>
              <a:gd name="T32" fmla="*/ 874 w 3250"/>
              <a:gd name="T33" fmla="*/ 3254 h 3754"/>
              <a:gd name="T34" fmla="*/ 1124 w 3250"/>
              <a:gd name="T35" fmla="*/ 3254 h 3754"/>
              <a:gd name="T36" fmla="*/ 1375 w 3250"/>
              <a:gd name="T37" fmla="*/ 2905 h 3754"/>
              <a:gd name="T38" fmla="*/ 1625 w 3250"/>
              <a:gd name="T39" fmla="*/ 2905 h 3754"/>
              <a:gd name="T40" fmla="*/ 874 w 3250"/>
              <a:gd name="T41" fmla="*/ 2601 h 3754"/>
              <a:gd name="T42" fmla="*/ 1124 w 3250"/>
              <a:gd name="T43" fmla="*/ 2601 h 3754"/>
              <a:gd name="T44" fmla="*/ 1875 w 3250"/>
              <a:gd name="T45" fmla="*/ 2655 h 3754"/>
              <a:gd name="T46" fmla="*/ 2125 w 3250"/>
              <a:gd name="T47" fmla="*/ 2655 h 3754"/>
              <a:gd name="T48" fmla="*/ 2376 w 3250"/>
              <a:gd name="T49" fmla="*/ 3254 h 3754"/>
              <a:gd name="T50" fmla="*/ 2626 w 3250"/>
              <a:gd name="T51" fmla="*/ 3254 h 3754"/>
              <a:gd name="T52" fmla="*/ 1625 w 3250"/>
              <a:gd name="T53" fmla="*/ 3375 h 3754"/>
              <a:gd name="T54" fmla="*/ 1875 w 3250"/>
              <a:gd name="T55" fmla="*/ 3375 h 3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50" h="3754">
                <a:moveTo>
                  <a:pt x="2433" y="2127"/>
                </a:moveTo>
                <a:cubicBezTo>
                  <a:pt x="2433" y="2127"/>
                  <a:pt x="2164" y="2002"/>
                  <a:pt x="1894" y="2002"/>
                </a:cubicBezTo>
                <a:cubicBezTo>
                  <a:pt x="1625" y="2002"/>
                  <a:pt x="1625" y="2252"/>
                  <a:pt x="1355" y="2252"/>
                </a:cubicBezTo>
                <a:cubicBezTo>
                  <a:pt x="1086" y="2252"/>
                  <a:pt x="817" y="2127"/>
                  <a:pt x="817" y="2127"/>
                </a:cubicBezTo>
                <a:moveTo>
                  <a:pt x="874" y="0"/>
                </a:moveTo>
                <a:cubicBezTo>
                  <a:pt x="1249" y="0"/>
                  <a:pt x="1249" y="0"/>
                  <a:pt x="1249" y="0"/>
                </a:cubicBezTo>
                <a:cubicBezTo>
                  <a:pt x="1249" y="1306"/>
                  <a:pt x="1249" y="1306"/>
                  <a:pt x="1249" y="1306"/>
                </a:cubicBezTo>
                <a:cubicBezTo>
                  <a:pt x="1249" y="1352"/>
                  <a:pt x="1237" y="1397"/>
                  <a:pt x="1213" y="1437"/>
                </a:cubicBezTo>
                <a:cubicBezTo>
                  <a:pt x="100" y="3375"/>
                  <a:pt x="100" y="3375"/>
                  <a:pt x="100" y="3375"/>
                </a:cubicBezTo>
                <a:cubicBezTo>
                  <a:pt x="0" y="3542"/>
                  <a:pt x="120" y="3754"/>
                  <a:pt x="315" y="3754"/>
                </a:cubicBezTo>
                <a:cubicBezTo>
                  <a:pt x="2936" y="3754"/>
                  <a:pt x="2936" y="3754"/>
                  <a:pt x="2936" y="3754"/>
                </a:cubicBezTo>
                <a:cubicBezTo>
                  <a:pt x="3130" y="3754"/>
                  <a:pt x="3250" y="3543"/>
                  <a:pt x="3150" y="3376"/>
                </a:cubicBezTo>
                <a:cubicBezTo>
                  <a:pt x="2037" y="1437"/>
                  <a:pt x="2037" y="1437"/>
                  <a:pt x="2037" y="1437"/>
                </a:cubicBezTo>
                <a:cubicBezTo>
                  <a:pt x="2013" y="1397"/>
                  <a:pt x="2000" y="1352"/>
                  <a:pt x="2000" y="1306"/>
                </a:cubicBezTo>
                <a:cubicBezTo>
                  <a:pt x="2000" y="0"/>
                  <a:pt x="2000" y="0"/>
                  <a:pt x="2000" y="0"/>
                </a:cubicBezTo>
                <a:cubicBezTo>
                  <a:pt x="2376" y="0"/>
                  <a:pt x="2376" y="0"/>
                  <a:pt x="2376" y="0"/>
                </a:cubicBezTo>
                <a:moveTo>
                  <a:pt x="874" y="3254"/>
                </a:moveTo>
                <a:cubicBezTo>
                  <a:pt x="1124" y="3254"/>
                  <a:pt x="1124" y="3254"/>
                  <a:pt x="1124" y="3254"/>
                </a:cubicBezTo>
                <a:moveTo>
                  <a:pt x="1375" y="2905"/>
                </a:moveTo>
                <a:cubicBezTo>
                  <a:pt x="1625" y="2905"/>
                  <a:pt x="1625" y="2905"/>
                  <a:pt x="1625" y="2905"/>
                </a:cubicBezTo>
                <a:moveTo>
                  <a:pt x="874" y="2601"/>
                </a:moveTo>
                <a:cubicBezTo>
                  <a:pt x="1124" y="2601"/>
                  <a:pt x="1124" y="2601"/>
                  <a:pt x="1124" y="2601"/>
                </a:cubicBezTo>
                <a:moveTo>
                  <a:pt x="1875" y="2655"/>
                </a:moveTo>
                <a:cubicBezTo>
                  <a:pt x="2125" y="2655"/>
                  <a:pt x="2125" y="2655"/>
                  <a:pt x="2125" y="2655"/>
                </a:cubicBezTo>
                <a:moveTo>
                  <a:pt x="2376" y="3254"/>
                </a:moveTo>
                <a:cubicBezTo>
                  <a:pt x="2626" y="3254"/>
                  <a:pt x="2626" y="3254"/>
                  <a:pt x="2626" y="3254"/>
                </a:cubicBezTo>
                <a:moveTo>
                  <a:pt x="1625" y="3375"/>
                </a:moveTo>
                <a:cubicBezTo>
                  <a:pt x="1875" y="3375"/>
                  <a:pt x="1875" y="3375"/>
                  <a:pt x="1875" y="3375"/>
                </a:cubicBezTo>
              </a:path>
            </a:pathLst>
          </a:custGeom>
          <a:noFill/>
          <a:ln w="12700" cap="sq">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164" name="printer" title="Icon of a printer">
            <a:extLst>
              <a:ext uri="{FF2B5EF4-FFF2-40B4-BE49-F238E27FC236}">
                <a16:creationId xmlns:a16="http://schemas.microsoft.com/office/drawing/2014/main" id="{12DCD5ED-6AD2-46BE-8873-0DF0EFF05A0A}"/>
              </a:ext>
            </a:extLst>
          </p:cNvPr>
          <p:cNvSpPr>
            <a:spLocks noChangeAspect="1" noEditPoints="1"/>
          </p:cNvSpPr>
          <p:nvPr/>
        </p:nvSpPr>
        <p:spPr bwMode="auto">
          <a:xfrm>
            <a:off x="7934417" y="4695731"/>
            <a:ext cx="218884" cy="217976"/>
          </a:xfrm>
          <a:custGeom>
            <a:avLst/>
            <a:gdLst>
              <a:gd name="T0" fmla="*/ 88 w 333"/>
              <a:gd name="T1" fmla="*/ 285 h 331"/>
              <a:gd name="T2" fmla="*/ 0 w 333"/>
              <a:gd name="T3" fmla="*/ 285 h 331"/>
              <a:gd name="T4" fmla="*/ 0 w 333"/>
              <a:gd name="T5" fmla="*/ 146 h 331"/>
              <a:gd name="T6" fmla="*/ 18 w 333"/>
              <a:gd name="T7" fmla="*/ 128 h 331"/>
              <a:gd name="T8" fmla="*/ 315 w 333"/>
              <a:gd name="T9" fmla="*/ 128 h 331"/>
              <a:gd name="T10" fmla="*/ 333 w 333"/>
              <a:gd name="T11" fmla="*/ 146 h 331"/>
              <a:gd name="T12" fmla="*/ 333 w 333"/>
              <a:gd name="T13" fmla="*/ 285 h 331"/>
              <a:gd name="T14" fmla="*/ 243 w 333"/>
              <a:gd name="T15" fmla="*/ 285 h 331"/>
              <a:gd name="T16" fmla="*/ 244 w 333"/>
              <a:gd name="T17" fmla="*/ 128 h 331"/>
              <a:gd name="T18" fmla="*/ 244 w 333"/>
              <a:gd name="T19" fmla="*/ 0 h 331"/>
              <a:gd name="T20" fmla="*/ 88 w 333"/>
              <a:gd name="T21" fmla="*/ 0 h 331"/>
              <a:gd name="T22" fmla="*/ 88 w 333"/>
              <a:gd name="T23" fmla="*/ 128 h 331"/>
              <a:gd name="T24" fmla="*/ 244 w 333"/>
              <a:gd name="T25" fmla="*/ 222 h 331"/>
              <a:gd name="T26" fmla="*/ 88 w 333"/>
              <a:gd name="T27" fmla="*/ 222 h 331"/>
              <a:gd name="T28" fmla="*/ 88 w 333"/>
              <a:gd name="T29" fmla="*/ 331 h 331"/>
              <a:gd name="T30" fmla="*/ 244 w 333"/>
              <a:gd name="T31" fmla="*/ 331 h 331"/>
              <a:gd name="T32" fmla="*/ 244 w 333"/>
              <a:gd name="T33" fmla="*/ 222 h 331"/>
              <a:gd name="T34" fmla="*/ 44 w 333"/>
              <a:gd name="T35" fmla="*/ 181 h 331"/>
              <a:gd name="T36" fmla="*/ 50 w 333"/>
              <a:gd name="T37" fmla="*/ 175 h 331"/>
              <a:gd name="T38" fmla="*/ 44 w 333"/>
              <a:gd name="T39" fmla="*/ 168 h 331"/>
              <a:gd name="T40" fmla="*/ 37 w 333"/>
              <a:gd name="T41" fmla="*/ 175 h 331"/>
              <a:gd name="T42" fmla="*/ 44 w 333"/>
              <a:gd name="T43" fmla="*/ 18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3" h="331">
                <a:moveTo>
                  <a:pt x="88" y="285"/>
                </a:moveTo>
                <a:cubicBezTo>
                  <a:pt x="0" y="285"/>
                  <a:pt x="0" y="285"/>
                  <a:pt x="0" y="285"/>
                </a:cubicBezTo>
                <a:cubicBezTo>
                  <a:pt x="0" y="146"/>
                  <a:pt x="0" y="146"/>
                  <a:pt x="0" y="146"/>
                </a:cubicBezTo>
                <a:cubicBezTo>
                  <a:pt x="0" y="136"/>
                  <a:pt x="8" y="128"/>
                  <a:pt x="18" y="128"/>
                </a:cubicBezTo>
                <a:cubicBezTo>
                  <a:pt x="315" y="128"/>
                  <a:pt x="315" y="128"/>
                  <a:pt x="315" y="128"/>
                </a:cubicBezTo>
                <a:cubicBezTo>
                  <a:pt x="325" y="128"/>
                  <a:pt x="333" y="136"/>
                  <a:pt x="333" y="146"/>
                </a:cubicBezTo>
                <a:cubicBezTo>
                  <a:pt x="333" y="285"/>
                  <a:pt x="333" y="285"/>
                  <a:pt x="333" y="285"/>
                </a:cubicBezTo>
                <a:cubicBezTo>
                  <a:pt x="243" y="285"/>
                  <a:pt x="243" y="285"/>
                  <a:pt x="243" y="285"/>
                </a:cubicBezTo>
                <a:moveTo>
                  <a:pt x="244" y="128"/>
                </a:moveTo>
                <a:cubicBezTo>
                  <a:pt x="244" y="0"/>
                  <a:pt x="244" y="0"/>
                  <a:pt x="244" y="0"/>
                </a:cubicBezTo>
                <a:cubicBezTo>
                  <a:pt x="88" y="0"/>
                  <a:pt x="88" y="0"/>
                  <a:pt x="88" y="0"/>
                </a:cubicBezTo>
                <a:cubicBezTo>
                  <a:pt x="88" y="128"/>
                  <a:pt x="88" y="128"/>
                  <a:pt x="88" y="128"/>
                </a:cubicBezTo>
                <a:moveTo>
                  <a:pt x="244" y="222"/>
                </a:moveTo>
                <a:cubicBezTo>
                  <a:pt x="88" y="222"/>
                  <a:pt x="88" y="222"/>
                  <a:pt x="88" y="222"/>
                </a:cubicBezTo>
                <a:cubicBezTo>
                  <a:pt x="88" y="331"/>
                  <a:pt x="88" y="331"/>
                  <a:pt x="88" y="331"/>
                </a:cubicBezTo>
                <a:cubicBezTo>
                  <a:pt x="244" y="331"/>
                  <a:pt x="244" y="331"/>
                  <a:pt x="244" y="331"/>
                </a:cubicBezTo>
                <a:lnTo>
                  <a:pt x="244" y="222"/>
                </a:lnTo>
                <a:close/>
                <a:moveTo>
                  <a:pt x="44" y="181"/>
                </a:moveTo>
                <a:cubicBezTo>
                  <a:pt x="47" y="181"/>
                  <a:pt x="50" y="178"/>
                  <a:pt x="50" y="175"/>
                </a:cubicBezTo>
                <a:cubicBezTo>
                  <a:pt x="50" y="171"/>
                  <a:pt x="47" y="168"/>
                  <a:pt x="44" y="168"/>
                </a:cubicBezTo>
                <a:cubicBezTo>
                  <a:pt x="40" y="168"/>
                  <a:pt x="37" y="171"/>
                  <a:pt x="37" y="175"/>
                </a:cubicBezTo>
                <a:cubicBezTo>
                  <a:pt x="37" y="178"/>
                  <a:pt x="40" y="181"/>
                  <a:pt x="44" y="181"/>
                </a:cubicBezTo>
                <a:close/>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165" name="Money_3" title="Icon of a dollar sign">
            <a:extLst>
              <a:ext uri="{FF2B5EF4-FFF2-40B4-BE49-F238E27FC236}">
                <a16:creationId xmlns:a16="http://schemas.microsoft.com/office/drawing/2014/main" id="{C58D285B-CAD6-4C6B-9625-66EA9D3D4C38}"/>
              </a:ext>
            </a:extLst>
          </p:cNvPr>
          <p:cNvSpPr>
            <a:spLocks noChangeAspect="1" noEditPoints="1"/>
          </p:cNvSpPr>
          <p:nvPr/>
        </p:nvSpPr>
        <p:spPr bwMode="auto">
          <a:xfrm>
            <a:off x="7491559" y="3044250"/>
            <a:ext cx="118855" cy="215153"/>
          </a:xfrm>
          <a:custGeom>
            <a:avLst/>
            <a:gdLst>
              <a:gd name="T0" fmla="*/ 0 w 153"/>
              <a:gd name="T1" fmla="*/ 223 h 279"/>
              <a:gd name="T2" fmla="*/ 111 w 153"/>
              <a:gd name="T3" fmla="*/ 223 h 279"/>
              <a:gd name="T4" fmla="*/ 153 w 153"/>
              <a:gd name="T5" fmla="*/ 182 h 279"/>
              <a:gd name="T6" fmla="*/ 111 w 153"/>
              <a:gd name="T7" fmla="*/ 141 h 279"/>
              <a:gd name="T8" fmla="*/ 41 w 153"/>
              <a:gd name="T9" fmla="*/ 139 h 279"/>
              <a:gd name="T10" fmla="*/ 0 w 153"/>
              <a:gd name="T11" fmla="*/ 98 h 279"/>
              <a:gd name="T12" fmla="*/ 41 w 153"/>
              <a:gd name="T13" fmla="*/ 56 h 279"/>
              <a:gd name="T14" fmla="*/ 150 w 153"/>
              <a:gd name="T15" fmla="*/ 56 h 279"/>
              <a:gd name="T16" fmla="*/ 76 w 153"/>
              <a:gd name="T17" fmla="*/ 0 h 279"/>
              <a:gd name="T18" fmla="*/ 76 w 153"/>
              <a:gd name="T19"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279">
                <a:moveTo>
                  <a:pt x="0" y="223"/>
                </a:moveTo>
                <a:cubicBezTo>
                  <a:pt x="111" y="223"/>
                  <a:pt x="111" y="223"/>
                  <a:pt x="111" y="223"/>
                </a:cubicBezTo>
                <a:cubicBezTo>
                  <a:pt x="134" y="223"/>
                  <a:pt x="153" y="205"/>
                  <a:pt x="153" y="182"/>
                </a:cubicBezTo>
                <a:cubicBezTo>
                  <a:pt x="153" y="159"/>
                  <a:pt x="134" y="141"/>
                  <a:pt x="111" y="141"/>
                </a:cubicBezTo>
                <a:cubicBezTo>
                  <a:pt x="41" y="139"/>
                  <a:pt x="41" y="139"/>
                  <a:pt x="41" y="139"/>
                </a:cubicBezTo>
                <a:cubicBezTo>
                  <a:pt x="19" y="139"/>
                  <a:pt x="0" y="120"/>
                  <a:pt x="0" y="98"/>
                </a:cubicBezTo>
                <a:cubicBezTo>
                  <a:pt x="0" y="75"/>
                  <a:pt x="19" y="56"/>
                  <a:pt x="41" y="56"/>
                </a:cubicBezTo>
                <a:cubicBezTo>
                  <a:pt x="150" y="56"/>
                  <a:pt x="150" y="56"/>
                  <a:pt x="150" y="56"/>
                </a:cubicBezTo>
                <a:moveTo>
                  <a:pt x="76" y="0"/>
                </a:moveTo>
                <a:cubicBezTo>
                  <a:pt x="76" y="279"/>
                  <a:pt x="76" y="279"/>
                  <a:pt x="76" y="279"/>
                </a:cubicBezTo>
              </a:path>
            </a:pathLst>
          </a:custGeom>
          <a:noFill/>
          <a:ln w="12700" cap="sq">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nvGrpSpPr>
          <p:cNvPr id="11" name="Group 10">
            <a:extLst>
              <a:ext uri="{FF2B5EF4-FFF2-40B4-BE49-F238E27FC236}">
                <a16:creationId xmlns:a16="http://schemas.microsoft.com/office/drawing/2014/main" id="{10EF9FB8-FA71-4835-A303-B7DF49EDAF5D}"/>
              </a:ext>
            </a:extLst>
          </p:cNvPr>
          <p:cNvGrpSpPr/>
          <p:nvPr/>
        </p:nvGrpSpPr>
        <p:grpSpPr>
          <a:xfrm>
            <a:off x="7567433" y="3811028"/>
            <a:ext cx="564030" cy="445900"/>
            <a:chOff x="8222735" y="716894"/>
            <a:chExt cx="769392" cy="608251"/>
          </a:xfrm>
        </p:grpSpPr>
        <p:sp>
          <p:nvSpPr>
            <p:cNvPr id="166" name="IoT" title="Icon of five circles that all connect to a center circle">
              <a:extLst>
                <a:ext uri="{FF2B5EF4-FFF2-40B4-BE49-F238E27FC236}">
                  <a16:creationId xmlns:a16="http://schemas.microsoft.com/office/drawing/2014/main" id="{6ABE8408-8F69-4512-B388-E49BC19092C8}"/>
                </a:ext>
              </a:extLst>
            </p:cNvPr>
            <p:cNvSpPr>
              <a:spLocks noChangeAspect="1" noEditPoints="1"/>
            </p:cNvSpPr>
            <p:nvPr/>
          </p:nvSpPr>
          <p:spPr bwMode="auto">
            <a:xfrm>
              <a:off x="8380321" y="716894"/>
              <a:ext cx="365760" cy="366346"/>
            </a:xfrm>
            <a:custGeom>
              <a:avLst/>
              <a:gdLst>
                <a:gd name="T0" fmla="*/ 235 w 352"/>
                <a:gd name="T1" fmla="*/ 176 h 352"/>
                <a:gd name="T2" fmla="*/ 176 w 352"/>
                <a:gd name="T3" fmla="*/ 235 h 352"/>
                <a:gd name="T4" fmla="*/ 117 w 352"/>
                <a:gd name="T5" fmla="*/ 176 h 352"/>
                <a:gd name="T6" fmla="*/ 176 w 352"/>
                <a:gd name="T7" fmla="*/ 117 h 352"/>
                <a:gd name="T8" fmla="*/ 235 w 352"/>
                <a:gd name="T9" fmla="*/ 176 h 352"/>
                <a:gd name="T10" fmla="*/ 270 w 352"/>
                <a:gd name="T11" fmla="*/ 0 h 352"/>
                <a:gd name="T12" fmla="*/ 235 w 352"/>
                <a:gd name="T13" fmla="*/ 35 h 352"/>
                <a:gd name="T14" fmla="*/ 270 w 352"/>
                <a:gd name="T15" fmla="*/ 70 h 352"/>
                <a:gd name="T16" fmla="*/ 305 w 352"/>
                <a:gd name="T17" fmla="*/ 35 h 352"/>
                <a:gd name="T18" fmla="*/ 270 w 352"/>
                <a:gd name="T19" fmla="*/ 0 h 352"/>
                <a:gd name="T20" fmla="*/ 82 w 352"/>
                <a:gd name="T21" fmla="*/ 23 h 352"/>
                <a:gd name="T22" fmla="*/ 47 w 352"/>
                <a:gd name="T23" fmla="*/ 59 h 352"/>
                <a:gd name="T24" fmla="*/ 82 w 352"/>
                <a:gd name="T25" fmla="*/ 94 h 352"/>
                <a:gd name="T26" fmla="*/ 117 w 352"/>
                <a:gd name="T27" fmla="*/ 59 h 352"/>
                <a:gd name="T28" fmla="*/ 82 w 352"/>
                <a:gd name="T29" fmla="*/ 23 h 352"/>
                <a:gd name="T30" fmla="*/ 35 w 352"/>
                <a:gd name="T31" fmla="*/ 211 h 352"/>
                <a:gd name="T32" fmla="*/ 0 w 352"/>
                <a:gd name="T33" fmla="*/ 246 h 352"/>
                <a:gd name="T34" fmla="*/ 35 w 352"/>
                <a:gd name="T35" fmla="*/ 282 h 352"/>
                <a:gd name="T36" fmla="*/ 70 w 352"/>
                <a:gd name="T37" fmla="*/ 246 h 352"/>
                <a:gd name="T38" fmla="*/ 35 w 352"/>
                <a:gd name="T39" fmla="*/ 211 h 352"/>
                <a:gd name="T40" fmla="*/ 223 w 352"/>
                <a:gd name="T41" fmla="*/ 282 h 352"/>
                <a:gd name="T42" fmla="*/ 188 w 352"/>
                <a:gd name="T43" fmla="*/ 317 h 352"/>
                <a:gd name="T44" fmla="*/ 223 w 352"/>
                <a:gd name="T45" fmla="*/ 352 h 352"/>
                <a:gd name="T46" fmla="*/ 258 w 352"/>
                <a:gd name="T47" fmla="*/ 317 h 352"/>
                <a:gd name="T48" fmla="*/ 223 w 352"/>
                <a:gd name="T49" fmla="*/ 282 h 352"/>
                <a:gd name="T50" fmla="*/ 317 w 352"/>
                <a:gd name="T51" fmla="*/ 164 h 352"/>
                <a:gd name="T52" fmla="*/ 282 w 352"/>
                <a:gd name="T53" fmla="*/ 199 h 352"/>
                <a:gd name="T54" fmla="*/ 317 w 352"/>
                <a:gd name="T55" fmla="*/ 235 h 352"/>
                <a:gd name="T56" fmla="*/ 352 w 352"/>
                <a:gd name="T57" fmla="*/ 199 h 352"/>
                <a:gd name="T58" fmla="*/ 317 w 352"/>
                <a:gd name="T59" fmla="*/ 164 h 352"/>
                <a:gd name="T60" fmla="*/ 250 w 352"/>
                <a:gd name="T61" fmla="*/ 64 h 352"/>
                <a:gd name="T62" fmla="*/ 209 w 352"/>
                <a:gd name="T63" fmla="*/ 127 h 352"/>
                <a:gd name="T64" fmla="*/ 139 w 352"/>
                <a:gd name="T65" fmla="*/ 130 h 352"/>
                <a:gd name="T66" fmla="*/ 104 w 352"/>
                <a:gd name="T67" fmla="*/ 86 h 352"/>
                <a:gd name="T68" fmla="*/ 67 w 352"/>
                <a:gd name="T69" fmla="*/ 231 h 352"/>
                <a:gd name="T70" fmla="*/ 124 w 352"/>
                <a:gd name="T71" fmla="*/ 202 h 352"/>
                <a:gd name="T72" fmla="*/ 212 w 352"/>
                <a:gd name="T73" fmla="*/ 283 h 352"/>
                <a:gd name="T74" fmla="*/ 195 w 352"/>
                <a:gd name="T75" fmla="*/ 232 h 352"/>
                <a:gd name="T76" fmla="*/ 234 w 352"/>
                <a:gd name="T77" fmla="*/ 186 h 352"/>
                <a:gd name="T78" fmla="*/ 282 w 352"/>
                <a:gd name="T79" fmla="*/ 19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2" h="352">
                  <a:moveTo>
                    <a:pt x="235" y="176"/>
                  </a:moveTo>
                  <a:cubicBezTo>
                    <a:pt x="235" y="208"/>
                    <a:pt x="208" y="235"/>
                    <a:pt x="176" y="235"/>
                  </a:cubicBezTo>
                  <a:cubicBezTo>
                    <a:pt x="144" y="235"/>
                    <a:pt x="117" y="208"/>
                    <a:pt x="117" y="176"/>
                  </a:cubicBezTo>
                  <a:cubicBezTo>
                    <a:pt x="117" y="144"/>
                    <a:pt x="144" y="117"/>
                    <a:pt x="176" y="117"/>
                  </a:cubicBezTo>
                  <a:cubicBezTo>
                    <a:pt x="208" y="117"/>
                    <a:pt x="235" y="144"/>
                    <a:pt x="235" y="176"/>
                  </a:cubicBezTo>
                  <a:close/>
                  <a:moveTo>
                    <a:pt x="270" y="0"/>
                  </a:moveTo>
                  <a:cubicBezTo>
                    <a:pt x="250" y="0"/>
                    <a:pt x="235" y="16"/>
                    <a:pt x="235" y="35"/>
                  </a:cubicBezTo>
                  <a:cubicBezTo>
                    <a:pt x="235" y="55"/>
                    <a:pt x="250" y="70"/>
                    <a:pt x="270" y="70"/>
                  </a:cubicBezTo>
                  <a:cubicBezTo>
                    <a:pt x="289" y="70"/>
                    <a:pt x="305" y="55"/>
                    <a:pt x="305" y="35"/>
                  </a:cubicBezTo>
                  <a:cubicBezTo>
                    <a:pt x="305" y="16"/>
                    <a:pt x="289" y="0"/>
                    <a:pt x="270" y="0"/>
                  </a:cubicBezTo>
                  <a:close/>
                  <a:moveTo>
                    <a:pt x="82" y="23"/>
                  </a:moveTo>
                  <a:cubicBezTo>
                    <a:pt x="63" y="23"/>
                    <a:pt x="47" y="39"/>
                    <a:pt x="47" y="59"/>
                  </a:cubicBezTo>
                  <a:cubicBezTo>
                    <a:pt x="47" y="78"/>
                    <a:pt x="63" y="94"/>
                    <a:pt x="82" y="94"/>
                  </a:cubicBezTo>
                  <a:cubicBezTo>
                    <a:pt x="102" y="94"/>
                    <a:pt x="117" y="78"/>
                    <a:pt x="117" y="59"/>
                  </a:cubicBezTo>
                  <a:cubicBezTo>
                    <a:pt x="117" y="39"/>
                    <a:pt x="102" y="23"/>
                    <a:pt x="82" y="23"/>
                  </a:cubicBezTo>
                  <a:close/>
                  <a:moveTo>
                    <a:pt x="35" y="211"/>
                  </a:moveTo>
                  <a:cubicBezTo>
                    <a:pt x="16" y="211"/>
                    <a:pt x="0" y="227"/>
                    <a:pt x="0" y="246"/>
                  </a:cubicBezTo>
                  <a:cubicBezTo>
                    <a:pt x="0" y="266"/>
                    <a:pt x="16" y="282"/>
                    <a:pt x="35" y="282"/>
                  </a:cubicBezTo>
                  <a:cubicBezTo>
                    <a:pt x="55" y="282"/>
                    <a:pt x="70" y="266"/>
                    <a:pt x="70" y="246"/>
                  </a:cubicBezTo>
                  <a:cubicBezTo>
                    <a:pt x="70" y="227"/>
                    <a:pt x="55" y="211"/>
                    <a:pt x="35" y="211"/>
                  </a:cubicBezTo>
                  <a:close/>
                  <a:moveTo>
                    <a:pt x="223" y="282"/>
                  </a:moveTo>
                  <a:cubicBezTo>
                    <a:pt x="203" y="282"/>
                    <a:pt x="188" y="297"/>
                    <a:pt x="188" y="317"/>
                  </a:cubicBezTo>
                  <a:cubicBezTo>
                    <a:pt x="188" y="336"/>
                    <a:pt x="203" y="352"/>
                    <a:pt x="223" y="352"/>
                  </a:cubicBezTo>
                  <a:cubicBezTo>
                    <a:pt x="242" y="352"/>
                    <a:pt x="258" y="336"/>
                    <a:pt x="258" y="317"/>
                  </a:cubicBezTo>
                  <a:cubicBezTo>
                    <a:pt x="258" y="297"/>
                    <a:pt x="242" y="282"/>
                    <a:pt x="223" y="282"/>
                  </a:cubicBezTo>
                  <a:close/>
                  <a:moveTo>
                    <a:pt x="317" y="164"/>
                  </a:moveTo>
                  <a:cubicBezTo>
                    <a:pt x="297" y="164"/>
                    <a:pt x="282" y="180"/>
                    <a:pt x="282" y="199"/>
                  </a:cubicBezTo>
                  <a:cubicBezTo>
                    <a:pt x="282" y="219"/>
                    <a:pt x="297" y="235"/>
                    <a:pt x="317" y="235"/>
                  </a:cubicBezTo>
                  <a:cubicBezTo>
                    <a:pt x="336" y="235"/>
                    <a:pt x="352" y="219"/>
                    <a:pt x="352" y="199"/>
                  </a:cubicBezTo>
                  <a:cubicBezTo>
                    <a:pt x="352" y="180"/>
                    <a:pt x="336" y="164"/>
                    <a:pt x="317" y="164"/>
                  </a:cubicBezTo>
                  <a:close/>
                  <a:moveTo>
                    <a:pt x="250" y="64"/>
                  </a:moveTo>
                  <a:cubicBezTo>
                    <a:pt x="209" y="127"/>
                    <a:pt x="209" y="127"/>
                    <a:pt x="209" y="127"/>
                  </a:cubicBezTo>
                  <a:moveTo>
                    <a:pt x="139" y="130"/>
                  </a:moveTo>
                  <a:cubicBezTo>
                    <a:pt x="104" y="86"/>
                    <a:pt x="104" y="86"/>
                    <a:pt x="104" y="86"/>
                  </a:cubicBezTo>
                  <a:moveTo>
                    <a:pt x="67" y="231"/>
                  </a:moveTo>
                  <a:cubicBezTo>
                    <a:pt x="124" y="202"/>
                    <a:pt x="124" y="202"/>
                    <a:pt x="124" y="202"/>
                  </a:cubicBezTo>
                  <a:moveTo>
                    <a:pt x="212" y="283"/>
                  </a:moveTo>
                  <a:cubicBezTo>
                    <a:pt x="195" y="232"/>
                    <a:pt x="195" y="232"/>
                    <a:pt x="195" y="232"/>
                  </a:cubicBezTo>
                  <a:moveTo>
                    <a:pt x="234" y="186"/>
                  </a:moveTo>
                  <a:cubicBezTo>
                    <a:pt x="282" y="194"/>
                    <a:pt x="282" y="194"/>
                    <a:pt x="282" y="194"/>
                  </a:cubicBezTo>
                </a:path>
              </a:pathLst>
            </a:custGeom>
            <a:noFill/>
            <a:ln w="12700" cap="sq">
              <a:solidFill>
                <a:schemeClr val="accent4"/>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nvGrpSpPr>
            <p:cNvPr id="168" name="Group 167">
              <a:extLst>
                <a:ext uri="{FF2B5EF4-FFF2-40B4-BE49-F238E27FC236}">
                  <a16:creationId xmlns:a16="http://schemas.microsoft.com/office/drawing/2014/main" id="{E66A962D-E3A8-48AE-A8E0-A80FCCDD4CA2}"/>
                </a:ext>
              </a:extLst>
            </p:cNvPr>
            <p:cNvGrpSpPr/>
            <p:nvPr/>
          </p:nvGrpSpPr>
          <p:grpSpPr>
            <a:xfrm>
              <a:off x="8222735" y="1071400"/>
              <a:ext cx="263113" cy="252728"/>
              <a:chOff x="8685564" y="6019187"/>
              <a:chExt cx="263113" cy="252728"/>
            </a:xfrm>
          </p:grpSpPr>
          <p:sp>
            <p:nvSpPr>
              <p:cNvPr id="169" name="Database_EFC7" title="Icon of a cylinder">
                <a:extLst>
                  <a:ext uri="{FF2B5EF4-FFF2-40B4-BE49-F238E27FC236}">
                    <a16:creationId xmlns:a16="http://schemas.microsoft.com/office/drawing/2014/main" id="{98B63122-31C0-4ADE-8C92-8EC65A771AF5}"/>
                  </a:ext>
                </a:extLst>
              </p:cNvPr>
              <p:cNvSpPr>
                <a:spLocks noChangeAspect="1" noEditPoints="1"/>
              </p:cNvSpPr>
              <p:nvPr/>
            </p:nvSpPr>
            <p:spPr bwMode="auto">
              <a:xfrm>
                <a:off x="8685564" y="6061437"/>
                <a:ext cx="114858" cy="149297"/>
              </a:xfrm>
              <a:custGeom>
                <a:avLst/>
                <a:gdLst>
                  <a:gd name="T0" fmla="*/ 2470 w 2511"/>
                  <a:gd name="T1" fmla="*/ 627 h 3264"/>
                  <a:gd name="T2" fmla="*/ 2511 w 2511"/>
                  <a:gd name="T3" fmla="*/ 627 h 3264"/>
                  <a:gd name="T4" fmla="*/ 2511 w 2511"/>
                  <a:gd name="T5" fmla="*/ 2762 h 3264"/>
                  <a:gd name="T6" fmla="*/ 1255 w 2511"/>
                  <a:gd name="T7" fmla="*/ 3264 h 3264"/>
                  <a:gd name="T8" fmla="*/ 0 w 2511"/>
                  <a:gd name="T9" fmla="*/ 2762 h 3264"/>
                  <a:gd name="T10" fmla="*/ 0 w 2511"/>
                  <a:gd name="T11" fmla="*/ 627 h 3264"/>
                  <a:gd name="T12" fmla="*/ 41 w 2511"/>
                  <a:gd name="T13" fmla="*/ 627 h 3264"/>
                  <a:gd name="T14" fmla="*/ 1255 w 2511"/>
                  <a:gd name="T15" fmla="*/ 1004 h 3264"/>
                  <a:gd name="T16" fmla="*/ 2470 w 2511"/>
                  <a:gd name="T17" fmla="*/ 627 h 3264"/>
                  <a:gd name="T18" fmla="*/ 1255 w 2511"/>
                  <a:gd name="T19" fmla="*/ 0 h 3264"/>
                  <a:gd name="T20" fmla="*/ 0 w 2511"/>
                  <a:gd name="T21" fmla="*/ 502 h 3264"/>
                  <a:gd name="T22" fmla="*/ 1255 w 2511"/>
                  <a:gd name="T23" fmla="*/ 1004 h 3264"/>
                  <a:gd name="T24" fmla="*/ 2511 w 2511"/>
                  <a:gd name="T25" fmla="*/ 502 h 3264"/>
                  <a:gd name="T26" fmla="*/ 1255 w 2511"/>
                  <a:gd name="T27" fmla="*/ 0 h 3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1" h="3264">
                    <a:moveTo>
                      <a:pt x="2470" y="627"/>
                    </a:moveTo>
                    <a:cubicBezTo>
                      <a:pt x="2511" y="627"/>
                      <a:pt x="2511" y="627"/>
                      <a:pt x="2511" y="627"/>
                    </a:cubicBezTo>
                    <a:cubicBezTo>
                      <a:pt x="2511" y="2762"/>
                      <a:pt x="2511" y="2762"/>
                      <a:pt x="2511" y="2762"/>
                    </a:cubicBezTo>
                    <a:cubicBezTo>
                      <a:pt x="2511" y="3040"/>
                      <a:pt x="1949" y="3264"/>
                      <a:pt x="1255" y="3264"/>
                    </a:cubicBezTo>
                    <a:cubicBezTo>
                      <a:pt x="562" y="3264"/>
                      <a:pt x="0" y="3040"/>
                      <a:pt x="0" y="2762"/>
                    </a:cubicBezTo>
                    <a:cubicBezTo>
                      <a:pt x="0" y="627"/>
                      <a:pt x="0" y="627"/>
                      <a:pt x="0" y="627"/>
                    </a:cubicBezTo>
                    <a:cubicBezTo>
                      <a:pt x="41" y="627"/>
                      <a:pt x="41" y="627"/>
                      <a:pt x="41" y="627"/>
                    </a:cubicBezTo>
                    <a:cubicBezTo>
                      <a:pt x="180" y="844"/>
                      <a:pt x="671" y="1004"/>
                      <a:pt x="1255" y="1004"/>
                    </a:cubicBezTo>
                    <a:cubicBezTo>
                      <a:pt x="1840" y="1004"/>
                      <a:pt x="2330" y="844"/>
                      <a:pt x="2470" y="627"/>
                    </a:cubicBezTo>
                    <a:close/>
                    <a:moveTo>
                      <a:pt x="1255" y="0"/>
                    </a:moveTo>
                    <a:cubicBezTo>
                      <a:pt x="562" y="0"/>
                      <a:pt x="0" y="224"/>
                      <a:pt x="0" y="502"/>
                    </a:cubicBezTo>
                    <a:cubicBezTo>
                      <a:pt x="0" y="779"/>
                      <a:pt x="562" y="1004"/>
                      <a:pt x="1255" y="1004"/>
                    </a:cubicBezTo>
                    <a:cubicBezTo>
                      <a:pt x="1949" y="1004"/>
                      <a:pt x="2511" y="779"/>
                      <a:pt x="2511" y="502"/>
                    </a:cubicBezTo>
                    <a:cubicBezTo>
                      <a:pt x="2511" y="224"/>
                      <a:pt x="1949" y="0"/>
                      <a:pt x="1255" y="0"/>
                    </a:cubicBezTo>
                    <a:close/>
                  </a:path>
                </a:pathLst>
              </a:custGeom>
              <a:noFill/>
              <a:ln w="12700" cap="sq">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170" name="Database_EFC7" title="Icon of a cylinder">
                <a:extLst>
                  <a:ext uri="{FF2B5EF4-FFF2-40B4-BE49-F238E27FC236}">
                    <a16:creationId xmlns:a16="http://schemas.microsoft.com/office/drawing/2014/main" id="{62E14E2D-79AF-4FCA-8329-F1BE3E383909}"/>
                  </a:ext>
                </a:extLst>
              </p:cNvPr>
              <p:cNvSpPr>
                <a:spLocks noChangeAspect="1" noEditPoints="1"/>
              </p:cNvSpPr>
              <p:nvPr/>
            </p:nvSpPr>
            <p:spPr bwMode="auto">
              <a:xfrm>
                <a:off x="8833819" y="6058518"/>
                <a:ext cx="114858" cy="149297"/>
              </a:xfrm>
              <a:custGeom>
                <a:avLst/>
                <a:gdLst>
                  <a:gd name="T0" fmla="*/ 2470 w 2511"/>
                  <a:gd name="T1" fmla="*/ 627 h 3264"/>
                  <a:gd name="T2" fmla="*/ 2511 w 2511"/>
                  <a:gd name="T3" fmla="*/ 627 h 3264"/>
                  <a:gd name="T4" fmla="*/ 2511 w 2511"/>
                  <a:gd name="T5" fmla="*/ 2762 h 3264"/>
                  <a:gd name="T6" fmla="*/ 1255 w 2511"/>
                  <a:gd name="T7" fmla="*/ 3264 h 3264"/>
                  <a:gd name="T8" fmla="*/ 0 w 2511"/>
                  <a:gd name="T9" fmla="*/ 2762 h 3264"/>
                  <a:gd name="T10" fmla="*/ 0 w 2511"/>
                  <a:gd name="T11" fmla="*/ 627 h 3264"/>
                  <a:gd name="T12" fmla="*/ 41 w 2511"/>
                  <a:gd name="T13" fmla="*/ 627 h 3264"/>
                  <a:gd name="T14" fmla="*/ 1255 w 2511"/>
                  <a:gd name="T15" fmla="*/ 1004 h 3264"/>
                  <a:gd name="T16" fmla="*/ 2470 w 2511"/>
                  <a:gd name="T17" fmla="*/ 627 h 3264"/>
                  <a:gd name="T18" fmla="*/ 1255 w 2511"/>
                  <a:gd name="T19" fmla="*/ 0 h 3264"/>
                  <a:gd name="T20" fmla="*/ 0 w 2511"/>
                  <a:gd name="T21" fmla="*/ 502 h 3264"/>
                  <a:gd name="T22" fmla="*/ 1255 w 2511"/>
                  <a:gd name="T23" fmla="*/ 1004 h 3264"/>
                  <a:gd name="T24" fmla="*/ 2511 w 2511"/>
                  <a:gd name="T25" fmla="*/ 502 h 3264"/>
                  <a:gd name="T26" fmla="*/ 1255 w 2511"/>
                  <a:gd name="T27" fmla="*/ 0 h 3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1" h="3264">
                    <a:moveTo>
                      <a:pt x="2470" y="627"/>
                    </a:moveTo>
                    <a:cubicBezTo>
                      <a:pt x="2511" y="627"/>
                      <a:pt x="2511" y="627"/>
                      <a:pt x="2511" y="627"/>
                    </a:cubicBezTo>
                    <a:cubicBezTo>
                      <a:pt x="2511" y="2762"/>
                      <a:pt x="2511" y="2762"/>
                      <a:pt x="2511" y="2762"/>
                    </a:cubicBezTo>
                    <a:cubicBezTo>
                      <a:pt x="2511" y="3040"/>
                      <a:pt x="1949" y="3264"/>
                      <a:pt x="1255" y="3264"/>
                    </a:cubicBezTo>
                    <a:cubicBezTo>
                      <a:pt x="562" y="3264"/>
                      <a:pt x="0" y="3040"/>
                      <a:pt x="0" y="2762"/>
                    </a:cubicBezTo>
                    <a:cubicBezTo>
                      <a:pt x="0" y="627"/>
                      <a:pt x="0" y="627"/>
                      <a:pt x="0" y="627"/>
                    </a:cubicBezTo>
                    <a:cubicBezTo>
                      <a:pt x="41" y="627"/>
                      <a:pt x="41" y="627"/>
                      <a:pt x="41" y="627"/>
                    </a:cubicBezTo>
                    <a:cubicBezTo>
                      <a:pt x="180" y="844"/>
                      <a:pt x="671" y="1004"/>
                      <a:pt x="1255" y="1004"/>
                    </a:cubicBezTo>
                    <a:cubicBezTo>
                      <a:pt x="1840" y="1004"/>
                      <a:pt x="2330" y="844"/>
                      <a:pt x="2470" y="627"/>
                    </a:cubicBezTo>
                    <a:close/>
                    <a:moveTo>
                      <a:pt x="1255" y="0"/>
                    </a:moveTo>
                    <a:cubicBezTo>
                      <a:pt x="562" y="0"/>
                      <a:pt x="0" y="224"/>
                      <a:pt x="0" y="502"/>
                    </a:cubicBezTo>
                    <a:cubicBezTo>
                      <a:pt x="0" y="779"/>
                      <a:pt x="562" y="1004"/>
                      <a:pt x="1255" y="1004"/>
                    </a:cubicBezTo>
                    <a:cubicBezTo>
                      <a:pt x="1949" y="1004"/>
                      <a:pt x="2511" y="779"/>
                      <a:pt x="2511" y="502"/>
                    </a:cubicBezTo>
                    <a:cubicBezTo>
                      <a:pt x="2511" y="224"/>
                      <a:pt x="1949" y="0"/>
                      <a:pt x="1255" y="0"/>
                    </a:cubicBezTo>
                    <a:close/>
                  </a:path>
                </a:pathLst>
              </a:custGeom>
              <a:solidFill>
                <a:schemeClr val="bg1"/>
              </a:solidFill>
              <a:ln w="12700" cap="sq">
                <a:solidFill>
                  <a:schemeClr val="accent4"/>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171" name="Database_EFC7" title="Icon of a cylinder">
                <a:extLst>
                  <a:ext uri="{FF2B5EF4-FFF2-40B4-BE49-F238E27FC236}">
                    <a16:creationId xmlns:a16="http://schemas.microsoft.com/office/drawing/2014/main" id="{C30C8F4D-6981-4E2C-A8C0-2C76798B66E9}"/>
                  </a:ext>
                </a:extLst>
              </p:cNvPr>
              <p:cNvSpPr>
                <a:spLocks noChangeAspect="1" noEditPoints="1"/>
              </p:cNvSpPr>
              <p:nvPr/>
            </p:nvSpPr>
            <p:spPr bwMode="auto">
              <a:xfrm>
                <a:off x="8769591" y="6122618"/>
                <a:ext cx="114858" cy="149297"/>
              </a:xfrm>
              <a:custGeom>
                <a:avLst/>
                <a:gdLst>
                  <a:gd name="T0" fmla="*/ 2470 w 2511"/>
                  <a:gd name="T1" fmla="*/ 627 h 3264"/>
                  <a:gd name="T2" fmla="*/ 2511 w 2511"/>
                  <a:gd name="T3" fmla="*/ 627 h 3264"/>
                  <a:gd name="T4" fmla="*/ 2511 w 2511"/>
                  <a:gd name="T5" fmla="*/ 2762 h 3264"/>
                  <a:gd name="T6" fmla="*/ 1255 w 2511"/>
                  <a:gd name="T7" fmla="*/ 3264 h 3264"/>
                  <a:gd name="T8" fmla="*/ 0 w 2511"/>
                  <a:gd name="T9" fmla="*/ 2762 h 3264"/>
                  <a:gd name="T10" fmla="*/ 0 w 2511"/>
                  <a:gd name="T11" fmla="*/ 627 h 3264"/>
                  <a:gd name="T12" fmla="*/ 41 w 2511"/>
                  <a:gd name="T13" fmla="*/ 627 h 3264"/>
                  <a:gd name="T14" fmla="*/ 1255 w 2511"/>
                  <a:gd name="T15" fmla="*/ 1004 h 3264"/>
                  <a:gd name="T16" fmla="*/ 2470 w 2511"/>
                  <a:gd name="T17" fmla="*/ 627 h 3264"/>
                  <a:gd name="T18" fmla="*/ 1255 w 2511"/>
                  <a:gd name="T19" fmla="*/ 0 h 3264"/>
                  <a:gd name="T20" fmla="*/ 0 w 2511"/>
                  <a:gd name="T21" fmla="*/ 502 h 3264"/>
                  <a:gd name="T22" fmla="*/ 1255 w 2511"/>
                  <a:gd name="T23" fmla="*/ 1004 h 3264"/>
                  <a:gd name="T24" fmla="*/ 2511 w 2511"/>
                  <a:gd name="T25" fmla="*/ 502 h 3264"/>
                  <a:gd name="T26" fmla="*/ 1255 w 2511"/>
                  <a:gd name="T27" fmla="*/ 0 h 3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1" h="3264">
                    <a:moveTo>
                      <a:pt x="2470" y="627"/>
                    </a:moveTo>
                    <a:cubicBezTo>
                      <a:pt x="2511" y="627"/>
                      <a:pt x="2511" y="627"/>
                      <a:pt x="2511" y="627"/>
                    </a:cubicBezTo>
                    <a:cubicBezTo>
                      <a:pt x="2511" y="2762"/>
                      <a:pt x="2511" y="2762"/>
                      <a:pt x="2511" y="2762"/>
                    </a:cubicBezTo>
                    <a:cubicBezTo>
                      <a:pt x="2511" y="3040"/>
                      <a:pt x="1949" y="3264"/>
                      <a:pt x="1255" y="3264"/>
                    </a:cubicBezTo>
                    <a:cubicBezTo>
                      <a:pt x="562" y="3264"/>
                      <a:pt x="0" y="3040"/>
                      <a:pt x="0" y="2762"/>
                    </a:cubicBezTo>
                    <a:cubicBezTo>
                      <a:pt x="0" y="627"/>
                      <a:pt x="0" y="627"/>
                      <a:pt x="0" y="627"/>
                    </a:cubicBezTo>
                    <a:cubicBezTo>
                      <a:pt x="41" y="627"/>
                      <a:pt x="41" y="627"/>
                      <a:pt x="41" y="627"/>
                    </a:cubicBezTo>
                    <a:cubicBezTo>
                      <a:pt x="180" y="844"/>
                      <a:pt x="671" y="1004"/>
                      <a:pt x="1255" y="1004"/>
                    </a:cubicBezTo>
                    <a:cubicBezTo>
                      <a:pt x="1840" y="1004"/>
                      <a:pt x="2330" y="844"/>
                      <a:pt x="2470" y="627"/>
                    </a:cubicBezTo>
                    <a:close/>
                    <a:moveTo>
                      <a:pt x="1255" y="0"/>
                    </a:moveTo>
                    <a:cubicBezTo>
                      <a:pt x="562" y="0"/>
                      <a:pt x="0" y="224"/>
                      <a:pt x="0" y="502"/>
                    </a:cubicBezTo>
                    <a:cubicBezTo>
                      <a:pt x="0" y="779"/>
                      <a:pt x="562" y="1004"/>
                      <a:pt x="1255" y="1004"/>
                    </a:cubicBezTo>
                    <a:cubicBezTo>
                      <a:pt x="1949" y="1004"/>
                      <a:pt x="2511" y="779"/>
                      <a:pt x="2511" y="502"/>
                    </a:cubicBezTo>
                    <a:cubicBezTo>
                      <a:pt x="2511" y="224"/>
                      <a:pt x="1949" y="0"/>
                      <a:pt x="1255" y="0"/>
                    </a:cubicBezTo>
                    <a:close/>
                  </a:path>
                </a:pathLst>
              </a:custGeom>
              <a:solidFill>
                <a:schemeClr val="bg1"/>
              </a:solidFill>
              <a:ln w="12700" cap="sq">
                <a:solidFill>
                  <a:schemeClr val="accent4"/>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172" name="Database_EFC7" title="Icon of a cylinder">
                <a:extLst>
                  <a:ext uri="{FF2B5EF4-FFF2-40B4-BE49-F238E27FC236}">
                    <a16:creationId xmlns:a16="http://schemas.microsoft.com/office/drawing/2014/main" id="{F785F950-2871-468D-9E69-636E8D7C5943}"/>
                  </a:ext>
                </a:extLst>
              </p:cNvPr>
              <p:cNvSpPr>
                <a:spLocks noChangeAspect="1" noEditPoints="1"/>
              </p:cNvSpPr>
              <p:nvPr/>
            </p:nvSpPr>
            <p:spPr bwMode="auto">
              <a:xfrm>
                <a:off x="8769591" y="6019187"/>
                <a:ext cx="114858" cy="149297"/>
              </a:xfrm>
              <a:custGeom>
                <a:avLst/>
                <a:gdLst>
                  <a:gd name="T0" fmla="*/ 2470 w 2511"/>
                  <a:gd name="T1" fmla="*/ 627 h 3264"/>
                  <a:gd name="T2" fmla="*/ 2511 w 2511"/>
                  <a:gd name="T3" fmla="*/ 627 h 3264"/>
                  <a:gd name="T4" fmla="*/ 2511 w 2511"/>
                  <a:gd name="T5" fmla="*/ 2762 h 3264"/>
                  <a:gd name="T6" fmla="*/ 1255 w 2511"/>
                  <a:gd name="T7" fmla="*/ 3264 h 3264"/>
                  <a:gd name="T8" fmla="*/ 0 w 2511"/>
                  <a:gd name="T9" fmla="*/ 2762 h 3264"/>
                  <a:gd name="T10" fmla="*/ 0 w 2511"/>
                  <a:gd name="T11" fmla="*/ 627 h 3264"/>
                  <a:gd name="T12" fmla="*/ 41 w 2511"/>
                  <a:gd name="T13" fmla="*/ 627 h 3264"/>
                  <a:gd name="T14" fmla="*/ 1255 w 2511"/>
                  <a:gd name="T15" fmla="*/ 1004 h 3264"/>
                  <a:gd name="T16" fmla="*/ 2470 w 2511"/>
                  <a:gd name="T17" fmla="*/ 627 h 3264"/>
                  <a:gd name="T18" fmla="*/ 1255 w 2511"/>
                  <a:gd name="T19" fmla="*/ 0 h 3264"/>
                  <a:gd name="T20" fmla="*/ 0 w 2511"/>
                  <a:gd name="T21" fmla="*/ 502 h 3264"/>
                  <a:gd name="T22" fmla="*/ 1255 w 2511"/>
                  <a:gd name="T23" fmla="*/ 1004 h 3264"/>
                  <a:gd name="T24" fmla="*/ 2511 w 2511"/>
                  <a:gd name="T25" fmla="*/ 502 h 3264"/>
                  <a:gd name="T26" fmla="*/ 1255 w 2511"/>
                  <a:gd name="T27" fmla="*/ 0 h 3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1" h="3264">
                    <a:moveTo>
                      <a:pt x="2470" y="627"/>
                    </a:moveTo>
                    <a:cubicBezTo>
                      <a:pt x="2511" y="627"/>
                      <a:pt x="2511" y="627"/>
                      <a:pt x="2511" y="627"/>
                    </a:cubicBezTo>
                    <a:cubicBezTo>
                      <a:pt x="2511" y="2762"/>
                      <a:pt x="2511" y="2762"/>
                      <a:pt x="2511" y="2762"/>
                    </a:cubicBezTo>
                    <a:cubicBezTo>
                      <a:pt x="2511" y="3040"/>
                      <a:pt x="1949" y="3264"/>
                      <a:pt x="1255" y="3264"/>
                    </a:cubicBezTo>
                    <a:cubicBezTo>
                      <a:pt x="562" y="3264"/>
                      <a:pt x="0" y="3040"/>
                      <a:pt x="0" y="2762"/>
                    </a:cubicBezTo>
                    <a:cubicBezTo>
                      <a:pt x="0" y="627"/>
                      <a:pt x="0" y="627"/>
                      <a:pt x="0" y="627"/>
                    </a:cubicBezTo>
                    <a:cubicBezTo>
                      <a:pt x="41" y="627"/>
                      <a:pt x="41" y="627"/>
                      <a:pt x="41" y="627"/>
                    </a:cubicBezTo>
                    <a:cubicBezTo>
                      <a:pt x="180" y="844"/>
                      <a:pt x="671" y="1004"/>
                      <a:pt x="1255" y="1004"/>
                    </a:cubicBezTo>
                    <a:cubicBezTo>
                      <a:pt x="1840" y="1004"/>
                      <a:pt x="2330" y="844"/>
                      <a:pt x="2470" y="627"/>
                    </a:cubicBezTo>
                    <a:close/>
                    <a:moveTo>
                      <a:pt x="1255" y="0"/>
                    </a:moveTo>
                    <a:cubicBezTo>
                      <a:pt x="562" y="0"/>
                      <a:pt x="0" y="224"/>
                      <a:pt x="0" y="502"/>
                    </a:cubicBezTo>
                    <a:cubicBezTo>
                      <a:pt x="0" y="779"/>
                      <a:pt x="562" y="1004"/>
                      <a:pt x="1255" y="1004"/>
                    </a:cubicBezTo>
                    <a:cubicBezTo>
                      <a:pt x="1949" y="1004"/>
                      <a:pt x="2511" y="779"/>
                      <a:pt x="2511" y="502"/>
                    </a:cubicBezTo>
                    <a:cubicBezTo>
                      <a:pt x="2511" y="224"/>
                      <a:pt x="1949" y="0"/>
                      <a:pt x="1255" y="0"/>
                    </a:cubicBezTo>
                    <a:close/>
                  </a:path>
                </a:pathLst>
              </a:custGeom>
              <a:solidFill>
                <a:schemeClr val="bg1"/>
              </a:solidFill>
              <a:ln w="12700" cap="sq">
                <a:solidFill>
                  <a:schemeClr val="accent4"/>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grpSp>
          <p:nvGrpSpPr>
            <p:cNvPr id="173" name="Group 172">
              <a:extLst>
                <a:ext uri="{FF2B5EF4-FFF2-40B4-BE49-F238E27FC236}">
                  <a16:creationId xmlns:a16="http://schemas.microsoft.com/office/drawing/2014/main" id="{4EF1DE48-65F7-43B6-9E42-524C422861BA}"/>
                </a:ext>
              </a:extLst>
            </p:cNvPr>
            <p:cNvGrpSpPr/>
            <p:nvPr/>
          </p:nvGrpSpPr>
          <p:grpSpPr>
            <a:xfrm>
              <a:off x="8706269" y="1036460"/>
              <a:ext cx="285858" cy="288685"/>
              <a:chOff x="9163903" y="5979052"/>
              <a:chExt cx="285858" cy="288685"/>
            </a:xfrm>
          </p:grpSpPr>
          <p:sp>
            <p:nvSpPr>
              <p:cNvPr id="174" name="door" title="Icon of an open doorway">
                <a:extLst>
                  <a:ext uri="{FF2B5EF4-FFF2-40B4-BE49-F238E27FC236}">
                    <a16:creationId xmlns:a16="http://schemas.microsoft.com/office/drawing/2014/main" id="{FB82141E-1601-4767-A599-C0D692F35CBA}"/>
                  </a:ext>
                </a:extLst>
              </p:cNvPr>
              <p:cNvSpPr>
                <a:spLocks noChangeAspect="1" noEditPoints="1"/>
              </p:cNvSpPr>
              <p:nvPr/>
            </p:nvSpPr>
            <p:spPr bwMode="auto">
              <a:xfrm>
                <a:off x="9163903" y="5979052"/>
                <a:ext cx="204434" cy="288685"/>
              </a:xfrm>
              <a:custGeom>
                <a:avLst/>
                <a:gdLst>
                  <a:gd name="T0" fmla="*/ 165 w 165"/>
                  <a:gd name="T1" fmla="*/ 233 h 233"/>
                  <a:gd name="T2" fmla="*/ 0 w 165"/>
                  <a:gd name="T3" fmla="*/ 233 h 233"/>
                  <a:gd name="T4" fmla="*/ 0 w 165"/>
                  <a:gd name="T5" fmla="*/ 0 h 233"/>
                  <a:gd name="T6" fmla="*/ 165 w 165"/>
                  <a:gd name="T7" fmla="*/ 0 h 233"/>
                  <a:gd name="T8" fmla="*/ 165 w 165"/>
                  <a:gd name="T9" fmla="*/ 6 h 233"/>
                  <a:gd name="T10" fmla="*/ 165 w 165"/>
                  <a:gd name="T11" fmla="*/ 233 h 233"/>
                  <a:gd name="T12" fmla="*/ 165 w 165"/>
                  <a:gd name="T13" fmla="*/ 233 h 233"/>
                  <a:gd name="T14" fmla="*/ 165 w 165"/>
                  <a:gd name="T15" fmla="*/ 233 h 233"/>
                  <a:gd name="T16" fmla="*/ 165 w 165"/>
                  <a:gd name="T17" fmla="*/ 0 h 233"/>
                  <a:gd name="T18" fmla="*/ 79 w 165"/>
                  <a:gd name="T19" fmla="*/ 50 h 233"/>
                  <a:gd name="T20" fmla="*/ 79 w 165"/>
                  <a:gd name="T21" fmla="*/ 183 h 233"/>
                  <a:gd name="T22" fmla="*/ 165 w 165"/>
                  <a:gd name="T23" fmla="*/ 233 h 233"/>
                  <a:gd name="T24" fmla="*/ 91 w 165"/>
                  <a:gd name="T25" fmla="*/ 120 h 233"/>
                  <a:gd name="T26" fmla="*/ 108 w 165"/>
                  <a:gd name="T27" fmla="*/ 12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233">
                    <a:moveTo>
                      <a:pt x="165" y="233"/>
                    </a:moveTo>
                    <a:lnTo>
                      <a:pt x="0" y="233"/>
                    </a:lnTo>
                    <a:lnTo>
                      <a:pt x="0" y="0"/>
                    </a:lnTo>
                    <a:lnTo>
                      <a:pt x="165" y="0"/>
                    </a:lnTo>
                    <a:lnTo>
                      <a:pt x="165" y="6"/>
                    </a:lnTo>
                    <a:lnTo>
                      <a:pt x="165" y="233"/>
                    </a:lnTo>
                    <a:lnTo>
                      <a:pt x="165" y="233"/>
                    </a:lnTo>
                    <a:lnTo>
                      <a:pt x="165" y="233"/>
                    </a:lnTo>
                    <a:moveTo>
                      <a:pt x="165" y="0"/>
                    </a:moveTo>
                    <a:lnTo>
                      <a:pt x="79" y="50"/>
                    </a:lnTo>
                    <a:lnTo>
                      <a:pt x="79" y="183"/>
                    </a:lnTo>
                    <a:lnTo>
                      <a:pt x="165" y="233"/>
                    </a:lnTo>
                    <a:moveTo>
                      <a:pt x="91" y="120"/>
                    </a:moveTo>
                    <a:lnTo>
                      <a:pt x="108" y="120"/>
                    </a:lnTo>
                  </a:path>
                </a:pathLst>
              </a:custGeom>
              <a:noFill/>
              <a:ln w="1270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175" name="PaymentCard_E8C7" title="Icon of a credit card">
                <a:extLst>
                  <a:ext uri="{FF2B5EF4-FFF2-40B4-BE49-F238E27FC236}">
                    <a16:creationId xmlns:a16="http://schemas.microsoft.com/office/drawing/2014/main" id="{A8FBC754-D421-4157-B0B1-C3AD33ABFAFC}"/>
                  </a:ext>
                </a:extLst>
              </p:cNvPr>
              <p:cNvSpPr>
                <a:spLocks noChangeAspect="1" noEditPoints="1"/>
              </p:cNvSpPr>
              <p:nvPr/>
            </p:nvSpPr>
            <p:spPr bwMode="auto">
              <a:xfrm>
                <a:off x="9282391" y="6072427"/>
                <a:ext cx="167370" cy="111682"/>
              </a:xfrm>
              <a:custGeom>
                <a:avLst/>
                <a:gdLst>
                  <a:gd name="T0" fmla="*/ 3571 w 3750"/>
                  <a:gd name="T1" fmla="*/ 2500 h 2500"/>
                  <a:gd name="T2" fmla="*/ 179 w 3750"/>
                  <a:gd name="T3" fmla="*/ 2500 h 2500"/>
                  <a:gd name="T4" fmla="*/ 0 w 3750"/>
                  <a:gd name="T5" fmla="*/ 2321 h 2500"/>
                  <a:gd name="T6" fmla="*/ 0 w 3750"/>
                  <a:gd name="T7" fmla="*/ 179 h 2500"/>
                  <a:gd name="T8" fmla="*/ 179 w 3750"/>
                  <a:gd name="T9" fmla="*/ 0 h 2500"/>
                  <a:gd name="T10" fmla="*/ 3571 w 3750"/>
                  <a:gd name="T11" fmla="*/ 0 h 2500"/>
                  <a:gd name="T12" fmla="*/ 3750 w 3750"/>
                  <a:gd name="T13" fmla="*/ 179 h 2500"/>
                  <a:gd name="T14" fmla="*/ 3750 w 3750"/>
                  <a:gd name="T15" fmla="*/ 2321 h 2500"/>
                  <a:gd name="T16" fmla="*/ 3571 w 3750"/>
                  <a:gd name="T17" fmla="*/ 2500 h 2500"/>
                  <a:gd name="T18" fmla="*/ 0 w 3750"/>
                  <a:gd name="T19" fmla="*/ 750 h 2500"/>
                  <a:gd name="T20" fmla="*/ 3750 w 3750"/>
                  <a:gd name="T21" fmla="*/ 750 h 2500"/>
                  <a:gd name="T22" fmla="*/ 3125 w 3750"/>
                  <a:gd name="T23" fmla="*/ 1750 h 2500"/>
                  <a:gd name="T24" fmla="*/ 2625 w 3750"/>
                  <a:gd name="T25" fmla="*/ 1750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50" h="2500">
                    <a:moveTo>
                      <a:pt x="3571" y="2500"/>
                    </a:moveTo>
                    <a:cubicBezTo>
                      <a:pt x="179" y="2500"/>
                      <a:pt x="179" y="2500"/>
                      <a:pt x="179" y="2500"/>
                    </a:cubicBezTo>
                    <a:cubicBezTo>
                      <a:pt x="80" y="2500"/>
                      <a:pt x="0" y="2420"/>
                      <a:pt x="0" y="2321"/>
                    </a:cubicBezTo>
                    <a:cubicBezTo>
                      <a:pt x="0" y="179"/>
                      <a:pt x="0" y="179"/>
                      <a:pt x="0" y="179"/>
                    </a:cubicBezTo>
                    <a:cubicBezTo>
                      <a:pt x="0" y="80"/>
                      <a:pt x="80" y="0"/>
                      <a:pt x="179" y="0"/>
                    </a:cubicBezTo>
                    <a:cubicBezTo>
                      <a:pt x="3571" y="0"/>
                      <a:pt x="3571" y="0"/>
                      <a:pt x="3571" y="0"/>
                    </a:cubicBezTo>
                    <a:cubicBezTo>
                      <a:pt x="3670" y="0"/>
                      <a:pt x="3750" y="80"/>
                      <a:pt x="3750" y="179"/>
                    </a:cubicBezTo>
                    <a:cubicBezTo>
                      <a:pt x="3750" y="2321"/>
                      <a:pt x="3750" y="2321"/>
                      <a:pt x="3750" y="2321"/>
                    </a:cubicBezTo>
                    <a:cubicBezTo>
                      <a:pt x="3750" y="2420"/>
                      <a:pt x="3670" y="2500"/>
                      <a:pt x="3571" y="2500"/>
                    </a:cubicBezTo>
                    <a:close/>
                    <a:moveTo>
                      <a:pt x="0" y="750"/>
                    </a:moveTo>
                    <a:cubicBezTo>
                      <a:pt x="3750" y="750"/>
                      <a:pt x="3750" y="750"/>
                      <a:pt x="3750" y="750"/>
                    </a:cubicBezTo>
                    <a:moveTo>
                      <a:pt x="3125" y="1750"/>
                    </a:moveTo>
                    <a:cubicBezTo>
                      <a:pt x="2625" y="1750"/>
                      <a:pt x="2625" y="1750"/>
                      <a:pt x="2625" y="1750"/>
                    </a:cubicBezTo>
                  </a:path>
                </a:pathLst>
              </a:custGeom>
              <a:solidFill>
                <a:schemeClr val="bg1"/>
              </a:solidFill>
              <a:ln w="12700" cap="sq">
                <a:solidFill>
                  <a:schemeClr val="accent4"/>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grpSp>
      </p:grpSp>
      <p:grpSp>
        <p:nvGrpSpPr>
          <p:cNvPr id="12" name="Group 11">
            <a:extLst>
              <a:ext uri="{FF2B5EF4-FFF2-40B4-BE49-F238E27FC236}">
                <a16:creationId xmlns:a16="http://schemas.microsoft.com/office/drawing/2014/main" id="{C25D68AD-C015-4B3D-B4F1-936EA1069A4B}"/>
              </a:ext>
            </a:extLst>
          </p:cNvPr>
          <p:cNvGrpSpPr/>
          <p:nvPr/>
        </p:nvGrpSpPr>
        <p:grpSpPr>
          <a:xfrm>
            <a:off x="7925030" y="2953345"/>
            <a:ext cx="323170" cy="534036"/>
            <a:chOff x="11606783" y="1901841"/>
            <a:chExt cx="370338" cy="611980"/>
          </a:xfrm>
        </p:grpSpPr>
        <p:grpSp>
          <p:nvGrpSpPr>
            <p:cNvPr id="179" name="Group 178">
              <a:extLst>
                <a:ext uri="{FF2B5EF4-FFF2-40B4-BE49-F238E27FC236}">
                  <a16:creationId xmlns:a16="http://schemas.microsoft.com/office/drawing/2014/main" id="{DE769430-8CBB-4FB8-B963-E90BE218D5A0}"/>
                </a:ext>
              </a:extLst>
            </p:cNvPr>
            <p:cNvGrpSpPr/>
            <p:nvPr/>
          </p:nvGrpSpPr>
          <p:grpSpPr>
            <a:xfrm>
              <a:off x="11606783" y="2186049"/>
              <a:ext cx="370338" cy="327772"/>
              <a:chOff x="4723767" y="3080378"/>
              <a:chExt cx="439858" cy="389301"/>
            </a:xfrm>
          </p:grpSpPr>
          <p:pic>
            <p:nvPicPr>
              <p:cNvPr id="180" name="Picture 179">
                <a:extLst>
                  <a:ext uri="{FF2B5EF4-FFF2-40B4-BE49-F238E27FC236}">
                    <a16:creationId xmlns:a16="http://schemas.microsoft.com/office/drawing/2014/main" id="{67D99239-1AE2-40B5-BB7E-B5FEDD14077E}"/>
                  </a:ext>
                </a:extLst>
              </p:cNvPr>
              <p:cNvPicPr>
                <a:picLocks noChangeAspect="1"/>
              </p:cNvPicPr>
              <p:nvPr/>
            </p:nvPicPr>
            <p:blipFill rotWithShape="1">
              <a:blip r:embed="rId12" cstate="print">
                <a:duotone>
                  <a:srgbClr val="0078D7">
                    <a:shade val="45000"/>
                    <a:satMod val="135000"/>
                  </a:srgbClr>
                  <a:prstClr val="white"/>
                </a:duotone>
                <a:extLst>
                  <a:ext uri="{28A0092B-C50C-407E-A947-70E740481C1C}">
                    <a14:useLocalDpi xmlns:a14="http://schemas.microsoft.com/office/drawing/2010/main" val="0"/>
                  </a:ext>
                </a:extLst>
              </a:blip>
              <a:srcRect l="-2"/>
              <a:stretch/>
            </p:blipFill>
            <p:spPr>
              <a:xfrm>
                <a:off x="4908907" y="3123428"/>
                <a:ext cx="216369" cy="164753"/>
              </a:xfrm>
              <a:prstGeom prst="rect">
                <a:avLst/>
              </a:prstGeom>
            </p:spPr>
          </p:pic>
          <p:grpSp>
            <p:nvGrpSpPr>
              <p:cNvPr id="181" name="Group 180">
                <a:extLst>
                  <a:ext uri="{FF2B5EF4-FFF2-40B4-BE49-F238E27FC236}">
                    <a16:creationId xmlns:a16="http://schemas.microsoft.com/office/drawing/2014/main" id="{FCBD895B-D5BA-4905-819C-0AB5D92E75FD}"/>
                  </a:ext>
                </a:extLst>
              </p:cNvPr>
              <p:cNvGrpSpPr/>
              <p:nvPr/>
            </p:nvGrpSpPr>
            <p:grpSpPr>
              <a:xfrm>
                <a:off x="4723767" y="3080378"/>
                <a:ext cx="439858" cy="389301"/>
                <a:chOff x="3131835" y="4047725"/>
                <a:chExt cx="439858" cy="389301"/>
              </a:xfrm>
            </p:grpSpPr>
            <p:grpSp>
              <p:nvGrpSpPr>
                <p:cNvPr id="182" name="Group 181">
                  <a:extLst>
                    <a:ext uri="{FF2B5EF4-FFF2-40B4-BE49-F238E27FC236}">
                      <a16:creationId xmlns:a16="http://schemas.microsoft.com/office/drawing/2014/main" id="{D9F3FA52-02B6-4F8F-A7DF-0D17A75E407D}"/>
                    </a:ext>
                  </a:extLst>
                </p:cNvPr>
                <p:cNvGrpSpPr/>
                <p:nvPr/>
              </p:nvGrpSpPr>
              <p:grpSpPr>
                <a:xfrm>
                  <a:off x="3131835" y="4047725"/>
                  <a:ext cx="182560" cy="348911"/>
                  <a:chOff x="2136298" y="4226790"/>
                  <a:chExt cx="196678" cy="375893"/>
                </a:xfrm>
              </p:grpSpPr>
              <p:sp>
                <p:nvSpPr>
                  <p:cNvPr id="186" name="Rectangle 185">
                    <a:extLst>
                      <a:ext uri="{FF2B5EF4-FFF2-40B4-BE49-F238E27FC236}">
                        <a16:creationId xmlns:a16="http://schemas.microsoft.com/office/drawing/2014/main" id="{72BC46EB-92AC-45A1-A541-5186871D3464}"/>
                      </a:ext>
                    </a:extLst>
                  </p:cNvPr>
                  <p:cNvSpPr/>
                  <p:nvPr/>
                </p:nvSpPr>
                <p:spPr bwMode="auto">
                  <a:xfrm>
                    <a:off x="2138191" y="4226790"/>
                    <a:ext cx="194785" cy="375893"/>
                  </a:xfrm>
                  <a:prstGeom prst="rect">
                    <a:avLst/>
                  </a:prstGeom>
                  <a:solidFill>
                    <a:srgbClr val="505050">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87" name="server">
                    <a:extLst>
                      <a:ext uri="{FF2B5EF4-FFF2-40B4-BE49-F238E27FC236}">
                        <a16:creationId xmlns:a16="http://schemas.microsoft.com/office/drawing/2014/main" id="{46C949DB-ACBE-4429-8C3E-F85818865207}"/>
                      </a:ext>
                    </a:extLst>
                  </p:cNvPr>
                  <p:cNvSpPr>
                    <a:spLocks noChangeAspect="1" noEditPoints="1"/>
                  </p:cNvSpPr>
                  <p:nvPr/>
                </p:nvSpPr>
                <p:spPr bwMode="auto">
                  <a:xfrm>
                    <a:off x="2136298" y="4235711"/>
                    <a:ext cx="192569" cy="36576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4224" cap="sq">
                    <a:solidFill>
                      <a:srgbClr val="505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grpSp>
            <p:sp>
              <p:nvSpPr>
                <p:cNvPr id="183" name="Oval 182">
                  <a:extLst>
                    <a:ext uri="{FF2B5EF4-FFF2-40B4-BE49-F238E27FC236}">
                      <a16:creationId xmlns:a16="http://schemas.microsoft.com/office/drawing/2014/main" id="{9951938A-1281-4A74-9615-899F9833F5C0}"/>
                    </a:ext>
                  </a:extLst>
                </p:cNvPr>
                <p:cNvSpPr/>
                <p:nvPr/>
              </p:nvSpPr>
              <p:spPr bwMode="auto">
                <a:xfrm>
                  <a:off x="3218521" y="4213899"/>
                  <a:ext cx="223127" cy="223127"/>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84" name="Picture 183">
                  <a:extLst>
                    <a:ext uri="{FF2B5EF4-FFF2-40B4-BE49-F238E27FC236}">
                      <a16:creationId xmlns:a16="http://schemas.microsoft.com/office/drawing/2014/main" id="{A9C702A5-CD49-4F7A-8597-DEE1A49C391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83295"/>
                <a:stretch/>
              </p:blipFill>
              <p:spPr>
                <a:xfrm>
                  <a:off x="3414387" y="4255363"/>
                  <a:ext cx="157306" cy="137160"/>
                </a:xfrm>
                <a:prstGeom prst="rect">
                  <a:avLst/>
                </a:prstGeom>
              </p:spPr>
            </p:pic>
            <p:sp>
              <p:nvSpPr>
                <p:cNvPr id="185" name="Freeform 6">
                  <a:extLst>
                    <a:ext uri="{FF2B5EF4-FFF2-40B4-BE49-F238E27FC236}">
                      <a16:creationId xmlns:a16="http://schemas.microsoft.com/office/drawing/2014/main" id="{C8849847-7B87-43D2-9E34-6B52AE849973}"/>
                    </a:ext>
                  </a:extLst>
                </p:cNvPr>
                <p:cNvSpPr>
                  <a:spLocks noEditPoints="1"/>
                </p:cNvSpPr>
                <p:nvPr/>
              </p:nvSpPr>
              <p:spPr bwMode="auto">
                <a:xfrm>
                  <a:off x="3256470" y="4258262"/>
                  <a:ext cx="135502" cy="134064"/>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70C0"/>
                </a:solidFill>
                <a:ln w="10795" cap="flat" cmpd="sng" algn="ctr">
                  <a:noFill/>
                  <a:prstDash val="solid"/>
                  <a:headEnd type="none" w="med" len="med"/>
                  <a:tailEnd type="none" w="med" len="med"/>
                </a:ln>
                <a:effectLst/>
              </p:spPr>
              <p:txBody>
                <a:bodyPr rot="0" spcFirstLastPara="0" vertOverflow="overflow" horzOverflow="overflow" vert="horz" wrap="square" lIns="182706" tIns="146165" rIns="182706" bIns="146165" numCol="1" spcCol="0" rtlCol="0" fromWordArt="0" anchor="t" anchorCtr="0" forceAA="0" compatLnSpc="1">
                  <a:prstTxWarp prst="textNoShape">
                    <a:avLst/>
                  </a:prstTxWarp>
                  <a:noAutofit/>
                </a:bodyPr>
                <a:lstStyle/>
                <a:p>
                  <a:pPr marL="0" marR="0" lvl="0" indent="0" algn="ctr" defTabSz="913111" rtl="0" eaLnBrk="1" fontAlgn="base" latinLnBrk="0" hangingPunct="1">
                    <a:lnSpc>
                      <a:spcPct val="90000"/>
                    </a:lnSpc>
                    <a:spcBef>
                      <a:spcPct val="0"/>
                    </a:spcBef>
                    <a:spcAft>
                      <a:spcPct val="0"/>
                    </a:spcAft>
                    <a:buClrTx/>
                    <a:buSzTx/>
                    <a:buFontTx/>
                    <a:buNone/>
                    <a:tabLst/>
                    <a:defRPr/>
                  </a:pPr>
                  <a:endParaRPr kumimoji="0" lang="en-US" sz="1998" b="0" i="0" u="none" strike="noStrike" kern="0" cap="none" spc="-50" normalizeH="0" baseline="0" noProof="0">
                    <a:ln>
                      <a:noFill/>
                    </a:ln>
                    <a:gradFill>
                      <a:gsLst>
                        <a:gs pos="1250">
                          <a:srgbClr val="EFEFEF"/>
                        </a:gs>
                        <a:gs pos="10417">
                          <a:srgbClr val="EFEFEF"/>
                        </a:gs>
                      </a:gsLst>
                      <a:lin ang="5400000" scaled="0"/>
                    </a:gradFill>
                    <a:effectLst/>
                    <a:uLnTx/>
                    <a:uFillTx/>
                    <a:latin typeface="Segoe UI Light"/>
                    <a:ea typeface="+mn-ea"/>
                    <a:cs typeface="+mn-cs"/>
                  </a:endParaRPr>
                </a:p>
              </p:txBody>
            </p:sp>
          </p:grpSp>
        </p:grpSp>
        <p:sp>
          <p:nvSpPr>
            <p:cNvPr id="188" name="money_2" title="Icon of a dollar sign with an arrow around it pointing clockwise">
              <a:extLst>
                <a:ext uri="{FF2B5EF4-FFF2-40B4-BE49-F238E27FC236}">
                  <a16:creationId xmlns:a16="http://schemas.microsoft.com/office/drawing/2014/main" id="{C0B81D6D-C2B1-40F3-9826-79319EE52F81}"/>
                </a:ext>
              </a:extLst>
            </p:cNvPr>
            <p:cNvSpPr>
              <a:spLocks noChangeAspect="1" noEditPoints="1"/>
            </p:cNvSpPr>
            <p:nvPr/>
          </p:nvSpPr>
          <p:spPr bwMode="auto">
            <a:xfrm>
              <a:off x="11700457" y="1901841"/>
              <a:ext cx="182991" cy="192941"/>
            </a:xfrm>
            <a:custGeom>
              <a:avLst/>
              <a:gdLst>
                <a:gd name="T0" fmla="*/ 307 w 307"/>
                <a:gd name="T1" fmla="*/ 163 h 326"/>
                <a:gd name="T2" fmla="*/ 282 w 307"/>
                <a:gd name="T3" fmla="*/ 244 h 326"/>
                <a:gd name="T4" fmla="*/ 82 w 307"/>
                <a:gd name="T5" fmla="*/ 281 h 326"/>
                <a:gd name="T6" fmla="*/ 45 w 307"/>
                <a:gd name="T7" fmla="*/ 82 h 326"/>
                <a:gd name="T8" fmla="*/ 245 w 307"/>
                <a:gd name="T9" fmla="*/ 45 h 326"/>
                <a:gd name="T10" fmla="*/ 297 w 307"/>
                <a:gd name="T11" fmla="*/ 110 h 326"/>
                <a:gd name="T12" fmla="*/ 257 w 307"/>
                <a:gd name="T13" fmla="*/ 99 h 326"/>
                <a:gd name="T14" fmla="*/ 297 w 307"/>
                <a:gd name="T15" fmla="*/ 109 h 326"/>
                <a:gd name="T16" fmla="*/ 307 w 307"/>
                <a:gd name="T17" fmla="*/ 70 h 326"/>
                <a:gd name="T18" fmla="*/ 126 w 307"/>
                <a:gd name="T19" fmla="*/ 199 h 326"/>
                <a:gd name="T20" fmla="*/ 182 w 307"/>
                <a:gd name="T21" fmla="*/ 199 h 326"/>
                <a:gd name="T22" fmla="*/ 202 w 307"/>
                <a:gd name="T23" fmla="*/ 179 h 326"/>
                <a:gd name="T24" fmla="*/ 182 w 307"/>
                <a:gd name="T25" fmla="*/ 158 h 326"/>
                <a:gd name="T26" fmla="*/ 147 w 307"/>
                <a:gd name="T27" fmla="*/ 158 h 326"/>
                <a:gd name="T28" fmla="*/ 126 w 307"/>
                <a:gd name="T29" fmla="*/ 137 h 326"/>
                <a:gd name="T30" fmla="*/ 147 w 307"/>
                <a:gd name="T31" fmla="*/ 117 h 326"/>
                <a:gd name="T32" fmla="*/ 201 w 307"/>
                <a:gd name="T33" fmla="*/ 117 h 326"/>
                <a:gd name="T34" fmla="*/ 164 w 307"/>
                <a:gd name="T35" fmla="*/ 88 h 326"/>
                <a:gd name="T36" fmla="*/ 164 w 307"/>
                <a:gd name="T37" fmla="*/ 22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7" h="326">
                  <a:moveTo>
                    <a:pt x="307" y="163"/>
                  </a:moveTo>
                  <a:cubicBezTo>
                    <a:pt x="307" y="191"/>
                    <a:pt x="299" y="219"/>
                    <a:pt x="282" y="244"/>
                  </a:cubicBezTo>
                  <a:cubicBezTo>
                    <a:pt x="237" y="310"/>
                    <a:pt x="148" y="326"/>
                    <a:pt x="82" y="281"/>
                  </a:cubicBezTo>
                  <a:cubicBezTo>
                    <a:pt x="17" y="236"/>
                    <a:pt x="0" y="147"/>
                    <a:pt x="45" y="82"/>
                  </a:cubicBezTo>
                  <a:cubicBezTo>
                    <a:pt x="90" y="16"/>
                    <a:pt x="179" y="0"/>
                    <a:pt x="245" y="45"/>
                  </a:cubicBezTo>
                  <a:cubicBezTo>
                    <a:pt x="269" y="61"/>
                    <a:pt x="287" y="84"/>
                    <a:pt x="297" y="110"/>
                  </a:cubicBezTo>
                  <a:moveTo>
                    <a:pt x="257" y="99"/>
                  </a:moveTo>
                  <a:cubicBezTo>
                    <a:pt x="297" y="109"/>
                    <a:pt x="297" y="109"/>
                    <a:pt x="297" y="109"/>
                  </a:cubicBezTo>
                  <a:cubicBezTo>
                    <a:pt x="307" y="70"/>
                    <a:pt x="307" y="70"/>
                    <a:pt x="307" y="70"/>
                  </a:cubicBezTo>
                  <a:moveTo>
                    <a:pt x="126" y="199"/>
                  </a:moveTo>
                  <a:cubicBezTo>
                    <a:pt x="182" y="199"/>
                    <a:pt x="182" y="199"/>
                    <a:pt x="182" y="199"/>
                  </a:cubicBezTo>
                  <a:cubicBezTo>
                    <a:pt x="193" y="199"/>
                    <a:pt x="202" y="190"/>
                    <a:pt x="202" y="179"/>
                  </a:cubicBezTo>
                  <a:cubicBezTo>
                    <a:pt x="202" y="168"/>
                    <a:pt x="193" y="158"/>
                    <a:pt x="182" y="158"/>
                  </a:cubicBezTo>
                  <a:cubicBezTo>
                    <a:pt x="147" y="158"/>
                    <a:pt x="147" y="158"/>
                    <a:pt x="147" y="158"/>
                  </a:cubicBezTo>
                  <a:cubicBezTo>
                    <a:pt x="136" y="158"/>
                    <a:pt x="126" y="148"/>
                    <a:pt x="126" y="137"/>
                  </a:cubicBezTo>
                  <a:cubicBezTo>
                    <a:pt x="126" y="126"/>
                    <a:pt x="136" y="117"/>
                    <a:pt x="147" y="117"/>
                  </a:cubicBezTo>
                  <a:cubicBezTo>
                    <a:pt x="201" y="117"/>
                    <a:pt x="201" y="117"/>
                    <a:pt x="201" y="117"/>
                  </a:cubicBezTo>
                  <a:moveTo>
                    <a:pt x="164" y="88"/>
                  </a:moveTo>
                  <a:cubicBezTo>
                    <a:pt x="164" y="226"/>
                    <a:pt x="164" y="226"/>
                    <a:pt x="164" y="226"/>
                  </a:cubicBezTo>
                </a:path>
              </a:pathLst>
            </a:custGeom>
            <a:noFill/>
            <a:ln w="1270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grpSp>
      <p:grpSp>
        <p:nvGrpSpPr>
          <p:cNvPr id="191" name="Group 190">
            <a:extLst>
              <a:ext uri="{FF2B5EF4-FFF2-40B4-BE49-F238E27FC236}">
                <a16:creationId xmlns:a16="http://schemas.microsoft.com/office/drawing/2014/main" id="{1E85CDC6-DC8F-40B7-82DF-C3E388BA215C}"/>
              </a:ext>
            </a:extLst>
          </p:cNvPr>
          <p:cNvGrpSpPr/>
          <p:nvPr/>
        </p:nvGrpSpPr>
        <p:grpSpPr>
          <a:xfrm>
            <a:off x="7557396" y="4654730"/>
            <a:ext cx="252179" cy="299978"/>
            <a:chOff x="10497504" y="5921034"/>
            <a:chExt cx="252179" cy="299978"/>
          </a:xfrm>
        </p:grpSpPr>
        <p:sp>
          <p:nvSpPr>
            <p:cNvPr id="192" name="Rectangle 191">
              <a:extLst>
                <a:ext uri="{FF2B5EF4-FFF2-40B4-BE49-F238E27FC236}">
                  <a16:creationId xmlns:a16="http://schemas.microsoft.com/office/drawing/2014/main" id="{5E7FCD0D-1458-48F7-BDD8-628782527FD5}"/>
                </a:ext>
              </a:extLst>
            </p:cNvPr>
            <p:cNvSpPr/>
            <p:nvPr/>
          </p:nvSpPr>
          <p:spPr bwMode="auto">
            <a:xfrm>
              <a:off x="10533916" y="5921034"/>
              <a:ext cx="179354" cy="110354"/>
            </a:xfrm>
            <a:prstGeom prst="rect">
              <a:avLst/>
            </a:pr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1A1A1A"/>
                </a:solidFill>
                <a:effectLst/>
                <a:uLnTx/>
                <a:uFillTx/>
                <a:latin typeface="Segoe UI"/>
                <a:ea typeface="+mn-ea"/>
                <a:cs typeface="+mn-cs"/>
              </a:endParaRPr>
            </a:p>
          </p:txBody>
        </p:sp>
        <p:sp>
          <p:nvSpPr>
            <p:cNvPr id="193" name="people_12" title="Icon of three people">
              <a:extLst>
                <a:ext uri="{FF2B5EF4-FFF2-40B4-BE49-F238E27FC236}">
                  <a16:creationId xmlns:a16="http://schemas.microsoft.com/office/drawing/2014/main" id="{DCC3CD5F-4D67-47FC-B8A9-5DC40137F35F}"/>
                </a:ext>
              </a:extLst>
            </p:cNvPr>
            <p:cNvSpPr>
              <a:spLocks noChangeAspect="1" noEditPoints="1"/>
            </p:cNvSpPr>
            <p:nvPr/>
          </p:nvSpPr>
          <p:spPr bwMode="auto">
            <a:xfrm>
              <a:off x="10497504" y="6005859"/>
              <a:ext cx="252179" cy="215153"/>
            </a:xfrm>
            <a:custGeom>
              <a:avLst/>
              <a:gdLst>
                <a:gd name="T0" fmla="*/ 110 w 349"/>
                <a:gd name="T1" fmla="*/ 142 h 296"/>
                <a:gd name="T2" fmla="*/ 174 w 349"/>
                <a:gd name="T3" fmla="*/ 78 h 296"/>
                <a:gd name="T4" fmla="*/ 238 w 349"/>
                <a:gd name="T5" fmla="*/ 142 h 296"/>
                <a:gd name="T6" fmla="*/ 174 w 349"/>
                <a:gd name="T7" fmla="*/ 206 h 296"/>
                <a:gd name="T8" fmla="*/ 110 w 349"/>
                <a:gd name="T9" fmla="*/ 142 h 296"/>
                <a:gd name="T10" fmla="*/ 264 w 349"/>
                <a:gd name="T11" fmla="*/ 296 h 296"/>
                <a:gd name="T12" fmla="*/ 174 w 349"/>
                <a:gd name="T13" fmla="*/ 207 h 296"/>
                <a:gd name="T14" fmla="*/ 85 w 349"/>
                <a:gd name="T15" fmla="*/ 296 h 296"/>
                <a:gd name="T16" fmla="*/ 56 w 349"/>
                <a:gd name="T17" fmla="*/ 80 h 296"/>
                <a:gd name="T18" fmla="*/ 96 w 349"/>
                <a:gd name="T19" fmla="*/ 40 h 296"/>
                <a:gd name="T20" fmla="*/ 56 w 349"/>
                <a:gd name="T21" fmla="*/ 0 h 296"/>
                <a:gd name="T22" fmla="*/ 16 w 349"/>
                <a:gd name="T23" fmla="*/ 40 h 296"/>
                <a:gd name="T24" fmla="*/ 56 w 349"/>
                <a:gd name="T25" fmla="*/ 80 h 296"/>
                <a:gd name="T26" fmla="*/ 111 w 349"/>
                <a:gd name="T27" fmla="*/ 136 h 296"/>
                <a:gd name="T28" fmla="*/ 56 w 349"/>
                <a:gd name="T29" fmla="*/ 81 h 296"/>
                <a:gd name="T30" fmla="*/ 0 w 349"/>
                <a:gd name="T31" fmla="*/ 136 h 296"/>
                <a:gd name="T32" fmla="*/ 293 w 349"/>
                <a:gd name="T33" fmla="*/ 80 h 296"/>
                <a:gd name="T34" fmla="*/ 333 w 349"/>
                <a:gd name="T35" fmla="*/ 40 h 296"/>
                <a:gd name="T36" fmla="*/ 293 w 349"/>
                <a:gd name="T37" fmla="*/ 0 h 296"/>
                <a:gd name="T38" fmla="*/ 253 w 349"/>
                <a:gd name="T39" fmla="*/ 40 h 296"/>
                <a:gd name="T40" fmla="*/ 293 w 349"/>
                <a:gd name="T41" fmla="*/ 80 h 296"/>
                <a:gd name="T42" fmla="*/ 349 w 349"/>
                <a:gd name="T43" fmla="*/ 136 h 296"/>
                <a:gd name="T44" fmla="*/ 293 w 349"/>
                <a:gd name="T45" fmla="*/ 81 h 296"/>
                <a:gd name="T46" fmla="*/ 237 w 349"/>
                <a:gd name="T47" fmla="*/ 1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9" h="296">
                  <a:moveTo>
                    <a:pt x="110" y="142"/>
                  </a:moveTo>
                  <a:cubicBezTo>
                    <a:pt x="110" y="107"/>
                    <a:pt x="139" y="78"/>
                    <a:pt x="174" y="78"/>
                  </a:cubicBezTo>
                  <a:cubicBezTo>
                    <a:pt x="210" y="78"/>
                    <a:pt x="238" y="107"/>
                    <a:pt x="238" y="142"/>
                  </a:cubicBezTo>
                  <a:cubicBezTo>
                    <a:pt x="238" y="177"/>
                    <a:pt x="210" y="206"/>
                    <a:pt x="174" y="206"/>
                  </a:cubicBezTo>
                  <a:cubicBezTo>
                    <a:pt x="139" y="206"/>
                    <a:pt x="110" y="177"/>
                    <a:pt x="110" y="142"/>
                  </a:cubicBezTo>
                  <a:close/>
                  <a:moveTo>
                    <a:pt x="264" y="296"/>
                  </a:moveTo>
                  <a:cubicBezTo>
                    <a:pt x="264" y="247"/>
                    <a:pt x="224" y="207"/>
                    <a:pt x="174" y="207"/>
                  </a:cubicBezTo>
                  <a:cubicBezTo>
                    <a:pt x="125" y="207"/>
                    <a:pt x="85" y="247"/>
                    <a:pt x="85" y="296"/>
                  </a:cubicBezTo>
                  <a:moveTo>
                    <a:pt x="56" y="80"/>
                  </a:moveTo>
                  <a:cubicBezTo>
                    <a:pt x="78" y="80"/>
                    <a:pt x="96" y="62"/>
                    <a:pt x="96" y="40"/>
                  </a:cubicBezTo>
                  <a:cubicBezTo>
                    <a:pt x="96" y="18"/>
                    <a:pt x="78" y="0"/>
                    <a:pt x="56" y="0"/>
                  </a:cubicBezTo>
                  <a:cubicBezTo>
                    <a:pt x="34" y="0"/>
                    <a:pt x="16" y="18"/>
                    <a:pt x="16" y="40"/>
                  </a:cubicBezTo>
                  <a:cubicBezTo>
                    <a:pt x="16" y="62"/>
                    <a:pt x="34" y="80"/>
                    <a:pt x="56" y="80"/>
                  </a:cubicBezTo>
                  <a:close/>
                  <a:moveTo>
                    <a:pt x="111" y="136"/>
                  </a:moveTo>
                  <a:cubicBezTo>
                    <a:pt x="111" y="106"/>
                    <a:pt x="86" y="81"/>
                    <a:pt x="56" y="81"/>
                  </a:cubicBezTo>
                  <a:cubicBezTo>
                    <a:pt x="25" y="81"/>
                    <a:pt x="0" y="106"/>
                    <a:pt x="0" y="136"/>
                  </a:cubicBezTo>
                  <a:moveTo>
                    <a:pt x="293" y="80"/>
                  </a:moveTo>
                  <a:cubicBezTo>
                    <a:pt x="315" y="80"/>
                    <a:pt x="333" y="62"/>
                    <a:pt x="333" y="40"/>
                  </a:cubicBezTo>
                  <a:cubicBezTo>
                    <a:pt x="333" y="18"/>
                    <a:pt x="315" y="0"/>
                    <a:pt x="293" y="0"/>
                  </a:cubicBezTo>
                  <a:cubicBezTo>
                    <a:pt x="271" y="0"/>
                    <a:pt x="253" y="18"/>
                    <a:pt x="253" y="40"/>
                  </a:cubicBezTo>
                  <a:cubicBezTo>
                    <a:pt x="253" y="62"/>
                    <a:pt x="271" y="80"/>
                    <a:pt x="293" y="80"/>
                  </a:cubicBezTo>
                  <a:close/>
                  <a:moveTo>
                    <a:pt x="349" y="136"/>
                  </a:moveTo>
                  <a:cubicBezTo>
                    <a:pt x="349" y="106"/>
                    <a:pt x="324" y="81"/>
                    <a:pt x="293" y="81"/>
                  </a:cubicBezTo>
                  <a:cubicBezTo>
                    <a:pt x="262" y="81"/>
                    <a:pt x="237" y="106"/>
                    <a:pt x="237" y="136"/>
                  </a:cubicBezTo>
                </a:path>
              </a:pathLst>
            </a:custGeom>
            <a:solidFill>
              <a:schemeClr val="bg1"/>
            </a:solidFill>
            <a:ln w="12700"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cxnSp>
        <p:nvCxnSpPr>
          <p:cNvPr id="286" name="!! Straight Connector 600">
            <a:extLst>
              <a:ext uri="{FF2B5EF4-FFF2-40B4-BE49-F238E27FC236}">
                <a16:creationId xmlns:a16="http://schemas.microsoft.com/office/drawing/2014/main" id="{351262AA-F47E-459F-872C-E782DB1297E9}"/>
              </a:ext>
            </a:extLst>
          </p:cNvPr>
          <p:cNvCxnSpPr>
            <a:cxnSpLocks/>
          </p:cNvCxnSpPr>
          <p:nvPr/>
        </p:nvCxnSpPr>
        <p:spPr>
          <a:xfrm>
            <a:off x="3871686" y="4270554"/>
            <a:ext cx="1930589" cy="0"/>
          </a:xfrm>
          <a:prstGeom prst="line">
            <a:avLst/>
          </a:prstGeom>
          <a:solidFill>
            <a:srgbClr val="FFFFFF">
              <a:lumMod val="95000"/>
            </a:srgbClr>
          </a:solidFill>
          <a:ln w="19050" cap="flat" cmpd="sng" algn="ctr">
            <a:solidFill>
              <a:srgbClr val="505050"/>
            </a:solidFill>
            <a:prstDash val="solid"/>
          </a:ln>
          <a:effectLst/>
        </p:spPr>
      </p:cxnSp>
      <p:pic>
        <p:nvPicPr>
          <p:cNvPr id="287" name="Graphic 286">
            <a:extLst>
              <a:ext uri="{FF2B5EF4-FFF2-40B4-BE49-F238E27FC236}">
                <a16:creationId xmlns:a16="http://schemas.microsoft.com/office/drawing/2014/main" id="{742BD026-DFB8-421D-B09E-E5856161845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82615" y="4179114"/>
            <a:ext cx="196950" cy="182880"/>
          </a:xfrm>
          <a:prstGeom prst="rect">
            <a:avLst/>
          </a:prstGeom>
        </p:spPr>
      </p:pic>
      <p:sp>
        <p:nvSpPr>
          <p:cNvPr id="3" name="Title 1">
            <a:extLst>
              <a:ext uri="{FF2B5EF4-FFF2-40B4-BE49-F238E27FC236}">
                <a16:creationId xmlns:a16="http://schemas.microsoft.com/office/drawing/2014/main" id="{C7B981FC-4C06-4400-9B8D-C342C9D4BC42}"/>
              </a:ext>
            </a:extLst>
          </p:cNvPr>
          <p:cNvSpPr txBox="1">
            <a:spLocks/>
          </p:cNvSpPr>
          <p:nvPr/>
        </p:nvSpPr>
        <p:spPr>
          <a:xfrm>
            <a:off x="577481" y="217752"/>
            <a:ext cx="10903319" cy="553998"/>
          </a:xfrm>
          <a:prstGeom prst="rect">
            <a:avLst/>
          </a:prstGeom>
        </p:spPr>
        <p:txBody>
          <a:bodyPr vert="horz" wrap="square" lIns="0" tIns="0" rIns="0" bIns="0" rtlCol="0" anchor="t">
            <a:spAutoFit/>
          </a:bodyPr>
          <a:lstStyle>
            <a:lvl1pPr algn="l" defTabSz="932719" rtl="0" eaLnBrk="1" latinLnBrk="0" hangingPunct="1">
              <a:lnSpc>
                <a:spcPct val="100000"/>
              </a:lnSpc>
              <a:spcBef>
                <a:spcPct val="0"/>
              </a:spcBef>
              <a:buNone/>
              <a:defRPr lang="en-US" sz="3600" b="1" kern="1200" cap="none" spc="-51"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19"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51" normalizeH="0" baseline="0" noProof="0" dirty="0">
                <a:ln w="3175">
                  <a:noFill/>
                </a:ln>
                <a:gradFill>
                  <a:gsLst>
                    <a:gs pos="1250">
                      <a:srgbClr val="1A1A1A"/>
                    </a:gs>
                    <a:gs pos="100000">
                      <a:srgbClr val="1A1A1A"/>
                    </a:gs>
                  </a:gsLst>
                  <a:lin ang="5400000" scaled="0"/>
                </a:gradFill>
                <a:effectLst/>
                <a:uLnTx/>
                <a:uFillTx/>
                <a:latin typeface="Segoe UI Semibold"/>
                <a:ea typeface="+mn-ea"/>
                <a:cs typeface="Segoe UI" pitchFamily="34" charset="0"/>
              </a:rPr>
              <a:t>Zero Trust</a:t>
            </a:r>
            <a:r>
              <a:rPr kumimoji="0" lang="en-US" sz="3600" b="1" i="0" u="none" strike="noStrike" kern="1200" cap="none" spc="-51" normalizeH="0" baseline="0" noProof="0" dirty="0">
                <a:ln w="3175">
                  <a:noFill/>
                </a:ln>
                <a:gradFill>
                  <a:gsLst>
                    <a:gs pos="1250">
                      <a:srgbClr val="1A1A1A"/>
                    </a:gs>
                    <a:gs pos="100000">
                      <a:srgbClr val="1A1A1A"/>
                    </a:gs>
                  </a:gsLst>
                  <a:lin ang="5400000" scaled="0"/>
                </a:gradFill>
                <a:effectLst/>
                <a:uLnTx/>
                <a:uFillTx/>
                <a:latin typeface="Segoe UI Semibold"/>
                <a:ea typeface="+mn-ea"/>
                <a:cs typeface="Segoe UI" pitchFamily="34" charset="0"/>
              </a:rPr>
              <a:t> – network segment transformation </a:t>
            </a:r>
            <a:endParaRPr kumimoji="0" lang="en-GB" sz="3600" b="1" i="0" u="none" strike="noStrike" kern="1200" cap="none" spc="-51" normalizeH="0" baseline="0" noProof="0" dirty="0">
              <a:ln w="3175">
                <a:noFill/>
              </a:ln>
              <a:gradFill>
                <a:gsLst>
                  <a:gs pos="1250">
                    <a:srgbClr val="1A1A1A"/>
                  </a:gs>
                  <a:gs pos="100000">
                    <a:srgbClr val="1A1A1A"/>
                  </a:gs>
                </a:gsLst>
                <a:lin ang="5400000" scaled="0"/>
              </a:gradFill>
              <a:effectLst/>
              <a:uLnTx/>
              <a:uFillTx/>
              <a:latin typeface="Segoe UI Semibold"/>
              <a:ea typeface="+mn-ea"/>
              <a:cs typeface="Segoe UI" pitchFamily="34" charset="0"/>
            </a:endParaRPr>
          </a:p>
        </p:txBody>
      </p:sp>
      <p:grpSp>
        <p:nvGrpSpPr>
          <p:cNvPr id="190" name="Group 189">
            <a:extLst>
              <a:ext uri="{FF2B5EF4-FFF2-40B4-BE49-F238E27FC236}">
                <a16:creationId xmlns:a16="http://schemas.microsoft.com/office/drawing/2014/main" id="{2A57CDE1-92B7-4CD4-8026-335812C7EC93}"/>
              </a:ext>
            </a:extLst>
          </p:cNvPr>
          <p:cNvGrpSpPr/>
          <p:nvPr/>
        </p:nvGrpSpPr>
        <p:grpSpPr>
          <a:xfrm>
            <a:off x="4587431" y="1207532"/>
            <a:ext cx="2483620" cy="639658"/>
            <a:chOff x="3946885" y="1227206"/>
            <a:chExt cx="2483620" cy="639658"/>
          </a:xfrm>
        </p:grpSpPr>
        <p:sp>
          <p:nvSpPr>
            <p:cNvPr id="209" name="Rectangle 208">
              <a:hlinkClick r:id="rId13" tooltip="Conditional Access provides centralized policy control for data and applications by enforcing conditions on account authentication, network location, device health/compliance, and other risk factors. "/>
              <a:extLst>
                <a:ext uri="{FF2B5EF4-FFF2-40B4-BE49-F238E27FC236}">
                  <a16:creationId xmlns:a16="http://schemas.microsoft.com/office/drawing/2014/main" id="{8F08C435-9D66-4798-B4D0-C89311DEA7A5}"/>
                </a:ext>
              </a:extLst>
            </p:cNvPr>
            <p:cNvSpPr/>
            <p:nvPr/>
          </p:nvSpPr>
          <p:spPr>
            <a:xfrm>
              <a:off x="3946885" y="1227206"/>
              <a:ext cx="2483620" cy="639658"/>
            </a:xfrm>
            <a:prstGeom prst="rect">
              <a:avLst/>
            </a:prstGeom>
            <a:solidFill>
              <a:schemeClr val="bg1"/>
            </a:solidFill>
            <a:ln w="12700">
              <a:solidFill>
                <a:schemeClr val="accent5"/>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90000"/>
                </a:lnSpc>
                <a:spcBef>
                  <a:spcPct val="0"/>
                </a:spcBef>
                <a:spcAft>
                  <a:spcPct val="0"/>
                </a:spcAft>
                <a:buClrTx/>
                <a:buSzTx/>
                <a:buFontTx/>
                <a:buNone/>
                <a:tabLst/>
                <a:defRPr/>
              </a:pPr>
              <a:endParaRPr kumimoji="0" lang="en-US" sz="1200" b="1" i="0" u="none" strike="noStrike" kern="1200" cap="none" spc="0" normalizeH="0" baseline="0" noProof="0">
                <a:ln>
                  <a:noFill/>
                </a:ln>
                <a:solidFill>
                  <a:sysClr val="windowText" lastClr="000000"/>
                </a:solidFill>
                <a:effectLst/>
                <a:uLnTx/>
                <a:uFillTx/>
                <a:latin typeface="Segoe UI"/>
                <a:ea typeface="+mn-ea"/>
                <a:cs typeface="Segoe UI" pitchFamily="34" charset="0"/>
              </a:endParaRPr>
            </a:p>
          </p:txBody>
        </p:sp>
        <p:pic>
          <p:nvPicPr>
            <p:cNvPr id="210" name="Picture 209">
              <a:extLst>
                <a:ext uri="{FF2B5EF4-FFF2-40B4-BE49-F238E27FC236}">
                  <a16:creationId xmlns:a16="http://schemas.microsoft.com/office/drawing/2014/main" id="{91B5888A-4071-4344-8F3E-B237F1CA4C8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53345" y="1623802"/>
              <a:ext cx="157209" cy="157207"/>
            </a:xfrm>
            <a:prstGeom prst="rect">
              <a:avLst/>
            </a:prstGeom>
          </p:spPr>
        </p:pic>
        <p:pic>
          <p:nvPicPr>
            <p:cNvPr id="221" name="Picture 220">
              <a:extLst>
                <a:ext uri="{FF2B5EF4-FFF2-40B4-BE49-F238E27FC236}">
                  <a16:creationId xmlns:a16="http://schemas.microsoft.com/office/drawing/2014/main" id="{2F2AB383-F0FA-42C3-B10B-B9FF4341BB7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116310" y="1617065"/>
              <a:ext cx="245944" cy="172245"/>
            </a:xfrm>
            <a:prstGeom prst="rect">
              <a:avLst/>
            </a:prstGeom>
          </p:spPr>
        </p:pic>
        <p:pic>
          <p:nvPicPr>
            <p:cNvPr id="288" name="Picture 287">
              <a:extLst>
                <a:ext uri="{FF2B5EF4-FFF2-40B4-BE49-F238E27FC236}">
                  <a16:creationId xmlns:a16="http://schemas.microsoft.com/office/drawing/2014/main" id="{9A07DBFF-AD78-4798-A1C7-EFEA9978C5A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861566" y="1377964"/>
              <a:ext cx="174013" cy="174014"/>
            </a:xfrm>
            <a:prstGeom prst="rect">
              <a:avLst/>
            </a:prstGeom>
          </p:spPr>
        </p:pic>
        <p:pic>
          <p:nvPicPr>
            <p:cNvPr id="289" name="Picture 288">
              <a:extLst>
                <a:ext uri="{FF2B5EF4-FFF2-40B4-BE49-F238E27FC236}">
                  <a16:creationId xmlns:a16="http://schemas.microsoft.com/office/drawing/2014/main" id="{DB015ED3-0044-4811-9DA8-291684017C0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864299" y="1591068"/>
              <a:ext cx="197763" cy="195176"/>
            </a:xfrm>
            <a:prstGeom prst="rect">
              <a:avLst/>
            </a:prstGeom>
          </p:spPr>
        </p:pic>
        <p:pic>
          <p:nvPicPr>
            <p:cNvPr id="290" name="Picture 289">
              <a:extLst>
                <a:ext uri="{FF2B5EF4-FFF2-40B4-BE49-F238E27FC236}">
                  <a16:creationId xmlns:a16="http://schemas.microsoft.com/office/drawing/2014/main" id="{920B3B53-C218-467C-A462-6049D320912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510084" y="1402247"/>
              <a:ext cx="230117" cy="137575"/>
            </a:xfrm>
            <a:prstGeom prst="rect">
              <a:avLst/>
            </a:prstGeom>
          </p:spPr>
        </p:pic>
        <p:pic>
          <p:nvPicPr>
            <p:cNvPr id="291" name="Picture 290">
              <a:extLst>
                <a:ext uri="{FF2B5EF4-FFF2-40B4-BE49-F238E27FC236}">
                  <a16:creationId xmlns:a16="http://schemas.microsoft.com/office/drawing/2014/main" id="{2F989E27-CB87-4D51-A0BF-710263EA206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228889" y="1641589"/>
              <a:ext cx="157406" cy="146298"/>
            </a:xfrm>
            <a:prstGeom prst="rect">
              <a:avLst/>
            </a:prstGeom>
          </p:spPr>
        </p:pic>
        <p:pic>
          <p:nvPicPr>
            <p:cNvPr id="292" name="Picture 291">
              <a:extLst>
                <a:ext uri="{FF2B5EF4-FFF2-40B4-BE49-F238E27FC236}">
                  <a16:creationId xmlns:a16="http://schemas.microsoft.com/office/drawing/2014/main" id="{1DC72E3B-7D96-4F58-893E-19A817C368A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617368" y="1633190"/>
              <a:ext cx="168591" cy="168590"/>
            </a:xfrm>
            <a:prstGeom prst="rect">
              <a:avLst/>
            </a:prstGeom>
          </p:spPr>
        </p:pic>
        <p:pic>
          <p:nvPicPr>
            <p:cNvPr id="293" name="Picture 292">
              <a:extLst>
                <a:ext uri="{FF2B5EF4-FFF2-40B4-BE49-F238E27FC236}">
                  <a16:creationId xmlns:a16="http://schemas.microsoft.com/office/drawing/2014/main" id="{7E5D2185-F7BA-4ECA-8065-2E00B9DD647F}"/>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948143" y="1598890"/>
              <a:ext cx="254310" cy="265895"/>
            </a:xfrm>
            <a:prstGeom prst="rect">
              <a:avLst/>
            </a:prstGeom>
          </p:spPr>
        </p:pic>
      </p:grpSp>
      <p:grpSp>
        <p:nvGrpSpPr>
          <p:cNvPr id="294" name="Group 293">
            <a:extLst>
              <a:ext uri="{FF2B5EF4-FFF2-40B4-BE49-F238E27FC236}">
                <a16:creationId xmlns:a16="http://schemas.microsoft.com/office/drawing/2014/main" id="{861D029E-6D65-436A-9E61-B19F5397532D}"/>
              </a:ext>
            </a:extLst>
          </p:cNvPr>
          <p:cNvGrpSpPr/>
          <p:nvPr/>
        </p:nvGrpSpPr>
        <p:grpSpPr>
          <a:xfrm>
            <a:off x="4578722" y="1195247"/>
            <a:ext cx="2438696" cy="369332"/>
            <a:chOff x="4578722" y="1195247"/>
            <a:chExt cx="2438696" cy="369332"/>
          </a:xfrm>
        </p:grpSpPr>
        <p:sp>
          <p:nvSpPr>
            <p:cNvPr id="295" name="TextBox 294">
              <a:extLst>
                <a:ext uri="{FF2B5EF4-FFF2-40B4-BE49-F238E27FC236}">
                  <a16:creationId xmlns:a16="http://schemas.microsoft.com/office/drawing/2014/main" id="{FD725F57-B5A3-49BD-8BF2-F327107BD262}"/>
                </a:ext>
              </a:extLst>
            </p:cNvPr>
            <p:cNvSpPr txBox="1"/>
            <p:nvPr/>
          </p:nvSpPr>
          <p:spPr>
            <a:xfrm>
              <a:off x="6763108" y="1195247"/>
              <a:ext cx="254310" cy="369332"/>
            </a:xfrm>
            <a:prstGeom prst="rect">
              <a:avLst/>
            </a:prstGeom>
            <a:noFill/>
          </p:spPr>
          <p:txBody>
            <a:bodyPr wrap="square" lIns="0" tIns="0" rIns="0" bIns="0" rtlCol="0">
              <a:spAutoFit/>
            </a:bodyPr>
            <a:lstStyle/>
            <a:p>
              <a:pPr algn="ctr"/>
              <a:r>
                <a:rPr lang="en-GB" sz="2400" dirty="0">
                  <a:gradFill>
                    <a:gsLst>
                      <a:gs pos="2917">
                        <a:schemeClr val="tx1"/>
                      </a:gs>
                      <a:gs pos="30000">
                        <a:schemeClr val="tx1"/>
                      </a:gs>
                    </a:gsLst>
                    <a:lin ang="5400000" scaled="0"/>
                  </a:gradFill>
                </a:rPr>
                <a:t>…</a:t>
              </a:r>
            </a:p>
          </p:txBody>
        </p:sp>
        <p:pic>
          <p:nvPicPr>
            <p:cNvPr id="296" name="Picture 2" descr="Office 365 is now Microsoft 365: What you need to know - TechRepublic">
              <a:extLst>
                <a:ext uri="{FF2B5EF4-FFF2-40B4-BE49-F238E27FC236}">
                  <a16:creationId xmlns:a16="http://schemas.microsoft.com/office/drawing/2014/main" id="{83FF6CD0-573D-4A85-B33C-E6AC454D25AC}"/>
                </a:ext>
              </a:extLst>
            </p:cNvPr>
            <p:cNvPicPr>
              <a:picLocks noChangeAspect="1" noChangeArrowheads="1"/>
            </p:cNvPicPr>
            <p:nvPr/>
          </p:nvPicPr>
          <p:blipFill rotWithShape="1">
            <a:blip r:embed="rId22">
              <a:clrChange>
                <a:clrFrom>
                  <a:srgbClr val="FBFBFB"/>
                </a:clrFrom>
                <a:clrTo>
                  <a:srgbClr val="FBFBFB">
                    <a:alpha val="0"/>
                  </a:srgbClr>
                </a:clrTo>
              </a:clrChange>
              <a:extLst>
                <a:ext uri="{28A0092B-C50C-407E-A947-70E740481C1C}">
                  <a14:useLocalDpi xmlns:a14="http://schemas.microsoft.com/office/drawing/2010/main" val="0"/>
                </a:ext>
              </a:extLst>
            </a:blip>
            <a:srcRect/>
            <a:stretch/>
          </p:blipFill>
          <p:spPr bwMode="auto">
            <a:xfrm>
              <a:off x="4578722" y="1279976"/>
              <a:ext cx="898801" cy="224447"/>
            </a:xfrm>
            <a:prstGeom prst="rect">
              <a:avLst/>
            </a:prstGeom>
            <a:noFill/>
            <a:extLst>
              <a:ext uri="{909E8E84-426E-40DD-AFC4-6F175D3DCCD1}">
                <a14:hiddenFill xmlns:a14="http://schemas.microsoft.com/office/drawing/2010/main">
                  <a:solidFill>
                    <a:srgbClr val="FFFFFF"/>
                  </a:solidFill>
                </a14:hiddenFill>
              </a:ext>
            </a:extLst>
          </p:spPr>
        </p:pic>
        <p:pic>
          <p:nvPicPr>
            <p:cNvPr id="297" name="Picture 296">
              <a:extLst>
                <a:ext uri="{FF2B5EF4-FFF2-40B4-BE49-F238E27FC236}">
                  <a16:creationId xmlns:a16="http://schemas.microsoft.com/office/drawing/2014/main" id="{92DBDF36-1F5E-4917-8415-2D472FD720FE}"/>
                </a:ext>
              </a:extLst>
            </p:cNvPr>
            <p:cNvPicPr>
              <a:picLocks noChangeAspect="1"/>
            </p:cNvPicPr>
            <p:nvPr/>
          </p:nvPicPr>
          <p:blipFill>
            <a:blip r:embed="rId23"/>
            <a:stretch>
              <a:fillRect/>
            </a:stretch>
          </p:blipFill>
          <p:spPr>
            <a:xfrm>
              <a:off x="5398661" y="1265204"/>
              <a:ext cx="618438" cy="230603"/>
            </a:xfrm>
            <a:prstGeom prst="rect">
              <a:avLst/>
            </a:prstGeom>
          </p:spPr>
        </p:pic>
        <p:pic>
          <p:nvPicPr>
            <p:cNvPr id="298" name="Picture 297">
              <a:extLst>
                <a:ext uri="{FF2B5EF4-FFF2-40B4-BE49-F238E27FC236}">
                  <a16:creationId xmlns:a16="http://schemas.microsoft.com/office/drawing/2014/main" id="{4DC6C878-FB0A-4D88-AB14-8CD73CAD8AB3}"/>
                </a:ext>
              </a:extLst>
            </p:cNvPr>
            <p:cNvPicPr>
              <a:picLocks noChangeAspect="1"/>
            </p:cNvPicPr>
            <p:nvPr/>
          </p:nvPicPr>
          <p:blipFill>
            <a:blip r:embed="rId24"/>
            <a:stretch>
              <a:fillRect/>
            </a:stretch>
          </p:blipFill>
          <p:spPr>
            <a:xfrm>
              <a:off x="4634892" y="1305439"/>
              <a:ext cx="181324" cy="186505"/>
            </a:xfrm>
            <a:prstGeom prst="rect">
              <a:avLst/>
            </a:prstGeom>
          </p:spPr>
        </p:pic>
      </p:grpSp>
    </p:spTree>
    <p:extLst>
      <p:ext uri="{BB962C8B-B14F-4D97-AF65-F5344CB8AC3E}">
        <p14:creationId xmlns:p14="http://schemas.microsoft.com/office/powerpoint/2010/main" val="10031321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27D49786-6AE0-4AD7-831D-94F896107432}"/>
              </a:ext>
            </a:extLst>
          </p:cNvPr>
          <p:cNvSpPr/>
          <p:nvPr/>
        </p:nvSpPr>
        <p:spPr bwMode="auto">
          <a:xfrm>
            <a:off x="6581" y="953278"/>
            <a:ext cx="12192000" cy="5758807"/>
          </a:xfrm>
          <a:prstGeom prst="rect">
            <a:avLst/>
          </a:prstGeom>
          <a:solidFill>
            <a:schemeClr val="bg1"/>
          </a:solidFill>
          <a:ln>
            <a:noFill/>
          </a:ln>
          <a:effectLst>
            <a:outerShdw blurRad="292100" dist="38100" dir="3600000" sx="102000" sy="102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459" name="Connector: Elbow 458">
            <a:extLst>
              <a:ext uri="{FF2B5EF4-FFF2-40B4-BE49-F238E27FC236}">
                <a16:creationId xmlns:a16="http://schemas.microsoft.com/office/drawing/2014/main" id="{BE0B725C-068B-4B0E-B370-72FA5CEEA648}"/>
              </a:ext>
            </a:extLst>
          </p:cNvPr>
          <p:cNvCxnSpPr>
            <a:cxnSpLocks/>
            <a:endCxn id="355" idx="1"/>
          </p:cNvCxnSpPr>
          <p:nvPr/>
        </p:nvCxnSpPr>
        <p:spPr>
          <a:xfrm>
            <a:off x="7351216" y="4495494"/>
            <a:ext cx="2047895" cy="562036"/>
          </a:xfrm>
          <a:prstGeom prst="bentConnector3">
            <a:avLst>
              <a:gd name="adj1" fmla="val 52791"/>
            </a:avLst>
          </a:prstGeom>
          <a:ln w="1905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22" name="Connector: Elbow 221">
            <a:extLst>
              <a:ext uri="{FF2B5EF4-FFF2-40B4-BE49-F238E27FC236}">
                <a16:creationId xmlns:a16="http://schemas.microsoft.com/office/drawing/2014/main" id="{56A11313-4291-46BB-B29D-CC9B4FB9C4DA}"/>
              </a:ext>
            </a:extLst>
          </p:cNvPr>
          <p:cNvCxnSpPr>
            <a:cxnSpLocks/>
            <a:stCxn id="276" idx="2"/>
            <a:endCxn id="169" idx="0"/>
          </p:cNvCxnSpPr>
          <p:nvPr/>
        </p:nvCxnSpPr>
        <p:spPr>
          <a:xfrm rot="5400000">
            <a:off x="5773552" y="5170959"/>
            <a:ext cx="587385" cy="478215"/>
          </a:xfrm>
          <a:prstGeom prst="bentConnector3">
            <a:avLst>
              <a:gd name="adj1" fmla="val 33784"/>
            </a:avLst>
          </a:prstGeom>
          <a:ln w="1905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FA10FADD-940C-4ABF-A6BB-93DC47751258}"/>
              </a:ext>
            </a:extLst>
          </p:cNvPr>
          <p:cNvCxnSpPr>
            <a:cxnSpLocks/>
            <a:stCxn id="313" idx="2"/>
          </p:cNvCxnSpPr>
          <p:nvPr/>
        </p:nvCxnSpPr>
        <p:spPr>
          <a:xfrm rot="16200000" flipH="1">
            <a:off x="3956555" y="2900711"/>
            <a:ext cx="1349872" cy="918207"/>
          </a:xfrm>
          <a:prstGeom prst="bentConnector3">
            <a:avLst>
              <a:gd name="adj1" fmla="val 96849"/>
            </a:avLst>
          </a:prstGeom>
          <a:ln w="1905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FB0D0352-841C-49A3-949E-FD97690ACA71}"/>
              </a:ext>
            </a:extLst>
          </p:cNvPr>
          <p:cNvCxnSpPr>
            <a:cxnSpLocks/>
            <a:stCxn id="46" idx="0"/>
            <a:endCxn id="315" idx="2"/>
          </p:cNvCxnSpPr>
          <p:nvPr/>
        </p:nvCxnSpPr>
        <p:spPr>
          <a:xfrm rot="16200000" flipV="1">
            <a:off x="5773072" y="3041077"/>
            <a:ext cx="928168" cy="219543"/>
          </a:xfrm>
          <a:prstGeom prst="bentConnector3">
            <a:avLst>
              <a:gd name="adj1" fmla="val 50000"/>
            </a:avLst>
          </a:prstGeom>
          <a:ln w="1905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E6F783E0-B3EE-4249-BBFF-121E01BF0E0C}"/>
              </a:ext>
            </a:extLst>
          </p:cNvPr>
          <p:cNvCxnSpPr>
            <a:cxnSpLocks/>
            <a:stCxn id="31" idx="2"/>
            <a:endCxn id="221" idx="3"/>
          </p:cNvCxnSpPr>
          <p:nvPr/>
        </p:nvCxnSpPr>
        <p:spPr>
          <a:xfrm rot="5400000">
            <a:off x="7067827" y="2936306"/>
            <a:ext cx="1239949" cy="748237"/>
          </a:xfrm>
          <a:prstGeom prst="bentConnector2">
            <a:avLst/>
          </a:prstGeom>
          <a:ln w="1905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3C4CF9B0-B3FF-41F0-8CEB-52C2130678BC}"/>
              </a:ext>
            </a:extLst>
          </p:cNvPr>
          <p:cNvSpPr/>
          <p:nvPr/>
        </p:nvSpPr>
        <p:spPr bwMode="auto">
          <a:xfrm>
            <a:off x="4952081" y="3671305"/>
            <a:ext cx="2543060" cy="1337905"/>
          </a:xfrm>
          <a:prstGeom prst="ellipse">
            <a:avLst/>
          </a:prstGeom>
          <a:solidFill>
            <a:schemeClr val="bg1">
              <a:lumMod val="95000"/>
            </a:schemeClr>
          </a:solid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1600" b="1">
              <a:solidFill>
                <a:schemeClr val="tx1"/>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C7B981FC-4C06-4400-9B8D-C342C9D4BC42}"/>
              </a:ext>
            </a:extLst>
          </p:cNvPr>
          <p:cNvSpPr txBox="1">
            <a:spLocks/>
          </p:cNvSpPr>
          <p:nvPr/>
        </p:nvSpPr>
        <p:spPr>
          <a:xfrm>
            <a:off x="350061" y="163103"/>
            <a:ext cx="11304957" cy="553998"/>
          </a:xfrm>
          <a:prstGeom prst="rect">
            <a:avLst/>
          </a:prstGeom>
        </p:spPr>
        <p:txBody>
          <a:bodyPr vert="horz" wrap="square" lIns="0" tIns="0" rIns="0" bIns="0" rtlCol="0" anchor="t">
            <a:spAutoFit/>
          </a:bodyPr>
          <a:lstStyle>
            <a:lvl1pPr algn="l" defTabSz="932719" rtl="0" eaLnBrk="1" latinLnBrk="0" hangingPunct="1">
              <a:lnSpc>
                <a:spcPct val="100000"/>
              </a:lnSpc>
              <a:spcBef>
                <a:spcPct val="0"/>
              </a:spcBef>
              <a:buNone/>
              <a:defRPr lang="en-US" sz="3600" b="1" kern="1200" cap="none" spc="-51"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GB" dirty="0"/>
              <a:t>Zero Trust</a:t>
            </a:r>
            <a:r>
              <a:rPr lang="en-US" dirty="0"/>
              <a:t> enables new segmentation &amp; differentiation</a:t>
            </a:r>
            <a:endParaRPr lang="en-GB" dirty="0"/>
          </a:p>
        </p:txBody>
      </p:sp>
      <p:grpSp>
        <p:nvGrpSpPr>
          <p:cNvPr id="40" name="Group 39">
            <a:extLst>
              <a:ext uri="{FF2B5EF4-FFF2-40B4-BE49-F238E27FC236}">
                <a16:creationId xmlns:a16="http://schemas.microsoft.com/office/drawing/2014/main" id="{49CBC529-4E97-4839-A643-E031EAA02C0F}"/>
              </a:ext>
            </a:extLst>
          </p:cNvPr>
          <p:cNvGrpSpPr/>
          <p:nvPr/>
        </p:nvGrpSpPr>
        <p:grpSpPr>
          <a:xfrm>
            <a:off x="3408670" y="1562388"/>
            <a:ext cx="1527435" cy="1122491"/>
            <a:chOff x="-835672" y="-1407781"/>
            <a:chExt cx="1527435" cy="1122491"/>
          </a:xfrm>
        </p:grpSpPr>
        <p:sp>
          <p:nvSpPr>
            <p:cNvPr id="313" name="Rectangle 312">
              <a:extLst>
                <a:ext uri="{FF2B5EF4-FFF2-40B4-BE49-F238E27FC236}">
                  <a16:creationId xmlns:a16="http://schemas.microsoft.com/office/drawing/2014/main" id="{3D154502-1087-4C72-BA3E-CA0D251D5B51}"/>
                </a:ext>
              </a:extLst>
            </p:cNvPr>
            <p:cNvSpPr/>
            <p:nvPr/>
          </p:nvSpPr>
          <p:spPr bwMode="auto">
            <a:xfrm>
              <a:off x="-835672" y="-1407781"/>
              <a:ext cx="1527435" cy="1122491"/>
            </a:xfrm>
            <a:prstGeom prst="rect">
              <a:avLst/>
            </a:prstGeom>
            <a:solidFill>
              <a:schemeClr val="bg1"/>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Segoe UI"/>
                <a:ea typeface="+mn-ea"/>
                <a:cs typeface="+mn-cs"/>
              </a:endParaRPr>
            </a:p>
          </p:txBody>
        </p:sp>
        <p:pic>
          <p:nvPicPr>
            <p:cNvPr id="17" name="Picture 2" descr="Salesforce Icon of Flat style - Available in SVG, PNG, EPS, AI ...">
              <a:extLst>
                <a:ext uri="{FF2B5EF4-FFF2-40B4-BE49-F238E27FC236}">
                  <a16:creationId xmlns:a16="http://schemas.microsoft.com/office/drawing/2014/main" id="{F7E1DBD4-A3E6-4E73-B3DC-96CC34AA30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12" y="-887471"/>
              <a:ext cx="338174" cy="338174"/>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a:extLst>
                <a:ext uri="{FF2B5EF4-FFF2-40B4-BE49-F238E27FC236}">
                  <a16:creationId xmlns:a16="http://schemas.microsoft.com/office/drawing/2014/main" id="{638B316A-2B6D-44F7-8543-927AF532DD45}"/>
                </a:ext>
              </a:extLst>
            </p:cNvPr>
            <p:cNvSpPr/>
            <p:nvPr/>
          </p:nvSpPr>
          <p:spPr bwMode="auto">
            <a:xfrm>
              <a:off x="-706435" y="-1319076"/>
              <a:ext cx="1317458" cy="342900"/>
            </a:xfrm>
            <a:prstGeom prst="rect">
              <a:avLst/>
            </a:prstGeom>
            <a:no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Segoe UI"/>
                  <a:ea typeface="+mn-ea"/>
                  <a:cs typeface="+mn-cs"/>
                </a:rPr>
                <a:t>Sanctioned and Managed Services</a:t>
              </a:r>
            </a:p>
          </p:txBody>
        </p:sp>
        <p:pic>
          <p:nvPicPr>
            <p:cNvPr id="28" name="Picture 2" descr="Office 365 is now Microsoft 365: What you need to know - TechRepublic">
              <a:extLst>
                <a:ext uri="{FF2B5EF4-FFF2-40B4-BE49-F238E27FC236}">
                  <a16:creationId xmlns:a16="http://schemas.microsoft.com/office/drawing/2014/main" id="{944D96BC-A197-4992-809C-6400CFE4F1F3}"/>
                </a:ext>
              </a:extLst>
            </p:cNvPr>
            <p:cNvPicPr>
              <a:picLocks noChangeAspect="1" noChangeArrowheads="1"/>
            </p:cNvPicPr>
            <p:nvPr/>
          </p:nvPicPr>
          <p:blipFill rotWithShape="1">
            <a:blip r:embed="rId4">
              <a:clrChange>
                <a:clrFrom>
                  <a:srgbClr val="FBFBFB"/>
                </a:clrFrom>
                <a:clrTo>
                  <a:srgbClr val="FBFBFB">
                    <a:alpha val="0"/>
                  </a:srgbClr>
                </a:clrTo>
              </a:clrChange>
              <a:extLst>
                <a:ext uri="{28A0092B-C50C-407E-A947-70E740481C1C}">
                  <a14:useLocalDpi xmlns:a14="http://schemas.microsoft.com/office/drawing/2010/main" val="0"/>
                </a:ext>
              </a:extLst>
            </a:blip>
            <a:srcRect/>
            <a:stretch/>
          </p:blipFill>
          <p:spPr bwMode="auto">
            <a:xfrm>
              <a:off x="-819931" y="-839765"/>
              <a:ext cx="1063916" cy="2656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a:extLst>
              <a:ext uri="{FF2B5EF4-FFF2-40B4-BE49-F238E27FC236}">
                <a16:creationId xmlns:a16="http://schemas.microsoft.com/office/drawing/2014/main" id="{F946715B-ACD7-4A13-9713-3C1BC9591333}"/>
              </a:ext>
            </a:extLst>
          </p:cNvPr>
          <p:cNvGrpSpPr/>
          <p:nvPr/>
        </p:nvGrpSpPr>
        <p:grpSpPr>
          <a:xfrm>
            <a:off x="5015396" y="1560501"/>
            <a:ext cx="2201476" cy="1126264"/>
            <a:chOff x="1056748" y="-1411554"/>
            <a:chExt cx="2096320" cy="1126264"/>
          </a:xfrm>
        </p:grpSpPr>
        <p:sp>
          <p:nvSpPr>
            <p:cNvPr id="315" name="Rectangle 314">
              <a:extLst>
                <a:ext uri="{FF2B5EF4-FFF2-40B4-BE49-F238E27FC236}">
                  <a16:creationId xmlns:a16="http://schemas.microsoft.com/office/drawing/2014/main" id="{AD86E86B-8D6E-4439-B3EF-2433B30ED0C3}"/>
                </a:ext>
              </a:extLst>
            </p:cNvPr>
            <p:cNvSpPr/>
            <p:nvPr/>
          </p:nvSpPr>
          <p:spPr bwMode="auto">
            <a:xfrm>
              <a:off x="1227286" y="-1411554"/>
              <a:ext cx="1776670" cy="1126264"/>
            </a:xfrm>
            <a:prstGeom prst="rect">
              <a:avLst/>
            </a:prstGeom>
            <a:solidFill>
              <a:schemeClr val="bg1"/>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pic>
          <p:nvPicPr>
            <p:cNvPr id="33" name="Picture 2" descr="Video, youtube icon">
              <a:extLst>
                <a:ext uri="{FF2B5EF4-FFF2-40B4-BE49-F238E27FC236}">
                  <a16:creationId xmlns:a16="http://schemas.microsoft.com/office/drawing/2014/main" id="{93483198-3DFA-4811-9C90-AAC2B43C18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1775" y="-771583"/>
              <a:ext cx="218161" cy="21816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Twitter">
              <a:extLst>
                <a:ext uri="{FF2B5EF4-FFF2-40B4-BE49-F238E27FC236}">
                  <a16:creationId xmlns:a16="http://schemas.microsoft.com/office/drawing/2014/main" id="{AE4AD401-794D-43EA-9818-A7DB6B14EC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5005" y="-776706"/>
              <a:ext cx="228407" cy="22840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id="{6E7CF0F6-4A22-448E-BD5E-338580AC51DF}"/>
                </a:ext>
              </a:extLst>
            </p:cNvPr>
            <p:cNvPicPr>
              <a:picLocks noChangeAspect="1"/>
            </p:cNvPicPr>
            <p:nvPr/>
          </p:nvPicPr>
          <p:blipFill>
            <a:blip r:embed="rId7"/>
            <a:stretch>
              <a:fillRect/>
            </a:stretch>
          </p:blipFill>
          <p:spPr>
            <a:xfrm>
              <a:off x="2037334" y="-774767"/>
              <a:ext cx="219308" cy="224529"/>
            </a:xfrm>
            <a:prstGeom prst="rect">
              <a:avLst/>
            </a:prstGeom>
          </p:spPr>
        </p:pic>
        <p:pic>
          <p:nvPicPr>
            <p:cNvPr id="36" name="Picture 2" descr="See the source image">
              <a:extLst>
                <a:ext uri="{FF2B5EF4-FFF2-40B4-BE49-F238E27FC236}">
                  <a16:creationId xmlns:a16="http://schemas.microsoft.com/office/drawing/2014/main" id="{BAE46D10-B0D6-428A-AC1C-6BC6D593A5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5383" y="-789297"/>
              <a:ext cx="253588" cy="253588"/>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0EDFE3D1-CA71-4C53-94F4-CB58982B2952}"/>
                </a:ext>
              </a:extLst>
            </p:cNvPr>
            <p:cNvSpPr/>
            <p:nvPr/>
          </p:nvSpPr>
          <p:spPr bwMode="auto">
            <a:xfrm>
              <a:off x="1056748" y="-1281947"/>
              <a:ext cx="2096320" cy="265186"/>
            </a:xfrm>
            <a:prstGeom prst="rect">
              <a:avLst/>
            </a:prstGeom>
            <a:no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Segoe UI"/>
                  <a:ea typeface="+mn-ea"/>
                  <a:cs typeface="+mn-cs"/>
                </a:rPr>
                <a:t>Internet </a:t>
              </a:r>
              <a:r>
                <a:rPr lang="en-US" sz="900" b="1">
                  <a:solidFill>
                    <a:srgbClr val="000000"/>
                  </a:solidFill>
                  <a:latin typeface="Segoe UI"/>
                </a:rPr>
                <a:t>and Unsanctioned/Unmanaged </a:t>
              </a:r>
              <a:r>
                <a:rPr kumimoji="0" lang="en-US" sz="900" b="1" i="0" u="none" strike="noStrike" kern="1200" cap="none" spc="0" normalizeH="0" baseline="0" noProof="0">
                  <a:ln>
                    <a:noFill/>
                  </a:ln>
                  <a:solidFill>
                    <a:srgbClr val="000000"/>
                  </a:solidFill>
                  <a:effectLst/>
                  <a:uLnTx/>
                  <a:uFillTx/>
                  <a:latin typeface="Segoe UI"/>
                  <a:ea typeface="+mn-ea"/>
                  <a:cs typeface="+mn-cs"/>
                </a:rPr>
                <a:t>Apps</a:t>
              </a:r>
            </a:p>
          </p:txBody>
        </p:sp>
        <p:pic>
          <p:nvPicPr>
            <p:cNvPr id="37" name="Picture 36" descr="See the source image">
              <a:extLst>
                <a:ext uri="{FF2B5EF4-FFF2-40B4-BE49-F238E27FC236}">
                  <a16:creationId xmlns:a16="http://schemas.microsoft.com/office/drawing/2014/main" id="{2484A495-554A-46E0-A05D-2298F23BBA0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4094" y="-778966"/>
              <a:ext cx="232926" cy="2329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a:extLst>
              <a:ext uri="{FF2B5EF4-FFF2-40B4-BE49-F238E27FC236}">
                <a16:creationId xmlns:a16="http://schemas.microsoft.com/office/drawing/2014/main" id="{C873F7DA-A13D-4A2A-81A4-3F38D291396C}"/>
              </a:ext>
            </a:extLst>
          </p:cNvPr>
          <p:cNvGrpSpPr/>
          <p:nvPr/>
        </p:nvGrpSpPr>
        <p:grpSpPr>
          <a:xfrm>
            <a:off x="7207820" y="1564186"/>
            <a:ext cx="1708198" cy="1126264"/>
            <a:chOff x="3483055" y="-1785152"/>
            <a:chExt cx="1708198" cy="1126264"/>
          </a:xfrm>
        </p:grpSpPr>
        <p:sp>
          <p:nvSpPr>
            <p:cNvPr id="31" name="Rectangle 30">
              <a:extLst>
                <a:ext uri="{FF2B5EF4-FFF2-40B4-BE49-F238E27FC236}">
                  <a16:creationId xmlns:a16="http://schemas.microsoft.com/office/drawing/2014/main" id="{544D3B57-8FF6-4F4B-91C8-AA366BB56C2A}"/>
                </a:ext>
              </a:extLst>
            </p:cNvPr>
            <p:cNvSpPr/>
            <p:nvPr/>
          </p:nvSpPr>
          <p:spPr bwMode="auto">
            <a:xfrm>
              <a:off x="3483055" y="-1785152"/>
              <a:ext cx="1708198" cy="1126264"/>
            </a:xfrm>
            <a:prstGeom prst="rect">
              <a:avLst/>
            </a:prstGeom>
            <a:solidFill>
              <a:schemeClr val="bg1"/>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pic>
          <p:nvPicPr>
            <p:cNvPr id="24" name="Picture 23" descr="Image result for server icon">
              <a:extLst>
                <a:ext uri="{FF2B5EF4-FFF2-40B4-BE49-F238E27FC236}">
                  <a16:creationId xmlns:a16="http://schemas.microsoft.com/office/drawing/2014/main" id="{A8635909-A472-4116-9EBD-1A8A54895926}"/>
                </a:ext>
              </a:extLst>
            </p:cNvPr>
            <p:cNvPicPr>
              <a:picLocks noChangeAspect="1" noChangeArrowheads="1"/>
            </p:cNvPicPr>
            <p:nvPr/>
          </p:nvPicPr>
          <p:blipFill>
            <a:blip r:embed="rId10">
              <a:biLevel thresh="75000"/>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708266" y="-1121892"/>
              <a:ext cx="206589" cy="20658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59E14D00-141C-41D5-9524-4CCD0EEEA833}"/>
                </a:ext>
              </a:extLst>
            </p:cNvPr>
            <p:cNvSpPr/>
            <p:nvPr/>
          </p:nvSpPr>
          <p:spPr bwMode="auto">
            <a:xfrm>
              <a:off x="3535067" y="-1691839"/>
              <a:ext cx="1594124" cy="342900"/>
            </a:xfrm>
            <a:prstGeom prst="rect">
              <a:avLst/>
            </a:prstGeom>
            <a:no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Segoe UI"/>
                  <a:ea typeface="+mn-ea"/>
                  <a:cs typeface="+mn-cs"/>
                </a:rPr>
                <a:t>Private and Managed in the cloud or on-premises</a:t>
              </a:r>
            </a:p>
          </p:txBody>
        </p:sp>
        <p:pic>
          <p:nvPicPr>
            <p:cNvPr id="22" name="Picture 2">
              <a:extLst>
                <a:ext uri="{FF2B5EF4-FFF2-40B4-BE49-F238E27FC236}">
                  <a16:creationId xmlns:a16="http://schemas.microsoft.com/office/drawing/2014/main" id="{B20F5429-A0E8-4C86-9442-E55D5D6C6C3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47444" y="-1090003"/>
              <a:ext cx="278532" cy="166680"/>
            </a:xfrm>
            <a:prstGeom prst="rect">
              <a:avLst/>
            </a:prstGeom>
            <a:noFill/>
            <a:extLst>
              <a:ext uri="{909E8E84-426E-40DD-AFC4-6F175D3DCCD1}">
                <a14:hiddenFill xmlns:a14="http://schemas.microsoft.com/office/drawing/2010/main">
                  <a:solidFill>
                    <a:srgbClr val="FFFFFF"/>
                  </a:solidFill>
                </a14:hiddenFill>
              </a:ext>
            </a:extLst>
          </p:spPr>
        </p:pic>
      </p:grpSp>
      <p:sp>
        <p:nvSpPr>
          <p:cNvPr id="316" name="Rectangle 315">
            <a:extLst>
              <a:ext uri="{FF2B5EF4-FFF2-40B4-BE49-F238E27FC236}">
                <a16:creationId xmlns:a16="http://schemas.microsoft.com/office/drawing/2014/main" id="{D739ADFB-9FE1-4AFA-B09D-915078DE579E}"/>
              </a:ext>
            </a:extLst>
          </p:cNvPr>
          <p:cNvSpPr/>
          <p:nvPr/>
        </p:nvSpPr>
        <p:spPr>
          <a:xfrm>
            <a:off x="9115043" y="2906846"/>
            <a:ext cx="250722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gradFill>
                  <a:gsLst>
                    <a:gs pos="2917">
                      <a:srgbClr val="1A1A1A"/>
                    </a:gs>
                    <a:gs pos="100000">
                      <a:srgbClr val="1A1A1A"/>
                    </a:gs>
                  </a:gsLst>
                  <a:lin ang="5400000" scaled="0"/>
                </a:gradFill>
                <a:effectLst/>
                <a:uLnTx/>
                <a:uFillTx/>
                <a:latin typeface="Segoe UI Semibold" panose="020B0702040204020203" pitchFamily="34" charset="0"/>
                <a:ea typeface="+mn-ea"/>
                <a:cs typeface="Segoe UI Semibold" panose="020B0702040204020203" pitchFamily="34" charset="0"/>
              </a:rPr>
              <a:t>Differentiated Devices</a:t>
            </a:r>
            <a:endParaRPr kumimoji="0" lang="en-US" sz="1800" b="0" i="0" u="none" strike="noStrike" kern="1200" cap="none" spc="0" normalizeH="0" baseline="0" noProof="0">
              <a:ln>
                <a:noFill/>
              </a:ln>
              <a:gradFill>
                <a:gsLst>
                  <a:gs pos="2917">
                    <a:srgbClr val="1A1A1A"/>
                  </a:gs>
                  <a:gs pos="100000">
                    <a:srgbClr val="1A1A1A"/>
                  </a:gs>
                </a:gsLst>
                <a:lin ang="5400000" scaled="0"/>
              </a:gradFill>
              <a:effectLst/>
              <a:uLnTx/>
              <a:uFillTx/>
              <a:latin typeface="Segoe UI"/>
              <a:ea typeface="+mn-ea"/>
              <a:cs typeface="+mn-cs"/>
            </a:endParaRPr>
          </a:p>
        </p:txBody>
      </p:sp>
      <p:sp>
        <p:nvSpPr>
          <p:cNvPr id="324" name="Rectangle 323">
            <a:extLst>
              <a:ext uri="{FF2B5EF4-FFF2-40B4-BE49-F238E27FC236}">
                <a16:creationId xmlns:a16="http://schemas.microsoft.com/office/drawing/2014/main" id="{3D54D434-3987-4E10-85F3-46F90C96B42C}"/>
              </a:ext>
            </a:extLst>
          </p:cNvPr>
          <p:cNvSpPr/>
          <p:nvPr/>
        </p:nvSpPr>
        <p:spPr bwMode="auto">
          <a:xfrm>
            <a:off x="9392661" y="3473969"/>
            <a:ext cx="2007648" cy="985233"/>
          </a:xfrm>
          <a:prstGeom prst="rect">
            <a:avLst/>
          </a:prstGeom>
          <a:solidFill>
            <a:schemeClr val="bg1"/>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US" sz="900" b="0" i="0" strike="noStrike" kern="1200" cap="none" spc="0" normalizeH="0" baseline="0" noProof="0" err="1">
              <a:ln>
                <a:noFill/>
              </a:ln>
              <a:solidFill>
                <a:srgbClr val="000000"/>
              </a:solidFill>
              <a:effectLst/>
              <a:uLnTx/>
              <a:uFillTx/>
              <a:latin typeface="Segoe UI"/>
              <a:ea typeface="+mn-ea"/>
              <a:cs typeface="+mn-cs"/>
            </a:endParaRPr>
          </a:p>
        </p:txBody>
      </p:sp>
      <p:grpSp>
        <p:nvGrpSpPr>
          <p:cNvPr id="325" name="Group 324">
            <a:extLst>
              <a:ext uri="{FF2B5EF4-FFF2-40B4-BE49-F238E27FC236}">
                <a16:creationId xmlns:a16="http://schemas.microsoft.com/office/drawing/2014/main" id="{D66D7D59-59EE-4204-A8DB-6635761B9C77}"/>
              </a:ext>
            </a:extLst>
          </p:cNvPr>
          <p:cNvGrpSpPr/>
          <p:nvPr/>
        </p:nvGrpSpPr>
        <p:grpSpPr>
          <a:xfrm>
            <a:off x="10260122" y="3989575"/>
            <a:ext cx="433476" cy="327215"/>
            <a:chOff x="7987238" y="1610486"/>
            <a:chExt cx="506061" cy="382007"/>
          </a:xfrm>
        </p:grpSpPr>
        <p:sp>
          <p:nvSpPr>
            <p:cNvPr id="326" name="Rectangle 325">
              <a:extLst>
                <a:ext uri="{FF2B5EF4-FFF2-40B4-BE49-F238E27FC236}">
                  <a16:creationId xmlns:a16="http://schemas.microsoft.com/office/drawing/2014/main" id="{D746E50A-64B1-4083-ADCA-80908E1CB3F5}"/>
                </a:ext>
              </a:extLst>
            </p:cNvPr>
            <p:cNvSpPr/>
            <p:nvPr/>
          </p:nvSpPr>
          <p:spPr bwMode="auto">
            <a:xfrm>
              <a:off x="7994852" y="1610486"/>
              <a:ext cx="498447" cy="312776"/>
            </a:xfrm>
            <a:prstGeom prst="rect">
              <a:avLst/>
            </a:prstGeom>
            <a:solidFill>
              <a:srgbClr val="5C2D91"/>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327" name="Group 326">
              <a:extLst>
                <a:ext uri="{FF2B5EF4-FFF2-40B4-BE49-F238E27FC236}">
                  <a16:creationId xmlns:a16="http://schemas.microsoft.com/office/drawing/2014/main" id="{E24C86ED-3921-4720-AF6F-C2C7E7DFFCB1}"/>
                </a:ext>
              </a:extLst>
            </p:cNvPr>
            <p:cNvGrpSpPr/>
            <p:nvPr/>
          </p:nvGrpSpPr>
          <p:grpSpPr>
            <a:xfrm>
              <a:off x="7987238" y="1610486"/>
              <a:ext cx="498447" cy="382007"/>
              <a:chOff x="9563138" y="2462727"/>
              <a:chExt cx="516394" cy="395761"/>
            </a:xfrm>
          </p:grpSpPr>
          <p:sp>
            <p:nvSpPr>
              <p:cNvPr id="328" name="monitor">
                <a:extLst>
                  <a:ext uri="{FF2B5EF4-FFF2-40B4-BE49-F238E27FC236}">
                    <a16:creationId xmlns:a16="http://schemas.microsoft.com/office/drawing/2014/main" id="{1AAEB529-E481-44FA-BC50-85977D408326}"/>
                  </a:ext>
                </a:extLst>
              </p:cNvPr>
              <p:cNvSpPr>
                <a:spLocks noChangeAspect="1" noEditPoints="1"/>
              </p:cNvSpPr>
              <p:nvPr/>
            </p:nvSpPr>
            <p:spPr bwMode="auto">
              <a:xfrm>
                <a:off x="9563138" y="2462727"/>
                <a:ext cx="516394" cy="395761"/>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4224" cap="sq">
                <a:solidFill>
                  <a:srgbClr val="5C2D9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strike="noStrike" kern="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nvGrpSpPr>
              <p:cNvPr id="329" name="Group 328">
                <a:extLst>
                  <a:ext uri="{FF2B5EF4-FFF2-40B4-BE49-F238E27FC236}">
                    <a16:creationId xmlns:a16="http://schemas.microsoft.com/office/drawing/2014/main" id="{C3592755-29D1-4763-A8C7-89AF84AC70A2}"/>
                  </a:ext>
                </a:extLst>
              </p:cNvPr>
              <p:cNvGrpSpPr/>
              <p:nvPr/>
            </p:nvGrpSpPr>
            <p:grpSpPr>
              <a:xfrm>
                <a:off x="9746672" y="2545410"/>
                <a:ext cx="107950" cy="134938"/>
                <a:chOff x="9444088" y="2885171"/>
                <a:chExt cx="107950" cy="134938"/>
              </a:xfrm>
              <a:solidFill>
                <a:srgbClr val="505050"/>
              </a:solidFill>
            </p:grpSpPr>
            <p:sp>
              <p:nvSpPr>
                <p:cNvPr id="330" name="Freeform 26">
                  <a:extLst>
                    <a:ext uri="{FF2B5EF4-FFF2-40B4-BE49-F238E27FC236}">
                      <a16:creationId xmlns:a16="http://schemas.microsoft.com/office/drawing/2014/main" id="{256CE36E-13C0-49A4-9CB3-BDF13949F3F9}"/>
                    </a:ext>
                  </a:extLst>
                </p:cNvPr>
                <p:cNvSpPr>
                  <a:spLocks/>
                </p:cNvSpPr>
                <p:nvPr/>
              </p:nvSpPr>
              <p:spPr bwMode="auto">
                <a:xfrm>
                  <a:off x="9496476" y="2885171"/>
                  <a:ext cx="30163" cy="31750"/>
                </a:xfrm>
                <a:custGeom>
                  <a:avLst/>
                  <a:gdLst>
                    <a:gd name="T0" fmla="*/ 179 w 188"/>
                    <a:gd name="T1" fmla="*/ 0 h 196"/>
                    <a:gd name="T2" fmla="*/ 45 w 188"/>
                    <a:gd name="T3" fmla="*/ 72 h 196"/>
                    <a:gd name="T4" fmla="*/ 12 w 188"/>
                    <a:gd name="T5" fmla="*/ 195 h 196"/>
                    <a:gd name="T6" fmla="*/ 141 w 188"/>
                    <a:gd name="T7" fmla="*/ 128 h 196"/>
                    <a:gd name="T8" fmla="*/ 179 w 188"/>
                    <a:gd name="T9" fmla="*/ 0 h 196"/>
                  </a:gdLst>
                  <a:ahLst/>
                  <a:cxnLst>
                    <a:cxn ang="0">
                      <a:pos x="T0" y="T1"/>
                    </a:cxn>
                    <a:cxn ang="0">
                      <a:pos x="T2" y="T3"/>
                    </a:cxn>
                    <a:cxn ang="0">
                      <a:pos x="T4" y="T5"/>
                    </a:cxn>
                    <a:cxn ang="0">
                      <a:pos x="T6" y="T7"/>
                    </a:cxn>
                    <a:cxn ang="0">
                      <a:pos x="T8" y="T9"/>
                    </a:cxn>
                  </a:cxnLst>
                  <a:rect l="0" t="0" r="r" b="b"/>
                  <a:pathLst>
                    <a:path w="188" h="196">
                      <a:moveTo>
                        <a:pt x="179" y="0"/>
                      </a:moveTo>
                      <a:cubicBezTo>
                        <a:pt x="179" y="0"/>
                        <a:pt x="90" y="8"/>
                        <a:pt x="45" y="72"/>
                      </a:cubicBezTo>
                      <a:cubicBezTo>
                        <a:pt x="0" y="136"/>
                        <a:pt x="12" y="195"/>
                        <a:pt x="12" y="195"/>
                      </a:cubicBezTo>
                      <a:cubicBezTo>
                        <a:pt x="12" y="195"/>
                        <a:pt x="90" y="196"/>
                        <a:pt x="141" y="128"/>
                      </a:cubicBezTo>
                      <a:cubicBezTo>
                        <a:pt x="188" y="66"/>
                        <a:pt x="179" y="0"/>
                        <a:pt x="17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strike="noStrike" kern="0" cap="none" spc="0" normalizeH="0" baseline="0" noProof="0">
                    <a:ln>
                      <a:noFill/>
                    </a:ln>
                    <a:solidFill>
                      <a:srgbClr val="505050"/>
                    </a:solidFill>
                    <a:effectLst/>
                    <a:uLnTx/>
                    <a:uFillTx/>
                    <a:latin typeface="Segoe UI"/>
                    <a:ea typeface="+mn-ea"/>
                    <a:cs typeface="+mn-cs"/>
                  </a:endParaRPr>
                </a:p>
              </p:txBody>
            </p:sp>
            <p:sp>
              <p:nvSpPr>
                <p:cNvPr id="331" name="Freeform 27">
                  <a:extLst>
                    <a:ext uri="{FF2B5EF4-FFF2-40B4-BE49-F238E27FC236}">
                      <a16:creationId xmlns:a16="http://schemas.microsoft.com/office/drawing/2014/main" id="{4B1AF8D2-8EF7-4C22-9C09-D1BB16EC3BF4}"/>
                    </a:ext>
                  </a:extLst>
                </p:cNvPr>
                <p:cNvSpPr>
                  <a:spLocks/>
                </p:cNvSpPr>
                <p:nvPr/>
              </p:nvSpPr>
              <p:spPr bwMode="auto">
                <a:xfrm>
                  <a:off x="9444088" y="2916921"/>
                  <a:ext cx="107950" cy="103188"/>
                </a:xfrm>
                <a:custGeom>
                  <a:avLst/>
                  <a:gdLst>
                    <a:gd name="T0" fmla="*/ 662 w 682"/>
                    <a:gd name="T1" fmla="*/ 87 h 643"/>
                    <a:gd name="T2" fmla="*/ 499 w 682"/>
                    <a:gd name="T3" fmla="*/ 2 h 643"/>
                    <a:gd name="T4" fmla="*/ 424 w 682"/>
                    <a:gd name="T5" fmla="*/ 16 h 643"/>
                    <a:gd name="T6" fmla="*/ 345 w 682"/>
                    <a:gd name="T7" fmla="*/ 41 h 643"/>
                    <a:gd name="T8" fmla="*/ 286 w 682"/>
                    <a:gd name="T9" fmla="*/ 22 h 643"/>
                    <a:gd name="T10" fmla="*/ 201 w 682"/>
                    <a:gd name="T11" fmla="*/ 4 h 643"/>
                    <a:gd name="T12" fmla="*/ 82 w 682"/>
                    <a:gd name="T13" fmla="*/ 53 h 643"/>
                    <a:gd name="T14" fmla="*/ 0 w 682"/>
                    <a:gd name="T15" fmla="*/ 261 h 643"/>
                    <a:gd name="T16" fmla="*/ 58 w 682"/>
                    <a:gd name="T17" fmla="*/ 484 h 643"/>
                    <a:gd name="T18" fmla="*/ 143 w 682"/>
                    <a:gd name="T19" fmla="*/ 603 h 643"/>
                    <a:gd name="T20" fmla="*/ 209 w 682"/>
                    <a:gd name="T21" fmla="*/ 639 h 643"/>
                    <a:gd name="T22" fmla="*/ 258 w 682"/>
                    <a:gd name="T23" fmla="*/ 634 h 643"/>
                    <a:gd name="T24" fmla="*/ 321 w 682"/>
                    <a:gd name="T25" fmla="*/ 609 h 643"/>
                    <a:gd name="T26" fmla="*/ 406 w 682"/>
                    <a:gd name="T27" fmla="*/ 612 h 643"/>
                    <a:gd name="T28" fmla="*/ 492 w 682"/>
                    <a:gd name="T29" fmla="*/ 640 h 643"/>
                    <a:gd name="T30" fmla="*/ 609 w 682"/>
                    <a:gd name="T31" fmla="*/ 560 h 643"/>
                    <a:gd name="T32" fmla="*/ 671 w 682"/>
                    <a:gd name="T33" fmla="*/ 452 h 643"/>
                    <a:gd name="T34" fmla="*/ 682 w 682"/>
                    <a:gd name="T35" fmla="*/ 414 h 643"/>
                    <a:gd name="T36" fmla="*/ 631 w 682"/>
                    <a:gd name="T37" fmla="*/ 382 h 643"/>
                    <a:gd name="T38" fmla="*/ 572 w 682"/>
                    <a:gd name="T39" fmla="*/ 274 h 643"/>
                    <a:gd name="T40" fmla="*/ 599 w 682"/>
                    <a:gd name="T41" fmla="*/ 147 h 643"/>
                    <a:gd name="T42" fmla="*/ 662 w 682"/>
                    <a:gd name="T43" fmla="*/ 87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2" h="643">
                      <a:moveTo>
                        <a:pt x="662" y="87"/>
                      </a:moveTo>
                      <a:cubicBezTo>
                        <a:pt x="662" y="87"/>
                        <a:pt x="614" y="2"/>
                        <a:pt x="499" y="2"/>
                      </a:cubicBezTo>
                      <a:cubicBezTo>
                        <a:pt x="499" y="2"/>
                        <a:pt x="469" y="0"/>
                        <a:pt x="424" y="16"/>
                      </a:cubicBezTo>
                      <a:cubicBezTo>
                        <a:pt x="379" y="32"/>
                        <a:pt x="367" y="41"/>
                        <a:pt x="345" y="41"/>
                      </a:cubicBezTo>
                      <a:cubicBezTo>
                        <a:pt x="345" y="41"/>
                        <a:pt x="315" y="36"/>
                        <a:pt x="286" y="22"/>
                      </a:cubicBezTo>
                      <a:cubicBezTo>
                        <a:pt x="257" y="9"/>
                        <a:pt x="226" y="4"/>
                        <a:pt x="201" y="4"/>
                      </a:cubicBezTo>
                      <a:cubicBezTo>
                        <a:pt x="176" y="4"/>
                        <a:pt x="121" y="20"/>
                        <a:pt x="82" y="53"/>
                      </a:cubicBezTo>
                      <a:cubicBezTo>
                        <a:pt x="41" y="88"/>
                        <a:pt x="0" y="152"/>
                        <a:pt x="0" y="261"/>
                      </a:cubicBezTo>
                      <a:cubicBezTo>
                        <a:pt x="0" y="370"/>
                        <a:pt x="55" y="479"/>
                        <a:pt x="58" y="484"/>
                      </a:cubicBezTo>
                      <a:cubicBezTo>
                        <a:pt x="60" y="488"/>
                        <a:pt x="120" y="584"/>
                        <a:pt x="143" y="603"/>
                      </a:cubicBezTo>
                      <a:cubicBezTo>
                        <a:pt x="167" y="623"/>
                        <a:pt x="185" y="638"/>
                        <a:pt x="209" y="639"/>
                      </a:cubicBezTo>
                      <a:cubicBezTo>
                        <a:pt x="232" y="640"/>
                        <a:pt x="245" y="638"/>
                        <a:pt x="258" y="634"/>
                      </a:cubicBezTo>
                      <a:cubicBezTo>
                        <a:pt x="270" y="629"/>
                        <a:pt x="305" y="611"/>
                        <a:pt x="321" y="609"/>
                      </a:cubicBezTo>
                      <a:cubicBezTo>
                        <a:pt x="337" y="608"/>
                        <a:pt x="362" y="598"/>
                        <a:pt x="406" y="612"/>
                      </a:cubicBezTo>
                      <a:cubicBezTo>
                        <a:pt x="450" y="626"/>
                        <a:pt x="464" y="643"/>
                        <a:pt x="492" y="640"/>
                      </a:cubicBezTo>
                      <a:cubicBezTo>
                        <a:pt x="520" y="636"/>
                        <a:pt x="557" y="635"/>
                        <a:pt x="609" y="560"/>
                      </a:cubicBezTo>
                      <a:cubicBezTo>
                        <a:pt x="626" y="536"/>
                        <a:pt x="669" y="463"/>
                        <a:pt x="671" y="452"/>
                      </a:cubicBezTo>
                      <a:cubicBezTo>
                        <a:pt x="673" y="441"/>
                        <a:pt x="682" y="427"/>
                        <a:pt x="682" y="414"/>
                      </a:cubicBezTo>
                      <a:cubicBezTo>
                        <a:pt x="682" y="414"/>
                        <a:pt x="642" y="394"/>
                        <a:pt x="631" y="382"/>
                      </a:cubicBezTo>
                      <a:cubicBezTo>
                        <a:pt x="615" y="364"/>
                        <a:pt x="584" y="338"/>
                        <a:pt x="572" y="274"/>
                      </a:cubicBezTo>
                      <a:cubicBezTo>
                        <a:pt x="561" y="211"/>
                        <a:pt x="592" y="155"/>
                        <a:pt x="599" y="147"/>
                      </a:cubicBezTo>
                      <a:cubicBezTo>
                        <a:pt x="606" y="139"/>
                        <a:pt x="641" y="96"/>
                        <a:pt x="662"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strike="noStrike" kern="0" cap="none" spc="0" normalizeH="0" baseline="0" noProof="0">
                    <a:ln>
                      <a:noFill/>
                    </a:ln>
                    <a:solidFill>
                      <a:srgbClr val="505050"/>
                    </a:solidFill>
                    <a:effectLst/>
                    <a:uLnTx/>
                    <a:uFillTx/>
                    <a:latin typeface="Segoe UI"/>
                    <a:ea typeface="+mn-ea"/>
                    <a:cs typeface="+mn-cs"/>
                  </a:endParaRPr>
                </a:p>
              </p:txBody>
            </p:sp>
          </p:grpSp>
        </p:grpSp>
      </p:grpSp>
      <p:grpSp>
        <p:nvGrpSpPr>
          <p:cNvPr id="332" name="Group 331">
            <a:extLst>
              <a:ext uri="{FF2B5EF4-FFF2-40B4-BE49-F238E27FC236}">
                <a16:creationId xmlns:a16="http://schemas.microsoft.com/office/drawing/2014/main" id="{CFB76153-C1A2-4A80-B019-C01A6280CC3F}"/>
              </a:ext>
            </a:extLst>
          </p:cNvPr>
          <p:cNvGrpSpPr/>
          <p:nvPr/>
        </p:nvGrpSpPr>
        <p:grpSpPr>
          <a:xfrm>
            <a:off x="10890796" y="3955771"/>
            <a:ext cx="204931" cy="341495"/>
            <a:chOff x="6490922" y="1610486"/>
            <a:chExt cx="211865" cy="353049"/>
          </a:xfrm>
        </p:grpSpPr>
        <p:sp>
          <p:nvSpPr>
            <p:cNvPr id="333" name="Rectangle 332">
              <a:extLst>
                <a:ext uri="{FF2B5EF4-FFF2-40B4-BE49-F238E27FC236}">
                  <a16:creationId xmlns:a16="http://schemas.microsoft.com/office/drawing/2014/main" id="{307E190A-09CD-469F-A5CA-7B6EFF281D56}"/>
                </a:ext>
              </a:extLst>
            </p:cNvPr>
            <p:cNvSpPr/>
            <p:nvPr/>
          </p:nvSpPr>
          <p:spPr bwMode="auto">
            <a:xfrm>
              <a:off x="6490922" y="1610486"/>
              <a:ext cx="211864" cy="353049"/>
            </a:xfrm>
            <a:prstGeom prst="rect">
              <a:avLst/>
            </a:prstGeom>
            <a:solidFill>
              <a:srgbClr val="107C1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334" name="Group 30">
              <a:extLst>
                <a:ext uri="{FF2B5EF4-FFF2-40B4-BE49-F238E27FC236}">
                  <a16:creationId xmlns:a16="http://schemas.microsoft.com/office/drawing/2014/main" id="{C9CA831B-E06E-4706-B8E6-D6F248E9A416}"/>
                </a:ext>
              </a:extLst>
            </p:cNvPr>
            <p:cNvGrpSpPr>
              <a:grpSpLocks noChangeAspect="1"/>
            </p:cNvGrpSpPr>
            <p:nvPr/>
          </p:nvGrpSpPr>
          <p:grpSpPr bwMode="auto">
            <a:xfrm>
              <a:off x="6545792" y="1729376"/>
              <a:ext cx="111361" cy="115269"/>
              <a:chOff x="5049" y="1841"/>
              <a:chExt cx="57" cy="59"/>
            </a:xfrm>
            <a:solidFill>
              <a:srgbClr val="FFFFFF"/>
            </a:solidFill>
          </p:grpSpPr>
          <p:sp>
            <p:nvSpPr>
              <p:cNvPr id="337" name="Freeform 31">
                <a:extLst>
                  <a:ext uri="{FF2B5EF4-FFF2-40B4-BE49-F238E27FC236}">
                    <a16:creationId xmlns:a16="http://schemas.microsoft.com/office/drawing/2014/main" id="{4902EB57-2888-46C4-86DA-C7029A201D3E}"/>
                  </a:ext>
                </a:extLst>
              </p:cNvPr>
              <p:cNvSpPr>
                <a:spLocks/>
              </p:cNvSpPr>
              <p:nvPr/>
            </p:nvSpPr>
            <p:spPr bwMode="auto">
              <a:xfrm>
                <a:off x="5049" y="1859"/>
                <a:ext cx="9" cy="23"/>
              </a:xfrm>
              <a:custGeom>
                <a:avLst/>
                <a:gdLst>
                  <a:gd name="T0" fmla="*/ 70 w 81"/>
                  <a:gd name="T1" fmla="*/ 0 h 212"/>
                  <a:gd name="T2" fmla="*/ 11 w 81"/>
                  <a:gd name="T3" fmla="*/ 0 h 212"/>
                  <a:gd name="T4" fmla="*/ 0 w 81"/>
                  <a:gd name="T5" fmla="*/ 11 h 212"/>
                  <a:gd name="T6" fmla="*/ 0 w 81"/>
                  <a:gd name="T7" fmla="*/ 201 h 212"/>
                  <a:gd name="T8" fmla="*/ 11 w 81"/>
                  <a:gd name="T9" fmla="*/ 212 h 212"/>
                  <a:gd name="T10" fmla="*/ 70 w 81"/>
                  <a:gd name="T11" fmla="*/ 212 h 212"/>
                  <a:gd name="T12" fmla="*/ 81 w 81"/>
                  <a:gd name="T13" fmla="*/ 201 h 212"/>
                  <a:gd name="T14" fmla="*/ 81 w 81"/>
                  <a:gd name="T15" fmla="*/ 11 h 212"/>
                  <a:gd name="T16" fmla="*/ 70 w 81"/>
                  <a:gd name="T1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212">
                    <a:moveTo>
                      <a:pt x="70" y="0"/>
                    </a:moveTo>
                    <a:cubicBezTo>
                      <a:pt x="11" y="0"/>
                      <a:pt x="11" y="0"/>
                      <a:pt x="11" y="0"/>
                    </a:cubicBezTo>
                    <a:cubicBezTo>
                      <a:pt x="5" y="0"/>
                      <a:pt x="0" y="5"/>
                      <a:pt x="0" y="11"/>
                    </a:cubicBezTo>
                    <a:cubicBezTo>
                      <a:pt x="0" y="201"/>
                      <a:pt x="0" y="201"/>
                      <a:pt x="0" y="201"/>
                    </a:cubicBezTo>
                    <a:cubicBezTo>
                      <a:pt x="0" y="207"/>
                      <a:pt x="5" y="212"/>
                      <a:pt x="11" y="212"/>
                    </a:cubicBezTo>
                    <a:cubicBezTo>
                      <a:pt x="70" y="212"/>
                      <a:pt x="70" y="212"/>
                      <a:pt x="70" y="212"/>
                    </a:cubicBezTo>
                    <a:cubicBezTo>
                      <a:pt x="76" y="212"/>
                      <a:pt x="81" y="207"/>
                      <a:pt x="81" y="201"/>
                    </a:cubicBezTo>
                    <a:cubicBezTo>
                      <a:pt x="81" y="11"/>
                      <a:pt x="81" y="11"/>
                      <a:pt x="81" y="11"/>
                    </a:cubicBezTo>
                    <a:cubicBezTo>
                      <a:pt x="81" y="5"/>
                      <a:pt x="76" y="0"/>
                      <a:pt x="7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strike="noStrike" kern="0" cap="none" spc="0" normalizeH="0" baseline="0" noProof="0">
                  <a:ln>
                    <a:noFill/>
                  </a:ln>
                  <a:solidFill>
                    <a:srgbClr val="505050"/>
                  </a:solidFill>
                  <a:effectLst/>
                  <a:uLnTx/>
                  <a:uFillTx/>
                  <a:latin typeface="Segoe UI"/>
                  <a:ea typeface="+mn-ea"/>
                  <a:cs typeface="+mn-cs"/>
                </a:endParaRPr>
              </a:p>
            </p:txBody>
          </p:sp>
          <p:sp>
            <p:nvSpPr>
              <p:cNvPr id="338" name="Freeform 32">
                <a:extLst>
                  <a:ext uri="{FF2B5EF4-FFF2-40B4-BE49-F238E27FC236}">
                    <a16:creationId xmlns:a16="http://schemas.microsoft.com/office/drawing/2014/main" id="{E98C721D-5F71-4FC3-B2B8-D917B64CDE7C}"/>
                  </a:ext>
                </a:extLst>
              </p:cNvPr>
              <p:cNvSpPr>
                <a:spLocks/>
              </p:cNvSpPr>
              <p:nvPr/>
            </p:nvSpPr>
            <p:spPr bwMode="auto">
              <a:xfrm>
                <a:off x="5097" y="1859"/>
                <a:ext cx="9" cy="23"/>
              </a:xfrm>
              <a:custGeom>
                <a:avLst/>
                <a:gdLst>
                  <a:gd name="T0" fmla="*/ 71 w 82"/>
                  <a:gd name="T1" fmla="*/ 0 h 212"/>
                  <a:gd name="T2" fmla="*/ 11 w 82"/>
                  <a:gd name="T3" fmla="*/ 0 h 212"/>
                  <a:gd name="T4" fmla="*/ 0 w 82"/>
                  <a:gd name="T5" fmla="*/ 11 h 212"/>
                  <a:gd name="T6" fmla="*/ 0 w 82"/>
                  <a:gd name="T7" fmla="*/ 201 h 212"/>
                  <a:gd name="T8" fmla="*/ 11 w 82"/>
                  <a:gd name="T9" fmla="*/ 212 h 212"/>
                  <a:gd name="T10" fmla="*/ 71 w 82"/>
                  <a:gd name="T11" fmla="*/ 212 h 212"/>
                  <a:gd name="T12" fmla="*/ 82 w 82"/>
                  <a:gd name="T13" fmla="*/ 201 h 212"/>
                  <a:gd name="T14" fmla="*/ 82 w 82"/>
                  <a:gd name="T15" fmla="*/ 11 h 212"/>
                  <a:gd name="T16" fmla="*/ 71 w 82"/>
                  <a:gd name="T1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12">
                    <a:moveTo>
                      <a:pt x="71" y="0"/>
                    </a:moveTo>
                    <a:cubicBezTo>
                      <a:pt x="11" y="0"/>
                      <a:pt x="11" y="0"/>
                      <a:pt x="11" y="0"/>
                    </a:cubicBezTo>
                    <a:cubicBezTo>
                      <a:pt x="5" y="0"/>
                      <a:pt x="0" y="5"/>
                      <a:pt x="0" y="11"/>
                    </a:cubicBezTo>
                    <a:cubicBezTo>
                      <a:pt x="0" y="201"/>
                      <a:pt x="0" y="201"/>
                      <a:pt x="0" y="201"/>
                    </a:cubicBezTo>
                    <a:cubicBezTo>
                      <a:pt x="0" y="207"/>
                      <a:pt x="5" y="212"/>
                      <a:pt x="11" y="212"/>
                    </a:cubicBezTo>
                    <a:cubicBezTo>
                      <a:pt x="71" y="212"/>
                      <a:pt x="71" y="212"/>
                      <a:pt x="71" y="212"/>
                    </a:cubicBezTo>
                    <a:cubicBezTo>
                      <a:pt x="77" y="212"/>
                      <a:pt x="82" y="207"/>
                      <a:pt x="82" y="201"/>
                    </a:cubicBezTo>
                    <a:cubicBezTo>
                      <a:pt x="82" y="11"/>
                      <a:pt x="82" y="11"/>
                      <a:pt x="82" y="11"/>
                    </a:cubicBezTo>
                    <a:cubicBezTo>
                      <a:pt x="82" y="5"/>
                      <a:pt x="77" y="0"/>
                      <a:pt x="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strike="noStrike" kern="0" cap="none" spc="0" normalizeH="0" baseline="0" noProof="0">
                  <a:ln>
                    <a:noFill/>
                  </a:ln>
                  <a:solidFill>
                    <a:srgbClr val="505050"/>
                  </a:solidFill>
                  <a:effectLst/>
                  <a:uLnTx/>
                  <a:uFillTx/>
                  <a:latin typeface="Segoe UI"/>
                  <a:ea typeface="+mn-ea"/>
                  <a:cs typeface="+mn-cs"/>
                </a:endParaRPr>
              </a:p>
            </p:txBody>
          </p:sp>
          <p:sp>
            <p:nvSpPr>
              <p:cNvPr id="339" name="Freeform 33">
                <a:extLst>
                  <a:ext uri="{FF2B5EF4-FFF2-40B4-BE49-F238E27FC236}">
                    <a16:creationId xmlns:a16="http://schemas.microsoft.com/office/drawing/2014/main" id="{818CEF42-5E7B-4131-884C-5AF38C1F0C44}"/>
                  </a:ext>
                </a:extLst>
              </p:cNvPr>
              <p:cNvSpPr>
                <a:spLocks/>
              </p:cNvSpPr>
              <p:nvPr/>
            </p:nvSpPr>
            <p:spPr bwMode="auto">
              <a:xfrm>
                <a:off x="5066" y="1877"/>
                <a:ext cx="9" cy="23"/>
              </a:xfrm>
              <a:custGeom>
                <a:avLst/>
                <a:gdLst>
                  <a:gd name="T0" fmla="*/ 70 w 81"/>
                  <a:gd name="T1" fmla="*/ 0 h 211"/>
                  <a:gd name="T2" fmla="*/ 11 w 81"/>
                  <a:gd name="T3" fmla="*/ 0 h 211"/>
                  <a:gd name="T4" fmla="*/ 0 w 81"/>
                  <a:gd name="T5" fmla="*/ 11 h 211"/>
                  <a:gd name="T6" fmla="*/ 0 w 81"/>
                  <a:gd name="T7" fmla="*/ 200 h 211"/>
                  <a:gd name="T8" fmla="*/ 11 w 81"/>
                  <a:gd name="T9" fmla="*/ 211 h 211"/>
                  <a:gd name="T10" fmla="*/ 70 w 81"/>
                  <a:gd name="T11" fmla="*/ 211 h 211"/>
                  <a:gd name="T12" fmla="*/ 81 w 81"/>
                  <a:gd name="T13" fmla="*/ 200 h 211"/>
                  <a:gd name="T14" fmla="*/ 81 w 81"/>
                  <a:gd name="T15" fmla="*/ 11 h 211"/>
                  <a:gd name="T16" fmla="*/ 70 w 81"/>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211">
                    <a:moveTo>
                      <a:pt x="70" y="0"/>
                    </a:moveTo>
                    <a:cubicBezTo>
                      <a:pt x="11" y="0"/>
                      <a:pt x="11" y="0"/>
                      <a:pt x="11" y="0"/>
                    </a:cubicBezTo>
                    <a:cubicBezTo>
                      <a:pt x="5" y="0"/>
                      <a:pt x="0" y="4"/>
                      <a:pt x="0" y="11"/>
                    </a:cubicBezTo>
                    <a:cubicBezTo>
                      <a:pt x="0" y="200"/>
                      <a:pt x="0" y="200"/>
                      <a:pt x="0" y="200"/>
                    </a:cubicBezTo>
                    <a:cubicBezTo>
                      <a:pt x="0" y="206"/>
                      <a:pt x="5" y="211"/>
                      <a:pt x="11" y="211"/>
                    </a:cubicBezTo>
                    <a:cubicBezTo>
                      <a:pt x="70" y="211"/>
                      <a:pt x="70" y="211"/>
                      <a:pt x="70" y="211"/>
                    </a:cubicBezTo>
                    <a:cubicBezTo>
                      <a:pt x="76" y="211"/>
                      <a:pt x="81" y="206"/>
                      <a:pt x="81" y="200"/>
                    </a:cubicBezTo>
                    <a:cubicBezTo>
                      <a:pt x="81" y="11"/>
                      <a:pt x="81" y="11"/>
                      <a:pt x="81" y="11"/>
                    </a:cubicBezTo>
                    <a:cubicBezTo>
                      <a:pt x="81" y="4"/>
                      <a:pt x="76" y="0"/>
                      <a:pt x="7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strike="noStrike" kern="0" cap="none" spc="0" normalizeH="0" baseline="0" noProof="0">
                  <a:ln>
                    <a:noFill/>
                  </a:ln>
                  <a:solidFill>
                    <a:srgbClr val="505050"/>
                  </a:solidFill>
                  <a:effectLst/>
                  <a:uLnTx/>
                  <a:uFillTx/>
                  <a:latin typeface="Segoe UI"/>
                  <a:ea typeface="+mn-ea"/>
                  <a:cs typeface="+mn-cs"/>
                </a:endParaRPr>
              </a:p>
            </p:txBody>
          </p:sp>
          <p:sp>
            <p:nvSpPr>
              <p:cNvPr id="340" name="Freeform 34">
                <a:extLst>
                  <a:ext uri="{FF2B5EF4-FFF2-40B4-BE49-F238E27FC236}">
                    <a16:creationId xmlns:a16="http://schemas.microsoft.com/office/drawing/2014/main" id="{053A1F8E-51DF-4337-827A-B16E04CCB985}"/>
                  </a:ext>
                </a:extLst>
              </p:cNvPr>
              <p:cNvSpPr>
                <a:spLocks/>
              </p:cNvSpPr>
              <p:nvPr/>
            </p:nvSpPr>
            <p:spPr bwMode="auto">
              <a:xfrm>
                <a:off x="5079" y="1877"/>
                <a:ext cx="10" cy="23"/>
              </a:xfrm>
              <a:custGeom>
                <a:avLst/>
                <a:gdLst>
                  <a:gd name="T0" fmla="*/ 71 w 82"/>
                  <a:gd name="T1" fmla="*/ 0 h 211"/>
                  <a:gd name="T2" fmla="*/ 11 w 82"/>
                  <a:gd name="T3" fmla="*/ 0 h 211"/>
                  <a:gd name="T4" fmla="*/ 0 w 82"/>
                  <a:gd name="T5" fmla="*/ 11 h 211"/>
                  <a:gd name="T6" fmla="*/ 0 w 82"/>
                  <a:gd name="T7" fmla="*/ 200 h 211"/>
                  <a:gd name="T8" fmla="*/ 11 w 82"/>
                  <a:gd name="T9" fmla="*/ 211 h 211"/>
                  <a:gd name="T10" fmla="*/ 71 w 82"/>
                  <a:gd name="T11" fmla="*/ 211 h 211"/>
                  <a:gd name="T12" fmla="*/ 82 w 82"/>
                  <a:gd name="T13" fmla="*/ 200 h 211"/>
                  <a:gd name="T14" fmla="*/ 82 w 82"/>
                  <a:gd name="T15" fmla="*/ 11 h 211"/>
                  <a:gd name="T16" fmla="*/ 71 w 82"/>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11">
                    <a:moveTo>
                      <a:pt x="71" y="0"/>
                    </a:moveTo>
                    <a:cubicBezTo>
                      <a:pt x="11" y="0"/>
                      <a:pt x="11" y="0"/>
                      <a:pt x="11" y="0"/>
                    </a:cubicBezTo>
                    <a:cubicBezTo>
                      <a:pt x="5" y="0"/>
                      <a:pt x="0" y="4"/>
                      <a:pt x="0" y="11"/>
                    </a:cubicBezTo>
                    <a:cubicBezTo>
                      <a:pt x="0" y="200"/>
                      <a:pt x="0" y="200"/>
                      <a:pt x="0" y="200"/>
                    </a:cubicBezTo>
                    <a:cubicBezTo>
                      <a:pt x="0" y="206"/>
                      <a:pt x="5" y="211"/>
                      <a:pt x="11" y="211"/>
                    </a:cubicBezTo>
                    <a:cubicBezTo>
                      <a:pt x="71" y="211"/>
                      <a:pt x="71" y="211"/>
                      <a:pt x="71" y="211"/>
                    </a:cubicBezTo>
                    <a:cubicBezTo>
                      <a:pt x="77" y="211"/>
                      <a:pt x="82" y="206"/>
                      <a:pt x="82" y="200"/>
                    </a:cubicBezTo>
                    <a:cubicBezTo>
                      <a:pt x="82" y="11"/>
                      <a:pt x="82" y="11"/>
                      <a:pt x="82" y="11"/>
                    </a:cubicBezTo>
                    <a:cubicBezTo>
                      <a:pt x="82" y="4"/>
                      <a:pt x="77" y="0"/>
                      <a:pt x="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strike="noStrike" kern="0" cap="none" spc="0" normalizeH="0" baseline="0" noProof="0">
                  <a:ln>
                    <a:noFill/>
                  </a:ln>
                  <a:solidFill>
                    <a:srgbClr val="505050"/>
                  </a:solidFill>
                  <a:effectLst/>
                  <a:uLnTx/>
                  <a:uFillTx/>
                  <a:latin typeface="Segoe UI"/>
                  <a:ea typeface="+mn-ea"/>
                  <a:cs typeface="+mn-cs"/>
                </a:endParaRPr>
              </a:p>
            </p:txBody>
          </p:sp>
          <p:sp>
            <p:nvSpPr>
              <p:cNvPr id="341" name="Freeform 35">
                <a:extLst>
                  <a:ext uri="{FF2B5EF4-FFF2-40B4-BE49-F238E27FC236}">
                    <a16:creationId xmlns:a16="http://schemas.microsoft.com/office/drawing/2014/main" id="{3D6CFF23-FF66-4179-A92A-474C73440ECC}"/>
                  </a:ext>
                </a:extLst>
              </p:cNvPr>
              <p:cNvSpPr>
                <a:spLocks/>
              </p:cNvSpPr>
              <p:nvPr/>
            </p:nvSpPr>
            <p:spPr bwMode="auto">
              <a:xfrm>
                <a:off x="5060" y="1859"/>
                <a:ext cx="35" cy="28"/>
              </a:xfrm>
              <a:custGeom>
                <a:avLst/>
                <a:gdLst>
                  <a:gd name="T0" fmla="*/ 304 w 304"/>
                  <a:gd name="T1" fmla="*/ 0 h 264"/>
                  <a:gd name="T2" fmla="*/ 304 w 304"/>
                  <a:gd name="T3" fmla="*/ 221 h 264"/>
                  <a:gd name="T4" fmla="*/ 261 w 304"/>
                  <a:gd name="T5" fmla="*/ 264 h 264"/>
                  <a:gd name="T6" fmla="*/ 43 w 304"/>
                  <a:gd name="T7" fmla="*/ 264 h 264"/>
                  <a:gd name="T8" fmla="*/ 0 w 304"/>
                  <a:gd name="T9" fmla="*/ 221 h 264"/>
                  <a:gd name="T10" fmla="*/ 0 w 304"/>
                  <a:gd name="T11" fmla="*/ 0 h 264"/>
                  <a:gd name="T12" fmla="*/ 304 w 304"/>
                  <a:gd name="T13" fmla="*/ 0 h 264"/>
                </a:gdLst>
                <a:ahLst/>
                <a:cxnLst>
                  <a:cxn ang="0">
                    <a:pos x="T0" y="T1"/>
                  </a:cxn>
                  <a:cxn ang="0">
                    <a:pos x="T2" y="T3"/>
                  </a:cxn>
                  <a:cxn ang="0">
                    <a:pos x="T4" y="T5"/>
                  </a:cxn>
                  <a:cxn ang="0">
                    <a:pos x="T6" y="T7"/>
                  </a:cxn>
                  <a:cxn ang="0">
                    <a:pos x="T8" y="T9"/>
                  </a:cxn>
                  <a:cxn ang="0">
                    <a:pos x="T10" y="T11"/>
                  </a:cxn>
                  <a:cxn ang="0">
                    <a:pos x="T12" y="T13"/>
                  </a:cxn>
                </a:cxnLst>
                <a:rect l="0" t="0" r="r" b="b"/>
                <a:pathLst>
                  <a:path w="304" h="264">
                    <a:moveTo>
                      <a:pt x="304" y="0"/>
                    </a:moveTo>
                    <a:cubicBezTo>
                      <a:pt x="304" y="221"/>
                      <a:pt x="304" y="221"/>
                      <a:pt x="304" y="221"/>
                    </a:cubicBezTo>
                    <a:cubicBezTo>
                      <a:pt x="304" y="244"/>
                      <a:pt x="285" y="264"/>
                      <a:pt x="261" y="264"/>
                    </a:cubicBezTo>
                    <a:cubicBezTo>
                      <a:pt x="43" y="264"/>
                      <a:pt x="43" y="264"/>
                      <a:pt x="43" y="264"/>
                    </a:cubicBezTo>
                    <a:cubicBezTo>
                      <a:pt x="20" y="264"/>
                      <a:pt x="0" y="244"/>
                      <a:pt x="0" y="221"/>
                    </a:cubicBezTo>
                    <a:cubicBezTo>
                      <a:pt x="0" y="0"/>
                      <a:pt x="0" y="0"/>
                      <a:pt x="0" y="0"/>
                    </a:cubicBezTo>
                    <a:lnTo>
                      <a:pt x="3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strike="noStrike" kern="0" cap="none" spc="0" normalizeH="0" baseline="0" noProof="0">
                  <a:ln>
                    <a:noFill/>
                  </a:ln>
                  <a:solidFill>
                    <a:srgbClr val="505050"/>
                  </a:solidFill>
                  <a:effectLst/>
                  <a:uLnTx/>
                  <a:uFillTx/>
                  <a:latin typeface="Segoe UI"/>
                  <a:ea typeface="+mn-ea"/>
                  <a:cs typeface="+mn-cs"/>
                </a:endParaRPr>
              </a:p>
            </p:txBody>
          </p:sp>
          <p:sp>
            <p:nvSpPr>
              <p:cNvPr id="342" name="Freeform 36">
                <a:extLst>
                  <a:ext uri="{FF2B5EF4-FFF2-40B4-BE49-F238E27FC236}">
                    <a16:creationId xmlns:a16="http://schemas.microsoft.com/office/drawing/2014/main" id="{6A6E69C9-7518-4066-BD87-C6226086F698}"/>
                  </a:ext>
                </a:extLst>
              </p:cNvPr>
              <p:cNvSpPr>
                <a:spLocks noEditPoints="1"/>
              </p:cNvSpPr>
              <p:nvPr/>
            </p:nvSpPr>
            <p:spPr bwMode="auto">
              <a:xfrm>
                <a:off x="5060" y="1845"/>
                <a:ext cx="35" cy="13"/>
              </a:xfrm>
              <a:custGeom>
                <a:avLst/>
                <a:gdLst>
                  <a:gd name="T0" fmla="*/ 152 w 304"/>
                  <a:gd name="T1" fmla="*/ 0 h 118"/>
                  <a:gd name="T2" fmla="*/ 0 w 304"/>
                  <a:gd name="T3" fmla="*/ 118 h 118"/>
                  <a:gd name="T4" fmla="*/ 304 w 304"/>
                  <a:gd name="T5" fmla="*/ 118 h 118"/>
                  <a:gd name="T6" fmla="*/ 152 w 304"/>
                  <a:gd name="T7" fmla="*/ 0 h 118"/>
                  <a:gd name="T8" fmla="*/ 90 w 304"/>
                  <a:gd name="T9" fmla="*/ 79 h 118"/>
                  <a:gd name="T10" fmla="*/ 72 w 304"/>
                  <a:gd name="T11" fmla="*/ 61 h 118"/>
                  <a:gd name="T12" fmla="*/ 90 w 304"/>
                  <a:gd name="T13" fmla="*/ 43 h 118"/>
                  <a:gd name="T14" fmla="*/ 108 w 304"/>
                  <a:gd name="T15" fmla="*/ 61 h 118"/>
                  <a:gd name="T16" fmla="*/ 90 w 304"/>
                  <a:gd name="T17" fmla="*/ 79 h 118"/>
                  <a:gd name="T18" fmla="*/ 214 w 304"/>
                  <a:gd name="T19" fmla="*/ 79 h 118"/>
                  <a:gd name="T20" fmla="*/ 196 w 304"/>
                  <a:gd name="T21" fmla="*/ 61 h 118"/>
                  <a:gd name="T22" fmla="*/ 214 w 304"/>
                  <a:gd name="T23" fmla="*/ 43 h 118"/>
                  <a:gd name="T24" fmla="*/ 233 w 304"/>
                  <a:gd name="T25" fmla="*/ 61 h 118"/>
                  <a:gd name="T26" fmla="*/ 214 w 304"/>
                  <a:gd name="T27" fmla="*/ 7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4" h="118">
                    <a:moveTo>
                      <a:pt x="152" y="0"/>
                    </a:moveTo>
                    <a:cubicBezTo>
                      <a:pt x="68" y="0"/>
                      <a:pt x="0" y="53"/>
                      <a:pt x="0" y="118"/>
                    </a:cubicBezTo>
                    <a:cubicBezTo>
                      <a:pt x="304" y="118"/>
                      <a:pt x="304" y="118"/>
                      <a:pt x="304" y="118"/>
                    </a:cubicBezTo>
                    <a:cubicBezTo>
                      <a:pt x="304" y="53"/>
                      <a:pt x="236" y="0"/>
                      <a:pt x="152" y="0"/>
                    </a:cubicBezTo>
                    <a:close/>
                    <a:moveTo>
                      <a:pt x="90" y="79"/>
                    </a:moveTo>
                    <a:cubicBezTo>
                      <a:pt x="80" y="79"/>
                      <a:pt x="72" y="71"/>
                      <a:pt x="72" y="61"/>
                    </a:cubicBezTo>
                    <a:cubicBezTo>
                      <a:pt x="72" y="51"/>
                      <a:pt x="80" y="43"/>
                      <a:pt x="90" y="43"/>
                    </a:cubicBezTo>
                    <a:cubicBezTo>
                      <a:pt x="100" y="43"/>
                      <a:pt x="108" y="51"/>
                      <a:pt x="108" y="61"/>
                    </a:cubicBezTo>
                    <a:cubicBezTo>
                      <a:pt x="108" y="71"/>
                      <a:pt x="100" y="79"/>
                      <a:pt x="90" y="79"/>
                    </a:cubicBezTo>
                    <a:close/>
                    <a:moveTo>
                      <a:pt x="214" y="79"/>
                    </a:moveTo>
                    <a:cubicBezTo>
                      <a:pt x="204" y="79"/>
                      <a:pt x="196" y="71"/>
                      <a:pt x="196" y="61"/>
                    </a:cubicBezTo>
                    <a:cubicBezTo>
                      <a:pt x="196" y="51"/>
                      <a:pt x="204" y="43"/>
                      <a:pt x="214" y="43"/>
                    </a:cubicBezTo>
                    <a:cubicBezTo>
                      <a:pt x="224" y="43"/>
                      <a:pt x="233" y="51"/>
                      <a:pt x="233" y="61"/>
                    </a:cubicBezTo>
                    <a:cubicBezTo>
                      <a:pt x="233" y="71"/>
                      <a:pt x="224" y="79"/>
                      <a:pt x="214"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strike="noStrike" kern="0" cap="none" spc="0" normalizeH="0" baseline="0" noProof="0">
                  <a:ln>
                    <a:noFill/>
                  </a:ln>
                  <a:solidFill>
                    <a:srgbClr val="505050"/>
                  </a:solidFill>
                  <a:effectLst/>
                  <a:uLnTx/>
                  <a:uFillTx/>
                  <a:latin typeface="Segoe UI"/>
                  <a:ea typeface="+mn-ea"/>
                  <a:cs typeface="+mn-cs"/>
                </a:endParaRPr>
              </a:p>
            </p:txBody>
          </p:sp>
          <p:sp>
            <p:nvSpPr>
              <p:cNvPr id="343" name="Freeform 37">
                <a:extLst>
                  <a:ext uri="{FF2B5EF4-FFF2-40B4-BE49-F238E27FC236}">
                    <a16:creationId xmlns:a16="http://schemas.microsoft.com/office/drawing/2014/main" id="{8F5F7847-C665-46AF-9F77-0C7D1BBF062F}"/>
                  </a:ext>
                </a:extLst>
              </p:cNvPr>
              <p:cNvSpPr>
                <a:spLocks/>
              </p:cNvSpPr>
              <p:nvPr/>
            </p:nvSpPr>
            <p:spPr bwMode="auto">
              <a:xfrm>
                <a:off x="5064" y="1841"/>
                <a:ext cx="10" cy="10"/>
              </a:xfrm>
              <a:custGeom>
                <a:avLst/>
                <a:gdLst>
                  <a:gd name="T0" fmla="*/ 79 w 85"/>
                  <a:gd name="T1" fmla="*/ 71 h 101"/>
                  <a:gd name="T2" fmla="*/ 40 w 85"/>
                  <a:gd name="T3" fmla="*/ 12 h 101"/>
                  <a:gd name="T4" fmla="*/ 12 w 85"/>
                  <a:gd name="T5" fmla="*/ 7 h 101"/>
                  <a:gd name="T6" fmla="*/ 6 w 85"/>
                  <a:gd name="T7" fmla="*/ 35 h 101"/>
                  <a:gd name="T8" fmla="*/ 42 w 85"/>
                  <a:gd name="T9" fmla="*/ 89 h 101"/>
                  <a:gd name="T10" fmla="*/ 53 w 85"/>
                  <a:gd name="T11" fmla="*/ 85 h 101"/>
                  <a:gd name="T12" fmla="*/ 71 w 85"/>
                  <a:gd name="T13" fmla="*/ 101 h 101"/>
                  <a:gd name="T14" fmla="*/ 73 w 85"/>
                  <a:gd name="T15" fmla="*/ 100 h 101"/>
                  <a:gd name="T16" fmla="*/ 79 w 85"/>
                  <a:gd name="T17" fmla="*/ 7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01">
                    <a:moveTo>
                      <a:pt x="79" y="71"/>
                    </a:moveTo>
                    <a:cubicBezTo>
                      <a:pt x="40" y="12"/>
                      <a:pt x="40" y="12"/>
                      <a:pt x="40" y="12"/>
                    </a:cubicBezTo>
                    <a:cubicBezTo>
                      <a:pt x="34" y="3"/>
                      <a:pt x="21" y="0"/>
                      <a:pt x="12" y="7"/>
                    </a:cubicBezTo>
                    <a:cubicBezTo>
                      <a:pt x="3" y="13"/>
                      <a:pt x="0" y="25"/>
                      <a:pt x="6" y="35"/>
                    </a:cubicBezTo>
                    <a:cubicBezTo>
                      <a:pt x="42" y="89"/>
                      <a:pt x="42" y="89"/>
                      <a:pt x="42" y="89"/>
                    </a:cubicBezTo>
                    <a:cubicBezTo>
                      <a:pt x="45" y="86"/>
                      <a:pt x="49" y="85"/>
                      <a:pt x="53" y="85"/>
                    </a:cubicBezTo>
                    <a:cubicBezTo>
                      <a:pt x="63" y="85"/>
                      <a:pt x="70" y="92"/>
                      <a:pt x="71" y="101"/>
                    </a:cubicBezTo>
                    <a:cubicBezTo>
                      <a:pt x="72" y="100"/>
                      <a:pt x="73" y="100"/>
                      <a:pt x="73" y="100"/>
                    </a:cubicBezTo>
                    <a:cubicBezTo>
                      <a:pt x="82" y="93"/>
                      <a:pt x="85" y="81"/>
                      <a:pt x="79"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strike="noStrike" kern="0" cap="none" spc="0" normalizeH="0" baseline="0" noProof="0">
                  <a:ln>
                    <a:noFill/>
                  </a:ln>
                  <a:solidFill>
                    <a:srgbClr val="505050"/>
                  </a:solidFill>
                  <a:effectLst/>
                  <a:uLnTx/>
                  <a:uFillTx/>
                  <a:latin typeface="Segoe UI"/>
                  <a:ea typeface="+mn-ea"/>
                  <a:cs typeface="+mn-cs"/>
                </a:endParaRPr>
              </a:p>
            </p:txBody>
          </p:sp>
          <p:sp>
            <p:nvSpPr>
              <p:cNvPr id="344" name="Freeform 38">
                <a:extLst>
                  <a:ext uri="{FF2B5EF4-FFF2-40B4-BE49-F238E27FC236}">
                    <a16:creationId xmlns:a16="http://schemas.microsoft.com/office/drawing/2014/main" id="{CF080DC2-56D6-4E40-A4FE-FAE350835AF0}"/>
                  </a:ext>
                </a:extLst>
              </p:cNvPr>
              <p:cNvSpPr>
                <a:spLocks/>
              </p:cNvSpPr>
              <p:nvPr/>
            </p:nvSpPr>
            <p:spPr bwMode="auto">
              <a:xfrm>
                <a:off x="5081" y="1841"/>
                <a:ext cx="10" cy="10"/>
              </a:xfrm>
              <a:custGeom>
                <a:avLst/>
                <a:gdLst>
                  <a:gd name="T0" fmla="*/ 73 w 85"/>
                  <a:gd name="T1" fmla="*/ 7 h 101"/>
                  <a:gd name="T2" fmla="*/ 44 w 85"/>
                  <a:gd name="T3" fmla="*/ 12 h 101"/>
                  <a:gd name="T4" fmla="*/ 6 w 85"/>
                  <a:gd name="T5" fmla="*/ 71 h 101"/>
                  <a:gd name="T6" fmla="*/ 12 w 85"/>
                  <a:gd name="T7" fmla="*/ 100 h 101"/>
                  <a:gd name="T8" fmla="*/ 13 w 85"/>
                  <a:gd name="T9" fmla="*/ 101 h 101"/>
                  <a:gd name="T10" fmla="*/ 31 w 85"/>
                  <a:gd name="T11" fmla="*/ 85 h 101"/>
                  <a:gd name="T12" fmla="*/ 43 w 85"/>
                  <a:gd name="T13" fmla="*/ 89 h 101"/>
                  <a:gd name="T14" fmla="*/ 78 w 85"/>
                  <a:gd name="T15" fmla="*/ 35 h 101"/>
                  <a:gd name="T16" fmla="*/ 73 w 85"/>
                  <a:gd name="T17" fmla="*/ 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01">
                    <a:moveTo>
                      <a:pt x="73" y="7"/>
                    </a:moveTo>
                    <a:cubicBezTo>
                      <a:pt x="63" y="0"/>
                      <a:pt x="51" y="3"/>
                      <a:pt x="44" y="12"/>
                    </a:cubicBezTo>
                    <a:cubicBezTo>
                      <a:pt x="6" y="71"/>
                      <a:pt x="6" y="71"/>
                      <a:pt x="6" y="71"/>
                    </a:cubicBezTo>
                    <a:cubicBezTo>
                      <a:pt x="0" y="81"/>
                      <a:pt x="2" y="93"/>
                      <a:pt x="12" y="100"/>
                    </a:cubicBezTo>
                    <a:cubicBezTo>
                      <a:pt x="12" y="100"/>
                      <a:pt x="13" y="100"/>
                      <a:pt x="13" y="101"/>
                    </a:cubicBezTo>
                    <a:cubicBezTo>
                      <a:pt x="15" y="92"/>
                      <a:pt x="22" y="85"/>
                      <a:pt x="31" y="85"/>
                    </a:cubicBezTo>
                    <a:cubicBezTo>
                      <a:pt x="36" y="85"/>
                      <a:pt x="40" y="86"/>
                      <a:pt x="43" y="89"/>
                    </a:cubicBezTo>
                    <a:cubicBezTo>
                      <a:pt x="78" y="35"/>
                      <a:pt x="78" y="35"/>
                      <a:pt x="78" y="35"/>
                    </a:cubicBezTo>
                    <a:cubicBezTo>
                      <a:pt x="85" y="25"/>
                      <a:pt x="82" y="13"/>
                      <a:pt x="7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strike="noStrike" kern="0" cap="none" spc="0" normalizeH="0" baseline="0" noProof="0">
                  <a:ln>
                    <a:noFill/>
                  </a:ln>
                  <a:solidFill>
                    <a:srgbClr val="505050"/>
                  </a:solidFill>
                  <a:effectLst/>
                  <a:uLnTx/>
                  <a:uFillTx/>
                  <a:latin typeface="Segoe UI"/>
                  <a:ea typeface="+mn-ea"/>
                  <a:cs typeface="+mn-cs"/>
                </a:endParaRPr>
              </a:p>
            </p:txBody>
          </p:sp>
        </p:grpSp>
        <p:sp>
          <p:nvSpPr>
            <p:cNvPr id="335" name="CellPhone_E8EA">
              <a:extLst>
                <a:ext uri="{FF2B5EF4-FFF2-40B4-BE49-F238E27FC236}">
                  <a16:creationId xmlns:a16="http://schemas.microsoft.com/office/drawing/2014/main" id="{FA89A067-2078-42CA-A6EB-B45832040D59}"/>
                </a:ext>
              </a:extLst>
            </p:cNvPr>
            <p:cNvSpPr>
              <a:spLocks noChangeAspect="1" noEditPoints="1"/>
            </p:cNvSpPr>
            <p:nvPr/>
          </p:nvSpPr>
          <p:spPr bwMode="auto">
            <a:xfrm>
              <a:off x="6490923" y="1610486"/>
              <a:ext cx="211864" cy="353049"/>
            </a:xfrm>
            <a:custGeom>
              <a:avLst/>
              <a:gdLst>
                <a:gd name="T0" fmla="*/ 2125 w 2250"/>
                <a:gd name="T1" fmla="*/ 3750 h 3750"/>
                <a:gd name="T2" fmla="*/ 125 w 2250"/>
                <a:gd name="T3" fmla="*/ 3750 h 3750"/>
                <a:gd name="T4" fmla="*/ 0 w 2250"/>
                <a:gd name="T5" fmla="*/ 3625 h 3750"/>
                <a:gd name="T6" fmla="*/ 0 w 2250"/>
                <a:gd name="T7" fmla="*/ 125 h 3750"/>
                <a:gd name="T8" fmla="*/ 125 w 2250"/>
                <a:gd name="T9" fmla="*/ 0 h 3750"/>
                <a:gd name="T10" fmla="*/ 2125 w 2250"/>
                <a:gd name="T11" fmla="*/ 0 h 3750"/>
                <a:gd name="T12" fmla="*/ 2250 w 2250"/>
                <a:gd name="T13" fmla="*/ 125 h 3750"/>
                <a:gd name="T14" fmla="*/ 2250 w 2250"/>
                <a:gd name="T15" fmla="*/ 3625 h 3750"/>
                <a:gd name="T16" fmla="*/ 2125 w 2250"/>
                <a:gd name="T17" fmla="*/ 3750 h 3750"/>
                <a:gd name="T18" fmla="*/ 875 w 2250"/>
                <a:gd name="T19" fmla="*/ 3250 h 3750"/>
                <a:gd name="T20" fmla="*/ 1375 w 2250"/>
                <a:gd name="T21" fmla="*/ 3250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0" h="3750">
                  <a:moveTo>
                    <a:pt x="2125" y="3750"/>
                  </a:moveTo>
                  <a:cubicBezTo>
                    <a:pt x="125" y="3750"/>
                    <a:pt x="125" y="3750"/>
                    <a:pt x="125" y="3750"/>
                  </a:cubicBezTo>
                  <a:cubicBezTo>
                    <a:pt x="56" y="3750"/>
                    <a:pt x="0" y="3694"/>
                    <a:pt x="0" y="3625"/>
                  </a:cubicBezTo>
                  <a:cubicBezTo>
                    <a:pt x="0" y="125"/>
                    <a:pt x="0" y="125"/>
                    <a:pt x="0" y="125"/>
                  </a:cubicBezTo>
                  <a:cubicBezTo>
                    <a:pt x="0" y="56"/>
                    <a:pt x="56" y="0"/>
                    <a:pt x="125" y="0"/>
                  </a:cubicBezTo>
                  <a:cubicBezTo>
                    <a:pt x="2125" y="0"/>
                    <a:pt x="2125" y="0"/>
                    <a:pt x="2125" y="0"/>
                  </a:cubicBezTo>
                  <a:cubicBezTo>
                    <a:pt x="2194" y="0"/>
                    <a:pt x="2250" y="56"/>
                    <a:pt x="2250" y="125"/>
                  </a:cubicBezTo>
                  <a:cubicBezTo>
                    <a:pt x="2250" y="3625"/>
                    <a:pt x="2250" y="3625"/>
                    <a:pt x="2250" y="3625"/>
                  </a:cubicBezTo>
                  <a:cubicBezTo>
                    <a:pt x="2250" y="3694"/>
                    <a:pt x="2194" y="3750"/>
                    <a:pt x="2125" y="3750"/>
                  </a:cubicBezTo>
                  <a:close/>
                  <a:moveTo>
                    <a:pt x="875" y="3250"/>
                  </a:moveTo>
                  <a:cubicBezTo>
                    <a:pt x="1375" y="3250"/>
                    <a:pt x="1375" y="3250"/>
                    <a:pt x="1375" y="3250"/>
                  </a:cubicBezTo>
                </a:path>
              </a:pathLst>
            </a:custGeom>
            <a:noFill/>
            <a:ln w="14224" cap="sq">
              <a:solidFill>
                <a:srgbClr val="107C1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strike="noStrike" kern="0" cap="none" spc="0" normalizeH="0" baseline="0" noProof="0">
                <a:ln>
                  <a:noFill/>
                </a:ln>
                <a:gradFill>
                  <a:gsLst>
                    <a:gs pos="0">
                      <a:srgbClr val="505050"/>
                    </a:gs>
                    <a:gs pos="100000">
                      <a:srgbClr val="505050"/>
                    </a:gs>
                  </a:gsLst>
                </a:gradFill>
                <a:effectLst/>
                <a:uLnTx/>
                <a:uFillTx/>
                <a:latin typeface="Segoe UI"/>
                <a:ea typeface="+mn-ea"/>
                <a:cs typeface="+mn-cs"/>
              </a:endParaRPr>
            </a:p>
          </p:txBody>
        </p:sp>
        <p:cxnSp>
          <p:nvCxnSpPr>
            <p:cNvPr id="336" name="Straight Connector 335">
              <a:extLst>
                <a:ext uri="{FF2B5EF4-FFF2-40B4-BE49-F238E27FC236}">
                  <a16:creationId xmlns:a16="http://schemas.microsoft.com/office/drawing/2014/main" id="{F0D798A2-BA9C-4365-B5A3-8C1132C8D029}"/>
                </a:ext>
              </a:extLst>
            </p:cNvPr>
            <p:cNvCxnSpPr>
              <a:cxnSpLocks/>
            </p:cNvCxnSpPr>
            <p:nvPr/>
          </p:nvCxnSpPr>
          <p:spPr>
            <a:xfrm>
              <a:off x="6573314" y="1916461"/>
              <a:ext cx="47081" cy="0"/>
            </a:xfrm>
            <a:prstGeom prst="line">
              <a:avLst/>
            </a:prstGeom>
            <a:noFill/>
            <a:ln w="9525" cap="flat" cmpd="sng" algn="ctr">
              <a:solidFill>
                <a:srgbClr val="FFFFFF"/>
              </a:solidFill>
              <a:prstDash val="solid"/>
              <a:headEnd type="none"/>
              <a:tailEnd type="none"/>
            </a:ln>
            <a:effectLst/>
          </p:spPr>
        </p:cxnSp>
      </p:grpSp>
      <p:sp>
        <p:nvSpPr>
          <p:cNvPr id="345" name="Rectangle 344">
            <a:extLst>
              <a:ext uri="{FF2B5EF4-FFF2-40B4-BE49-F238E27FC236}">
                <a16:creationId xmlns:a16="http://schemas.microsoft.com/office/drawing/2014/main" id="{68384374-6660-4794-BE3B-ED38FA3A612B}"/>
              </a:ext>
            </a:extLst>
          </p:cNvPr>
          <p:cNvSpPr/>
          <p:nvPr/>
        </p:nvSpPr>
        <p:spPr bwMode="auto">
          <a:xfrm>
            <a:off x="9709997" y="3531228"/>
            <a:ext cx="1317458" cy="342900"/>
          </a:xfrm>
          <a:prstGeom prst="rect">
            <a:avLst/>
          </a:prstGeom>
          <a:no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US" sz="900" b="1" i="0" strike="noStrike" kern="1200" cap="none" spc="0" normalizeH="0" baseline="0" noProof="0">
                <a:ln>
                  <a:noFill/>
                </a:ln>
                <a:solidFill>
                  <a:srgbClr val="000000"/>
                </a:solidFill>
                <a:effectLst/>
                <a:uLnTx/>
                <a:uFillTx/>
                <a:latin typeface="Segoe UI"/>
                <a:ea typeface="+mn-ea"/>
                <a:cs typeface="+mn-cs"/>
              </a:rPr>
              <a:t>Managed devices</a:t>
            </a:r>
          </a:p>
        </p:txBody>
      </p:sp>
      <p:sp>
        <p:nvSpPr>
          <p:cNvPr id="355" name="Rectangle 354">
            <a:extLst>
              <a:ext uri="{FF2B5EF4-FFF2-40B4-BE49-F238E27FC236}">
                <a16:creationId xmlns:a16="http://schemas.microsoft.com/office/drawing/2014/main" id="{08831F6C-993C-40EB-92B5-0B5498252109}"/>
              </a:ext>
            </a:extLst>
          </p:cNvPr>
          <p:cNvSpPr/>
          <p:nvPr/>
        </p:nvSpPr>
        <p:spPr bwMode="auto">
          <a:xfrm>
            <a:off x="9399111" y="4536308"/>
            <a:ext cx="2007648" cy="1042443"/>
          </a:xfrm>
          <a:prstGeom prst="rect">
            <a:avLst/>
          </a:prstGeom>
          <a:solidFill>
            <a:schemeClr val="bg1"/>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Segoe UI"/>
              <a:ea typeface="+mn-ea"/>
              <a:cs typeface="+mn-cs"/>
            </a:endParaRPr>
          </a:p>
        </p:txBody>
      </p:sp>
      <p:grpSp>
        <p:nvGrpSpPr>
          <p:cNvPr id="356" name="Group 355">
            <a:extLst>
              <a:ext uri="{FF2B5EF4-FFF2-40B4-BE49-F238E27FC236}">
                <a16:creationId xmlns:a16="http://schemas.microsoft.com/office/drawing/2014/main" id="{35CF3CB2-FD28-4D5A-8540-BBEF57A471B5}"/>
              </a:ext>
            </a:extLst>
          </p:cNvPr>
          <p:cNvGrpSpPr/>
          <p:nvPr/>
        </p:nvGrpSpPr>
        <p:grpSpPr>
          <a:xfrm>
            <a:off x="10083008" y="5019215"/>
            <a:ext cx="433475" cy="327215"/>
            <a:chOff x="7987238" y="1610486"/>
            <a:chExt cx="506059" cy="382007"/>
          </a:xfrm>
        </p:grpSpPr>
        <p:sp>
          <p:nvSpPr>
            <p:cNvPr id="379" name="Rectangle 378">
              <a:extLst>
                <a:ext uri="{FF2B5EF4-FFF2-40B4-BE49-F238E27FC236}">
                  <a16:creationId xmlns:a16="http://schemas.microsoft.com/office/drawing/2014/main" id="{3484AE2F-2E63-4CE2-98F0-A950658FEFB8}"/>
                </a:ext>
              </a:extLst>
            </p:cNvPr>
            <p:cNvSpPr/>
            <p:nvPr/>
          </p:nvSpPr>
          <p:spPr bwMode="auto">
            <a:xfrm>
              <a:off x="7994850" y="1610486"/>
              <a:ext cx="498447" cy="312776"/>
            </a:xfrm>
            <a:prstGeom prst="rect">
              <a:avLst/>
            </a:prstGeom>
            <a:solidFill>
              <a:schemeClr val="tx1"/>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81" name="monitor">
              <a:extLst>
                <a:ext uri="{FF2B5EF4-FFF2-40B4-BE49-F238E27FC236}">
                  <a16:creationId xmlns:a16="http://schemas.microsoft.com/office/drawing/2014/main" id="{C54869F2-DEE2-4F90-8590-FAB754C043B1}"/>
                </a:ext>
              </a:extLst>
            </p:cNvPr>
            <p:cNvSpPr>
              <a:spLocks noChangeAspect="1" noEditPoints="1"/>
            </p:cNvSpPr>
            <p:nvPr/>
          </p:nvSpPr>
          <p:spPr bwMode="auto">
            <a:xfrm>
              <a:off x="7987238" y="1610486"/>
              <a:ext cx="498447" cy="382007"/>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4224" cap="sq">
              <a:solidFill>
                <a:srgbClr val="5C2D9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grpSp>
        <p:nvGrpSpPr>
          <p:cNvPr id="357" name="Group 356">
            <a:extLst>
              <a:ext uri="{FF2B5EF4-FFF2-40B4-BE49-F238E27FC236}">
                <a16:creationId xmlns:a16="http://schemas.microsoft.com/office/drawing/2014/main" id="{3E7F14A5-6268-4070-B5A7-BC719CE99B62}"/>
              </a:ext>
            </a:extLst>
          </p:cNvPr>
          <p:cNvGrpSpPr/>
          <p:nvPr/>
        </p:nvGrpSpPr>
        <p:grpSpPr>
          <a:xfrm>
            <a:off x="10713670" y="4985411"/>
            <a:ext cx="204931" cy="341495"/>
            <a:chOff x="6490922" y="1610486"/>
            <a:chExt cx="211865" cy="353049"/>
          </a:xfrm>
        </p:grpSpPr>
        <p:sp>
          <p:nvSpPr>
            <p:cNvPr id="367" name="Rectangle 366">
              <a:extLst>
                <a:ext uri="{FF2B5EF4-FFF2-40B4-BE49-F238E27FC236}">
                  <a16:creationId xmlns:a16="http://schemas.microsoft.com/office/drawing/2014/main" id="{B428CEFE-8797-4395-83FD-A443744F44E1}"/>
                </a:ext>
              </a:extLst>
            </p:cNvPr>
            <p:cNvSpPr/>
            <p:nvPr/>
          </p:nvSpPr>
          <p:spPr bwMode="auto">
            <a:xfrm>
              <a:off x="6490922" y="1610486"/>
              <a:ext cx="211864" cy="353049"/>
            </a:xfrm>
            <a:prstGeom prst="rect">
              <a:avLst/>
            </a:prstGeom>
            <a:solidFill>
              <a:schemeClr val="tx1"/>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368" name="Group 30">
              <a:extLst>
                <a:ext uri="{FF2B5EF4-FFF2-40B4-BE49-F238E27FC236}">
                  <a16:creationId xmlns:a16="http://schemas.microsoft.com/office/drawing/2014/main" id="{D6541C45-0888-46CC-BE90-DCB9E80F5CA5}"/>
                </a:ext>
              </a:extLst>
            </p:cNvPr>
            <p:cNvGrpSpPr>
              <a:grpSpLocks noChangeAspect="1"/>
            </p:cNvGrpSpPr>
            <p:nvPr/>
          </p:nvGrpSpPr>
          <p:grpSpPr bwMode="auto">
            <a:xfrm>
              <a:off x="6545792" y="1729376"/>
              <a:ext cx="111361" cy="115269"/>
              <a:chOff x="5049" y="1841"/>
              <a:chExt cx="57" cy="59"/>
            </a:xfrm>
            <a:solidFill>
              <a:srgbClr val="FFFFFF"/>
            </a:solidFill>
          </p:grpSpPr>
          <p:sp>
            <p:nvSpPr>
              <p:cNvPr id="371" name="Freeform 31">
                <a:extLst>
                  <a:ext uri="{FF2B5EF4-FFF2-40B4-BE49-F238E27FC236}">
                    <a16:creationId xmlns:a16="http://schemas.microsoft.com/office/drawing/2014/main" id="{1D2A48E9-D0A9-4CF5-AB57-F1DE75A049D0}"/>
                  </a:ext>
                </a:extLst>
              </p:cNvPr>
              <p:cNvSpPr>
                <a:spLocks/>
              </p:cNvSpPr>
              <p:nvPr/>
            </p:nvSpPr>
            <p:spPr bwMode="auto">
              <a:xfrm>
                <a:off x="5049" y="1859"/>
                <a:ext cx="9" cy="23"/>
              </a:xfrm>
              <a:custGeom>
                <a:avLst/>
                <a:gdLst>
                  <a:gd name="T0" fmla="*/ 70 w 81"/>
                  <a:gd name="T1" fmla="*/ 0 h 212"/>
                  <a:gd name="T2" fmla="*/ 11 w 81"/>
                  <a:gd name="T3" fmla="*/ 0 h 212"/>
                  <a:gd name="T4" fmla="*/ 0 w 81"/>
                  <a:gd name="T5" fmla="*/ 11 h 212"/>
                  <a:gd name="T6" fmla="*/ 0 w 81"/>
                  <a:gd name="T7" fmla="*/ 201 h 212"/>
                  <a:gd name="T8" fmla="*/ 11 w 81"/>
                  <a:gd name="T9" fmla="*/ 212 h 212"/>
                  <a:gd name="T10" fmla="*/ 70 w 81"/>
                  <a:gd name="T11" fmla="*/ 212 h 212"/>
                  <a:gd name="T12" fmla="*/ 81 w 81"/>
                  <a:gd name="T13" fmla="*/ 201 h 212"/>
                  <a:gd name="T14" fmla="*/ 81 w 81"/>
                  <a:gd name="T15" fmla="*/ 11 h 212"/>
                  <a:gd name="T16" fmla="*/ 70 w 81"/>
                  <a:gd name="T1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212">
                    <a:moveTo>
                      <a:pt x="70" y="0"/>
                    </a:moveTo>
                    <a:cubicBezTo>
                      <a:pt x="11" y="0"/>
                      <a:pt x="11" y="0"/>
                      <a:pt x="11" y="0"/>
                    </a:cubicBezTo>
                    <a:cubicBezTo>
                      <a:pt x="5" y="0"/>
                      <a:pt x="0" y="5"/>
                      <a:pt x="0" y="11"/>
                    </a:cubicBezTo>
                    <a:cubicBezTo>
                      <a:pt x="0" y="201"/>
                      <a:pt x="0" y="201"/>
                      <a:pt x="0" y="201"/>
                    </a:cubicBezTo>
                    <a:cubicBezTo>
                      <a:pt x="0" y="207"/>
                      <a:pt x="5" y="212"/>
                      <a:pt x="11" y="212"/>
                    </a:cubicBezTo>
                    <a:cubicBezTo>
                      <a:pt x="70" y="212"/>
                      <a:pt x="70" y="212"/>
                      <a:pt x="70" y="212"/>
                    </a:cubicBezTo>
                    <a:cubicBezTo>
                      <a:pt x="76" y="212"/>
                      <a:pt x="81" y="207"/>
                      <a:pt x="81" y="201"/>
                    </a:cubicBezTo>
                    <a:cubicBezTo>
                      <a:pt x="81" y="11"/>
                      <a:pt x="81" y="11"/>
                      <a:pt x="81" y="11"/>
                    </a:cubicBezTo>
                    <a:cubicBezTo>
                      <a:pt x="81" y="5"/>
                      <a:pt x="76" y="0"/>
                      <a:pt x="7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372" name="Freeform 32">
                <a:extLst>
                  <a:ext uri="{FF2B5EF4-FFF2-40B4-BE49-F238E27FC236}">
                    <a16:creationId xmlns:a16="http://schemas.microsoft.com/office/drawing/2014/main" id="{D22AFFEB-8216-43DA-B06B-283E6F0F39E0}"/>
                  </a:ext>
                </a:extLst>
              </p:cNvPr>
              <p:cNvSpPr>
                <a:spLocks/>
              </p:cNvSpPr>
              <p:nvPr/>
            </p:nvSpPr>
            <p:spPr bwMode="auto">
              <a:xfrm>
                <a:off x="5097" y="1859"/>
                <a:ext cx="9" cy="23"/>
              </a:xfrm>
              <a:custGeom>
                <a:avLst/>
                <a:gdLst>
                  <a:gd name="T0" fmla="*/ 71 w 82"/>
                  <a:gd name="T1" fmla="*/ 0 h 212"/>
                  <a:gd name="T2" fmla="*/ 11 w 82"/>
                  <a:gd name="T3" fmla="*/ 0 h 212"/>
                  <a:gd name="T4" fmla="*/ 0 w 82"/>
                  <a:gd name="T5" fmla="*/ 11 h 212"/>
                  <a:gd name="T6" fmla="*/ 0 w 82"/>
                  <a:gd name="T7" fmla="*/ 201 h 212"/>
                  <a:gd name="T8" fmla="*/ 11 w 82"/>
                  <a:gd name="T9" fmla="*/ 212 h 212"/>
                  <a:gd name="T10" fmla="*/ 71 w 82"/>
                  <a:gd name="T11" fmla="*/ 212 h 212"/>
                  <a:gd name="T12" fmla="*/ 82 w 82"/>
                  <a:gd name="T13" fmla="*/ 201 h 212"/>
                  <a:gd name="T14" fmla="*/ 82 w 82"/>
                  <a:gd name="T15" fmla="*/ 11 h 212"/>
                  <a:gd name="T16" fmla="*/ 71 w 82"/>
                  <a:gd name="T1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12">
                    <a:moveTo>
                      <a:pt x="71" y="0"/>
                    </a:moveTo>
                    <a:cubicBezTo>
                      <a:pt x="11" y="0"/>
                      <a:pt x="11" y="0"/>
                      <a:pt x="11" y="0"/>
                    </a:cubicBezTo>
                    <a:cubicBezTo>
                      <a:pt x="5" y="0"/>
                      <a:pt x="0" y="5"/>
                      <a:pt x="0" y="11"/>
                    </a:cubicBezTo>
                    <a:cubicBezTo>
                      <a:pt x="0" y="201"/>
                      <a:pt x="0" y="201"/>
                      <a:pt x="0" y="201"/>
                    </a:cubicBezTo>
                    <a:cubicBezTo>
                      <a:pt x="0" y="207"/>
                      <a:pt x="5" y="212"/>
                      <a:pt x="11" y="212"/>
                    </a:cubicBezTo>
                    <a:cubicBezTo>
                      <a:pt x="71" y="212"/>
                      <a:pt x="71" y="212"/>
                      <a:pt x="71" y="212"/>
                    </a:cubicBezTo>
                    <a:cubicBezTo>
                      <a:pt x="77" y="212"/>
                      <a:pt x="82" y="207"/>
                      <a:pt x="82" y="201"/>
                    </a:cubicBezTo>
                    <a:cubicBezTo>
                      <a:pt x="82" y="11"/>
                      <a:pt x="82" y="11"/>
                      <a:pt x="82" y="11"/>
                    </a:cubicBezTo>
                    <a:cubicBezTo>
                      <a:pt x="82" y="5"/>
                      <a:pt x="77" y="0"/>
                      <a:pt x="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373" name="Freeform 33">
                <a:extLst>
                  <a:ext uri="{FF2B5EF4-FFF2-40B4-BE49-F238E27FC236}">
                    <a16:creationId xmlns:a16="http://schemas.microsoft.com/office/drawing/2014/main" id="{FC87AAB3-6FA5-4551-9030-00AB1F91C790}"/>
                  </a:ext>
                </a:extLst>
              </p:cNvPr>
              <p:cNvSpPr>
                <a:spLocks/>
              </p:cNvSpPr>
              <p:nvPr/>
            </p:nvSpPr>
            <p:spPr bwMode="auto">
              <a:xfrm>
                <a:off x="5066" y="1877"/>
                <a:ext cx="9" cy="23"/>
              </a:xfrm>
              <a:custGeom>
                <a:avLst/>
                <a:gdLst>
                  <a:gd name="T0" fmla="*/ 70 w 81"/>
                  <a:gd name="T1" fmla="*/ 0 h 211"/>
                  <a:gd name="T2" fmla="*/ 11 w 81"/>
                  <a:gd name="T3" fmla="*/ 0 h 211"/>
                  <a:gd name="T4" fmla="*/ 0 w 81"/>
                  <a:gd name="T5" fmla="*/ 11 h 211"/>
                  <a:gd name="T6" fmla="*/ 0 w 81"/>
                  <a:gd name="T7" fmla="*/ 200 h 211"/>
                  <a:gd name="T8" fmla="*/ 11 w 81"/>
                  <a:gd name="T9" fmla="*/ 211 h 211"/>
                  <a:gd name="T10" fmla="*/ 70 w 81"/>
                  <a:gd name="T11" fmla="*/ 211 h 211"/>
                  <a:gd name="T12" fmla="*/ 81 w 81"/>
                  <a:gd name="T13" fmla="*/ 200 h 211"/>
                  <a:gd name="T14" fmla="*/ 81 w 81"/>
                  <a:gd name="T15" fmla="*/ 11 h 211"/>
                  <a:gd name="T16" fmla="*/ 70 w 81"/>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211">
                    <a:moveTo>
                      <a:pt x="70" y="0"/>
                    </a:moveTo>
                    <a:cubicBezTo>
                      <a:pt x="11" y="0"/>
                      <a:pt x="11" y="0"/>
                      <a:pt x="11" y="0"/>
                    </a:cubicBezTo>
                    <a:cubicBezTo>
                      <a:pt x="5" y="0"/>
                      <a:pt x="0" y="4"/>
                      <a:pt x="0" y="11"/>
                    </a:cubicBezTo>
                    <a:cubicBezTo>
                      <a:pt x="0" y="200"/>
                      <a:pt x="0" y="200"/>
                      <a:pt x="0" y="200"/>
                    </a:cubicBezTo>
                    <a:cubicBezTo>
                      <a:pt x="0" y="206"/>
                      <a:pt x="5" y="211"/>
                      <a:pt x="11" y="211"/>
                    </a:cubicBezTo>
                    <a:cubicBezTo>
                      <a:pt x="70" y="211"/>
                      <a:pt x="70" y="211"/>
                      <a:pt x="70" y="211"/>
                    </a:cubicBezTo>
                    <a:cubicBezTo>
                      <a:pt x="76" y="211"/>
                      <a:pt x="81" y="206"/>
                      <a:pt x="81" y="200"/>
                    </a:cubicBezTo>
                    <a:cubicBezTo>
                      <a:pt x="81" y="11"/>
                      <a:pt x="81" y="11"/>
                      <a:pt x="81" y="11"/>
                    </a:cubicBezTo>
                    <a:cubicBezTo>
                      <a:pt x="81" y="4"/>
                      <a:pt x="76" y="0"/>
                      <a:pt x="7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374" name="Freeform 34">
                <a:extLst>
                  <a:ext uri="{FF2B5EF4-FFF2-40B4-BE49-F238E27FC236}">
                    <a16:creationId xmlns:a16="http://schemas.microsoft.com/office/drawing/2014/main" id="{CCA766BA-F198-4ED7-8875-3856BECB83FE}"/>
                  </a:ext>
                </a:extLst>
              </p:cNvPr>
              <p:cNvSpPr>
                <a:spLocks/>
              </p:cNvSpPr>
              <p:nvPr/>
            </p:nvSpPr>
            <p:spPr bwMode="auto">
              <a:xfrm>
                <a:off x="5079" y="1877"/>
                <a:ext cx="10" cy="23"/>
              </a:xfrm>
              <a:custGeom>
                <a:avLst/>
                <a:gdLst>
                  <a:gd name="T0" fmla="*/ 71 w 82"/>
                  <a:gd name="T1" fmla="*/ 0 h 211"/>
                  <a:gd name="T2" fmla="*/ 11 w 82"/>
                  <a:gd name="T3" fmla="*/ 0 h 211"/>
                  <a:gd name="T4" fmla="*/ 0 w 82"/>
                  <a:gd name="T5" fmla="*/ 11 h 211"/>
                  <a:gd name="T6" fmla="*/ 0 w 82"/>
                  <a:gd name="T7" fmla="*/ 200 h 211"/>
                  <a:gd name="T8" fmla="*/ 11 w 82"/>
                  <a:gd name="T9" fmla="*/ 211 h 211"/>
                  <a:gd name="T10" fmla="*/ 71 w 82"/>
                  <a:gd name="T11" fmla="*/ 211 h 211"/>
                  <a:gd name="T12" fmla="*/ 82 w 82"/>
                  <a:gd name="T13" fmla="*/ 200 h 211"/>
                  <a:gd name="T14" fmla="*/ 82 w 82"/>
                  <a:gd name="T15" fmla="*/ 11 h 211"/>
                  <a:gd name="T16" fmla="*/ 71 w 82"/>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11">
                    <a:moveTo>
                      <a:pt x="71" y="0"/>
                    </a:moveTo>
                    <a:cubicBezTo>
                      <a:pt x="11" y="0"/>
                      <a:pt x="11" y="0"/>
                      <a:pt x="11" y="0"/>
                    </a:cubicBezTo>
                    <a:cubicBezTo>
                      <a:pt x="5" y="0"/>
                      <a:pt x="0" y="4"/>
                      <a:pt x="0" y="11"/>
                    </a:cubicBezTo>
                    <a:cubicBezTo>
                      <a:pt x="0" y="200"/>
                      <a:pt x="0" y="200"/>
                      <a:pt x="0" y="200"/>
                    </a:cubicBezTo>
                    <a:cubicBezTo>
                      <a:pt x="0" y="206"/>
                      <a:pt x="5" y="211"/>
                      <a:pt x="11" y="211"/>
                    </a:cubicBezTo>
                    <a:cubicBezTo>
                      <a:pt x="71" y="211"/>
                      <a:pt x="71" y="211"/>
                      <a:pt x="71" y="211"/>
                    </a:cubicBezTo>
                    <a:cubicBezTo>
                      <a:pt x="77" y="211"/>
                      <a:pt x="82" y="206"/>
                      <a:pt x="82" y="200"/>
                    </a:cubicBezTo>
                    <a:cubicBezTo>
                      <a:pt x="82" y="11"/>
                      <a:pt x="82" y="11"/>
                      <a:pt x="82" y="11"/>
                    </a:cubicBezTo>
                    <a:cubicBezTo>
                      <a:pt x="82" y="4"/>
                      <a:pt x="77" y="0"/>
                      <a:pt x="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375" name="Freeform 35">
                <a:extLst>
                  <a:ext uri="{FF2B5EF4-FFF2-40B4-BE49-F238E27FC236}">
                    <a16:creationId xmlns:a16="http://schemas.microsoft.com/office/drawing/2014/main" id="{7877BA70-E6CA-4EAF-BB34-78EDC89C839D}"/>
                  </a:ext>
                </a:extLst>
              </p:cNvPr>
              <p:cNvSpPr>
                <a:spLocks/>
              </p:cNvSpPr>
              <p:nvPr/>
            </p:nvSpPr>
            <p:spPr bwMode="auto">
              <a:xfrm>
                <a:off x="5060" y="1859"/>
                <a:ext cx="35" cy="28"/>
              </a:xfrm>
              <a:custGeom>
                <a:avLst/>
                <a:gdLst>
                  <a:gd name="T0" fmla="*/ 304 w 304"/>
                  <a:gd name="T1" fmla="*/ 0 h 264"/>
                  <a:gd name="T2" fmla="*/ 304 w 304"/>
                  <a:gd name="T3" fmla="*/ 221 h 264"/>
                  <a:gd name="T4" fmla="*/ 261 w 304"/>
                  <a:gd name="T5" fmla="*/ 264 h 264"/>
                  <a:gd name="T6" fmla="*/ 43 w 304"/>
                  <a:gd name="T7" fmla="*/ 264 h 264"/>
                  <a:gd name="T8" fmla="*/ 0 w 304"/>
                  <a:gd name="T9" fmla="*/ 221 h 264"/>
                  <a:gd name="T10" fmla="*/ 0 w 304"/>
                  <a:gd name="T11" fmla="*/ 0 h 264"/>
                  <a:gd name="T12" fmla="*/ 304 w 304"/>
                  <a:gd name="T13" fmla="*/ 0 h 264"/>
                </a:gdLst>
                <a:ahLst/>
                <a:cxnLst>
                  <a:cxn ang="0">
                    <a:pos x="T0" y="T1"/>
                  </a:cxn>
                  <a:cxn ang="0">
                    <a:pos x="T2" y="T3"/>
                  </a:cxn>
                  <a:cxn ang="0">
                    <a:pos x="T4" y="T5"/>
                  </a:cxn>
                  <a:cxn ang="0">
                    <a:pos x="T6" y="T7"/>
                  </a:cxn>
                  <a:cxn ang="0">
                    <a:pos x="T8" y="T9"/>
                  </a:cxn>
                  <a:cxn ang="0">
                    <a:pos x="T10" y="T11"/>
                  </a:cxn>
                  <a:cxn ang="0">
                    <a:pos x="T12" y="T13"/>
                  </a:cxn>
                </a:cxnLst>
                <a:rect l="0" t="0" r="r" b="b"/>
                <a:pathLst>
                  <a:path w="304" h="264">
                    <a:moveTo>
                      <a:pt x="304" y="0"/>
                    </a:moveTo>
                    <a:cubicBezTo>
                      <a:pt x="304" y="221"/>
                      <a:pt x="304" y="221"/>
                      <a:pt x="304" y="221"/>
                    </a:cubicBezTo>
                    <a:cubicBezTo>
                      <a:pt x="304" y="244"/>
                      <a:pt x="285" y="264"/>
                      <a:pt x="261" y="264"/>
                    </a:cubicBezTo>
                    <a:cubicBezTo>
                      <a:pt x="43" y="264"/>
                      <a:pt x="43" y="264"/>
                      <a:pt x="43" y="264"/>
                    </a:cubicBezTo>
                    <a:cubicBezTo>
                      <a:pt x="20" y="264"/>
                      <a:pt x="0" y="244"/>
                      <a:pt x="0" y="221"/>
                    </a:cubicBezTo>
                    <a:cubicBezTo>
                      <a:pt x="0" y="0"/>
                      <a:pt x="0" y="0"/>
                      <a:pt x="0" y="0"/>
                    </a:cubicBezTo>
                    <a:lnTo>
                      <a:pt x="3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376" name="Freeform 36">
                <a:extLst>
                  <a:ext uri="{FF2B5EF4-FFF2-40B4-BE49-F238E27FC236}">
                    <a16:creationId xmlns:a16="http://schemas.microsoft.com/office/drawing/2014/main" id="{8A6533C8-7708-4616-9A62-70323D2CEE3B}"/>
                  </a:ext>
                </a:extLst>
              </p:cNvPr>
              <p:cNvSpPr>
                <a:spLocks noEditPoints="1"/>
              </p:cNvSpPr>
              <p:nvPr/>
            </p:nvSpPr>
            <p:spPr bwMode="auto">
              <a:xfrm>
                <a:off x="5060" y="1845"/>
                <a:ext cx="35" cy="13"/>
              </a:xfrm>
              <a:custGeom>
                <a:avLst/>
                <a:gdLst>
                  <a:gd name="T0" fmla="*/ 152 w 304"/>
                  <a:gd name="T1" fmla="*/ 0 h 118"/>
                  <a:gd name="T2" fmla="*/ 0 w 304"/>
                  <a:gd name="T3" fmla="*/ 118 h 118"/>
                  <a:gd name="T4" fmla="*/ 304 w 304"/>
                  <a:gd name="T5" fmla="*/ 118 h 118"/>
                  <a:gd name="T6" fmla="*/ 152 w 304"/>
                  <a:gd name="T7" fmla="*/ 0 h 118"/>
                  <a:gd name="T8" fmla="*/ 90 w 304"/>
                  <a:gd name="T9" fmla="*/ 79 h 118"/>
                  <a:gd name="T10" fmla="*/ 72 w 304"/>
                  <a:gd name="T11" fmla="*/ 61 h 118"/>
                  <a:gd name="T12" fmla="*/ 90 w 304"/>
                  <a:gd name="T13" fmla="*/ 43 h 118"/>
                  <a:gd name="T14" fmla="*/ 108 w 304"/>
                  <a:gd name="T15" fmla="*/ 61 h 118"/>
                  <a:gd name="T16" fmla="*/ 90 w 304"/>
                  <a:gd name="T17" fmla="*/ 79 h 118"/>
                  <a:gd name="T18" fmla="*/ 214 w 304"/>
                  <a:gd name="T19" fmla="*/ 79 h 118"/>
                  <a:gd name="T20" fmla="*/ 196 w 304"/>
                  <a:gd name="T21" fmla="*/ 61 h 118"/>
                  <a:gd name="T22" fmla="*/ 214 w 304"/>
                  <a:gd name="T23" fmla="*/ 43 h 118"/>
                  <a:gd name="T24" fmla="*/ 233 w 304"/>
                  <a:gd name="T25" fmla="*/ 61 h 118"/>
                  <a:gd name="T26" fmla="*/ 214 w 304"/>
                  <a:gd name="T27" fmla="*/ 7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4" h="118">
                    <a:moveTo>
                      <a:pt x="152" y="0"/>
                    </a:moveTo>
                    <a:cubicBezTo>
                      <a:pt x="68" y="0"/>
                      <a:pt x="0" y="53"/>
                      <a:pt x="0" y="118"/>
                    </a:cubicBezTo>
                    <a:cubicBezTo>
                      <a:pt x="304" y="118"/>
                      <a:pt x="304" y="118"/>
                      <a:pt x="304" y="118"/>
                    </a:cubicBezTo>
                    <a:cubicBezTo>
                      <a:pt x="304" y="53"/>
                      <a:pt x="236" y="0"/>
                      <a:pt x="152" y="0"/>
                    </a:cubicBezTo>
                    <a:close/>
                    <a:moveTo>
                      <a:pt x="90" y="79"/>
                    </a:moveTo>
                    <a:cubicBezTo>
                      <a:pt x="80" y="79"/>
                      <a:pt x="72" y="71"/>
                      <a:pt x="72" y="61"/>
                    </a:cubicBezTo>
                    <a:cubicBezTo>
                      <a:pt x="72" y="51"/>
                      <a:pt x="80" y="43"/>
                      <a:pt x="90" y="43"/>
                    </a:cubicBezTo>
                    <a:cubicBezTo>
                      <a:pt x="100" y="43"/>
                      <a:pt x="108" y="51"/>
                      <a:pt x="108" y="61"/>
                    </a:cubicBezTo>
                    <a:cubicBezTo>
                      <a:pt x="108" y="71"/>
                      <a:pt x="100" y="79"/>
                      <a:pt x="90" y="79"/>
                    </a:cubicBezTo>
                    <a:close/>
                    <a:moveTo>
                      <a:pt x="214" y="79"/>
                    </a:moveTo>
                    <a:cubicBezTo>
                      <a:pt x="204" y="79"/>
                      <a:pt x="196" y="71"/>
                      <a:pt x="196" y="61"/>
                    </a:cubicBezTo>
                    <a:cubicBezTo>
                      <a:pt x="196" y="51"/>
                      <a:pt x="204" y="43"/>
                      <a:pt x="214" y="43"/>
                    </a:cubicBezTo>
                    <a:cubicBezTo>
                      <a:pt x="224" y="43"/>
                      <a:pt x="233" y="51"/>
                      <a:pt x="233" y="61"/>
                    </a:cubicBezTo>
                    <a:cubicBezTo>
                      <a:pt x="233" y="71"/>
                      <a:pt x="224" y="79"/>
                      <a:pt x="214"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377" name="Freeform 37">
                <a:extLst>
                  <a:ext uri="{FF2B5EF4-FFF2-40B4-BE49-F238E27FC236}">
                    <a16:creationId xmlns:a16="http://schemas.microsoft.com/office/drawing/2014/main" id="{0E93B59A-FE2D-4F3A-B8FD-CD55FD81843F}"/>
                  </a:ext>
                </a:extLst>
              </p:cNvPr>
              <p:cNvSpPr>
                <a:spLocks/>
              </p:cNvSpPr>
              <p:nvPr/>
            </p:nvSpPr>
            <p:spPr bwMode="auto">
              <a:xfrm>
                <a:off x="5064" y="1841"/>
                <a:ext cx="10" cy="10"/>
              </a:xfrm>
              <a:custGeom>
                <a:avLst/>
                <a:gdLst>
                  <a:gd name="T0" fmla="*/ 79 w 85"/>
                  <a:gd name="T1" fmla="*/ 71 h 101"/>
                  <a:gd name="T2" fmla="*/ 40 w 85"/>
                  <a:gd name="T3" fmla="*/ 12 h 101"/>
                  <a:gd name="T4" fmla="*/ 12 w 85"/>
                  <a:gd name="T5" fmla="*/ 7 h 101"/>
                  <a:gd name="T6" fmla="*/ 6 w 85"/>
                  <a:gd name="T7" fmla="*/ 35 h 101"/>
                  <a:gd name="T8" fmla="*/ 42 w 85"/>
                  <a:gd name="T9" fmla="*/ 89 h 101"/>
                  <a:gd name="T10" fmla="*/ 53 w 85"/>
                  <a:gd name="T11" fmla="*/ 85 h 101"/>
                  <a:gd name="T12" fmla="*/ 71 w 85"/>
                  <a:gd name="T13" fmla="*/ 101 h 101"/>
                  <a:gd name="T14" fmla="*/ 73 w 85"/>
                  <a:gd name="T15" fmla="*/ 100 h 101"/>
                  <a:gd name="T16" fmla="*/ 79 w 85"/>
                  <a:gd name="T17" fmla="*/ 7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01">
                    <a:moveTo>
                      <a:pt x="79" y="71"/>
                    </a:moveTo>
                    <a:cubicBezTo>
                      <a:pt x="40" y="12"/>
                      <a:pt x="40" y="12"/>
                      <a:pt x="40" y="12"/>
                    </a:cubicBezTo>
                    <a:cubicBezTo>
                      <a:pt x="34" y="3"/>
                      <a:pt x="21" y="0"/>
                      <a:pt x="12" y="7"/>
                    </a:cubicBezTo>
                    <a:cubicBezTo>
                      <a:pt x="3" y="13"/>
                      <a:pt x="0" y="25"/>
                      <a:pt x="6" y="35"/>
                    </a:cubicBezTo>
                    <a:cubicBezTo>
                      <a:pt x="42" y="89"/>
                      <a:pt x="42" y="89"/>
                      <a:pt x="42" y="89"/>
                    </a:cubicBezTo>
                    <a:cubicBezTo>
                      <a:pt x="45" y="86"/>
                      <a:pt x="49" y="85"/>
                      <a:pt x="53" y="85"/>
                    </a:cubicBezTo>
                    <a:cubicBezTo>
                      <a:pt x="63" y="85"/>
                      <a:pt x="70" y="92"/>
                      <a:pt x="71" y="101"/>
                    </a:cubicBezTo>
                    <a:cubicBezTo>
                      <a:pt x="72" y="100"/>
                      <a:pt x="73" y="100"/>
                      <a:pt x="73" y="100"/>
                    </a:cubicBezTo>
                    <a:cubicBezTo>
                      <a:pt x="82" y="93"/>
                      <a:pt x="85" y="81"/>
                      <a:pt x="79"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378" name="Freeform 38">
                <a:extLst>
                  <a:ext uri="{FF2B5EF4-FFF2-40B4-BE49-F238E27FC236}">
                    <a16:creationId xmlns:a16="http://schemas.microsoft.com/office/drawing/2014/main" id="{506671E9-A5F8-4E7C-9769-F7316F70C409}"/>
                  </a:ext>
                </a:extLst>
              </p:cNvPr>
              <p:cNvSpPr>
                <a:spLocks/>
              </p:cNvSpPr>
              <p:nvPr/>
            </p:nvSpPr>
            <p:spPr bwMode="auto">
              <a:xfrm>
                <a:off x="5081" y="1841"/>
                <a:ext cx="10" cy="10"/>
              </a:xfrm>
              <a:custGeom>
                <a:avLst/>
                <a:gdLst>
                  <a:gd name="T0" fmla="*/ 73 w 85"/>
                  <a:gd name="T1" fmla="*/ 7 h 101"/>
                  <a:gd name="T2" fmla="*/ 44 w 85"/>
                  <a:gd name="T3" fmla="*/ 12 h 101"/>
                  <a:gd name="T4" fmla="*/ 6 w 85"/>
                  <a:gd name="T5" fmla="*/ 71 h 101"/>
                  <a:gd name="T6" fmla="*/ 12 w 85"/>
                  <a:gd name="T7" fmla="*/ 100 h 101"/>
                  <a:gd name="T8" fmla="*/ 13 w 85"/>
                  <a:gd name="T9" fmla="*/ 101 h 101"/>
                  <a:gd name="T10" fmla="*/ 31 w 85"/>
                  <a:gd name="T11" fmla="*/ 85 h 101"/>
                  <a:gd name="T12" fmla="*/ 43 w 85"/>
                  <a:gd name="T13" fmla="*/ 89 h 101"/>
                  <a:gd name="T14" fmla="*/ 78 w 85"/>
                  <a:gd name="T15" fmla="*/ 35 h 101"/>
                  <a:gd name="T16" fmla="*/ 73 w 85"/>
                  <a:gd name="T17" fmla="*/ 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01">
                    <a:moveTo>
                      <a:pt x="73" y="7"/>
                    </a:moveTo>
                    <a:cubicBezTo>
                      <a:pt x="63" y="0"/>
                      <a:pt x="51" y="3"/>
                      <a:pt x="44" y="12"/>
                    </a:cubicBezTo>
                    <a:cubicBezTo>
                      <a:pt x="6" y="71"/>
                      <a:pt x="6" y="71"/>
                      <a:pt x="6" y="71"/>
                    </a:cubicBezTo>
                    <a:cubicBezTo>
                      <a:pt x="0" y="81"/>
                      <a:pt x="2" y="93"/>
                      <a:pt x="12" y="100"/>
                    </a:cubicBezTo>
                    <a:cubicBezTo>
                      <a:pt x="12" y="100"/>
                      <a:pt x="13" y="100"/>
                      <a:pt x="13" y="101"/>
                    </a:cubicBezTo>
                    <a:cubicBezTo>
                      <a:pt x="15" y="92"/>
                      <a:pt x="22" y="85"/>
                      <a:pt x="31" y="85"/>
                    </a:cubicBezTo>
                    <a:cubicBezTo>
                      <a:pt x="36" y="85"/>
                      <a:pt x="40" y="86"/>
                      <a:pt x="43" y="89"/>
                    </a:cubicBezTo>
                    <a:cubicBezTo>
                      <a:pt x="78" y="35"/>
                      <a:pt x="78" y="35"/>
                      <a:pt x="78" y="35"/>
                    </a:cubicBezTo>
                    <a:cubicBezTo>
                      <a:pt x="85" y="25"/>
                      <a:pt x="82" y="13"/>
                      <a:pt x="7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grpSp>
        <p:sp>
          <p:nvSpPr>
            <p:cNvPr id="369" name="CellPhone_E8EA">
              <a:extLst>
                <a:ext uri="{FF2B5EF4-FFF2-40B4-BE49-F238E27FC236}">
                  <a16:creationId xmlns:a16="http://schemas.microsoft.com/office/drawing/2014/main" id="{49B4D9CB-935E-4CE1-A088-73E988AFF9F1}"/>
                </a:ext>
              </a:extLst>
            </p:cNvPr>
            <p:cNvSpPr>
              <a:spLocks noChangeAspect="1" noEditPoints="1"/>
            </p:cNvSpPr>
            <p:nvPr/>
          </p:nvSpPr>
          <p:spPr bwMode="auto">
            <a:xfrm>
              <a:off x="6490923" y="1610486"/>
              <a:ext cx="211864" cy="353049"/>
            </a:xfrm>
            <a:custGeom>
              <a:avLst/>
              <a:gdLst>
                <a:gd name="T0" fmla="*/ 2125 w 2250"/>
                <a:gd name="T1" fmla="*/ 3750 h 3750"/>
                <a:gd name="T2" fmla="*/ 125 w 2250"/>
                <a:gd name="T3" fmla="*/ 3750 h 3750"/>
                <a:gd name="T4" fmla="*/ 0 w 2250"/>
                <a:gd name="T5" fmla="*/ 3625 h 3750"/>
                <a:gd name="T6" fmla="*/ 0 w 2250"/>
                <a:gd name="T7" fmla="*/ 125 h 3750"/>
                <a:gd name="T8" fmla="*/ 125 w 2250"/>
                <a:gd name="T9" fmla="*/ 0 h 3750"/>
                <a:gd name="T10" fmla="*/ 2125 w 2250"/>
                <a:gd name="T11" fmla="*/ 0 h 3750"/>
                <a:gd name="T12" fmla="*/ 2250 w 2250"/>
                <a:gd name="T13" fmla="*/ 125 h 3750"/>
                <a:gd name="T14" fmla="*/ 2250 w 2250"/>
                <a:gd name="T15" fmla="*/ 3625 h 3750"/>
                <a:gd name="T16" fmla="*/ 2125 w 2250"/>
                <a:gd name="T17" fmla="*/ 3750 h 3750"/>
                <a:gd name="T18" fmla="*/ 875 w 2250"/>
                <a:gd name="T19" fmla="*/ 3250 h 3750"/>
                <a:gd name="T20" fmla="*/ 1375 w 2250"/>
                <a:gd name="T21" fmla="*/ 3250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0" h="3750">
                  <a:moveTo>
                    <a:pt x="2125" y="3750"/>
                  </a:moveTo>
                  <a:cubicBezTo>
                    <a:pt x="125" y="3750"/>
                    <a:pt x="125" y="3750"/>
                    <a:pt x="125" y="3750"/>
                  </a:cubicBezTo>
                  <a:cubicBezTo>
                    <a:pt x="56" y="3750"/>
                    <a:pt x="0" y="3694"/>
                    <a:pt x="0" y="3625"/>
                  </a:cubicBezTo>
                  <a:cubicBezTo>
                    <a:pt x="0" y="125"/>
                    <a:pt x="0" y="125"/>
                    <a:pt x="0" y="125"/>
                  </a:cubicBezTo>
                  <a:cubicBezTo>
                    <a:pt x="0" y="56"/>
                    <a:pt x="56" y="0"/>
                    <a:pt x="125" y="0"/>
                  </a:cubicBezTo>
                  <a:cubicBezTo>
                    <a:pt x="2125" y="0"/>
                    <a:pt x="2125" y="0"/>
                    <a:pt x="2125" y="0"/>
                  </a:cubicBezTo>
                  <a:cubicBezTo>
                    <a:pt x="2194" y="0"/>
                    <a:pt x="2250" y="56"/>
                    <a:pt x="2250" y="125"/>
                  </a:cubicBezTo>
                  <a:cubicBezTo>
                    <a:pt x="2250" y="3625"/>
                    <a:pt x="2250" y="3625"/>
                    <a:pt x="2250" y="3625"/>
                  </a:cubicBezTo>
                  <a:cubicBezTo>
                    <a:pt x="2250" y="3694"/>
                    <a:pt x="2194" y="3750"/>
                    <a:pt x="2125" y="3750"/>
                  </a:cubicBezTo>
                  <a:close/>
                  <a:moveTo>
                    <a:pt x="875" y="3250"/>
                  </a:moveTo>
                  <a:cubicBezTo>
                    <a:pt x="1375" y="3250"/>
                    <a:pt x="1375" y="3250"/>
                    <a:pt x="1375" y="3250"/>
                  </a:cubicBezTo>
                </a:path>
              </a:pathLst>
            </a:custGeom>
            <a:noFill/>
            <a:ln w="14224" cap="sq">
              <a:solidFill>
                <a:srgbClr val="107C1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gradFill>
                  <a:gsLst>
                    <a:gs pos="0">
                      <a:srgbClr val="505050"/>
                    </a:gs>
                    <a:gs pos="100000">
                      <a:srgbClr val="505050"/>
                    </a:gs>
                  </a:gsLst>
                </a:gradFill>
                <a:effectLst/>
                <a:uLnTx/>
                <a:uFillTx/>
                <a:latin typeface="Segoe UI"/>
                <a:ea typeface="+mn-ea"/>
                <a:cs typeface="+mn-cs"/>
              </a:endParaRPr>
            </a:p>
          </p:txBody>
        </p:sp>
        <p:cxnSp>
          <p:nvCxnSpPr>
            <p:cNvPr id="370" name="Straight Connector 369">
              <a:extLst>
                <a:ext uri="{FF2B5EF4-FFF2-40B4-BE49-F238E27FC236}">
                  <a16:creationId xmlns:a16="http://schemas.microsoft.com/office/drawing/2014/main" id="{6062B464-7DDD-446B-8C69-87F80CDB45DD}"/>
                </a:ext>
              </a:extLst>
            </p:cNvPr>
            <p:cNvCxnSpPr>
              <a:cxnSpLocks/>
            </p:cNvCxnSpPr>
            <p:nvPr/>
          </p:nvCxnSpPr>
          <p:spPr>
            <a:xfrm>
              <a:off x="6573314" y="1916461"/>
              <a:ext cx="47081" cy="0"/>
            </a:xfrm>
            <a:prstGeom prst="line">
              <a:avLst/>
            </a:prstGeom>
            <a:noFill/>
            <a:ln w="9525" cap="flat" cmpd="sng" algn="ctr">
              <a:solidFill>
                <a:srgbClr val="FFFFFF"/>
              </a:solidFill>
              <a:prstDash val="solid"/>
              <a:headEnd type="none"/>
              <a:tailEnd type="none"/>
            </a:ln>
            <a:effectLst/>
          </p:spPr>
        </p:cxnSp>
      </p:grpSp>
      <p:sp>
        <p:nvSpPr>
          <p:cNvPr id="358" name="Rectangle 357">
            <a:extLst>
              <a:ext uri="{FF2B5EF4-FFF2-40B4-BE49-F238E27FC236}">
                <a16:creationId xmlns:a16="http://schemas.microsoft.com/office/drawing/2014/main" id="{C8D2EF95-3B20-4151-9A87-589567DCA96A}"/>
              </a:ext>
            </a:extLst>
          </p:cNvPr>
          <p:cNvSpPr/>
          <p:nvPr/>
        </p:nvSpPr>
        <p:spPr bwMode="auto">
          <a:xfrm>
            <a:off x="9719730" y="4560868"/>
            <a:ext cx="1317458" cy="342900"/>
          </a:xfrm>
          <a:prstGeom prst="rect">
            <a:avLst/>
          </a:prstGeom>
          <a:no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err="1">
                <a:ln>
                  <a:noFill/>
                </a:ln>
                <a:solidFill>
                  <a:srgbClr val="000000"/>
                </a:solidFill>
                <a:effectLst/>
                <a:uLnTx/>
                <a:uFillTx/>
                <a:latin typeface="Segoe UI"/>
                <a:ea typeface="+mn-ea"/>
                <a:cs typeface="+mn-cs"/>
              </a:rPr>
              <a:t>Unm</a:t>
            </a:r>
            <a:r>
              <a:rPr lang="en-US" sz="900" b="1" err="1">
                <a:solidFill>
                  <a:srgbClr val="000000"/>
                </a:solidFill>
                <a:latin typeface="Segoe UI"/>
              </a:rPr>
              <a:t>anaged</a:t>
            </a:r>
            <a:r>
              <a:rPr kumimoji="0" lang="en-US" sz="900" b="1" i="0" u="none" strike="noStrike" kern="1200" cap="none" spc="0" normalizeH="0" baseline="0" noProof="0">
                <a:ln>
                  <a:noFill/>
                </a:ln>
                <a:solidFill>
                  <a:srgbClr val="000000"/>
                </a:solidFill>
                <a:effectLst/>
                <a:uLnTx/>
                <a:uFillTx/>
                <a:latin typeface="Segoe UI"/>
                <a:ea typeface="+mn-ea"/>
                <a:cs typeface="+mn-cs"/>
              </a:rPr>
              <a:t> devices</a:t>
            </a:r>
          </a:p>
          <a:p>
            <a:pPr marL="0" marR="0" lvl="0" indent="0" algn="ctr" defTabSz="889000" rtl="0" eaLnBrk="1" fontAlgn="base" latinLnBrk="0" hangingPunct="1">
              <a:lnSpc>
                <a:spcPct val="100000"/>
              </a:lnSpc>
              <a:spcBef>
                <a:spcPts val="0"/>
              </a:spcBef>
              <a:spcAft>
                <a:spcPts val="0"/>
              </a:spcAft>
              <a:buClrTx/>
              <a:buSzTx/>
              <a:buFontTx/>
              <a:buNone/>
              <a:tabLst/>
              <a:defRPr/>
            </a:pPr>
            <a:r>
              <a:rPr lang="en-US" sz="900" b="1">
                <a:solidFill>
                  <a:srgbClr val="000000"/>
                </a:solidFill>
                <a:latin typeface="Segoe UI"/>
              </a:rPr>
              <a:t>BYOD</a:t>
            </a:r>
            <a:endParaRPr kumimoji="0" lang="en-US" sz="900" b="1" i="0" u="none" strike="noStrike" kern="1200" cap="none" spc="0" normalizeH="0" baseline="0" noProof="0">
              <a:ln>
                <a:noFill/>
              </a:ln>
              <a:solidFill>
                <a:srgbClr val="000000"/>
              </a:solidFill>
              <a:effectLst/>
              <a:uLnTx/>
              <a:uFillTx/>
              <a:latin typeface="Segoe UI"/>
              <a:ea typeface="+mn-ea"/>
              <a:cs typeface="+mn-cs"/>
            </a:endParaRPr>
          </a:p>
        </p:txBody>
      </p:sp>
      <p:sp>
        <p:nvSpPr>
          <p:cNvPr id="387" name="Rectangle 386">
            <a:extLst>
              <a:ext uri="{FF2B5EF4-FFF2-40B4-BE49-F238E27FC236}">
                <a16:creationId xmlns:a16="http://schemas.microsoft.com/office/drawing/2014/main" id="{06F0D943-D6A8-4365-ACC3-B63BCAC80223}"/>
              </a:ext>
            </a:extLst>
          </p:cNvPr>
          <p:cNvSpPr/>
          <p:nvPr/>
        </p:nvSpPr>
        <p:spPr>
          <a:xfrm>
            <a:off x="606476" y="3229720"/>
            <a:ext cx="2685159"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gradFill>
                  <a:gsLst>
                    <a:gs pos="2917">
                      <a:srgbClr val="1A1A1A"/>
                    </a:gs>
                    <a:gs pos="100000">
                      <a:srgbClr val="1A1A1A"/>
                    </a:gs>
                  </a:gsLst>
                  <a:lin ang="5400000" scaled="0"/>
                </a:gradFill>
                <a:effectLst/>
                <a:uLnTx/>
                <a:uFillTx/>
                <a:latin typeface="Segoe UI Semibold" panose="020B0702040204020203" pitchFamily="34" charset="0"/>
                <a:ea typeface="+mn-ea"/>
                <a:cs typeface="Segoe UI Semibold" panose="020B0702040204020203" pitchFamily="34" charset="0"/>
              </a:rPr>
              <a:t>Differentiated Identities</a:t>
            </a:r>
            <a:endParaRPr kumimoji="0" lang="en-US" sz="1800" b="0" i="0" u="none" strike="noStrike" kern="1200" cap="none" spc="0" normalizeH="0" baseline="0" noProof="0">
              <a:ln>
                <a:noFill/>
              </a:ln>
              <a:gradFill>
                <a:gsLst>
                  <a:gs pos="2917">
                    <a:srgbClr val="1A1A1A"/>
                  </a:gs>
                  <a:gs pos="100000">
                    <a:srgbClr val="1A1A1A"/>
                  </a:gs>
                </a:gsLst>
                <a:lin ang="5400000" scaled="0"/>
              </a:gradFill>
              <a:effectLst/>
              <a:uLnTx/>
              <a:uFillTx/>
              <a:latin typeface="Segoe UI"/>
              <a:ea typeface="+mn-ea"/>
              <a:cs typeface="+mn-cs"/>
            </a:endParaRPr>
          </a:p>
        </p:txBody>
      </p:sp>
      <p:sp>
        <p:nvSpPr>
          <p:cNvPr id="388" name="Rectangle 387">
            <a:extLst>
              <a:ext uri="{FF2B5EF4-FFF2-40B4-BE49-F238E27FC236}">
                <a16:creationId xmlns:a16="http://schemas.microsoft.com/office/drawing/2014/main" id="{7073206F-8B6F-420C-86DC-578D3B54D0E8}"/>
              </a:ext>
            </a:extLst>
          </p:cNvPr>
          <p:cNvSpPr/>
          <p:nvPr/>
        </p:nvSpPr>
        <p:spPr bwMode="auto">
          <a:xfrm>
            <a:off x="886227" y="3676887"/>
            <a:ext cx="2007648" cy="728211"/>
          </a:xfrm>
          <a:prstGeom prst="rect">
            <a:avLst/>
          </a:prstGeom>
          <a:solidFill>
            <a:schemeClr val="bg1"/>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US" sz="900" b="0" i="0" strike="noStrike" kern="1200" cap="none" spc="0" normalizeH="0" baseline="0" noProof="0" err="1">
              <a:ln>
                <a:noFill/>
              </a:ln>
              <a:solidFill>
                <a:srgbClr val="000000"/>
              </a:solidFill>
              <a:effectLst/>
              <a:uLnTx/>
              <a:uFillTx/>
              <a:latin typeface="Segoe UI"/>
              <a:ea typeface="+mn-ea"/>
              <a:cs typeface="+mn-cs"/>
            </a:endParaRPr>
          </a:p>
        </p:txBody>
      </p:sp>
      <p:sp>
        <p:nvSpPr>
          <p:cNvPr id="409" name="Rectangle 408">
            <a:extLst>
              <a:ext uri="{FF2B5EF4-FFF2-40B4-BE49-F238E27FC236}">
                <a16:creationId xmlns:a16="http://schemas.microsoft.com/office/drawing/2014/main" id="{7A15B6CA-BA22-46FD-97F1-2E77AF992321}"/>
              </a:ext>
            </a:extLst>
          </p:cNvPr>
          <p:cNvSpPr/>
          <p:nvPr/>
        </p:nvSpPr>
        <p:spPr bwMode="auto">
          <a:xfrm>
            <a:off x="886227" y="3677336"/>
            <a:ext cx="2007648" cy="289215"/>
          </a:xfrm>
          <a:prstGeom prst="rect">
            <a:avLst/>
          </a:prstGeom>
          <a:no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US" sz="900" b="1" i="0" strike="noStrike" kern="1200" cap="none" spc="0" normalizeH="0" baseline="0" noProof="0">
                <a:ln>
                  <a:noFill/>
                </a:ln>
                <a:solidFill>
                  <a:srgbClr val="000000"/>
                </a:solidFill>
                <a:effectLst/>
                <a:uLnTx/>
                <a:uFillTx/>
                <a:latin typeface="Segoe UI"/>
                <a:ea typeface="+mn-ea"/>
                <a:cs typeface="+mn-cs"/>
              </a:rPr>
              <a:t>Strongly managed identities</a:t>
            </a:r>
          </a:p>
        </p:txBody>
      </p:sp>
      <p:sp>
        <p:nvSpPr>
          <p:cNvPr id="452" name="Rectangle 451">
            <a:extLst>
              <a:ext uri="{FF2B5EF4-FFF2-40B4-BE49-F238E27FC236}">
                <a16:creationId xmlns:a16="http://schemas.microsoft.com/office/drawing/2014/main" id="{2BAA5649-C752-47AE-979D-B6CDBC15E55D}"/>
              </a:ext>
            </a:extLst>
          </p:cNvPr>
          <p:cNvSpPr/>
          <p:nvPr/>
        </p:nvSpPr>
        <p:spPr>
          <a:xfrm>
            <a:off x="4893352" y="1088926"/>
            <a:ext cx="2825709"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gradFill>
                  <a:gsLst>
                    <a:gs pos="2917">
                      <a:srgbClr val="1A1A1A"/>
                    </a:gs>
                    <a:gs pos="100000">
                      <a:srgbClr val="1A1A1A"/>
                    </a:gs>
                  </a:gsLst>
                  <a:lin ang="5400000" scaled="0"/>
                </a:gradFill>
                <a:effectLst/>
                <a:uLnTx/>
                <a:uFillTx/>
                <a:latin typeface="Segoe UI Semibold" panose="020B0702040204020203" pitchFamily="34" charset="0"/>
                <a:ea typeface="+mn-ea"/>
                <a:cs typeface="Segoe UI Semibold" panose="020B0702040204020203" pitchFamily="34" charset="0"/>
              </a:rPr>
              <a:t>Differentiated Workloads</a:t>
            </a:r>
            <a:endParaRPr kumimoji="0" lang="en-US" sz="1800" b="0" i="0" u="none" strike="noStrike" kern="1200" cap="none" spc="0" normalizeH="0" baseline="0" noProof="0">
              <a:ln>
                <a:noFill/>
              </a:ln>
              <a:gradFill>
                <a:gsLst>
                  <a:gs pos="2917">
                    <a:srgbClr val="1A1A1A"/>
                  </a:gs>
                  <a:gs pos="100000">
                    <a:srgbClr val="1A1A1A"/>
                  </a:gs>
                </a:gsLst>
                <a:lin ang="5400000" scaled="0"/>
              </a:gradFill>
              <a:effectLst/>
              <a:uLnTx/>
              <a:uFillTx/>
              <a:latin typeface="Segoe UI"/>
              <a:ea typeface="+mn-ea"/>
              <a:cs typeface="+mn-cs"/>
            </a:endParaRPr>
          </a:p>
        </p:txBody>
      </p:sp>
      <p:sp>
        <p:nvSpPr>
          <p:cNvPr id="453" name="Rectangle 452">
            <a:extLst>
              <a:ext uri="{FF2B5EF4-FFF2-40B4-BE49-F238E27FC236}">
                <a16:creationId xmlns:a16="http://schemas.microsoft.com/office/drawing/2014/main" id="{10478F6E-D4A0-47A6-87FB-DAD5EAAAAD32}"/>
              </a:ext>
            </a:extLst>
          </p:cNvPr>
          <p:cNvSpPr/>
          <p:nvPr/>
        </p:nvSpPr>
        <p:spPr bwMode="auto">
          <a:xfrm>
            <a:off x="886227" y="4520860"/>
            <a:ext cx="2007648" cy="728211"/>
          </a:xfrm>
          <a:prstGeom prst="rect">
            <a:avLst/>
          </a:prstGeom>
          <a:solidFill>
            <a:schemeClr val="bg1"/>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US" sz="900" b="0" i="0" strike="noStrike" kern="1200" cap="none" spc="0" normalizeH="0" baseline="0" noProof="0" err="1">
              <a:ln>
                <a:noFill/>
              </a:ln>
              <a:solidFill>
                <a:srgbClr val="000000"/>
              </a:solidFill>
              <a:effectLst/>
              <a:uLnTx/>
              <a:uFillTx/>
              <a:latin typeface="Segoe UI"/>
              <a:ea typeface="+mn-ea"/>
              <a:cs typeface="+mn-cs"/>
            </a:endParaRPr>
          </a:p>
        </p:txBody>
      </p:sp>
      <p:sp>
        <p:nvSpPr>
          <p:cNvPr id="454" name="Rectangle 453">
            <a:extLst>
              <a:ext uri="{FF2B5EF4-FFF2-40B4-BE49-F238E27FC236}">
                <a16:creationId xmlns:a16="http://schemas.microsoft.com/office/drawing/2014/main" id="{718EA9E2-1278-4241-B335-EBE85E16A85B}"/>
              </a:ext>
            </a:extLst>
          </p:cNvPr>
          <p:cNvSpPr/>
          <p:nvPr/>
        </p:nvSpPr>
        <p:spPr bwMode="auto">
          <a:xfrm>
            <a:off x="886227" y="5355367"/>
            <a:ext cx="2007648" cy="728211"/>
          </a:xfrm>
          <a:prstGeom prst="rect">
            <a:avLst/>
          </a:prstGeom>
          <a:solidFill>
            <a:schemeClr val="bg1"/>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US" sz="900" b="0" i="0" strike="noStrike" kern="1200" cap="none" spc="0" normalizeH="0" baseline="0" noProof="0" err="1">
              <a:ln>
                <a:noFill/>
              </a:ln>
              <a:solidFill>
                <a:srgbClr val="000000"/>
              </a:solidFill>
              <a:effectLst/>
              <a:uLnTx/>
              <a:uFillTx/>
              <a:latin typeface="Segoe UI"/>
              <a:ea typeface="+mn-ea"/>
              <a:cs typeface="+mn-cs"/>
            </a:endParaRPr>
          </a:p>
        </p:txBody>
      </p:sp>
      <p:sp>
        <p:nvSpPr>
          <p:cNvPr id="455" name="Rectangle 454">
            <a:extLst>
              <a:ext uri="{FF2B5EF4-FFF2-40B4-BE49-F238E27FC236}">
                <a16:creationId xmlns:a16="http://schemas.microsoft.com/office/drawing/2014/main" id="{EDE0A175-290E-4DB8-885A-BFDFFEF80022}"/>
              </a:ext>
            </a:extLst>
          </p:cNvPr>
          <p:cNvSpPr/>
          <p:nvPr/>
        </p:nvSpPr>
        <p:spPr bwMode="auto">
          <a:xfrm>
            <a:off x="1231322" y="4514779"/>
            <a:ext cx="1317458" cy="342900"/>
          </a:xfrm>
          <a:prstGeom prst="rect">
            <a:avLst/>
          </a:prstGeom>
          <a:no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US" sz="900" b="1" i="0" strike="noStrike" kern="1200" cap="none" spc="0" normalizeH="0" baseline="0" noProof="0">
                <a:ln>
                  <a:noFill/>
                </a:ln>
                <a:solidFill>
                  <a:srgbClr val="000000"/>
                </a:solidFill>
                <a:effectLst/>
                <a:uLnTx/>
                <a:uFillTx/>
                <a:latin typeface="Segoe UI"/>
                <a:ea typeface="+mn-ea"/>
                <a:cs typeface="+mn-cs"/>
              </a:rPr>
              <a:t>Managed identities</a:t>
            </a:r>
          </a:p>
        </p:txBody>
      </p:sp>
      <p:sp>
        <p:nvSpPr>
          <p:cNvPr id="456" name="Rectangle 455">
            <a:extLst>
              <a:ext uri="{FF2B5EF4-FFF2-40B4-BE49-F238E27FC236}">
                <a16:creationId xmlns:a16="http://schemas.microsoft.com/office/drawing/2014/main" id="{96F3A2A2-432C-4416-806E-B0B32AD82442}"/>
              </a:ext>
            </a:extLst>
          </p:cNvPr>
          <p:cNvSpPr/>
          <p:nvPr/>
        </p:nvSpPr>
        <p:spPr bwMode="auto">
          <a:xfrm>
            <a:off x="1081377" y="5311035"/>
            <a:ext cx="1677725" cy="442906"/>
          </a:xfrm>
          <a:prstGeom prst="rect">
            <a:avLst/>
          </a:prstGeom>
          <a:no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US" sz="900" b="1" i="0" strike="noStrike" kern="1200" cap="none" spc="0" normalizeH="0" baseline="0" noProof="0">
                <a:ln>
                  <a:noFill/>
                </a:ln>
                <a:solidFill>
                  <a:srgbClr val="000000"/>
                </a:solidFill>
                <a:effectLst/>
                <a:uLnTx/>
                <a:uFillTx/>
                <a:latin typeface="Segoe UI"/>
                <a:ea typeface="+mn-ea"/>
                <a:cs typeface="+mn-cs"/>
              </a:rPr>
              <a:t>Anonymous and Consumer identities </a:t>
            </a:r>
          </a:p>
        </p:txBody>
      </p:sp>
      <p:sp>
        <p:nvSpPr>
          <p:cNvPr id="169" name="Rectangle: Rounded Corners 168">
            <a:extLst>
              <a:ext uri="{FF2B5EF4-FFF2-40B4-BE49-F238E27FC236}">
                <a16:creationId xmlns:a16="http://schemas.microsoft.com/office/drawing/2014/main" id="{EB8476B0-4D34-4257-BE9D-8659DF60CE4D}"/>
              </a:ext>
            </a:extLst>
          </p:cNvPr>
          <p:cNvSpPr/>
          <p:nvPr/>
        </p:nvSpPr>
        <p:spPr bwMode="auto">
          <a:xfrm>
            <a:off x="4431660" y="5703759"/>
            <a:ext cx="2792951" cy="679293"/>
          </a:xfrm>
          <a:prstGeom prst="roundRect">
            <a:avLst>
              <a:gd name="adj" fmla="val 50000"/>
            </a:avLst>
          </a:prstGeom>
          <a:solidFill>
            <a:schemeClr val="bg1">
              <a:lumMod val="95000"/>
            </a:schemeClr>
          </a:solidFill>
          <a:ln w="12700">
            <a:solidFill>
              <a:schemeClr val="accent5"/>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90000"/>
              </a:lnSpc>
              <a:spcBef>
                <a:spcPct val="0"/>
              </a:spcBef>
              <a:spcAft>
                <a:spcPct val="0"/>
              </a:spcAft>
              <a:buClrTx/>
              <a:buSzTx/>
              <a:buFontTx/>
              <a:buNone/>
              <a:tabLst/>
              <a:defRPr/>
            </a:pPr>
            <a:endParaRPr kumimoji="0" lang="en-US" sz="1200" b="1" i="0" u="none" strike="noStrike" kern="1200" cap="none" spc="0" normalizeH="0" baseline="0" noProof="0">
              <a:ln>
                <a:noFill/>
              </a:ln>
              <a:solidFill>
                <a:sysClr val="windowText" lastClr="000000"/>
              </a:solidFill>
              <a:effectLst/>
              <a:uLnTx/>
              <a:uFillTx/>
              <a:latin typeface="Segoe UI"/>
              <a:ea typeface="+mn-ea"/>
              <a:cs typeface="Segoe UI" pitchFamily="34" charset="0"/>
            </a:endParaRPr>
          </a:p>
        </p:txBody>
      </p:sp>
      <p:cxnSp>
        <p:nvCxnSpPr>
          <p:cNvPr id="170" name="Straight Connector 169">
            <a:extLst>
              <a:ext uri="{FF2B5EF4-FFF2-40B4-BE49-F238E27FC236}">
                <a16:creationId xmlns:a16="http://schemas.microsoft.com/office/drawing/2014/main" id="{66D75EC2-363D-4565-A35F-5D27F2DB1C03}"/>
              </a:ext>
            </a:extLst>
          </p:cNvPr>
          <p:cNvCxnSpPr>
            <a:cxnSpLocks/>
          </p:cNvCxnSpPr>
          <p:nvPr/>
        </p:nvCxnSpPr>
        <p:spPr>
          <a:xfrm>
            <a:off x="5024983" y="6229050"/>
            <a:ext cx="1508839" cy="0"/>
          </a:xfrm>
          <a:prstGeom prst="line">
            <a:avLst/>
          </a:prstGeom>
          <a:solidFill>
            <a:srgbClr val="FFFFFF">
              <a:lumMod val="95000"/>
            </a:srgbClr>
          </a:solidFill>
          <a:ln w="19050" cap="flat" cmpd="sng" algn="ctr">
            <a:solidFill>
              <a:srgbClr val="505050"/>
            </a:solidFill>
            <a:prstDash val="solid"/>
          </a:ln>
          <a:effectLst/>
        </p:spPr>
      </p:cxnSp>
      <p:cxnSp>
        <p:nvCxnSpPr>
          <p:cNvPr id="171" name="Straight Connector 170">
            <a:extLst>
              <a:ext uri="{FF2B5EF4-FFF2-40B4-BE49-F238E27FC236}">
                <a16:creationId xmlns:a16="http://schemas.microsoft.com/office/drawing/2014/main" id="{10415A8C-4D3E-49C2-B5A1-A72CE9D7BD08}"/>
              </a:ext>
            </a:extLst>
          </p:cNvPr>
          <p:cNvCxnSpPr>
            <a:cxnSpLocks/>
          </p:cNvCxnSpPr>
          <p:nvPr/>
        </p:nvCxnSpPr>
        <p:spPr>
          <a:xfrm>
            <a:off x="5038536" y="6134403"/>
            <a:ext cx="0" cy="85117"/>
          </a:xfrm>
          <a:prstGeom prst="line">
            <a:avLst/>
          </a:prstGeom>
          <a:noFill/>
          <a:ln w="19050" cap="sq">
            <a:solidFill>
              <a:srgbClr val="505050"/>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172" name="Straight Connector 171">
            <a:extLst>
              <a:ext uri="{FF2B5EF4-FFF2-40B4-BE49-F238E27FC236}">
                <a16:creationId xmlns:a16="http://schemas.microsoft.com/office/drawing/2014/main" id="{5AC7BF3D-BC40-43E8-97C2-C9EC5D91C500}"/>
              </a:ext>
            </a:extLst>
          </p:cNvPr>
          <p:cNvCxnSpPr>
            <a:cxnSpLocks/>
          </p:cNvCxnSpPr>
          <p:nvPr/>
        </p:nvCxnSpPr>
        <p:spPr>
          <a:xfrm>
            <a:off x="5892796" y="6128954"/>
            <a:ext cx="0" cy="85117"/>
          </a:xfrm>
          <a:prstGeom prst="line">
            <a:avLst/>
          </a:prstGeom>
          <a:noFill/>
          <a:ln w="19050" cap="sq">
            <a:solidFill>
              <a:srgbClr val="505050"/>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173" name="Straight Connector 172">
            <a:extLst>
              <a:ext uri="{FF2B5EF4-FFF2-40B4-BE49-F238E27FC236}">
                <a16:creationId xmlns:a16="http://schemas.microsoft.com/office/drawing/2014/main" id="{19A9F526-40EB-4048-80D6-A79E2D587B60}"/>
              </a:ext>
            </a:extLst>
          </p:cNvPr>
          <p:cNvCxnSpPr>
            <a:cxnSpLocks/>
          </p:cNvCxnSpPr>
          <p:nvPr/>
        </p:nvCxnSpPr>
        <p:spPr>
          <a:xfrm>
            <a:off x="6520642" y="6134750"/>
            <a:ext cx="0" cy="85117"/>
          </a:xfrm>
          <a:prstGeom prst="line">
            <a:avLst/>
          </a:prstGeom>
          <a:noFill/>
          <a:ln w="19050" cap="sq">
            <a:solidFill>
              <a:srgbClr val="505050"/>
            </a:solidFill>
            <a:prstDash val="solid"/>
            <a:miter lim="800000"/>
            <a:headEnd/>
            <a:tailEnd/>
          </a:ln>
          <a:extLst>
            <a:ext uri="{909E8E84-426E-40DD-AFC4-6F175D3DCCD1}">
              <a14:hiddenFill xmlns:a14="http://schemas.microsoft.com/office/drawing/2010/main">
                <a:solidFill>
                  <a:srgbClr val="FFFFFF"/>
                </a:solidFill>
              </a14:hiddenFill>
            </a:ext>
          </a:extLst>
        </p:spPr>
      </p:cxnSp>
      <p:pic>
        <p:nvPicPr>
          <p:cNvPr id="174" name="Graphic 173">
            <a:extLst>
              <a:ext uri="{FF2B5EF4-FFF2-40B4-BE49-F238E27FC236}">
                <a16:creationId xmlns:a16="http://schemas.microsoft.com/office/drawing/2014/main" id="{7FC05149-1684-4928-A461-3977DFC72FE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305403" y="6165062"/>
            <a:ext cx="373956" cy="101989"/>
          </a:xfrm>
          <a:prstGeom prst="rect">
            <a:avLst/>
          </a:prstGeom>
        </p:spPr>
      </p:pic>
      <p:grpSp>
        <p:nvGrpSpPr>
          <p:cNvPr id="175" name="Group 174">
            <a:extLst>
              <a:ext uri="{FF2B5EF4-FFF2-40B4-BE49-F238E27FC236}">
                <a16:creationId xmlns:a16="http://schemas.microsoft.com/office/drawing/2014/main" id="{F3F2B79F-7F2E-4D03-9E9E-7CF5F3A282B3}"/>
              </a:ext>
            </a:extLst>
          </p:cNvPr>
          <p:cNvGrpSpPr/>
          <p:nvPr/>
        </p:nvGrpSpPr>
        <p:grpSpPr>
          <a:xfrm>
            <a:off x="5772585" y="5806871"/>
            <a:ext cx="370338" cy="327772"/>
            <a:chOff x="4723767" y="3080378"/>
            <a:chExt cx="439858" cy="389301"/>
          </a:xfrm>
        </p:grpSpPr>
        <p:pic>
          <p:nvPicPr>
            <p:cNvPr id="176" name="Picture 175">
              <a:extLst>
                <a:ext uri="{FF2B5EF4-FFF2-40B4-BE49-F238E27FC236}">
                  <a16:creationId xmlns:a16="http://schemas.microsoft.com/office/drawing/2014/main" id="{C4B68967-128B-4D20-A6C9-D16BF38413BC}"/>
                </a:ext>
              </a:extLst>
            </p:cNvPr>
            <p:cNvPicPr>
              <a:picLocks noChangeAspect="1"/>
            </p:cNvPicPr>
            <p:nvPr/>
          </p:nvPicPr>
          <p:blipFill rotWithShape="1">
            <a:blip r:embed="rId15" cstate="print">
              <a:duotone>
                <a:srgbClr val="0078D7">
                  <a:shade val="45000"/>
                  <a:satMod val="135000"/>
                </a:srgbClr>
                <a:prstClr val="white"/>
              </a:duotone>
              <a:extLst>
                <a:ext uri="{28A0092B-C50C-407E-A947-70E740481C1C}">
                  <a14:useLocalDpi xmlns:a14="http://schemas.microsoft.com/office/drawing/2010/main" val="0"/>
                </a:ext>
              </a:extLst>
            </a:blip>
            <a:srcRect l="-2"/>
            <a:stretch/>
          </p:blipFill>
          <p:spPr>
            <a:xfrm>
              <a:off x="4908907" y="3123428"/>
              <a:ext cx="216369" cy="164753"/>
            </a:xfrm>
            <a:prstGeom prst="rect">
              <a:avLst/>
            </a:prstGeom>
          </p:spPr>
        </p:pic>
        <p:grpSp>
          <p:nvGrpSpPr>
            <p:cNvPr id="177" name="Group 176">
              <a:extLst>
                <a:ext uri="{FF2B5EF4-FFF2-40B4-BE49-F238E27FC236}">
                  <a16:creationId xmlns:a16="http://schemas.microsoft.com/office/drawing/2014/main" id="{F745EB77-ECB8-4FDA-B73D-24C404AC32DF}"/>
                </a:ext>
              </a:extLst>
            </p:cNvPr>
            <p:cNvGrpSpPr/>
            <p:nvPr/>
          </p:nvGrpSpPr>
          <p:grpSpPr>
            <a:xfrm>
              <a:off x="4723767" y="3080378"/>
              <a:ext cx="439858" cy="389301"/>
              <a:chOff x="3131835" y="4047725"/>
              <a:chExt cx="439858" cy="389301"/>
            </a:xfrm>
          </p:grpSpPr>
          <p:grpSp>
            <p:nvGrpSpPr>
              <p:cNvPr id="178" name="Group 177">
                <a:extLst>
                  <a:ext uri="{FF2B5EF4-FFF2-40B4-BE49-F238E27FC236}">
                    <a16:creationId xmlns:a16="http://schemas.microsoft.com/office/drawing/2014/main" id="{AB1109DD-A386-49F9-8C17-5DED95B2F2AC}"/>
                  </a:ext>
                </a:extLst>
              </p:cNvPr>
              <p:cNvGrpSpPr/>
              <p:nvPr/>
            </p:nvGrpSpPr>
            <p:grpSpPr>
              <a:xfrm>
                <a:off x="3131835" y="4047725"/>
                <a:ext cx="182560" cy="348911"/>
                <a:chOff x="2136298" y="4226790"/>
                <a:chExt cx="196678" cy="375893"/>
              </a:xfrm>
            </p:grpSpPr>
            <p:sp>
              <p:nvSpPr>
                <p:cNvPr id="182" name="Rectangle 181">
                  <a:extLst>
                    <a:ext uri="{FF2B5EF4-FFF2-40B4-BE49-F238E27FC236}">
                      <a16:creationId xmlns:a16="http://schemas.microsoft.com/office/drawing/2014/main" id="{1E278790-3F5E-437F-9028-FC86447B4449}"/>
                    </a:ext>
                  </a:extLst>
                </p:cNvPr>
                <p:cNvSpPr/>
                <p:nvPr/>
              </p:nvSpPr>
              <p:spPr bwMode="auto">
                <a:xfrm>
                  <a:off x="2138191" y="4226790"/>
                  <a:ext cx="194785" cy="375893"/>
                </a:xfrm>
                <a:prstGeom prst="rect">
                  <a:avLst/>
                </a:prstGeom>
                <a:solidFill>
                  <a:srgbClr val="505050">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83" name="server">
                  <a:extLst>
                    <a:ext uri="{FF2B5EF4-FFF2-40B4-BE49-F238E27FC236}">
                      <a16:creationId xmlns:a16="http://schemas.microsoft.com/office/drawing/2014/main" id="{9503B447-B10F-445F-BE16-92A5D2A5F45D}"/>
                    </a:ext>
                  </a:extLst>
                </p:cNvPr>
                <p:cNvSpPr>
                  <a:spLocks noChangeAspect="1" noEditPoints="1"/>
                </p:cNvSpPr>
                <p:nvPr/>
              </p:nvSpPr>
              <p:spPr bwMode="auto">
                <a:xfrm>
                  <a:off x="2136298" y="4235711"/>
                  <a:ext cx="192569" cy="36576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4224" cap="sq">
                  <a:solidFill>
                    <a:srgbClr val="505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grpSp>
          <p:sp>
            <p:nvSpPr>
              <p:cNvPr id="179" name="Oval 178">
                <a:extLst>
                  <a:ext uri="{FF2B5EF4-FFF2-40B4-BE49-F238E27FC236}">
                    <a16:creationId xmlns:a16="http://schemas.microsoft.com/office/drawing/2014/main" id="{EFB77288-F2E5-4F47-BFAF-F4F3762E0CBC}"/>
                  </a:ext>
                </a:extLst>
              </p:cNvPr>
              <p:cNvSpPr/>
              <p:nvPr/>
            </p:nvSpPr>
            <p:spPr bwMode="auto">
              <a:xfrm>
                <a:off x="3218521" y="4213899"/>
                <a:ext cx="223127" cy="223127"/>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80" name="Picture 179">
                <a:extLst>
                  <a:ext uri="{FF2B5EF4-FFF2-40B4-BE49-F238E27FC236}">
                    <a16:creationId xmlns:a16="http://schemas.microsoft.com/office/drawing/2014/main" id="{9F814B7C-9889-4FC0-813B-5FA7CFAA3E4E}"/>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r="83295"/>
              <a:stretch/>
            </p:blipFill>
            <p:spPr>
              <a:xfrm>
                <a:off x="3414387" y="4255363"/>
                <a:ext cx="157306" cy="137160"/>
              </a:xfrm>
              <a:prstGeom prst="rect">
                <a:avLst/>
              </a:prstGeom>
            </p:spPr>
          </p:pic>
          <p:sp>
            <p:nvSpPr>
              <p:cNvPr id="181" name="Freeform 6">
                <a:extLst>
                  <a:ext uri="{FF2B5EF4-FFF2-40B4-BE49-F238E27FC236}">
                    <a16:creationId xmlns:a16="http://schemas.microsoft.com/office/drawing/2014/main" id="{CF0CAF7F-40E9-4FA1-86C1-50F4632188C4}"/>
                  </a:ext>
                </a:extLst>
              </p:cNvPr>
              <p:cNvSpPr>
                <a:spLocks noEditPoints="1"/>
              </p:cNvSpPr>
              <p:nvPr/>
            </p:nvSpPr>
            <p:spPr bwMode="auto">
              <a:xfrm>
                <a:off x="3256470" y="4258262"/>
                <a:ext cx="135502" cy="134064"/>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70C0"/>
              </a:solidFill>
              <a:ln w="10795" cap="flat" cmpd="sng" algn="ctr">
                <a:noFill/>
                <a:prstDash val="solid"/>
                <a:headEnd type="none" w="med" len="med"/>
                <a:tailEnd type="none" w="med" len="med"/>
              </a:ln>
              <a:effectLst/>
            </p:spPr>
            <p:txBody>
              <a:bodyPr rot="0" spcFirstLastPara="0" vertOverflow="overflow" horzOverflow="overflow" vert="horz" wrap="square" lIns="182706" tIns="146165" rIns="182706" bIns="146165" numCol="1" spcCol="0" rtlCol="0" fromWordArt="0" anchor="t" anchorCtr="0" forceAA="0" compatLnSpc="1">
                <a:prstTxWarp prst="textNoShape">
                  <a:avLst/>
                </a:prstTxWarp>
                <a:noAutofit/>
              </a:bodyPr>
              <a:lstStyle/>
              <a:p>
                <a:pPr marL="0" marR="0" lvl="0" indent="0" algn="ctr" defTabSz="913111" rtl="0" eaLnBrk="1" fontAlgn="base" latinLnBrk="0" hangingPunct="1">
                  <a:lnSpc>
                    <a:spcPct val="90000"/>
                  </a:lnSpc>
                  <a:spcBef>
                    <a:spcPct val="0"/>
                  </a:spcBef>
                  <a:spcAft>
                    <a:spcPct val="0"/>
                  </a:spcAft>
                  <a:buClrTx/>
                  <a:buSzTx/>
                  <a:buFontTx/>
                  <a:buNone/>
                  <a:tabLst/>
                  <a:defRPr/>
                </a:pPr>
                <a:endParaRPr kumimoji="0" lang="en-US" sz="1998" b="0" i="0" u="none" strike="noStrike" kern="0" cap="none" spc="-50" normalizeH="0" baseline="0" noProof="0">
                  <a:ln>
                    <a:noFill/>
                  </a:ln>
                  <a:gradFill>
                    <a:gsLst>
                      <a:gs pos="1250">
                        <a:srgbClr val="EFEFEF"/>
                      </a:gs>
                      <a:gs pos="10417">
                        <a:srgbClr val="EFEFEF"/>
                      </a:gs>
                    </a:gsLst>
                    <a:lin ang="5400000" scaled="0"/>
                  </a:gradFill>
                  <a:effectLst/>
                  <a:uLnTx/>
                  <a:uFillTx/>
                  <a:latin typeface="Segoe UI Light"/>
                  <a:ea typeface="+mn-ea"/>
                  <a:cs typeface="+mn-cs"/>
                </a:endParaRPr>
              </a:p>
            </p:txBody>
          </p:sp>
        </p:grpSp>
      </p:grpSp>
      <p:grpSp>
        <p:nvGrpSpPr>
          <p:cNvPr id="184" name="Group 183">
            <a:extLst>
              <a:ext uri="{FF2B5EF4-FFF2-40B4-BE49-F238E27FC236}">
                <a16:creationId xmlns:a16="http://schemas.microsoft.com/office/drawing/2014/main" id="{9F78E113-7695-4755-B3B6-EDB55103AA36}"/>
              </a:ext>
            </a:extLst>
          </p:cNvPr>
          <p:cNvGrpSpPr/>
          <p:nvPr/>
        </p:nvGrpSpPr>
        <p:grpSpPr>
          <a:xfrm>
            <a:off x="6416926" y="5817806"/>
            <a:ext cx="370338" cy="327772"/>
            <a:chOff x="4723767" y="3080378"/>
            <a:chExt cx="439858" cy="389301"/>
          </a:xfrm>
        </p:grpSpPr>
        <p:pic>
          <p:nvPicPr>
            <p:cNvPr id="185" name="Picture 184">
              <a:extLst>
                <a:ext uri="{FF2B5EF4-FFF2-40B4-BE49-F238E27FC236}">
                  <a16:creationId xmlns:a16="http://schemas.microsoft.com/office/drawing/2014/main" id="{5925DC91-6438-4A9F-972C-F07113227589}"/>
                </a:ext>
              </a:extLst>
            </p:cNvPr>
            <p:cNvPicPr>
              <a:picLocks noChangeAspect="1"/>
            </p:cNvPicPr>
            <p:nvPr/>
          </p:nvPicPr>
          <p:blipFill rotWithShape="1">
            <a:blip r:embed="rId15" cstate="print">
              <a:duotone>
                <a:srgbClr val="0078D7">
                  <a:shade val="45000"/>
                  <a:satMod val="135000"/>
                </a:srgbClr>
                <a:prstClr val="white"/>
              </a:duotone>
              <a:extLst>
                <a:ext uri="{28A0092B-C50C-407E-A947-70E740481C1C}">
                  <a14:useLocalDpi xmlns:a14="http://schemas.microsoft.com/office/drawing/2010/main" val="0"/>
                </a:ext>
              </a:extLst>
            </a:blip>
            <a:srcRect l="-2"/>
            <a:stretch/>
          </p:blipFill>
          <p:spPr>
            <a:xfrm>
              <a:off x="4908907" y="3123428"/>
              <a:ext cx="216369" cy="164753"/>
            </a:xfrm>
            <a:prstGeom prst="rect">
              <a:avLst/>
            </a:prstGeom>
          </p:spPr>
        </p:pic>
        <p:grpSp>
          <p:nvGrpSpPr>
            <p:cNvPr id="186" name="Group 185">
              <a:extLst>
                <a:ext uri="{FF2B5EF4-FFF2-40B4-BE49-F238E27FC236}">
                  <a16:creationId xmlns:a16="http://schemas.microsoft.com/office/drawing/2014/main" id="{DE1B2B89-7C71-44DF-B5E6-D2E9C43345F9}"/>
                </a:ext>
              </a:extLst>
            </p:cNvPr>
            <p:cNvGrpSpPr/>
            <p:nvPr/>
          </p:nvGrpSpPr>
          <p:grpSpPr>
            <a:xfrm>
              <a:off x="4723767" y="3080378"/>
              <a:ext cx="439858" cy="389301"/>
              <a:chOff x="3131835" y="4047725"/>
              <a:chExt cx="439858" cy="389301"/>
            </a:xfrm>
          </p:grpSpPr>
          <p:grpSp>
            <p:nvGrpSpPr>
              <p:cNvPr id="187" name="Group 186">
                <a:extLst>
                  <a:ext uri="{FF2B5EF4-FFF2-40B4-BE49-F238E27FC236}">
                    <a16:creationId xmlns:a16="http://schemas.microsoft.com/office/drawing/2014/main" id="{C7C64AB5-7137-483C-B614-9C6B6148BD32}"/>
                  </a:ext>
                </a:extLst>
              </p:cNvPr>
              <p:cNvGrpSpPr/>
              <p:nvPr/>
            </p:nvGrpSpPr>
            <p:grpSpPr>
              <a:xfrm>
                <a:off x="3131835" y="4047725"/>
                <a:ext cx="182560" cy="348911"/>
                <a:chOff x="2136298" y="4226790"/>
                <a:chExt cx="196678" cy="375893"/>
              </a:xfrm>
            </p:grpSpPr>
            <p:sp>
              <p:nvSpPr>
                <p:cNvPr id="192" name="Rectangle 191">
                  <a:extLst>
                    <a:ext uri="{FF2B5EF4-FFF2-40B4-BE49-F238E27FC236}">
                      <a16:creationId xmlns:a16="http://schemas.microsoft.com/office/drawing/2014/main" id="{BAF05921-F1C5-4DDB-A79C-1E06471C43F9}"/>
                    </a:ext>
                  </a:extLst>
                </p:cNvPr>
                <p:cNvSpPr/>
                <p:nvPr/>
              </p:nvSpPr>
              <p:spPr bwMode="auto">
                <a:xfrm>
                  <a:off x="2138191" y="4226790"/>
                  <a:ext cx="194785" cy="375893"/>
                </a:xfrm>
                <a:prstGeom prst="rect">
                  <a:avLst/>
                </a:prstGeom>
                <a:solidFill>
                  <a:srgbClr val="505050">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93" name="server">
                  <a:extLst>
                    <a:ext uri="{FF2B5EF4-FFF2-40B4-BE49-F238E27FC236}">
                      <a16:creationId xmlns:a16="http://schemas.microsoft.com/office/drawing/2014/main" id="{CE10DF8A-AF6F-4E96-AC1D-874450D8501F}"/>
                    </a:ext>
                  </a:extLst>
                </p:cNvPr>
                <p:cNvSpPr>
                  <a:spLocks noChangeAspect="1" noEditPoints="1"/>
                </p:cNvSpPr>
                <p:nvPr/>
              </p:nvSpPr>
              <p:spPr bwMode="auto">
                <a:xfrm>
                  <a:off x="2136298" y="4235711"/>
                  <a:ext cx="192569" cy="36576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4224" cap="sq">
                  <a:solidFill>
                    <a:srgbClr val="505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grpSp>
          <p:sp>
            <p:nvSpPr>
              <p:cNvPr id="188" name="Oval 187">
                <a:extLst>
                  <a:ext uri="{FF2B5EF4-FFF2-40B4-BE49-F238E27FC236}">
                    <a16:creationId xmlns:a16="http://schemas.microsoft.com/office/drawing/2014/main" id="{256B6316-5E2F-40A8-B330-569F7647DDAC}"/>
                  </a:ext>
                </a:extLst>
              </p:cNvPr>
              <p:cNvSpPr/>
              <p:nvPr/>
            </p:nvSpPr>
            <p:spPr bwMode="auto">
              <a:xfrm>
                <a:off x="3218521" y="4213899"/>
                <a:ext cx="223127" cy="223127"/>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90" name="Picture 189">
                <a:extLst>
                  <a:ext uri="{FF2B5EF4-FFF2-40B4-BE49-F238E27FC236}">
                    <a16:creationId xmlns:a16="http://schemas.microsoft.com/office/drawing/2014/main" id="{6293889A-7C51-4033-99F0-BCA6BE052714}"/>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r="83295"/>
              <a:stretch/>
            </p:blipFill>
            <p:spPr>
              <a:xfrm>
                <a:off x="3414387" y="4255363"/>
                <a:ext cx="157306" cy="137160"/>
              </a:xfrm>
              <a:prstGeom prst="rect">
                <a:avLst/>
              </a:prstGeom>
            </p:spPr>
          </p:pic>
          <p:sp>
            <p:nvSpPr>
              <p:cNvPr id="191" name="Freeform 6">
                <a:extLst>
                  <a:ext uri="{FF2B5EF4-FFF2-40B4-BE49-F238E27FC236}">
                    <a16:creationId xmlns:a16="http://schemas.microsoft.com/office/drawing/2014/main" id="{2CFEEFE3-4111-4D86-9728-B8CDB35043C4}"/>
                  </a:ext>
                </a:extLst>
              </p:cNvPr>
              <p:cNvSpPr>
                <a:spLocks noEditPoints="1"/>
              </p:cNvSpPr>
              <p:nvPr/>
            </p:nvSpPr>
            <p:spPr bwMode="auto">
              <a:xfrm>
                <a:off x="3256470" y="4258262"/>
                <a:ext cx="135502" cy="134064"/>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70C0"/>
              </a:solidFill>
              <a:ln w="10795" cap="flat" cmpd="sng" algn="ctr">
                <a:noFill/>
                <a:prstDash val="solid"/>
                <a:headEnd type="none" w="med" len="med"/>
                <a:tailEnd type="none" w="med" len="med"/>
              </a:ln>
              <a:effectLst/>
            </p:spPr>
            <p:txBody>
              <a:bodyPr rot="0" spcFirstLastPara="0" vertOverflow="overflow" horzOverflow="overflow" vert="horz" wrap="square" lIns="182706" tIns="146165" rIns="182706" bIns="146165" numCol="1" spcCol="0" rtlCol="0" fromWordArt="0" anchor="t" anchorCtr="0" forceAA="0" compatLnSpc="1">
                <a:prstTxWarp prst="textNoShape">
                  <a:avLst/>
                </a:prstTxWarp>
                <a:noAutofit/>
              </a:bodyPr>
              <a:lstStyle/>
              <a:p>
                <a:pPr marL="0" marR="0" lvl="0" indent="0" algn="ctr" defTabSz="913111" rtl="0" eaLnBrk="1" fontAlgn="base" latinLnBrk="0" hangingPunct="1">
                  <a:lnSpc>
                    <a:spcPct val="90000"/>
                  </a:lnSpc>
                  <a:spcBef>
                    <a:spcPct val="0"/>
                  </a:spcBef>
                  <a:spcAft>
                    <a:spcPct val="0"/>
                  </a:spcAft>
                  <a:buClrTx/>
                  <a:buSzTx/>
                  <a:buFontTx/>
                  <a:buNone/>
                  <a:tabLst/>
                  <a:defRPr/>
                </a:pPr>
                <a:endParaRPr kumimoji="0" lang="en-US" sz="1998" b="0" i="0" u="none" strike="noStrike" kern="0" cap="none" spc="-50" normalizeH="0" baseline="0" noProof="0">
                  <a:ln>
                    <a:noFill/>
                  </a:ln>
                  <a:gradFill>
                    <a:gsLst>
                      <a:gs pos="1250">
                        <a:srgbClr val="EFEFEF"/>
                      </a:gs>
                      <a:gs pos="10417">
                        <a:srgbClr val="EFEFEF"/>
                      </a:gs>
                    </a:gsLst>
                    <a:lin ang="5400000" scaled="0"/>
                  </a:gradFill>
                  <a:effectLst/>
                  <a:uLnTx/>
                  <a:uFillTx/>
                  <a:latin typeface="Segoe UI Light"/>
                  <a:ea typeface="+mn-ea"/>
                  <a:cs typeface="+mn-cs"/>
                </a:endParaRPr>
              </a:p>
            </p:txBody>
          </p:sp>
        </p:grpSp>
      </p:grpSp>
      <p:sp>
        <p:nvSpPr>
          <p:cNvPr id="194" name="Laptop_E770">
            <a:extLst>
              <a:ext uri="{FF2B5EF4-FFF2-40B4-BE49-F238E27FC236}">
                <a16:creationId xmlns:a16="http://schemas.microsoft.com/office/drawing/2014/main" id="{A38ED2BF-56B1-4DD3-80E1-869B34E89BD7}"/>
              </a:ext>
            </a:extLst>
          </p:cNvPr>
          <p:cNvSpPr>
            <a:spLocks noChangeAspect="1" noEditPoints="1"/>
          </p:cNvSpPr>
          <p:nvPr/>
        </p:nvSpPr>
        <p:spPr bwMode="auto">
          <a:xfrm>
            <a:off x="4781390" y="5785778"/>
            <a:ext cx="514292" cy="343175"/>
          </a:xfrm>
          <a:custGeom>
            <a:avLst/>
            <a:gdLst>
              <a:gd name="T0" fmla="*/ 3250 w 3750"/>
              <a:gd name="T1" fmla="*/ 1750 h 2500"/>
              <a:gd name="T2" fmla="*/ 500 w 3750"/>
              <a:gd name="T3" fmla="*/ 1750 h 2500"/>
              <a:gd name="T4" fmla="*/ 500 w 3750"/>
              <a:gd name="T5" fmla="*/ 0 h 2500"/>
              <a:gd name="T6" fmla="*/ 3250 w 3750"/>
              <a:gd name="T7" fmla="*/ 0 h 2500"/>
              <a:gd name="T8" fmla="*/ 3250 w 3750"/>
              <a:gd name="T9" fmla="*/ 1750 h 2500"/>
              <a:gd name="T10" fmla="*/ 0 w 3750"/>
              <a:gd name="T11" fmla="*/ 2375 h 2500"/>
              <a:gd name="T12" fmla="*/ 125 w 3750"/>
              <a:gd name="T13" fmla="*/ 2500 h 2500"/>
              <a:gd name="T14" fmla="*/ 3625 w 3750"/>
              <a:gd name="T15" fmla="*/ 2500 h 2500"/>
              <a:gd name="T16" fmla="*/ 3750 w 3750"/>
              <a:gd name="T17" fmla="*/ 2375 h 2500"/>
              <a:gd name="T18" fmla="*/ 3688 w 3750"/>
              <a:gd name="T19" fmla="*/ 2187 h 2500"/>
              <a:gd name="T20" fmla="*/ 3250 w 3750"/>
              <a:gd name="T21" fmla="*/ 1750 h 2500"/>
              <a:gd name="T22" fmla="*/ 500 w 3750"/>
              <a:gd name="T23" fmla="*/ 1750 h 2500"/>
              <a:gd name="T24" fmla="*/ 63 w 3750"/>
              <a:gd name="T25" fmla="*/ 2187 h 2500"/>
              <a:gd name="T26" fmla="*/ 0 w 3750"/>
              <a:gd name="T27" fmla="*/ 2375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0" h="2500">
                <a:moveTo>
                  <a:pt x="3250" y="1750"/>
                </a:moveTo>
                <a:cubicBezTo>
                  <a:pt x="500" y="1750"/>
                  <a:pt x="500" y="1750"/>
                  <a:pt x="500" y="1750"/>
                </a:cubicBezTo>
                <a:cubicBezTo>
                  <a:pt x="500" y="0"/>
                  <a:pt x="500" y="0"/>
                  <a:pt x="500" y="0"/>
                </a:cubicBezTo>
                <a:cubicBezTo>
                  <a:pt x="3250" y="0"/>
                  <a:pt x="3250" y="0"/>
                  <a:pt x="3250" y="0"/>
                </a:cubicBezTo>
                <a:lnTo>
                  <a:pt x="3250" y="1750"/>
                </a:lnTo>
                <a:close/>
                <a:moveTo>
                  <a:pt x="0" y="2375"/>
                </a:moveTo>
                <a:cubicBezTo>
                  <a:pt x="0" y="2444"/>
                  <a:pt x="56" y="2500"/>
                  <a:pt x="125" y="2500"/>
                </a:cubicBezTo>
                <a:cubicBezTo>
                  <a:pt x="3625" y="2500"/>
                  <a:pt x="3625" y="2500"/>
                  <a:pt x="3625" y="2500"/>
                </a:cubicBezTo>
                <a:cubicBezTo>
                  <a:pt x="3694" y="2500"/>
                  <a:pt x="3750" y="2444"/>
                  <a:pt x="3750" y="2375"/>
                </a:cubicBezTo>
                <a:cubicBezTo>
                  <a:pt x="3750" y="2302"/>
                  <a:pt x="3726" y="2235"/>
                  <a:pt x="3688" y="2187"/>
                </a:cubicBezTo>
                <a:cubicBezTo>
                  <a:pt x="3250" y="1750"/>
                  <a:pt x="3250" y="1750"/>
                  <a:pt x="3250" y="1750"/>
                </a:cubicBezTo>
                <a:cubicBezTo>
                  <a:pt x="500" y="1750"/>
                  <a:pt x="500" y="1750"/>
                  <a:pt x="500" y="1750"/>
                </a:cubicBezTo>
                <a:cubicBezTo>
                  <a:pt x="63" y="2187"/>
                  <a:pt x="63" y="2187"/>
                  <a:pt x="63" y="2187"/>
                </a:cubicBezTo>
                <a:cubicBezTo>
                  <a:pt x="24" y="2235"/>
                  <a:pt x="0" y="2302"/>
                  <a:pt x="0" y="2375"/>
                </a:cubicBezTo>
                <a:close/>
              </a:path>
            </a:pathLst>
          </a:custGeom>
          <a:noFill/>
          <a:ln w="15875" cap="sq">
            <a:solidFill>
              <a:srgbClr val="D4112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196" name="Rectangle 195">
            <a:extLst>
              <a:ext uri="{FF2B5EF4-FFF2-40B4-BE49-F238E27FC236}">
                <a16:creationId xmlns:a16="http://schemas.microsoft.com/office/drawing/2014/main" id="{B1CB16D7-DA85-4241-B8AB-6249E09A4B9A}"/>
              </a:ext>
            </a:extLst>
          </p:cNvPr>
          <p:cNvSpPr/>
          <p:nvPr/>
        </p:nvSpPr>
        <p:spPr bwMode="auto">
          <a:xfrm>
            <a:off x="5860692" y="5212328"/>
            <a:ext cx="2423481" cy="8152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ctr" anchorCtr="0" forceAA="0" compatLnSpc="1">
            <a:prstTxWarp prst="textNoShape">
              <a:avLst/>
            </a:prstTxWarp>
            <a:noAutofit/>
          </a:bodyPr>
          <a:lstStyle/>
          <a:p>
            <a:pPr marL="0" marR="0" lvl="0" indent="0" algn="l" defTabSz="932114" rtl="0" eaLnBrk="1" fontAlgn="base" latinLnBrk="0" hangingPunct="1">
              <a:lnSpc>
                <a:spcPct val="90000"/>
              </a:lnSpc>
              <a:spcBef>
                <a:spcPct val="0"/>
              </a:spcBef>
              <a:spcAft>
                <a:spcPts val="600"/>
              </a:spcAft>
              <a:buClrTx/>
              <a:buSzTx/>
              <a:buFontTx/>
              <a:buNone/>
              <a:tabLst/>
              <a:defRPr/>
            </a:pPr>
            <a:r>
              <a:rPr kumimoji="0" lang="en-US" sz="1400" b="0" i="0" u="none" strike="noStrike" kern="1200" cap="none" spc="0" normalizeH="0" baseline="0" noProof="0">
                <a:ln>
                  <a:noFill/>
                </a:ln>
                <a:gradFill>
                  <a:gsLst>
                    <a:gs pos="2917">
                      <a:srgbClr val="1A1A1A"/>
                    </a:gs>
                    <a:gs pos="30000">
                      <a:srgbClr val="1A1A1A"/>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Network Segments</a:t>
            </a:r>
            <a:endParaRPr kumimoji="0" lang="en-US" sz="11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Segoe UI" pitchFamily="34" charset="0"/>
              <a:cs typeface="Segoe UI" pitchFamily="34" charset="0"/>
            </a:endParaRPr>
          </a:p>
          <a:p>
            <a:pPr marL="0" marR="0" lvl="0" indent="0" algn="l" defTabSz="932114" rtl="0" eaLnBrk="1" fontAlgn="base" latinLnBrk="0" hangingPunct="1">
              <a:lnSpc>
                <a:spcPct val="90000"/>
              </a:lnSpc>
              <a:spcBef>
                <a:spcPct val="0"/>
              </a:spcBef>
              <a:spcAft>
                <a:spcPts val="600"/>
              </a:spcAft>
              <a:buClrTx/>
              <a:buSzTx/>
              <a:buFontTx/>
              <a:buNone/>
              <a:tabLst/>
              <a:defRPr/>
            </a:pPr>
            <a:r>
              <a:rPr kumimoji="0" lang="en-US" sz="11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Segoe UI" pitchFamily="34" charset="0"/>
                <a:cs typeface="Segoe UI" pitchFamily="34" charset="0"/>
              </a:rPr>
              <a:t> </a:t>
            </a:r>
            <a:endParaRPr kumimoji="0" lang="en-US" sz="12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Segoe UI" pitchFamily="34" charset="0"/>
              <a:cs typeface="Segoe UI" pitchFamily="34" charset="0"/>
            </a:endParaRPr>
          </a:p>
        </p:txBody>
      </p:sp>
      <p:pic>
        <p:nvPicPr>
          <p:cNvPr id="221" name="!! Graphic 314">
            <a:extLst>
              <a:ext uri="{FF2B5EF4-FFF2-40B4-BE49-F238E27FC236}">
                <a16:creationId xmlns:a16="http://schemas.microsoft.com/office/drawing/2014/main" id="{232EDAAB-76AB-4010-8C3F-5D5EBE65A26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116732" y="3838959"/>
            <a:ext cx="196950" cy="182880"/>
          </a:xfrm>
          <a:prstGeom prst="rect">
            <a:avLst/>
          </a:prstGeom>
        </p:spPr>
      </p:pic>
      <p:grpSp>
        <p:nvGrpSpPr>
          <p:cNvPr id="57" name="Group 56">
            <a:extLst>
              <a:ext uri="{FF2B5EF4-FFF2-40B4-BE49-F238E27FC236}">
                <a16:creationId xmlns:a16="http://schemas.microsoft.com/office/drawing/2014/main" id="{DF2879B2-3939-401D-B188-B6E2F3A34189}"/>
              </a:ext>
            </a:extLst>
          </p:cNvPr>
          <p:cNvGrpSpPr/>
          <p:nvPr/>
        </p:nvGrpSpPr>
        <p:grpSpPr>
          <a:xfrm>
            <a:off x="6408523" y="3546235"/>
            <a:ext cx="295325" cy="292724"/>
            <a:chOff x="6010880" y="3528401"/>
            <a:chExt cx="295325" cy="292724"/>
          </a:xfrm>
        </p:grpSpPr>
        <p:sp>
          <p:nvSpPr>
            <p:cNvPr id="271" name="Oval 270">
              <a:extLst>
                <a:ext uri="{FF2B5EF4-FFF2-40B4-BE49-F238E27FC236}">
                  <a16:creationId xmlns:a16="http://schemas.microsoft.com/office/drawing/2014/main" id="{2E33734D-113D-4764-A944-AE117B93CAC0}"/>
                </a:ext>
              </a:extLst>
            </p:cNvPr>
            <p:cNvSpPr/>
            <p:nvPr/>
          </p:nvSpPr>
          <p:spPr bwMode="auto">
            <a:xfrm>
              <a:off x="6010880" y="3528401"/>
              <a:ext cx="295325" cy="292724"/>
            </a:xfrm>
            <a:prstGeom prst="ellipse">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73" name="magnify" title="Icon of a magnifying glass">
              <a:extLst>
                <a:ext uri="{FF2B5EF4-FFF2-40B4-BE49-F238E27FC236}">
                  <a16:creationId xmlns:a16="http://schemas.microsoft.com/office/drawing/2014/main" id="{61C26BC9-4B3F-4414-96D7-84085B4372A3}"/>
                </a:ext>
              </a:extLst>
            </p:cNvPr>
            <p:cNvSpPr>
              <a:spLocks noChangeAspect="1" noEditPoints="1"/>
            </p:cNvSpPr>
            <p:nvPr/>
          </p:nvSpPr>
          <p:spPr bwMode="auto">
            <a:xfrm flipH="1">
              <a:off x="6077839" y="3600432"/>
              <a:ext cx="153240" cy="150313"/>
            </a:xfrm>
            <a:custGeom>
              <a:avLst/>
              <a:gdLst>
                <a:gd name="T0" fmla="*/ 112 w 343"/>
                <a:gd name="T1" fmla="*/ 223 h 338"/>
                <a:gd name="T2" fmla="*/ 0 w 343"/>
                <a:gd name="T3" fmla="*/ 111 h 338"/>
                <a:gd name="T4" fmla="*/ 112 w 343"/>
                <a:gd name="T5" fmla="*/ 0 h 338"/>
                <a:gd name="T6" fmla="*/ 223 w 343"/>
                <a:gd name="T7" fmla="*/ 111 h 338"/>
                <a:gd name="T8" fmla="*/ 112 w 343"/>
                <a:gd name="T9" fmla="*/ 223 h 338"/>
                <a:gd name="T10" fmla="*/ 343 w 343"/>
                <a:gd name="T11" fmla="*/ 338 h 338"/>
                <a:gd name="T12" fmla="*/ 191 w 343"/>
                <a:gd name="T13" fmla="*/ 189 h 338"/>
              </a:gdLst>
              <a:ahLst/>
              <a:cxnLst>
                <a:cxn ang="0">
                  <a:pos x="T0" y="T1"/>
                </a:cxn>
                <a:cxn ang="0">
                  <a:pos x="T2" y="T3"/>
                </a:cxn>
                <a:cxn ang="0">
                  <a:pos x="T4" y="T5"/>
                </a:cxn>
                <a:cxn ang="0">
                  <a:pos x="T6" y="T7"/>
                </a:cxn>
                <a:cxn ang="0">
                  <a:pos x="T8" y="T9"/>
                </a:cxn>
                <a:cxn ang="0">
                  <a:pos x="T10" y="T11"/>
                </a:cxn>
                <a:cxn ang="0">
                  <a:pos x="T12" y="T13"/>
                </a:cxn>
              </a:cxnLst>
              <a:rect l="0" t="0" r="r" b="b"/>
              <a:pathLst>
                <a:path w="343" h="338">
                  <a:moveTo>
                    <a:pt x="112" y="223"/>
                  </a:moveTo>
                  <a:cubicBezTo>
                    <a:pt x="50" y="223"/>
                    <a:pt x="0" y="173"/>
                    <a:pt x="0" y="111"/>
                  </a:cubicBezTo>
                  <a:cubicBezTo>
                    <a:pt x="0" y="50"/>
                    <a:pt x="50" y="0"/>
                    <a:pt x="112" y="0"/>
                  </a:cubicBezTo>
                  <a:cubicBezTo>
                    <a:pt x="173" y="0"/>
                    <a:pt x="223" y="50"/>
                    <a:pt x="223" y="111"/>
                  </a:cubicBezTo>
                  <a:cubicBezTo>
                    <a:pt x="223" y="173"/>
                    <a:pt x="173" y="223"/>
                    <a:pt x="112" y="223"/>
                  </a:cubicBezTo>
                  <a:close/>
                  <a:moveTo>
                    <a:pt x="343" y="338"/>
                  </a:moveTo>
                  <a:cubicBezTo>
                    <a:pt x="191" y="189"/>
                    <a:pt x="191" y="189"/>
                    <a:pt x="191" y="189"/>
                  </a:cubicBezTo>
                </a:path>
              </a:pathLst>
            </a:custGeom>
            <a:solidFill>
              <a:schemeClr val="accent6"/>
            </a:solidFill>
            <a:ln w="19050"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grpSp>
      <p:grpSp>
        <p:nvGrpSpPr>
          <p:cNvPr id="56" name="Group 55">
            <a:extLst>
              <a:ext uri="{FF2B5EF4-FFF2-40B4-BE49-F238E27FC236}">
                <a16:creationId xmlns:a16="http://schemas.microsoft.com/office/drawing/2014/main" id="{F3C46A7F-94FE-42CA-A738-85BEB10BFE11}"/>
              </a:ext>
            </a:extLst>
          </p:cNvPr>
          <p:cNvGrpSpPr/>
          <p:nvPr/>
        </p:nvGrpSpPr>
        <p:grpSpPr>
          <a:xfrm>
            <a:off x="5988715" y="3546643"/>
            <a:ext cx="295325" cy="292724"/>
            <a:chOff x="6330603" y="3802299"/>
            <a:chExt cx="295325" cy="292724"/>
          </a:xfrm>
        </p:grpSpPr>
        <p:sp>
          <p:nvSpPr>
            <p:cNvPr id="275" name="Oval 274">
              <a:extLst>
                <a:ext uri="{FF2B5EF4-FFF2-40B4-BE49-F238E27FC236}">
                  <a16:creationId xmlns:a16="http://schemas.microsoft.com/office/drawing/2014/main" id="{4E3E1E2E-8056-4AD4-9AE9-1033B0CBA2C6}"/>
                </a:ext>
              </a:extLst>
            </p:cNvPr>
            <p:cNvSpPr/>
            <p:nvPr/>
          </p:nvSpPr>
          <p:spPr bwMode="auto">
            <a:xfrm>
              <a:off x="6330603" y="3802299"/>
              <a:ext cx="295325" cy="292724"/>
            </a:xfrm>
            <a:prstGeom prst="ellipse">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5" name="shield_3" title="Icon of a shield with an exclamation point inside">
              <a:extLst>
                <a:ext uri="{FF2B5EF4-FFF2-40B4-BE49-F238E27FC236}">
                  <a16:creationId xmlns:a16="http://schemas.microsoft.com/office/drawing/2014/main" id="{6BC8B01C-D41C-4050-8B53-B12DE785403C}"/>
                </a:ext>
              </a:extLst>
            </p:cNvPr>
            <p:cNvSpPr>
              <a:spLocks noChangeAspect="1" noEditPoints="1"/>
            </p:cNvSpPr>
            <p:nvPr/>
          </p:nvSpPr>
          <p:spPr bwMode="auto">
            <a:xfrm>
              <a:off x="6385268" y="3862216"/>
              <a:ext cx="185119" cy="187620"/>
            </a:xfrm>
            <a:custGeom>
              <a:avLst/>
              <a:gdLst>
                <a:gd name="T0" fmla="*/ 55 w 322"/>
                <a:gd name="T1" fmla="*/ 246 h 329"/>
                <a:gd name="T2" fmla="*/ 4 w 322"/>
                <a:gd name="T3" fmla="*/ 101 h 329"/>
                <a:gd name="T4" fmla="*/ 4 w 322"/>
                <a:gd name="T5" fmla="*/ 44 h 329"/>
                <a:gd name="T6" fmla="*/ 72 w 322"/>
                <a:gd name="T7" fmla="*/ 34 h 329"/>
                <a:gd name="T8" fmla="*/ 161 w 322"/>
                <a:gd name="T9" fmla="*/ 0 h 329"/>
                <a:gd name="T10" fmla="*/ 250 w 322"/>
                <a:gd name="T11" fmla="*/ 34 h 329"/>
                <a:gd name="T12" fmla="*/ 318 w 322"/>
                <a:gd name="T13" fmla="*/ 44 h 329"/>
                <a:gd name="T14" fmla="*/ 318 w 322"/>
                <a:gd name="T15" fmla="*/ 101 h 329"/>
                <a:gd name="T16" fmla="*/ 267 w 322"/>
                <a:gd name="T17" fmla="*/ 246 h 329"/>
                <a:gd name="T18" fmla="*/ 161 w 322"/>
                <a:gd name="T19" fmla="*/ 329 h 329"/>
                <a:gd name="T20" fmla="*/ 55 w 322"/>
                <a:gd name="T21" fmla="*/ 246 h 329"/>
                <a:gd name="T22" fmla="*/ 161 w 322"/>
                <a:gd name="T23" fmla="*/ 53 h 329"/>
                <a:gd name="T24" fmla="*/ 161 w 322"/>
                <a:gd name="T25" fmla="*/ 207 h 329"/>
                <a:gd name="T26" fmla="*/ 161 w 322"/>
                <a:gd name="T27" fmla="*/ 231 h 329"/>
                <a:gd name="T28" fmla="*/ 161 w 322"/>
                <a:gd name="T29" fmla="*/ 25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2" h="329">
                  <a:moveTo>
                    <a:pt x="55" y="246"/>
                  </a:moveTo>
                  <a:cubicBezTo>
                    <a:pt x="0" y="179"/>
                    <a:pt x="4" y="101"/>
                    <a:pt x="4" y="101"/>
                  </a:cubicBezTo>
                  <a:cubicBezTo>
                    <a:pt x="4" y="44"/>
                    <a:pt x="4" y="44"/>
                    <a:pt x="4" y="44"/>
                  </a:cubicBezTo>
                  <a:cubicBezTo>
                    <a:pt x="4" y="44"/>
                    <a:pt x="38" y="45"/>
                    <a:pt x="72" y="34"/>
                  </a:cubicBezTo>
                  <a:cubicBezTo>
                    <a:pt x="107" y="22"/>
                    <a:pt x="124" y="0"/>
                    <a:pt x="161" y="0"/>
                  </a:cubicBezTo>
                  <a:cubicBezTo>
                    <a:pt x="198" y="0"/>
                    <a:pt x="215" y="22"/>
                    <a:pt x="250" y="34"/>
                  </a:cubicBezTo>
                  <a:cubicBezTo>
                    <a:pt x="284" y="45"/>
                    <a:pt x="318" y="44"/>
                    <a:pt x="318" y="44"/>
                  </a:cubicBezTo>
                  <a:cubicBezTo>
                    <a:pt x="318" y="101"/>
                    <a:pt x="318" y="101"/>
                    <a:pt x="318" y="101"/>
                  </a:cubicBezTo>
                  <a:cubicBezTo>
                    <a:pt x="318" y="101"/>
                    <a:pt x="322" y="179"/>
                    <a:pt x="267" y="246"/>
                  </a:cubicBezTo>
                  <a:cubicBezTo>
                    <a:pt x="234" y="286"/>
                    <a:pt x="161" y="329"/>
                    <a:pt x="161" y="329"/>
                  </a:cubicBezTo>
                  <a:cubicBezTo>
                    <a:pt x="161" y="329"/>
                    <a:pt x="88" y="286"/>
                    <a:pt x="55" y="246"/>
                  </a:cubicBezTo>
                  <a:close/>
                  <a:moveTo>
                    <a:pt x="161" y="53"/>
                  </a:moveTo>
                  <a:cubicBezTo>
                    <a:pt x="161" y="207"/>
                    <a:pt x="161" y="207"/>
                    <a:pt x="161" y="207"/>
                  </a:cubicBezTo>
                  <a:moveTo>
                    <a:pt x="161" y="231"/>
                  </a:moveTo>
                  <a:cubicBezTo>
                    <a:pt x="161" y="251"/>
                    <a:pt x="161" y="251"/>
                    <a:pt x="161" y="251"/>
                  </a:cubicBezTo>
                </a:path>
              </a:pathLst>
            </a:custGeom>
            <a:noFill/>
            <a:ln w="19050" cap="flat">
              <a:solidFill>
                <a:schemeClr val="tx1"/>
              </a:solidFill>
              <a:prstDash val="solid"/>
              <a:miter lim="800000"/>
              <a:headEnd/>
              <a:tailEnd/>
            </a:ln>
          </p:spPr>
          <p:txBody>
            <a:bodyPr vert="horz" wrap="square" lIns="89642" tIns="44821" rIns="89642" bIns="44821" numCol="1" anchor="t" anchorCtr="0" compatLnSpc="1">
              <a:prstTxWarp prst="textNoShape">
                <a:avLst/>
              </a:prstTxWarp>
            </a:bodyPr>
            <a:lstStyle/>
            <a:p>
              <a:endParaRPr lang="en-US" sz="1730"/>
            </a:p>
          </p:txBody>
        </p:sp>
      </p:grpSp>
      <p:pic>
        <p:nvPicPr>
          <p:cNvPr id="46" name="!! Graphic 314">
            <a:extLst>
              <a:ext uri="{FF2B5EF4-FFF2-40B4-BE49-F238E27FC236}">
                <a16:creationId xmlns:a16="http://schemas.microsoft.com/office/drawing/2014/main" id="{BD9DC2A1-A705-447F-B91C-CF1E8A838F8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248452" y="3614933"/>
            <a:ext cx="196950" cy="182880"/>
          </a:xfrm>
          <a:prstGeom prst="rect">
            <a:avLst/>
          </a:prstGeom>
        </p:spPr>
      </p:pic>
      <p:pic>
        <p:nvPicPr>
          <p:cNvPr id="276" name="!! Graphic 314">
            <a:extLst>
              <a:ext uri="{FF2B5EF4-FFF2-40B4-BE49-F238E27FC236}">
                <a16:creationId xmlns:a16="http://schemas.microsoft.com/office/drawing/2014/main" id="{E5195E56-52E0-4152-8DEC-6BFDC103065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207876" y="4933494"/>
            <a:ext cx="196950" cy="182880"/>
          </a:xfrm>
          <a:prstGeom prst="rect">
            <a:avLst/>
          </a:prstGeom>
        </p:spPr>
      </p:pic>
      <p:cxnSp>
        <p:nvCxnSpPr>
          <p:cNvPr id="62" name="Connector: Elbow 61">
            <a:extLst>
              <a:ext uri="{FF2B5EF4-FFF2-40B4-BE49-F238E27FC236}">
                <a16:creationId xmlns:a16="http://schemas.microsoft.com/office/drawing/2014/main" id="{1D7917DF-3B81-41BC-90C5-68B2EA5090D4}"/>
              </a:ext>
            </a:extLst>
          </p:cNvPr>
          <p:cNvCxnSpPr>
            <a:stCxn id="388" idx="3"/>
            <a:endCxn id="51" idx="2"/>
          </p:cNvCxnSpPr>
          <p:nvPr/>
        </p:nvCxnSpPr>
        <p:spPr>
          <a:xfrm>
            <a:off x="2893875" y="4040993"/>
            <a:ext cx="2058206" cy="299265"/>
          </a:xfrm>
          <a:prstGeom prst="bentConnector3">
            <a:avLst/>
          </a:prstGeom>
          <a:ln w="1905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48" name="Connector: Elbow 447">
            <a:extLst>
              <a:ext uri="{FF2B5EF4-FFF2-40B4-BE49-F238E27FC236}">
                <a16:creationId xmlns:a16="http://schemas.microsoft.com/office/drawing/2014/main" id="{E2D062A8-2A25-47C2-985B-D8E02C092B5A}"/>
              </a:ext>
            </a:extLst>
          </p:cNvPr>
          <p:cNvCxnSpPr>
            <a:stCxn id="453" idx="3"/>
          </p:cNvCxnSpPr>
          <p:nvPr/>
        </p:nvCxnSpPr>
        <p:spPr>
          <a:xfrm flipV="1">
            <a:off x="2893875" y="4550402"/>
            <a:ext cx="2105125" cy="334564"/>
          </a:xfrm>
          <a:prstGeom prst="bentConnector3">
            <a:avLst/>
          </a:prstGeom>
          <a:ln w="1905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50" name="Connector: Elbow 449">
            <a:extLst>
              <a:ext uri="{FF2B5EF4-FFF2-40B4-BE49-F238E27FC236}">
                <a16:creationId xmlns:a16="http://schemas.microsoft.com/office/drawing/2014/main" id="{95F88668-7E1A-4696-83FA-0507F4E103CC}"/>
              </a:ext>
            </a:extLst>
          </p:cNvPr>
          <p:cNvCxnSpPr>
            <a:stCxn id="454" idx="3"/>
          </p:cNvCxnSpPr>
          <p:nvPr/>
        </p:nvCxnSpPr>
        <p:spPr>
          <a:xfrm flipV="1">
            <a:off x="2893875" y="4769204"/>
            <a:ext cx="2299361" cy="950269"/>
          </a:xfrm>
          <a:prstGeom prst="bentConnector3">
            <a:avLst/>
          </a:prstGeom>
          <a:ln w="1905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57" name="Connector: Elbow 456">
            <a:extLst>
              <a:ext uri="{FF2B5EF4-FFF2-40B4-BE49-F238E27FC236}">
                <a16:creationId xmlns:a16="http://schemas.microsoft.com/office/drawing/2014/main" id="{9DE12865-B8A0-44F6-A8F4-6B4DF3B38E5C}"/>
              </a:ext>
            </a:extLst>
          </p:cNvPr>
          <p:cNvCxnSpPr>
            <a:cxnSpLocks/>
            <a:stCxn id="51" idx="6"/>
            <a:endCxn id="324" idx="1"/>
          </p:cNvCxnSpPr>
          <p:nvPr/>
        </p:nvCxnSpPr>
        <p:spPr>
          <a:xfrm flipV="1">
            <a:off x="7495141" y="3966586"/>
            <a:ext cx="1897520" cy="373672"/>
          </a:xfrm>
          <a:prstGeom prst="bentConnector3">
            <a:avLst/>
          </a:prstGeom>
          <a:ln w="1905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 name="Speech Bubble: Rectangle 4">
            <a:extLst>
              <a:ext uri="{FF2B5EF4-FFF2-40B4-BE49-F238E27FC236}">
                <a16:creationId xmlns:a16="http://schemas.microsoft.com/office/drawing/2014/main" id="{21F9554C-0E5E-4A5C-B746-FA63988F91C1}"/>
              </a:ext>
            </a:extLst>
          </p:cNvPr>
          <p:cNvSpPr/>
          <p:nvPr/>
        </p:nvSpPr>
        <p:spPr bwMode="auto">
          <a:xfrm>
            <a:off x="6829541" y="4638677"/>
            <a:ext cx="1376507" cy="693479"/>
          </a:xfrm>
          <a:prstGeom prst="wedgeRectCallout">
            <a:avLst>
              <a:gd name="adj1" fmla="val -80289"/>
              <a:gd name="adj2" fmla="val -42879"/>
            </a:avLst>
          </a:prstGeom>
          <a:solidFill>
            <a:schemeClr val="bg1"/>
          </a:solidFill>
          <a:ln w="19050">
            <a:solidFill>
              <a:srgbClr val="00B050"/>
            </a:solidFill>
            <a:headEnd type="none" w="med" len="med"/>
            <a:tailEnd type="none" w="med" len="med"/>
          </a:ln>
          <a:effectLst>
            <a:outerShdw blurRad="190500" dist="38100" dir="2700000" sx="101000" sy="101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32472" fontAlgn="base">
              <a:spcBef>
                <a:spcPct val="0"/>
              </a:spcBef>
            </a:pPr>
            <a:r>
              <a:rPr lang="en-US" sz="1100">
                <a:gradFill>
                  <a:gsLst>
                    <a:gs pos="1250">
                      <a:srgbClr val="1A1A1A"/>
                    </a:gs>
                    <a:gs pos="100000">
                      <a:srgbClr val="1A1A1A"/>
                    </a:gs>
                  </a:gsLst>
                  <a:lin ang="5400000" scaled="0"/>
                </a:gradFill>
                <a:latin typeface="Segoe UI Semibold" panose="020B0702040204020203" pitchFamily="34" charset="0"/>
                <a:cs typeface="Segoe UI Semibold" panose="020B0702040204020203" pitchFamily="34" charset="0"/>
              </a:rPr>
              <a:t>Access Varies based on trust &amp; management level</a:t>
            </a:r>
          </a:p>
        </p:txBody>
      </p:sp>
      <p:pic>
        <p:nvPicPr>
          <p:cNvPr id="2050" name="Picture 2" descr="See the source image">
            <a:extLst>
              <a:ext uri="{FF2B5EF4-FFF2-40B4-BE49-F238E27FC236}">
                <a16:creationId xmlns:a16="http://schemas.microsoft.com/office/drawing/2014/main" id="{C16BFC3B-E9B6-4E9F-8B45-FE8D6D08BF5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flipH="1">
            <a:off x="2032456" y="3934998"/>
            <a:ext cx="214181" cy="32093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E6BEF598-64AE-4086-93DB-4FDF4386AEC6}"/>
              </a:ext>
            </a:extLst>
          </p:cNvPr>
          <p:cNvGrpSpPr/>
          <p:nvPr/>
        </p:nvGrpSpPr>
        <p:grpSpPr>
          <a:xfrm>
            <a:off x="1420540" y="3972866"/>
            <a:ext cx="255028" cy="264343"/>
            <a:chOff x="773672" y="1208899"/>
            <a:chExt cx="432392" cy="448186"/>
          </a:xfrm>
        </p:grpSpPr>
        <p:sp>
          <p:nvSpPr>
            <p:cNvPr id="461" name="people_4" title="Icon of a person">
              <a:extLst>
                <a:ext uri="{FF2B5EF4-FFF2-40B4-BE49-F238E27FC236}">
                  <a16:creationId xmlns:a16="http://schemas.microsoft.com/office/drawing/2014/main" id="{93B6C709-013E-47E1-9BB5-B0EED36E41DA}"/>
                </a:ext>
              </a:extLst>
            </p:cNvPr>
            <p:cNvSpPr>
              <a:spLocks noChangeAspect="1" noEditPoints="1"/>
            </p:cNvSpPr>
            <p:nvPr/>
          </p:nvSpPr>
          <p:spPr bwMode="auto">
            <a:xfrm>
              <a:off x="773672" y="1208899"/>
              <a:ext cx="327161" cy="365760"/>
            </a:xfrm>
            <a:custGeom>
              <a:avLst/>
              <a:gdLst>
                <a:gd name="T0" fmla="*/ 48 w 246"/>
                <a:gd name="T1" fmla="*/ 76 h 275"/>
                <a:gd name="T2" fmla="*/ 124 w 246"/>
                <a:gd name="T3" fmla="*/ 0 h 275"/>
                <a:gd name="T4" fmla="*/ 201 w 246"/>
                <a:gd name="T5" fmla="*/ 76 h 275"/>
                <a:gd name="T6" fmla="*/ 124 w 246"/>
                <a:gd name="T7" fmla="*/ 152 h 275"/>
                <a:gd name="T8" fmla="*/ 48 w 246"/>
                <a:gd name="T9" fmla="*/ 76 h 275"/>
                <a:gd name="T10" fmla="*/ 246 w 246"/>
                <a:gd name="T11" fmla="*/ 275 h 275"/>
                <a:gd name="T12" fmla="*/ 123 w 246"/>
                <a:gd name="T13" fmla="*/ 152 h 275"/>
                <a:gd name="T14" fmla="*/ 0 w 246"/>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75">
                  <a:moveTo>
                    <a:pt x="48" y="76"/>
                  </a:moveTo>
                  <a:cubicBezTo>
                    <a:pt x="48" y="34"/>
                    <a:pt x="82" y="0"/>
                    <a:pt x="124" y="0"/>
                  </a:cubicBezTo>
                  <a:cubicBezTo>
                    <a:pt x="166" y="0"/>
                    <a:pt x="201" y="34"/>
                    <a:pt x="201" y="76"/>
                  </a:cubicBezTo>
                  <a:cubicBezTo>
                    <a:pt x="201" y="118"/>
                    <a:pt x="166" y="152"/>
                    <a:pt x="124" y="152"/>
                  </a:cubicBezTo>
                  <a:cubicBezTo>
                    <a:pt x="82" y="152"/>
                    <a:pt x="48" y="118"/>
                    <a:pt x="48" y="76"/>
                  </a:cubicBezTo>
                  <a:close/>
                  <a:moveTo>
                    <a:pt x="246" y="275"/>
                  </a:moveTo>
                  <a:cubicBezTo>
                    <a:pt x="246" y="207"/>
                    <a:pt x="191" y="152"/>
                    <a:pt x="123" y="152"/>
                  </a:cubicBezTo>
                  <a:cubicBezTo>
                    <a:pt x="55" y="152"/>
                    <a:pt x="0" y="207"/>
                    <a:pt x="0" y="275"/>
                  </a:cubicBez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a:extLst>
                <a:ext uri="{FF2B5EF4-FFF2-40B4-BE49-F238E27FC236}">
                  <a16:creationId xmlns:a16="http://schemas.microsoft.com/office/drawing/2014/main" id="{EC114FF7-A30C-4F65-AE01-302C46D6A9DE}"/>
                </a:ext>
              </a:extLst>
            </p:cNvPr>
            <p:cNvSpPr/>
            <p:nvPr/>
          </p:nvSpPr>
          <p:spPr bwMode="auto">
            <a:xfrm>
              <a:off x="1036735" y="1469076"/>
              <a:ext cx="169329" cy="18800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460" name="Lock" title="Icon of a padlock">
              <a:extLst>
                <a:ext uri="{FF2B5EF4-FFF2-40B4-BE49-F238E27FC236}">
                  <a16:creationId xmlns:a16="http://schemas.microsoft.com/office/drawing/2014/main" id="{5F4AF727-E14A-40C1-B01E-A8D34FBDC047}"/>
                </a:ext>
              </a:extLst>
            </p:cNvPr>
            <p:cNvSpPr>
              <a:spLocks noChangeAspect="1" noEditPoints="1"/>
            </p:cNvSpPr>
            <p:nvPr/>
          </p:nvSpPr>
          <p:spPr bwMode="auto">
            <a:xfrm>
              <a:off x="1047617" y="1457580"/>
              <a:ext cx="147564" cy="186567"/>
            </a:xfrm>
            <a:custGeom>
              <a:avLst/>
              <a:gdLst>
                <a:gd name="T0" fmla="*/ 239 w 239"/>
                <a:gd name="T1" fmla="*/ 335 h 335"/>
                <a:gd name="T2" fmla="*/ 0 w 239"/>
                <a:gd name="T3" fmla="*/ 335 h 335"/>
                <a:gd name="T4" fmla="*/ 0 w 239"/>
                <a:gd name="T5" fmla="*/ 157 h 335"/>
                <a:gd name="T6" fmla="*/ 239 w 239"/>
                <a:gd name="T7" fmla="*/ 157 h 335"/>
                <a:gd name="T8" fmla="*/ 239 w 239"/>
                <a:gd name="T9" fmla="*/ 335 h 335"/>
                <a:gd name="T10" fmla="*/ 196 w 239"/>
                <a:gd name="T11" fmla="*/ 157 h 335"/>
                <a:gd name="T12" fmla="*/ 196 w 239"/>
                <a:gd name="T13" fmla="*/ 75 h 335"/>
                <a:gd name="T14" fmla="*/ 121 w 239"/>
                <a:gd name="T15" fmla="*/ 0 h 335"/>
                <a:gd name="T16" fmla="*/ 46 w 239"/>
                <a:gd name="T17" fmla="*/ 75 h 335"/>
                <a:gd name="T18" fmla="*/ 46 w 239"/>
                <a:gd name="T19" fmla="*/ 15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335">
                  <a:moveTo>
                    <a:pt x="239" y="335"/>
                  </a:moveTo>
                  <a:cubicBezTo>
                    <a:pt x="0" y="335"/>
                    <a:pt x="0" y="335"/>
                    <a:pt x="0" y="335"/>
                  </a:cubicBezTo>
                  <a:cubicBezTo>
                    <a:pt x="0" y="157"/>
                    <a:pt x="0" y="157"/>
                    <a:pt x="0" y="157"/>
                  </a:cubicBezTo>
                  <a:cubicBezTo>
                    <a:pt x="239" y="157"/>
                    <a:pt x="239" y="157"/>
                    <a:pt x="239" y="157"/>
                  </a:cubicBezTo>
                  <a:lnTo>
                    <a:pt x="239" y="335"/>
                  </a:lnTo>
                  <a:close/>
                  <a:moveTo>
                    <a:pt x="196" y="157"/>
                  </a:moveTo>
                  <a:cubicBezTo>
                    <a:pt x="196" y="75"/>
                    <a:pt x="196" y="75"/>
                    <a:pt x="196" y="75"/>
                  </a:cubicBezTo>
                  <a:cubicBezTo>
                    <a:pt x="196" y="34"/>
                    <a:pt x="163" y="0"/>
                    <a:pt x="121" y="0"/>
                  </a:cubicBezTo>
                  <a:cubicBezTo>
                    <a:pt x="79" y="0"/>
                    <a:pt x="46" y="34"/>
                    <a:pt x="46" y="75"/>
                  </a:cubicBezTo>
                  <a:cubicBezTo>
                    <a:pt x="46" y="157"/>
                    <a:pt x="46" y="157"/>
                    <a:pt x="46" y="157"/>
                  </a:cubicBezTo>
                </a:path>
              </a:pathLst>
            </a:custGeom>
            <a:solidFill>
              <a:schemeClr val="bg1"/>
            </a:solidFill>
            <a:ln w="19050"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4" name="boy" title="Icon of a man">
            <a:extLst>
              <a:ext uri="{FF2B5EF4-FFF2-40B4-BE49-F238E27FC236}">
                <a16:creationId xmlns:a16="http://schemas.microsoft.com/office/drawing/2014/main" id="{5CC8D5C6-FDCB-4D60-830E-570B82761D34}"/>
              </a:ext>
            </a:extLst>
          </p:cNvPr>
          <p:cNvSpPr>
            <a:spLocks noChangeAspect="1" noEditPoints="1"/>
          </p:cNvSpPr>
          <p:nvPr/>
        </p:nvSpPr>
        <p:spPr bwMode="auto">
          <a:xfrm>
            <a:off x="2062619" y="5769261"/>
            <a:ext cx="153854" cy="200254"/>
          </a:xfrm>
          <a:custGeom>
            <a:avLst/>
            <a:gdLst>
              <a:gd name="T0" fmla="*/ 27 w 261"/>
              <a:gd name="T1" fmla="*/ 104 h 339"/>
              <a:gd name="T2" fmla="*/ 131 w 261"/>
              <a:gd name="T3" fmla="*/ 0 h 339"/>
              <a:gd name="T4" fmla="*/ 235 w 261"/>
              <a:gd name="T5" fmla="*/ 104 h 339"/>
              <a:gd name="T6" fmla="*/ 131 w 261"/>
              <a:gd name="T7" fmla="*/ 208 h 339"/>
              <a:gd name="T8" fmla="*/ 27 w 261"/>
              <a:gd name="T9" fmla="*/ 104 h 339"/>
              <a:gd name="T10" fmla="*/ 261 w 261"/>
              <a:gd name="T11" fmla="*/ 339 h 339"/>
              <a:gd name="T12" fmla="*/ 131 w 261"/>
              <a:gd name="T13" fmla="*/ 208 h 339"/>
              <a:gd name="T14" fmla="*/ 0 w 261"/>
              <a:gd name="T15" fmla="*/ 339 h 339"/>
              <a:gd name="T16" fmla="*/ 74 w 261"/>
              <a:gd name="T17" fmla="*/ 221 h 339"/>
              <a:gd name="T18" fmla="*/ 131 w 261"/>
              <a:gd name="T19" fmla="*/ 274 h 339"/>
              <a:gd name="T20" fmla="*/ 187 w 261"/>
              <a:gd name="T21" fmla="*/ 221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339">
                <a:moveTo>
                  <a:pt x="27" y="104"/>
                </a:moveTo>
                <a:cubicBezTo>
                  <a:pt x="27" y="47"/>
                  <a:pt x="73" y="0"/>
                  <a:pt x="131" y="0"/>
                </a:cubicBezTo>
                <a:cubicBezTo>
                  <a:pt x="188" y="0"/>
                  <a:pt x="235" y="47"/>
                  <a:pt x="235" y="104"/>
                </a:cubicBezTo>
                <a:cubicBezTo>
                  <a:pt x="235" y="162"/>
                  <a:pt x="188" y="208"/>
                  <a:pt x="131" y="208"/>
                </a:cubicBezTo>
                <a:cubicBezTo>
                  <a:pt x="73" y="208"/>
                  <a:pt x="27" y="162"/>
                  <a:pt x="27" y="104"/>
                </a:cubicBezTo>
                <a:close/>
                <a:moveTo>
                  <a:pt x="261" y="339"/>
                </a:moveTo>
                <a:cubicBezTo>
                  <a:pt x="261" y="267"/>
                  <a:pt x="203" y="208"/>
                  <a:pt x="131" y="208"/>
                </a:cubicBezTo>
                <a:cubicBezTo>
                  <a:pt x="59" y="208"/>
                  <a:pt x="0" y="267"/>
                  <a:pt x="0" y="339"/>
                </a:cubicBezTo>
                <a:moveTo>
                  <a:pt x="74" y="221"/>
                </a:moveTo>
                <a:cubicBezTo>
                  <a:pt x="131" y="274"/>
                  <a:pt x="131" y="274"/>
                  <a:pt x="131" y="274"/>
                </a:cubicBezTo>
                <a:cubicBezTo>
                  <a:pt x="187" y="221"/>
                  <a:pt x="187" y="221"/>
                  <a:pt x="187" y="221"/>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people_4" title="Icon of a person">
            <a:extLst>
              <a:ext uri="{FF2B5EF4-FFF2-40B4-BE49-F238E27FC236}">
                <a16:creationId xmlns:a16="http://schemas.microsoft.com/office/drawing/2014/main" id="{E5CA1526-05A0-43A4-8ACD-3591C38CBA2B}"/>
              </a:ext>
            </a:extLst>
          </p:cNvPr>
          <p:cNvSpPr>
            <a:spLocks noChangeAspect="1" noEditPoints="1"/>
          </p:cNvSpPr>
          <p:nvPr/>
        </p:nvSpPr>
        <p:spPr bwMode="auto">
          <a:xfrm>
            <a:off x="1453963" y="4872604"/>
            <a:ext cx="188182" cy="210384"/>
          </a:xfrm>
          <a:custGeom>
            <a:avLst/>
            <a:gdLst>
              <a:gd name="T0" fmla="*/ 48 w 246"/>
              <a:gd name="T1" fmla="*/ 76 h 275"/>
              <a:gd name="T2" fmla="*/ 124 w 246"/>
              <a:gd name="T3" fmla="*/ 0 h 275"/>
              <a:gd name="T4" fmla="*/ 201 w 246"/>
              <a:gd name="T5" fmla="*/ 76 h 275"/>
              <a:gd name="T6" fmla="*/ 124 w 246"/>
              <a:gd name="T7" fmla="*/ 152 h 275"/>
              <a:gd name="T8" fmla="*/ 48 w 246"/>
              <a:gd name="T9" fmla="*/ 76 h 275"/>
              <a:gd name="T10" fmla="*/ 246 w 246"/>
              <a:gd name="T11" fmla="*/ 275 h 275"/>
              <a:gd name="T12" fmla="*/ 123 w 246"/>
              <a:gd name="T13" fmla="*/ 152 h 275"/>
              <a:gd name="T14" fmla="*/ 0 w 246"/>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75">
                <a:moveTo>
                  <a:pt x="48" y="76"/>
                </a:moveTo>
                <a:cubicBezTo>
                  <a:pt x="48" y="34"/>
                  <a:pt x="82" y="0"/>
                  <a:pt x="124" y="0"/>
                </a:cubicBezTo>
                <a:cubicBezTo>
                  <a:pt x="166" y="0"/>
                  <a:pt x="201" y="34"/>
                  <a:pt x="201" y="76"/>
                </a:cubicBezTo>
                <a:cubicBezTo>
                  <a:pt x="201" y="118"/>
                  <a:pt x="166" y="152"/>
                  <a:pt x="124" y="152"/>
                </a:cubicBezTo>
                <a:cubicBezTo>
                  <a:pt x="82" y="152"/>
                  <a:pt x="48" y="118"/>
                  <a:pt x="48" y="76"/>
                </a:cubicBezTo>
                <a:close/>
                <a:moveTo>
                  <a:pt x="246" y="275"/>
                </a:moveTo>
                <a:cubicBezTo>
                  <a:pt x="246" y="207"/>
                  <a:pt x="191" y="152"/>
                  <a:pt x="123" y="152"/>
                </a:cubicBezTo>
                <a:cubicBezTo>
                  <a:pt x="55" y="152"/>
                  <a:pt x="0" y="207"/>
                  <a:pt x="0" y="275"/>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people_7" title="Icon of two people">
            <a:extLst>
              <a:ext uri="{FF2B5EF4-FFF2-40B4-BE49-F238E27FC236}">
                <a16:creationId xmlns:a16="http://schemas.microsoft.com/office/drawing/2014/main" id="{5CF42E52-1918-405A-A122-699D54A068D2}"/>
              </a:ext>
            </a:extLst>
          </p:cNvPr>
          <p:cNvSpPr>
            <a:spLocks noChangeAspect="1" noEditPoints="1"/>
          </p:cNvSpPr>
          <p:nvPr/>
        </p:nvSpPr>
        <p:spPr bwMode="auto">
          <a:xfrm>
            <a:off x="2016737" y="4823420"/>
            <a:ext cx="245618" cy="268141"/>
          </a:xfrm>
          <a:custGeom>
            <a:avLst/>
            <a:gdLst>
              <a:gd name="T0" fmla="*/ 26 w 316"/>
              <a:gd name="T1" fmla="*/ 200 h 345"/>
              <a:gd name="T2" fmla="*/ 85 w 316"/>
              <a:gd name="T3" fmla="*/ 141 h 345"/>
              <a:gd name="T4" fmla="*/ 144 w 316"/>
              <a:gd name="T5" fmla="*/ 200 h 345"/>
              <a:gd name="T6" fmla="*/ 85 w 316"/>
              <a:gd name="T7" fmla="*/ 259 h 345"/>
              <a:gd name="T8" fmla="*/ 26 w 316"/>
              <a:gd name="T9" fmla="*/ 200 h 345"/>
              <a:gd name="T10" fmla="*/ 172 w 316"/>
              <a:gd name="T11" fmla="*/ 345 h 345"/>
              <a:gd name="T12" fmla="*/ 86 w 316"/>
              <a:gd name="T13" fmla="*/ 259 h 345"/>
              <a:gd name="T14" fmla="*/ 0 w 316"/>
              <a:gd name="T15" fmla="*/ 345 h 345"/>
              <a:gd name="T16" fmla="*/ 229 w 316"/>
              <a:gd name="T17" fmla="*/ 118 h 345"/>
              <a:gd name="T18" fmla="*/ 288 w 316"/>
              <a:gd name="T19" fmla="*/ 59 h 345"/>
              <a:gd name="T20" fmla="*/ 229 w 316"/>
              <a:gd name="T21" fmla="*/ 0 h 345"/>
              <a:gd name="T22" fmla="*/ 170 w 316"/>
              <a:gd name="T23" fmla="*/ 59 h 345"/>
              <a:gd name="T24" fmla="*/ 229 w 316"/>
              <a:gd name="T25" fmla="*/ 118 h 345"/>
              <a:gd name="T26" fmla="*/ 316 w 316"/>
              <a:gd name="T27" fmla="*/ 204 h 345"/>
              <a:gd name="T28" fmla="*/ 230 w 316"/>
              <a:gd name="T29" fmla="*/ 118 h 345"/>
              <a:gd name="T30" fmla="*/ 144 w 316"/>
              <a:gd name="T31" fmla="*/ 204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6" h="345">
                <a:moveTo>
                  <a:pt x="26" y="200"/>
                </a:moveTo>
                <a:cubicBezTo>
                  <a:pt x="26" y="167"/>
                  <a:pt x="52" y="141"/>
                  <a:pt x="85" y="141"/>
                </a:cubicBezTo>
                <a:cubicBezTo>
                  <a:pt x="117" y="141"/>
                  <a:pt x="144" y="167"/>
                  <a:pt x="144" y="200"/>
                </a:cubicBezTo>
                <a:cubicBezTo>
                  <a:pt x="144" y="233"/>
                  <a:pt x="117" y="259"/>
                  <a:pt x="85" y="259"/>
                </a:cubicBezTo>
                <a:cubicBezTo>
                  <a:pt x="52" y="259"/>
                  <a:pt x="26" y="233"/>
                  <a:pt x="26" y="200"/>
                </a:cubicBezTo>
                <a:close/>
                <a:moveTo>
                  <a:pt x="172" y="345"/>
                </a:moveTo>
                <a:cubicBezTo>
                  <a:pt x="172" y="298"/>
                  <a:pt x="133" y="259"/>
                  <a:pt x="86" y="259"/>
                </a:cubicBezTo>
                <a:cubicBezTo>
                  <a:pt x="38" y="259"/>
                  <a:pt x="0" y="298"/>
                  <a:pt x="0" y="345"/>
                </a:cubicBezTo>
                <a:moveTo>
                  <a:pt x="229" y="118"/>
                </a:moveTo>
                <a:cubicBezTo>
                  <a:pt x="261" y="118"/>
                  <a:pt x="288" y="92"/>
                  <a:pt x="288" y="59"/>
                </a:cubicBezTo>
                <a:cubicBezTo>
                  <a:pt x="288" y="26"/>
                  <a:pt x="261" y="0"/>
                  <a:pt x="229" y="0"/>
                </a:cubicBezTo>
                <a:cubicBezTo>
                  <a:pt x="196" y="0"/>
                  <a:pt x="170" y="26"/>
                  <a:pt x="170" y="59"/>
                </a:cubicBezTo>
                <a:cubicBezTo>
                  <a:pt x="170" y="92"/>
                  <a:pt x="196" y="118"/>
                  <a:pt x="229" y="118"/>
                </a:cubicBezTo>
                <a:close/>
                <a:moveTo>
                  <a:pt x="316" y="204"/>
                </a:moveTo>
                <a:cubicBezTo>
                  <a:pt x="316" y="157"/>
                  <a:pt x="277" y="118"/>
                  <a:pt x="230" y="118"/>
                </a:cubicBezTo>
                <a:cubicBezTo>
                  <a:pt x="182" y="118"/>
                  <a:pt x="144" y="157"/>
                  <a:pt x="144" y="204"/>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 name="Rectangle 269">
            <a:extLst>
              <a:ext uri="{FF2B5EF4-FFF2-40B4-BE49-F238E27FC236}">
                <a16:creationId xmlns:a16="http://schemas.microsoft.com/office/drawing/2014/main" id="{6DDB49A8-1247-4831-8C73-AF475BCB36C3}"/>
              </a:ext>
            </a:extLst>
          </p:cNvPr>
          <p:cNvSpPr/>
          <p:nvPr/>
        </p:nvSpPr>
        <p:spPr bwMode="auto">
          <a:xfrm>
            <a:off x="1240850" y="4226933"/>
            <a:ext cx="614408" cy="153310"/>
          </a:xfrm>
          <a:prstGeom prst="rect">
            <a:avLst/>
          </a:prstGeom>
          <a:no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US" sz="600" i="0" strike="noStrike" kern="1200" cap="none" spc="0" normalizeH="0" baseline="0" noProof="0">
                <a:ln>
                  <a:noFill/>
                </a:ln>
                <a:solidFill>
                  <a:srgbClr val="000000"/>
                </a:solidFill>
                <a:effectLst/>
                <a:uLnTx/>
                <a:uFillTx/>
                <a:latin typeface="Segoe UI"/>
                <a:ea typeface="+mn-ea"/>
                <a:cs typeface="+mn-cs"/>
              </a:rPr>
              <a:t>MFA User</a:t>
            </a:r>
          </a:p>
        </p:txBody>
      </p:sp>
      <p:sp>
        <p:nvSpPr>
          <p:cNvPr id="272" name="Rectangle 271">
            <a:extLst>
              <a:ext uri="{FF2B5EF4-FFF2-40B4-BE49-F238E27FC236}">
                <a16:creationId xmlns:a16="http://schemas.microsoft.com/office/drawing/2014/main" id="{2E610103-762D-4A14-B630-0C1E6A1274B7}"/>
              </a:ext>
            </a:extLst>
          </p:cNvPr>
          <p:cNvSpPr/>
          <p:nvPr/>
        </p:nvSpPr>
        <p:spPr bwMode="auto">
          <a:xfrm>
            <a:off x="1730314" y="4235617"/>
            <a:ext cx="818465" cy="153310"/>
          </a:xfrm>
          <a:prstGeom prst="rect">
            <a:avLst/>
          </a:prstGeom>
          <a:no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US" sz="600" i="0" strike="noStrike" kern="1200" cap="none" spc="0" normalizeH="0" baseline="0" noProof="0">
                <a:ln>
                  <a:noFill/>
                </a:ln>
                <a:solidFill>
                  <a:srgbClr val="000000"/>
                </a:solidFill>
                <a:effectLst/>
                <a:uLnTx/>
                <a:uFillTx/>
                <a:latin typeface="Segoe UI"/>
                <a:ea typeface="+mn-ea"/>
                <a:cs typeface="+mn-cs"/>
              </a:rPr>
              <a:t>Admin</a:t>
            </a:r>
          </a:p>
        </p:txBody>
      </p:sp>
      <p:sp>
        <p:nvSpPr>
          <p:cNvPr id="274" name="Rectangle 273">
            <a:extLst>
              <a:ext uri="{FF2B5EF4-FFF2-40B4-BE49-F238E27FC236}">
                <a16:creationId xmlns:a16="http://schemas.microsoft.com/office/drawing/2014/main" id="{DE5CB0E6-5EB5-4F8E-A430-07287DE260DC}"/>
              </a:ext>
            </a:extLst>
          </p:cNvPr>
          <p:cNvSpPr/>
          <p:nvPr/>
        </p:nvSpPr>
        <p:spPr bwMode="auto">
          <a:xfrm>
            <a:off x="1885007" y="5097861"/>
            <a:ext cx="509079" cy="153310"/>
          </a:xfrm>
          <a:prstGeom prst="rect">
            <a:avLst/>
          </a:prstGeom>
          <a:no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US" sz="600" i="0" strike="noStrike" kern="1200" cap="none" spc="0" normalizeH="0" baseline="0" noProof="0">
                <a:ln>
                  <a:noFill/>
                </a:ln>
                <a:solidFill>
                  <a:srgbClr val="000000"/>
                </a:solidFill>
                <a:effectLst/>
                <a:uLnTx/>
                <a:uFillTx/>
                <a:latin typeface="Segoe UI"/>
                <a:ea typeface="+mn-ea"/>
                <a:cs typeface="+mn-cs"/>
              </a:rPr>
              <a:t>Partner</a:t>
            </a:r>
          </a:p>
        </p:txBody>
      </p:sp>
      <p:sp>
        <p:nvSpPr>
          <p:cNvPr id="277" name="Rectangle 276">
            <a:extLst>
              <a:ext uri="{FF2B5EF4-FFF2-40B4-BE49-F238E27FC236}">
                <a16:creationId xmlns:a16="http://schemas.microsoft.com/office/drawing/2014/main" id="{47629EC3-3935-4C13-9A21-499F2B6297AD}"/>
              </a:ext>
            </a:extLst>
          </p:cNvPr>
          <p:cNvSpPr/>
          <p:nvPr/>
        </p:nvSpPr>
        <p:spPr bwMode="auto">
          <a:xfrm>
            <a:off x="1293515" y="5075631"/>
            <a:ext cx="509079" cy="153310"/>
          </a:xfrm>
          <a:prstGeom prst="rect">
            <a:avLst/>
          </a:prstGeom>
          <a:no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US" sz="600" i="0" strike="noStrike" kern="1200" cap="none" spc="0" normalizeH="0" baseline="0" noProof="0">
                <a:ln>
                  <a:noFill/>
                </a:ln>
                <a:solidFill>
                  <a:srgbClr val="000000"/>
                </a:solidFill>
                <a:effectLst/>
                <a:uLnTx/>
                <a:uFillTx/>
                <a:latin typeface="Segoe UI"/>
                <a:ea typeface="+mn-ea"/>
                <a:cs typeface="+mn-cs"/>
              </a:rPr>
              <a:t>User</a:t>
            </a:r>
          </a:p>
        </p:txBody>
      </p:sp>
      <p:sp>
        <p:nvSpPr>
          <p:cNvPr id="280" name="TextBox 279">
            <a:extLst>
              <a:ext uri="{FF2B5EF4-FFF2-40B4-BE49-F238E27FC236}">
                <a16:creationId xmlns:a16="http://schemas.microsoft.com/office/drawing/2014/main" id="{A1CF5E9B-37CE-4D35-BCD5-F4FEC8BE51CB}"/>
              </a:ext>
            </a:extLst>
          </p:cNvPr>
          <p:cNvSpPr txBox="1"/>
          <p:nvPr/>
        </p:nvSpPr>
        <p:spPr>
          <a:xfrm>
            <a:off x="5433691" y="4006582"/>
            <a:ext cx="1970424" cy="646331"/>
          </a:xfrm>
          <a:prstGeom prst="rect">
            <a:avLst/>
          </a:prstGeom>
          <a:noFill/>
        </p:spPr>
        <p:txBody>
          <a:bodyPr wrap="square">
            <a:spAutoFit/>
          </a:bodyPr>
          <a:lstStyle/>
          <a:p>
            <a:pPr algn="l" defTabSz="932472" fontAlgn="base">
              <a:spcBef>
                <a:spcPct val="0"/>
              </a:spcBef>
              <a:spcAft>
                <a:spcPct val="0"/>
              </a:spcAft>
            </a:pPr>
            <a:r>
              <a:rPr lang="en-US" sz="1800" b="1">
                <a:solidFill>
                  <a:schemeClr val="tx1"/>
                </a:solidFill>
                <a:ea typeface="Segoe UI" pitchFamily="34" charset="0"/>
                <a:cs typeface="Segoe UI" pitchFamily="34" charset="0"/>
              </a:rPr>
              <a:t>Policy based segmentation</a:t>
            </a:r>
          </a:p>
        </p:txBody>
      </p:sp>
      <p:grpSp>
        <p:nvGrpSpPr>
          <p:cNvPr id="164" name="Group 163">
            <a:extLst>
              <a:ext uri="{FF2B5EF4-FFF2-40B4-BE49-F238E27FC236}">
                <a16:creationId xmlns:a16="http://schemas.microsoft.com/office/drawing/2014/main" id="{48AFB857-37C7-4EF0-870B-F3DC82F9AF4B}"/>
              </a:ext>
            </a:extLst>
          </p:cNvPr>
          <p:cNvGrpSpPr/>
          <p:nvPr/>
        </p:nvGrpSpPr>
        <p:grpSpPr>
          <a:xfrm>
            <a:off x="9731674" y="3989575"/>
            <a:ext cx="426956" cy="327217"/>
            <a:chOff x="7398246" y="1610486"/>
            <a:chExt cx="498447" cy="382007"/>
          </a:xfrm>
        </p:grpSpPr>
        <p:sp>
          <p:nvSpPr>
            <p:cNvPr id="165" name="monitor">
              <a:extLst>
                <a:ext uri="{FF2B5EF4-FFF2-40B4-BE49-F238E27FC236}">
                  <a16:creationId xmlns:a16="http://schemas.microsoft.com/office/drawing/2014/main" id="{EC53B7DF-B26B-4F6B-B6BB-B9D48BA908B7}"/>
                </a:ext>
              </a:extLst>
            </p:cNvPr>
            <p:cNvSpPr>
              <a:spLocks noChangeAspect="1" noEditPoints="1"/>
            </p:cNvSpPr>
            <p:nvPr/>
          </p:nvSpPr>
          <p:spPr bwMode="auto">
            <a:xfrm>
              <a:off x="7398246" y="1610486"/>
              <a:ext cx="498447" cy="382007"/>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4224" cap="sq">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166" name="Rectangle 165">
              <a:extLst>
                <a:ext uri="{FF2B5EF4-FFF2-40B4-BE49-F238E27FC236}">
                  <a16:creationId xmlns:a16="http://schemas.microsoft.com/office/drawing/2014/main" id="{8D557B83-201C-44D5-8EC2-ED8028078B00}"/>
                </a:ext>
              </a:extLst>
            </p:cNvPr>
            <p:cNvSpPr/>
            <p:nvPr/>
          </p:nvSpPr>
          <p:spPr bwMode="auto">
            <a:xfrm>
              <a:off x="7398246" y="1610486"/>
              <a:ext cx="498447" cy="311383"/>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67" name="Group 11">
              <a:extLst>
                <a:ext uri="{FF2B5EF4-FFF2-40B4-BE49-F238E27FC236}">
                  <a16:creationId xmlns:a16="http://schemas.microsoft.com/office/drawing/2014/main" id="{C894B7BE-6832-431F-BECF-69EAE7A5BF79}"/>
                </a:ext>
              </a:extLst>
            </p:cNvPr>
            <p:cNvGrpSpPr>
              <a:grpSpLocks noChangeAspect="1"/>
            </p:cNvGrpSpPr>
            <p:nvPr/>
          </p:nvGrpSpPr>
          <p:grpSpPr bwMode="auto">
            <a:xfrm>
              <a:off x="7581678" y="1714920"/>
              <a:ext cx="111860" cy="111860"/>
              <a:chOff x="5664" y="1835"/>
              <a:chExt cx="73" cy="73"/>
            </a:xfrm>
            <a:solidFill>
              <a:srgbClr val="FFFFFF"/>
            </a:solidFill>
          </p:grpSpPr>
          <p:sp>
            <p:nvSpPr>
              <p:cNvPr id="168" name="Freeform 12">
                <a:extLst>
                  <a:ext uri="{FF2B5EF4-FFF2-40B4-BE49-F238E27FC236}">
                    <a16:creationId xmlns:a16="http://schemas.microsoft.com/office/drawing/2014/main" id="{719DE667-C45A-4548-BBAA-0596FBDC03EC}"/>
                  </a:ext>
                </a:extLst>
              </p:cNvPr>
              <p:cNvSpPr>
                <a:spLocks/>
              </p:cNvSpPr>
              <p:nvPr/>
            </p:nvSpPr>
            <p:spPr bwMode="auto">
              <a:xfrm>
                <a:off x="5696" y="1835"/>
                <a:ext cx="41" cy="35"/>
              </a:xfrm>
              <a:custGeom>
                <a:avLst/>
                <a:gdLst>
                  <a:gd name="T0" fmla="*/ 41 w 41"/>
                  <a:gd name="T1" fmla="*/ 35 h 35"/>
                  <a:gd name="T2" fmla="*/ 41 w 41"/>
                  <a:gd name="T3" fmla="*/ 0 h 35"/>
                  <a:gd name="T4" fmla="*/ 0 w 41"/>
                  <a:gd name="T5" fmla="*/ 6 h 35"/>
                  <a:gd name="T6" fmla="*/ 0 w 41"/>
                  <a:gd name="T7" fmla="*/ 35 h 35"/>
                  <a:gd name="T8" fmla="*/ 41 w 41"/>
                  <a:gd name="T9" fmla="*/ 35 h 35"/>
                </a:gdLst>
                <a:ahLst/>
                <a:cxnLst>
                  <a:cxn ang="0">
                    <a:pos x="T0" y="T1"/>
                  </a:cxn>
                  <a:cxn ang="0">
                    <a:pos x="T2" y="T3"/>
                  </a:cxn>
                  <a:cxn ang="0">
                    <a:pos x="T4" y="T5"/>
                  </a:cxn>
                  <a:cxn ang="0">
                    <a:pos x="T6" y="T7"/>
                  </a:cxn>
                  <a:cxn ang="0">
                    <a:pos x="T8" y="T9"/>
                  </a:cxn>
                </a:cxnLst>
                <a:rect l="0" t="0" r="r" b="b"/>
                <a:pathLst>
                  <a:path w="41" h="35">
                    <a:moveTo>
                      <a:pt x="41" y="35"/>
                    </a:moveTo>
                    <a:lnTo>
                      <a:pt x="41" y="0"/>
                    </a:lnTo>
                    <a:lnTo>
                      <a:pt x="0" y="6"/>
                    </a:lnTo>
                    <a:lnTo>
                      <a:pt x="0" y="35"/>
                    </a:lnTo>
                    <a:lnTo>
                      <a:pt x="4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189" name="Freeform 13">
                <a:extLst>
                  <a:ext uri="{FF2B5EF4-FFF2-40B4-BE49-F238E27FC236}">
                    <a16:creationId xmlns:a16="http://schemas.microsoft.com/office/drawing/2014/main" id="{7A40BA85-09D9-4032-A920-E969B0F745AD}"/>
                  </a:ext>
                </a:extLst>
              </p:cNvPr>
              <p:cNvSpPr>
                <a:spLocks/>
              </p:cNvSpPr>
              <p:nvPr/>
            </p:nvSpPr>
            <p:spPr bwMode="auto">
              <a:xfrm>
                <a:off x="5664" y="1841"/>
                <a:ext cx="30" cy="29"/>
              </a:xfrm>
              <a:custGeom>
                <a:avLst/>
                <a:gdLst>
                  <a:gd name="T0" fmla="*/ 30 w 30"/>
                  <a:gd name="T1" fmla="*/ 0 h 29"/>
                  <a:gd name="T2" fmla="*/ 0 w 30"/>
                  <a:gd name="T3" fmla="*/ 5 h 29"/>
                  <a:gd name="T4" fmla="*/ 0 w 30"/>
                  <a:gd name="T5" fmla="*/ 29 h 29"/>
                  <a:gd name="T6" fmla="*/ 30 w 30"/>
                  <a:gd name="T7" fmla="*/ 29 h 29"/>
                  <a:gd name="T8" fmla="*/ 30 w 30"/>
                  <a:gd name="T9" fmla="*/ 0 h 29"/>
                </a:gdLst>
                <a:ahLst/>
                <a:cxnLst>
                  <a:cxn ang="0">
                    <a:pos x="T0" y="T1"/>
                  </a:cxn>
                  <a:cxn ang="0">
                    <a:pos x="T2" y="T3"/>
                  </a:cxn>
                  <a:cxn ang="0">
                    <a:pos x="T4" y="T5"/>
                  </a:cxn>
                  <a:cxn ang="0">
                    <a:pos x="T6" y="T7"/>
                  </a:cxn>
                  <a:cxn ang="0">
                    <a:pos x="T8" y="T9"/>
                  </a:cxn>
                </a:cxnLst>
                <a:rect l="0" t="0" r="r" b="b"/>
                <a:pathLst>
                  <a:path w="30" h="29">
                    <a:moveTo>
                      <a:pt x="30" y="0"/>
                    </a:moveTo>
                    <a:lnTo>
                      <a:pt x="0" y="5"/>
                    </a:lnTo>
                    <a:lnTo>
                      <a:pt x="0" y="29"/>
                    </a:lnTo>
                    <a:lnTo>
                      <a:pt x="30" y="29"/>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195" name="Freeform 14">
                <a:extLst>
                  <a:ext uri="{FF2B5EF4-FFF2-40B4-BE49-F238E27FC236}">
                    <a16:creationId xmlns:a16="http://schemas.microsoft.com/office/drawing/2014/main" id="{F12C5B16-DC66-49E3-8D62-4882A2778261}"/>
                  </a:ext>
                </a:extLst>
              </p:cNvPr>
              <p:cNvSpPr>
                <a:spLocks/>
              </p:cNvSpPr>
              <p:nvPr/>
            </p:nvSpPr>
            <p:spPr bwMode="auto">
              <a:xfrm>
                <a:off x="5664" y="1873"/>
                <a:ext cx="30" cy="29"/>
              </a:xfrm>
              <a:custGeom>
                <a:avLst/>
                <a:gdLst>
                  <a:gd name="T0" fmla="*/ 0 w 30"/>
                  <a:gd name="T1" fmla="*/ 0 h 29"/>
                  <a:gd name="T2" fmla="*/ 0 w 30"/>
                  <a:gd name="T3" fmla="*/ 24 h 29"/>
                  <a:gd name="T4" fmla="*/ 30 w 30"/>
                  <a:gd name="T5" fmla="*/ 29 h 29"/>
                  <a:gd name="T6" fmla="*/ 30 w 30"/>
                  <a:gd name="T7" fmla="*/ 0 h 29"/>
                  <a:gd name="T8" fmla="*/ 0 w 30"/>
                  <a:gd name="T9" fmla="*/ 0 h 29"/>
                </a:gdLst>
                <a:ahLst/>
                <a:cxnLst>
                  <a:cxn ang="0">
                    <a:pos x="T0" y="T1"/>
                  </a:cxn>
                  <a:cxn ang="0">
                    <a:pos x="T2" y="T3"/>
                  </a:cxn>
                  <a:cxn ang="0">
                    <a:pos x="T4" y="T5"/>
                  </a:cxn>
                  <a:cxn ang="0">
                    <a:pos x="T6" y="T7"/>
                  </a:cxn>
                  <a:cxn ang="0">
                    <a:pos x="T8" y="T9"/>
                  </a:cxn>
                </a:cxnLst>
                <a:rect l="0" t="0" r="r" b="b"/>
                <a:pathLst>
                  <a:path w="30" h="29">
                    <a:moveTo>
                      <a:pt x="0" y="0"/>
                    </a:moveTo>
                    <a:lnTo>
                      <a:pt x="0" y="24"/>
                    </a:lnTo>
                    <a:lnTo>
                      <a:pt x="30" y="29"/>
                    </a:lnTo>
                    <a:lnTo>
                      <a:pt x="3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197" name="Freeform 15">
                <a:extLst>
                  <a:ext uri="{FF2B5EF4-FFF2-40B4-BE49-F238E27FC236}">
                    <a16:creationId xmlns:a16="http://schemas.microsoft.com/office/drawing/2014/main" id="{45A7FF4F-7733-48B5-B70C-E22FFD6F9EE3}"/>
                  </a:ext>
                </a:extLst>
              </p:cNvPr>
              <p:cNvSpPr>
                <a:spLocks/>
              </p:cNvSpPr>
              <p:nvPr/>
            </p:nvSpPr>
            <p:spPr bwMode="auto">
              <a:xfrm>
                <a:off x="5696" y="1873"/>
                <a:ext cx="41" cy="35"/>
              </a:xfrm>
              <a:custGeom>
                <a:avLst/>
                <a:gdLst>
                  <a:gd name="T0" fmla="*/ 0 w 41"/>
                  <a:gd name="T1" fmla="*/ 29 h 35"/>
                  <a:gd name="T2" fmla="*/ 41 w 41"/>
                  <a:gd name="T3" fmla="*/ 35 h 35"/>
                  <a:gd name="T4" fmla="*/ 41 w 41"/>
                  <a:gd name="T5" fmla="*/ 0 h 35"/>
                  <a:gd name="T6" fmla="*/ 0 w 41"/>
                  <a:gd name="T7" fmla="*/ 0 h 35"/>
                  <a:gd name="T8" fmla="*/ 0 w 41"/>
                  <a:gd name="T9" fmla="*/ 29 h 35"/>
                </a:gdLst>
                <a:ahLst/>
                <a:cxnLst>
                  <a:cxn ang="0">
                    <a:pos x="T0" y="T1"/>
                  </a:cxn>
                  <a:cxn ang="0">
                    <a:pos x="T2" y="T3"/>
                  </a:cxn>
                  <a:cxn ang="0">
                    <a:pos x="T4" y="T5"/>
                  </a:cxn>
                  <a:cxn ang="0">
                    <a:pos x="T6" y="T7"/>
                  </a:cxn>
                  <a:cxn ang="0">
                    <a:pos x="T8" y="T9"/>
                  </a:cxn>
                </a:cxnLst>
                <a:rect l="0" t="0" r="r" b="b"/>
                <a:pathLst>
                  <a:path w="41" h="35">
                    <a:moveTo>
                      <a:pt x="0" y="29"/>
                    </a:moveTo>
                    <a:lnTo>
                      <a:pt x="41" y="35"/>
                    </a:lnTo>
                    <a:lnTo>
                      <a:pt x="41" y="0"/>
                    </a:lnTo>
                    <a:lnTo>
                      <a:pt x="0"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grpSp>
      </p:grpSp>
      <p:sp>
        <p:nvSpPr>
          <p:cNvPr id="143" name="people_4" title="Icon of a person">
            <a:extLst>
              <a:ext uri="{FF2B5EF4-FFF2-40B4-BE49-F238E27FC236}">
                <a16:creationId xmlns:a16="http://schemas.microsoft.com/office/drawing/2014/main" id="{96B483FC-D4D3-41B8-A19D-0DA0669A611B}"/>
              </a:ext>
            </a:extLst>
          </p:cNvPr>
          <p:cNvSpPr>
            <a:spLocks noChangeAspect="1" noEditPoints="1"/>
          </p:cNvSpPr>
          <p:nvPr/>
        </p:nvSpPr>
        <p:spPr bwMode="auto">
          <a:xfrm>
            <a:off x="1472987" y="5813344"/>
            <a:ext cx="150078" cy="167784"/>
          </a:xfrm>
          <a:custGeom>
            <a:avLst/>
            <a:gdLst>
              <a:gd name="T0" fmla="*/ 48 w 246"/>
              <a:gd name="T1" fmla="*/ 76 h 275"/>
              <a:gd name="T2" fmla="*/ 124 w 246"/>
              <a:gd name="T3" fmla="*/ 0 h 275"/>
              <a:gd name="T4" fmla="*/ 201 w 246"/>
              <a:gd name="T5" fmla="*/ 76 h 275"/>
              <a:gd name="T6" fmla="*/ 124 w 246"/>
              <a:gd name="T7" fmla="*/ 152 h 275"/>
              <a:gd name="T8" fmla="*/ 48 w 246"/>
              <a:gd name="T9" fmla="*/ 76 h 275"/>
              <a:gd name="T10" fmla="*/ 246 w 246"/>
              <a:gd name="T11" fmla="*/ 275 h 275"/>
              <a:gd name="T12" fmla="*/ 123 w 246"/>
              <a:gd name="T13" fmla="*/ 152 h 275"/>
              <a:gd name="T14" fmla="*/ 0 w 246"/>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75">
                <a:moveTo>
                  <a:pt x="48" y="76"/>
                </a:moveTo>
                <a:cubicBezTo>
                  <a:pt x="48" y="34"/>
                  <a:pt x="82" y="0"/>
                  <a:pt x="124" y="0"/>
                </a:cubicBezTo>
                <a:cubicBezTo>
                  <a:pt x="166" y="0"/>
                  <a:pt x="201" y="34"/>
                  <a:pt x="201" y="76"/>
                </a:cubicBezTo>
                <a:cubicBezTo>
                  <a:pt x="201" y="118"/>
                  <a:pt x="166" y="152"/>
                  <a:pt x="124" y="152"/>
                </a:cubicBezTo>
                <a:cubicBezTo>
                  <a:pt x="82" y="152"/>
                  <a:pt x="48" y="118"/>
                  <a:pt x="48" y="76"/>
                </a:cubicBezTo>
                <a:close/>
                <a:moveTo>
                  <a:pt x="246" y="275"/>
                </a:moveTo>
                <a:cubicBezTo>
                  <a:pt x="246" y="207"/>
                  <a:pt x="191" y="152"/>
                  <a:pt x="123" y="152"/>
                </a:cubicBezTo>
                <a:cubicBezTo>
                  <a:pt x="55" y="152"/>
                  <a:pt x="0" y="207"/>
                  <a:pt x="0" y="275"/>
                </a:cubicBezTo>
              </a:path>
            </a:pathLst>
          </a:custGeom>
          <a:noFill/>
          <a:ln w="15875" cap="sq">
            <a:solidFill>
              <a:schemeClr val="bg1">
                <a:lumMod val="8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Graphic 6" descr="Question Mark">
            <a:extLst>
              <a:ext uri="{FF2B5EF4-FFF2-40B4-BE49-F238E27FC236}">
                <a16:creationId xmlns:a16="http://schemas.microsoft.com/office/drawing/2014/main" id="{3932C610-ADF7-4FAF-B139-C82003806368}"/>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399332" y="5775878"/>
            <a:ext cx="187020" cy="187020"/>
          </a:xfrm>
          <a:prstGeom prst="rect">
            <a:avLst/>
          </a:prstGeom>
        </p:spPr>
      </p:pic>
      <p:sp>
        <p:nvSpPr>
          <p:cNvPr id="150" name="Rectangle: Rounded Corners 149">
            <a:extLst>
              <a:ext uri="{FF2B5EF4-FFF2-40B4-BE49-F238E27FC236}">
                <a16:creationId xmlns:a16="http://schemas.microsoft.com/office/drawing/2014/main" id="{733474F0-E138-406D-9317-5DA62194B467}"/>
              </a:ext>
            </a:extLst>
          </p:cNvPr>
          <p:cNvSpPr/>
          <p:nvPr/>
        </p:nvSpPr>
        <p:spPr bwMode="auto">
          <a:xfrm flipV="1">
            <a:off x="7296118" y="5670118"/>
            <a:ext cx="1287309" cy="212397"/>
          </a:xfrm>
          <a:prstGeom prst="roundRect">
            <a:avLst>
              <a:gd name="adj" fmla="val 50000"/>
            </a:avLst>
          </a:prstGeom>
          <a:solidFill>
            <a:schemeClr val="bg1"/>
          </a:solidFill>
          <a:ln w="25400">
            <a:solidFill>
              <a:schemeClr val="accent3"/>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0" tIns="146263" rIns="182828" bIns="146263" numCol="1" spcCol="0" rtlCol="0" fromWordArt="0" anchor="ctr" anchorCtr="0" forceAA="0" compatLnSpc="1">
            <a:prstTxWarp prst="textNoShape">
              <a:avLst/>
            </a:prstTxWarp>
            <a:noAutofit/>
          </a:bodyPr>
          <a:lstStyle/>
          <a:p>
            <a:pPr marL="0" marR="0" lvl="0" indent="0" algn="l" defTabSz="932114" rtl="0" eaLnBrk="1" fontAlgn="base" latinLnBrk="0" hangingPunct="1">
              <a:lnSpc>
                <a:spcPct val="90000"/>
              </a:lnSpc>
              <a:spcBef>
                <a:spcPct val="0"/>
              </a:spcBef>
              <a:spcAft>
                <a:spcPct val="0"/>
              </a:spcAft>
              <a:buClrTx/>
              <a:buSzTx/>
              <a:buFontTx/>
              <a:buNone/>
              <a:tabLst/>
              <a:defRPr/>
            </a:pPr>
            <a:r>
              <a:rPr kumimoji="0" lang="en-US" sz="100" b="0" i="0" u="none" strike="noStrike" kern="1200" cap="none" spc="0" normalizeH="0" baseline="0" noProof="0">
                <a:ln>
                  <a:noFill/>
                </a:ln>
                <a:solidFill>
                  <a:schemeClr val="bg1"/>
                </a:solidFill>
                <a:effectLst/>
                <a:uLnTx/>
                <a:uFillTx/>
                <a:latin typeface="Segoe UI Semibold" panose="020B0702040204020203" pitchFamily="34" charset="0"/>
                <a:ea typeface="+mn-ea"/>
                <a:cs typeface="Segoe UI Semibold" panose="020B0702040204020203" pitchFamily="34" charset="0"/>
              </a:rPr>
              <a:t>Business Critical Segment(s)</a:t>
            </a:r>
          </a:p>
          <a:p>
            <a:pPr marL="0" marR="0" lvl="0" indent="0" algn="l" defTabSz="932114" rtl="0" eaLnBrk="1" fontAlgn="base" latinLnBrk="0" hangingPunct="1">
              <a:lnSpc>
                <a:spcPct val="90000"/>
              </a:lnSpc>
              <a:spcBef>
                <a:spcPts val="300"/>
              </a:spcBef>
              <a:spcAft>
                <a:spcPct val="0"/>
              </a:spcAft>
              <a:buClrTx/>
              <a:buSzTx/>
              <a:buFontTx/>
              <a:buNone/>
              <a:tabLst/>
              <a:defRPr/>
            </a:pPr>
            <a:r>
              <a:rPr kumimoji="0" lang="en-US" sz="100" b="0" i="1" u="none" strike="noStrike" kern="1200" cap="none" spc="0" normalizeH="0" baseline="0" noProof="0">
                <a:ln>
                  <a:noFill/>
                </a:ln>
                <a:solidFill>
                  <a:schemeClr val="bg1"/>
                </a:solidFill>
                <a:effectLst/>
                <a:uLnTx/>
                <a:uFillTx/>
                <a:latin typeface="Segoe UI Semilight" panose="020B0402040204020203" pitchFamily="34" charset="0"/>
                <a:ea typeface="+mn-ea"/>
                <a:cs typeface="Segoe UI Semilight" panose="020B0402040204020203" pitchFamily="34" charset="0"/>
              </a:rPr>
              <a:t>Sensitive Business Units/Apps</a:t>
            </a:r>
          </a:p>
        </p:txBody>
      </p:sp>
      <p:sp>
        <p:nvSpPr>
          <p:cNvPr id="151" name="Rectangle: Rounded Corners 150">
            <a:extLst>
              <a:ext uri="{FF2B5EF4-FFF2-40B4-BE49-F238E27FC236}">
                <a16:creationId xmlns:a16="http://schemas.microsoft.com/office/drawing/2014/main" id="{4EF357CB-3108-4028-BFF8-8238D284F6A8}"/>
              </a:ext>
            </a:extLst>
          </p:cNvPr>
          <p:cNvSpPr/>
          <p:nvPr/>
        </p:nvSpPr>
        <p:spPr bwMode="auto">
          <a:xfrm flipV="1">
            <a:off x="7296116" y="6231245"/>
            <a:ext cx="1287309" cy="212397"/>
          </a:xfrm>
          <a:prstGeom prst="roundRect">
            <a:avLst>
              <a:gd name="adj" fmla="val 50000"/>
            </a:avLst>
          </a:prstGeom>
          <a:solidFill>
            <a:schemeClr val="bg1"/>
          </a:solidFill>
          <a:ln w="25400" cap="rnd">
            <a:solidFill>
              <a:schemeClr val="tx1"/>
            </a:solidFill>
            <a:prstDash val="lgDashDot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0" tIns="146263" rIns="182828" bIns="146263" numCol="1" spcCol="0" rtlCol="0" fromWordArt="0" anchor="ctr" anchorCtr="0" forceAA="0" compatLnSpc="1">
            <a:prstTxWarp prst="textNoShape">
              <a:avLst/>
            </a:prstTxWarp>
            <a:noAutofit/>
          </a:bodyPr>
          <a:lstStyle/>
          <a:p>
            <a:pPr marL="0" marR="0" lvl="0" indent="0" algn="l" defTabSz="932114" rtl="0" eaLnBrk="1" fontAlgn="base" latinLnBrk="0" hangingPunct="1">
              <a:lnSpc>
                <a:spcPct val="90000"/>
              </a:lnSpc>
              <a:spcBef>
                <a:spcPct val="0"/>
              </a:spcBef>
              <a:spcAft>
                <a:spcPct val="0"/>
              </a:spcAft>
              <a:buClrTx/>
              <a:buSzTx/>
              <a:buFontTx/>
              <a:buNone/>
              <a:tabLst/>
              <a:defRPr/>
            </a:pPr>
            <a:r>
              <a:rPr kumimoji="0" lang="en-US" sz="100" b="0" i="0" u="none" strike="noStrike" kern="1200" cap="none" spc="0" normalizeH="0" baseline="0" noProof="0">
                <a:ln>
                  <a:noFill/>
                </a:ln>
                <a:solidFill>
                  <a:schemeClr val="bg1"/>
                </a:solidFill>
                <a:effectLst/>
                <a:uLnTx/>
                <a:uFillTx/>
                <a:latin typeface="Segoe UI Semibold" panose="020B0702040204020203" pitchFamily="34" charset="0"/>
                <a:ea typeface="+mn-ea"/>
                <a:cs typeface="Segoe UI Semibold" panose="020B0702040204020203" pitchFamily="34" charset="0"/>
              </a:rPr>
              <a:t>Low Impact IoT/OT </a:t>
            </a:r>
          </a:p>
          <a:p>
            <a:pPr marL="0" marR="0" lvl="0" indent="0" algn="l" defTabSz="932114" rtl="0" eaLnBrk="1" fontAlgn="base" latinLnBrk="0" hangingPunct="1">
              <a:lnSpc>
                <a:spcPct val="90000"/>
              </a:lnSpc>
              <a:spcBef>
                <a:spcPts val="300"/>
              </a:spcBef>
              <a:spcAft>
                <a:spcPct val="0"/>
              </a:spcAft>
              <a:buClrTx/>
              <a:buSzTx/>
              <a:buFontTx/>
              <a:buNone/>
              <a:tabLst/>
              <a:defRPr/>
            </a:pPr>
            <a:r>
              <a:rPr kumimoji="0" lang="en-US" sz="100" b="0" i="1" u="none" strike="noStrike" kern="1200" cap="none" spc="0" normalizeH="0" baseline="0" noProof="0">
                <a:ln>
                  <a:noFill/>
                </a:ln>
                <a:solidFill>
                  <a:schemeClr val="bg1"/>
                </a:solidFill>
                <a:effectLst/>
                <a:uLnTx/>
                <a:uFillTx/>
                <a:latin typeface="Segoe UI Semilight" panose="020B0402040204020203" pitchFamily="34" charset="0"/>
                <a:ea typeface="+mn-ea"/>
                <a:cs typeface="Segoe UI Semilight" panose="020B0402040204020203" pitchFamily="34" charset="0"/>
              </a:rPr>
              <a:t>Printers, VoIP phones, etc.</a:t>
            </a:r>
          </a:p>
        </p:txBody>
      </p:sp>
      <p:sp>
        <p:nvSpPr>
          <p:cNvPr id="152" name="Rectangle: Rounded Corners 151">
            <a:extLst>
              <a:ext uri="{FF2B5EF4-FFF2-40B4-BE49-F238E27FC236}">
                <a16:creationId xmlns:a16="http://schemas.microsoft.com/office/drawing/2014/main" id="{B6B81A4D-7DAE-46E9-AA7B-16450704775B}"/>
              </a:ext>
            </a:extLst>
          </p:cNvPr>
          <p:cNvSpPr/>
          <p:nvPr/>
        </p:nvSpPr>
        <p:spPr bwMode="auto">
          <a:xfrm flipV="1">
            <a:off x="7296117" y="5952665"/>
            <a:ext cx="1287309" cy="212397"/>
          </a:xfrm>
          <a:prstGeom prst="roundRect">
            <a:avLst>
              <a:gd name="adj" fmla="val 50000"/>
            </a:avLst>
          </a:prstGeom>
          <a:solidFill>
            <a:schemeClr val="bg1"/>
          </a:solidFill>
          <a:ln w="28575">
            <a:solidFill>
              <a:schemeClr val="accent4"/>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0" tIns="146263" rIns="182828" bIns="146263" numCol="1" spcCol="0" rtlCol="0" fromWordArt="0" anchor="ctr" anchorCtr="0" forceAA="0" compatLnSpc="1">
            <a:prstTxWarp prst="textNoShape">
              <a:avLst/>
            </a:prstTxWarp>
            <a:noAutofit/>
          </a:bodyPr>
          <a:lstStyle/>
          <a:p>
            <a:pPr marL="0" marR="0" lvl="0" indent="0" algn="l" defTabSz="932114" rtl="0" eaLnBrk="1" fontAlgn="base" latinLnBrk="0" hangingPunct="1">
              <a:lnSpc>
                <a:spcPct val="90000"/>
              </a:lnSpc>
              <a:spcBef>
                <a:spcPct val="0"/>
              </a:spcBef>
              <a:spcAft>
                <a:spcPct val="0"/>
              </a:spcAft>
              <a:buClrTx/>
              <a:buSzTx/>
              <a:buFontTx/>
              <a:buNone/>
              <a:tabLst/>
              <a:defRPr/>
            </a:pPr>
            <a:r>
              <a:rPr kumimoji="0" lang="en-US" sz="100" b="0" i="0" u="none" strike="noStrike" kern="1200" cap="none" spc="0" normalizeH="0" baseline="0" noProof="0">
                <a:ln>
                  <a:noFill/>
                </a:ln>
                <a:solidFill>
                  <a:schemeClr val="bg1"/>
                </a:solidFill>
                <a:effectLst/>
                <a:uLnTx/>
                <a:uFillTx/>
                <a:latin typeface="Segoe UI Semibold" panose="020B0702040204020203" pitchFamily="34" charset="0"/>
                <a:ea typeface="+mn-ea"/>
                <a:cs typeface="Segoe UI Semibold" panose="020B0702040204020203" pitchFamily="34" charset="0"/>
              </a:rPr>
              <a:t>High Impact IoT/OT</a:t>
            </a:r>
          </a:p>
          <a:p>
            <a:pPr marL="0" marR="0" lvl="0" indent="0" algn="l" defTabSz="932114" rtl="0" eaLnBrk="1" fontAlgn="base" latinLnBrk="0" hangingPunct="1">
              <a:lnSpc>
                <a:spcPct val="90000"/>
              </a:lnSpc>
              <a:spcBef>
                <a:spcPts val="300"/>
              </a:spcBef>
              <a:spcAft>
                <a:spcPct val="0"/>
              </a:spcAft>
              <a:buClrTx/>
              <a:buSzTx/>
              <a:buFontTx/>
              <a:buNone/>
              <a:tabLst/>
              <a:defRPr/>
            </a:pPr>
            <a:r>
              <a:rPr kumimoji="0" lang="en-US" sz="100" b="0" i="1" u="none" strike="noStrike" kern="1200" cap="none" spc="0" normalizeH="0" baseline="0" noProof="0">
                <a:ln>
                  <a:noFill/>
                </a:ln>
                <a:solidFill>
                  <a:schemeClr val="bg1"/>
                </a:solidFill>
                <a:effectLst/>
                <a:uLnTx/>
                <a:uFillTx/>
                <a:latin typeface="Segoe UI Semilight" panose="020B0402040204020203" pitchFamily="34" charset="0"/>
                <a:ea typeface="+mn-ea"/>
                <a:cs typeface="Segoe UI Semilight" panose="020B0402040204020203" pitchFamily="34" charset="0"/>
              </a:rPr>
              <a:t>IoT/OT With Life/Safety Impact</a:t>
            </a:r>
          </a:p>
        </p:txBody>
      </p:sp>
      <p:pic>
        <p:nvPicPr>
          <p:cNvPr id="162" name="!! Graphic 315">
            <a:extLst>
              <a:ext uri="{FF2B5EF4-FFF2-40B4-BE49-F238E27FC236}">
                <a16:creationId xmlns:a16="http://schemas.microsoft.com/office/drawing/2014/main" id="{0BA2526C-6584-41FC-8F87-22327657E90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999155" y="3934998"/>
            <a:ext cx="182880" cy="99753"/>
          </a:xfrm>
          <a:prstGeom prst="rect">
            <a:avLst/>
          </a:prstGeom>
        </p:spPr>
      </p:pic>
      <p:pic>
        <p:nvPicPr>
          <p:cNvPr id="4" name="Picture 3">
            <a:extLst>
              <a:ext uri="{FF2B5EF4-FFF2-40B4-BE49-F238E27FC236}">
                <a16:creationId xmlns:a16="http://schemas.microsoft.com/office/drawing/2014/main" id="{587FFAA4-B88A-4067-80B4-56E0ED2467AA}"/>
              </a:ext>
            </a:extLst>
          </p:cNvPr>
          <p:cNvPicPr>
            <a:picLocks noChangeAspect="1"/>
          </p:cNvPicPr>
          <p:nvPr/>
        </p:nvPicPr>
        <p:blipFill>
          <a:blip r:embed="rId24"/>
          <a:stretch>
            <a:fillRect/>
          </a:stretch>
        </p:blipFill>
        <p:spPr>
          <a:xfrm>
            <a:off x="7222251" y="2183040"/>
            <a:ext cx="735527" cy="274263"/>
          </a:xfrm>
          <a:prstGeom prst="rect">
            <a:avLst/>
          </a:prstGeom>
        </p:spPr>
      </p:pic>
    </p:spTree>
    <p:extLst>
      <p:ext uri="{BB962C8B-B14F-4D97-AF65-F5344CB8AC3E}">
        <p14:creationId xmlns:p14="http://schemas.microsoft.com/office/powerpoint/2010/main" val="4148661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30C1F92A-D838-4A30-BAC5-EBE691BE69B5}"/>
              </a:ext>
            </a:extLst>
          </p:cNvPr>
          <p:cNvSpPr/>
          <p:nvPr/>
        </p:nvSpPr>
        <p:spPr bwMode="auto">
          <a:xfrm>
            <a:off x="0" y="961588"/>
            <a:ext cx="12192000" cy="5758807"/>
          </a:xfrm>
          <a:prstGeom prst="rect">
            <a:avLst/>
          </a:prstGeom>
          <a:solidFill>
            <a:schemeClr val="bg1"/>
          </a:solidFill>
          <a:ln>
            <a:noFill/>
          </a:ln>
          <a:effectLst>
            <a:outerShdw blurRad="292100" dist="38100" dir="3600000" sx="102000" sy="102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4" name="Title 1">
            <a:extLst>
              <a:ext uri="{FF2B5EF4-FFF2-40B4-BE49-F238E27FC236}">
                <a16:creationId xmlns:a16="http://schemas.microsoft.com/office/drawing/2014/main" id="{F43A3B9D-723D-46A8-A550-0D4A629ABB5E}"/>
              </a:ext>
            </a:extLst>
          </p:cNvPr>
          <p:cNvSpPr txBox="1">
            <a:spLocks/>
          </p:cNvSpPr>
          <p:nvPr/>
        </p:nvSpPr>
        <p:spPr>
          <a:xfrm>
            <a:off x="577481" y="154144"/>
            <a:ext cx="10903319" cy="553998"/>
          </a:xfrm>
          <a:prstGeom prst="rect">
            <a:avLst/>
          </a:prstGeom>
        </p:spPr>
        <p:txBody>
          <a:bodyPr vert="horz" wrap="square" lIns="0" tIns="0" rIns="0" bIns="0" rtlCol="0" anchor="t">
            <a:spAutoFit/>
          </a:bodyPr>
          <a:lstStyle>
            <a:lvl1pPr algn="l" defTabSz="932719" rtl="0" eaLnBrk="1" latinLnBrk="0" hangingPunct="1">
              <a:lnSpc>
                <a:spcPct val="100000"/>
              </a:lnSpc>
              <a:spcBef>
                <a:spcPct val="0"/>
              </a:spcBef>
              <a:buNone/>
              <a:defRPr lang="en-US" sz="3600" b="1" kern="1200" cap="none" spc="-51"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a:t>Native controls replaced classic traffic interception</a:t>
            </a:r>
            <a:endParaRPr lang="en-GB"/>
          </a:p>
        </p:txBody>
      </p:sp>
      <p:sp>
        <p:nvSpPr>
          <p:cNvPr id="44" name="Rectangle 43">
            <a:extLst>
              <a:ext uri="{FF2B5EF4-FFF2-40B4-BE49-F238E27FC236}">
                <a16:creationId xmlns:a16="http://schemas.microsoft.com/office/drawing/2014/main" id="{3DDFF608-8296-4798-8B23-F4198351318D}"/>
              </a:ext>
            </a:extLst>
          </p:cNvPr>
          <p:cNvSpPr/>
          <p:nvPr/>
        </p:nvSpPr>
        <p:spPr bwMode="auto">
          <a:xfrm>
            <a:off x="5692856" y="2222198"/>
            <a:ext cx="2980844" cy="1612793"/>
          </a:xfrm>
          <a:prstGeom prst="rect">
            <a:avLst/>
          </a:prstGeom>
          <a:no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nSpc>
                <a:spcPts val="700"/>
              </a:lnSpc>
            </a:pPr>
            <a:endParaRPr lang="en-US" sz="900">
              <a:gradFill>
                <a:gsLst>
                  <a:gs pos="0">
                    <a:srgbClr val="FFFFFF"/>
                  </a:gs>
                  <a:gs pos="100000">
                    <a:srgbClr val="FFFFFF"/>
                  </a:gs>
                </a:gsLst>
                <a:lin ang="5400000" scaled="0"/>
              </a:gradFill>
              <a:ea typeface="Segoe UI" pitchFamily="34" charset="0"/>
              <a:cs typeface="Segoe UI" pitchFamily="34" charset="0"/>
            </a:endParaRPr>
          </a:p>
        </p:txBody>
      </p:sp>
      <p:grpSp>
        <p:nvGrpSpPr>
          <p:cNvPr id="38" name="Group 37">
            <a:extLst>
              <a:ext uri="{FF2B5EF4-FFF2-40B4-BE49-F238E27FC236}">
                <a16:creationId xmlns:a16="http://schemas.microsoft.com/office/drawing/2014/main" id="{3BC681BD-B9EB-4A40-9179-1338CF164118}"/>
              </a:ext>
            </a:extLst>
          </p:cNvPr>
          <p:cNvGrpSpPr/>
          <p:nvPr/>
        </p:nvGrpSpPr>
        <p:grpSpPr>
          <a:xfrm>
            <a:off x="505270" y="1813720"/>
            <a:ext cx="6678008" cy="4393979"/>
            <a:chOff x="2227385" y="1518279"/>
            <a:chExt cx="6678008" cy="4393979"/>
          </a:xfrm>
        </p:grpSpPr>
        <p:cxnSp>
          <p:nvCxnSpPr>
            <p:cNvPr id="39" name="Axis_Y">
              <a:extLst>
                <a:ext uri="{FF2B5EF4-FFF2-40B4-BE49-F238E27FC236}">
                  <a16:creationId xmlns:a16="http://schemas.microsoft.com/office/drawing/2014/main" id="{369EB02C-10D9-4649-8974-4B16C43FB078}"/>
                </a:ext>
              </a:extLst>
            </p:cNvPr>
            <p:cNvCxnSpPr>
              <a:cxnSpLocks/>
            </p:cNvCxnSpPr>
            <p:nvPr/>
          </p:nvCxnSpPr>
          <p:spPr>
            <a:xfrm flipH="1" flipV="1">
              <a:off x="4172627" y="1730402"/>
              <a:ext cx="11212" cy="2988636"/>
            </a:xfrm>
            <a:prstGeom prst="straightConnector1">
              <a:avLst/>
            </a:prstGeom>
            <a:ln w="28575">
              <a:solidFill>
                <a:schemeClr val="tx1">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Axis_X">
              <a:extLst>
                <a:ext uri="{FF2B5EF4-FFF2-40B4-BE49-F238E27FC236}">
                  <a16:creationId xmlns:a16="http://schemas.microsoft.com/office/drawing/2014/main" id="{DCF2D5C7-FAE4-47C8-BC52-6A75180AEA72}"/>
                </a:ext>
              </a:extLst>
            </p:cNvPr>
            <p:cNvCxnSpPr>
              <a:cxnSpLocks/>
            </p:cNvCxnSpPr>
            <p:nvPr/>
          </p:nvCxnSpPr>
          <p:spPr>
            <a:xfrm flipV="1">
              <a:off x="4172627" y="4682215"/>
              <a:ext cx="3758452" cy="39332"/>
            </a:xfrm>
            <a:prstGeom prst="straightConnector1">
              <a:avLst/>
            </a:prstGeom>
            <a:ln w="28575">
              <a:solidFill>
                <a:schemeClr val="tx1">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1" name="Curve">
              <a:extLst>
                <a:ext uri="{FF2B5EF4-FFF2-40B4-BE49-F238E27FC236}">
                  <a16:creationId xmlns:a16="http://schemas.microsoft.com/office/drawing/2014/main" id="{351DE7BD-45FB-4AF7-B20B-573C29B3E966}"/>
                </a:ext>
              </a:extLst>
            </p:cNvPr>
            <p:cNvSpPr/>
            <p:nvPr/>
          </p:nvSpPr>
          <p:spPr bwMode="auto">
            <a:xfrm>
              <a:off x="4383330" y="1852246"/>
              <a:ext cx="2861532" cy="2632551"/>
            </a:xfrm>
            <a:custGeom>
              <a:avLst/>
              <a:gdLst>
                <a:gd name="connsiteX0" fmla="*/ 272154 w 3057885"/>
                <a:gd name="connsiteY0" fmla="*/ 0 h 3148773"/>
                <a:gd name="connsiteX1" fmla="*/ 266838 w 3057885"/>
                <a:gd name="connsiteY1" fmla="*/ 2870791 h 3148773"/>
                <a:gd name="connsiteX2" fmla="*/ 3057885 w 3057885"/>
                <a:gd name="connsiteY2" fmla="*/ 2876107 h 3148773"/>
                <a:gd name="connsiteX0" fmla="*/ 274851 w 3098753"/>
                <a:gd name="connsiteY0" fmla="*/ 0 h 3458908"/>
                <a:gd name="connsiteX1" fmla="*/ 269535 w 3098753"/>
                <a:gd name="connsiteY1" fmla="*/ 2870791 h 3458908"/>
                <a:gd name="connsiteX2" fmla="*/ 3098752 w 3098753"/>
                <a:gd name="connsiteY2" fmla="*/ 3352899 h 3458908"/>
                <a:gd name="connsiteX0" fmla="*/ 274851 w 3098752"/>
                <a:gd name="connsiteY0" fmla="*/ 0 h 3363563"/>
                <a:gd name="connsiteX1" fmla="*/ 269535 w 3098752"/>
                <a:gd name="connsiteY1" fmla="*/ 2870791 h 3363563"/>
                <a:gd name="connsiteX2" fmla="*/ 3098752 w 3098752"/>
                <a:gd name="connsiteY2" fmla="*/ 3352899 h 3363563"/>
                <a:gd name="connsiteX0" fmla="*/ 113037 w 3375894"/>
                <a:gd name="connsiteY0" fmla="*/ 0 h 3280360"/>
                <a:gd name="connsiteX1" fmla="*/ 546677 w 3375894"/>
                <a:gd name="connsiteY1" fmla="*/ 2789234 h 3280360"/>
                <a:gd name="connsiteX2" fmla="*/ 3375894 w 3375894"/>
                <a:gd name="connsiteY2" fmla="*/ 3271342 h 3280360"/>
                <a:gd name="connsiteX0" fmla="*/ 25692 w 3288549"/>
                <a:gd name="connsiteY0" fmla="*/ 0 h 3280360"/>
                <a:gd name="connsiteX1" fmla="*/ 459332 w 3288549"/>
                <a:gd name="connsiteY1" fmla="*/ 2789234 h 3280360"/>
                <a:gd name="connsiteX2" fmla="*/ 3288549 w 3288549"/>
                <a:gd name="connsiteY2" fmla="*/ 3271342 h 3280360"/>
                <a:gd name="connsiteX0" fmla="*/ 4622 w 3267479"/>
                <a:gd name="connsiteY0" fmla="*/ 0 h 3272482"/>
                <a:gd name="connsiteX1" fmla="*/ 699091 w 3267479"/>
                <a:gd name="connsiteY1" fmla="*/ 2563385 h 3272482"/>
                <a:gd name="connsiteX2" fmla="*/ 3267479 w 3267479"/>
                <a:gd name="connsiteY2" fmla="*/ 3271342 h 3272482"/>
                <a:gd name="connsiteX0" fmla="*/ 1940 w 3264797"/>
                <a:gd name="connsiteY0" fmla="*/ 0 h 3271854"/>
                <a:gd name="connsiteX1" fmla="*/ 1023039 w 3264797"/>
                <a:gd name="connsiteY1" fmla="*/ 2313752 h 3271854"/>
                <a:gd name="connsiteX2" fmla="*/ 3264797 w 3264797"/>
                <a:gd name="connsiteY2" fmla="*/ 3271342 h 3271854"/>
                <a:gd name="connsiteX0" fmla="*/ 1940 w 3264797"/>
                <a:gd name="connsiteY0" fmla="*/ 0 h 3271342"/>
                <a:gd name="connsiteX1" fmla="*/ 1023039 w 3264797"/>
                <a:gd name="connsiteY1" fmla="*/ 2313752 h 3271342"/>
                <a:gd name="connsiteX2" fmla="*/ 3264797 w 3264797"/>
                <a:gd name="connsiteY2" fmla="*/ 3271342 h 3271342"/>
                <a:gd name="connsiteX0" fmla="*/ 0 w 3262857"/>
                <a:gd name="connsiteY0" fmla="*/ 0 h 3271342"/>
                <a:gd name="connsiteX1" fmla="*/ 1021099 w 3262857"/>
                <a:gd name="connsiteY1" fmla="*/ 2313752 h 3271342"/>
                <a:gd name="connsiteX2" fmla="*/ 3262857 w 3262857"/>
                <a:gd name="connsiteY2" fmla="*/ 3271342 h 3271342"/>
                <a:gd name="connsiteX0" fmla="*/ 0 w 3262857"/>
                <a:gd name="connsiteY0" fmla="*/ 0 h 3271342"/>
                <a:gd name="connsiteX1" fmla="*/ 890448 w 3262857"/>
                <a:gd name="connsiteY1" fmla="*/ 2418438 h 3271342"/>
                <a:gd name="connsiteX2" fmla="*/ 3262857 w 3262857"/>
                <a:gd name="connsiteY2" fmla="*/ 3271342 h 3271342"/>
                <a:gd name="connsiteX0" fmla="*/ 0 w 3262857"/>
                <a:gd name="connsiteY0" fmla="*/ 0 h 3271342"/>
                <a:gd name="connsiteX1" fmla="*/ 890448 w 3262857"/>
                <a:gd name="connsiteY1" fmla="*/ 2418438 h 3271342"/>
                <a:gd name="connsiteX2" fmla="*/ 3262857 w 3262857"/>
                <a:gd name="connsiteY2" fmla="*/ 3271342 h 3271342"/>
                <a:gd name="connsiteX0" fmla="*/ 0 w 3262857"/>
                <a:gd name="connsiteY0" fmla="*/ 0 h 3271442"/>
                <a:gd name="connsiteX1" fmla="*/ 890448 w 3262857"/>
                <a:gd name="connsiteY1" fmla="*/ 2418438 h 3271442"/>
                <a:gd name="connsiteX2" fmla="*/ 3262857 w 3262857"/>
                <a:gd name="connsiteY2" fmla="*/ 3271342 h 3271442"/>
                <a:gd name="connsiteX0" fmla="*/ 0 w 3262857"/>
                <a:gd name="connsiteY0" fmla="*/ 0 h 3271442"/>
                <a:gd name="connsiteX1" fmla="*/ 890448 w 3262857"/>
                <a:gd name="connsiteY1" fmla="*/ 2418438 h 3271442"/>
                <a:gd name="connsiteX2" fmla="*/ 3262857 w 3262857"/>
                <a:gd name="connsiteY2" fmla="*/ 3271342 h 3271442"/>
              </a:gdLst>
              <a:ahLst/>
              <a:cxnLst>
                <a:cxn ang="0">
                  <a:pos x="connsiteX0" y="connsiteY0"/>
                </a:cxn>
                <a:cxn ang="0">
                  <a:pos x="connsiteX1" y="connsiteY1"/>
                </a:cxn>
                <a:cxn ang="0">
                  <a:pos x="connsiteX2" y="connsiteY2"/>
                </a:cxn>
              </a:cxnLst>
              <a:rect l="l" t="t" r="r" b="b"/>
              <a:pathLst>
                <a:path w="3262857" h="3271442">
                  <a:moveTo>
                    <a:pt x="0" y="0"/>
                  </a:moveTo>
                  <a:cubicBezTo>
                    <a:pt x="1249" y="1683270"/>
                    <a:pt x="591611" y="2114796"/>
                    <a:pt x="890448" y="2418438"/>
                  </a:cubicBezTo>
                  <a:cubicBezTo>
                    <a:pt x="1189285" y="2722080"/>
                    <a:pt x="2360142" y="3280031"/>
                    <a:pt x="3262857" y="3271342"/>
                  </a:cubicBezTo>
                </a:path>
              </a:pathLst>
            </a:cu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E6E6E6"/>
                </a:solidFill>
                <a:effectLst/>
                <a:uLnTx/>
                <a:uFillTx/>
                <a:latin typeface="Segoe UI"/>
                <a:ea typeface="+mn-ea"/>
                <a:cs typeface="+mn-cs"/>
              </a:endParaRPr>
            </a:p>
          </p:txBody>
        </p:sp>
        <p:grpSp>
          <p:nvGrpSpPr>
            <p:cNvPr id="42" name="Red">
              <a:extLst>
                <a:ext uri="{FF2B5EF4-FFF2-40B4-BE49-F238E27FC236}">
                  <a16:creationId xmlns:a16="http://schemas.microsoft.com/office/drawing/2014/main" id="{374AF032-20A8-4F7D-B07A-4C398ECE8275}"/>
                </a:ext>
              </a:extLst>
            </p:cNvPr>
            <p:cNvGrpSpPr/>
            <p:nvPr/>
          </p:nvGrpSpPr>
          <p:grpSpPr>
            <a:xfrm>
              <a:off x="4183839" y="2669658"/>
              <a:ext cx="378776" cy="2049380"/>
              <a:chOff x="6902519" y="3520589"/>
              <a:chExt cx="386371" cy="2352395"/>
            </a:xfrm>
          </p:grpSpPr>
          <p:sp>
            <p:nvSpPr>
              <p:cNvPr id="64" name="Isosceles Triangle 63">
                <a:extLst>
                  <a:ext uri="{FF2B5EF4-FFF2-40B4-BE49-F238E27FC236}">
                    <a16:creationId xmlns:a16="http://schemas.microsoft.com/office/drawing/2014/main" id="{CEBB055C-F8A9-4B0F-AD63-38A35A7AC31F}"/>
                  </a:ext>
                </a:extLst>
              </p:cNvPr>
              <p:cNvSpPr>
                <a:spLocks noChangeAspect="1"/>
              </p:cNvSpPr>
              <p:nvPr/>
            </p:nvSpPr>
            <p:spPr bwMode="auto">
              <a:xfrm>
                <a:off x="7106010" y="3520589"/>
                <a:ext cx="182880" cy="182880"/>
              </a:xfrm>
              <a:prstGeom prst="triangle">
                <a:avLst/>
              </a:prstGeom>
              <a:solidFill>
                <a:srgbClr val="FF0000"/>
              </a:solidFill>
              <a:ln w="15875" cap="sq">
                <a:solidFill>
                  <a:schemeClr val="tx1"/>
                </a:solidFill>
                <a:prstDash val="solid"/>
                <a:miter lim="800000"/>
                <a:headEnd/>
                <a:tailEnd/>
              </a:ln>
            </p:spPr>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2F2F2F"/>
                  </a:solidFill>
                  <a:effectLst/>
                  <a:uLnTx/>
                  <a:uFillTx/>
                  <a:latin typeface="Segoe UI"/>
                  <a:ea typeface="+mn-ea"/>
                  <a:cs typeface="+mn-cs"/>
                </a:endParaRPr>
              </a:p>
            </p:txBody>
          </p:sp>
          <p:cxnSp>
            <p:nvCxnSpPr>
              <p:cNvPr id="65" name="Straight Connector 64">
                <a:extLst>
                  <a:ext uri="{FF2B5EF4-FFF2-40B4-BE49-F238E27FC236}">
                    <a16:creationId xmlns:a16="http://schemas.microsoft.com/office/drawing/2014/main" id="{8F26F5B5-778B-47F9-BD5A-4388987CCA4E}"/>
                  </a:ext>
                </a:extLst>
              </p:cNvPr>
              <p:cNvCxnSpPr>
                <a:cxnSpLocks/>
                <a:stCxn id="64" idx="3"/>
              </p:cNvCxnSpPr>
              <p:nvPr/>
            </p:nvCxnSpPr>
            <p:spPr>
              <a:xfrm>
                <a:off x="7197450" y="3703469"/>
                <a:ext cx="3816" cy="2169515"/>
              </a:xfrm>
              <a:prstGeom prst="line">
                <a:avLst/>
              </a:prstGeom>
              <a:ln w="28575">
                <a:solidFill>
                  <a:srgbClr val="F93535"/>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3B12B07-767F-4882-918E-82EECF8DD06F}"/>
                  </a:ext>
                </a:extLst>
              </p:cNvPr>
              <p:cNvCxnSpPr>
                <a:cxnSpLocks/>
                <a:endCxn id="64" idx="1"/>
              </p:cNvCxnSpPr>
              <p:nvPr/>
            </p:nvCxnSpPr>
            <p:spPr>
              <a:xfrm>
                <a:off x="6902519" y="3612029"/>
                <a:ext cx="249211" cy="0"/>
              </a:xfrm>
              <a:prstGeom prst="line">
                <a:avLst/>
              </a:prstGeom>
              <a:ln w="28575">
                <a:solidFill>
                  <a:srgbClr val="F93535"/>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3" name="Green">
              <a:extLst>
                <a:ext uri="{FF2B5EF4-FFF2-40B4-BE49-F238E27FC236}">
                  <a16:creationId xmlns:a16="http://schemas.microsoft.com/office/drawing/2014/main" id="{239C93DB-E197-447A-84D2-84D093729EBF}"/>
                </a:ext>
              </a:extLst>
            </p:cNvPr>
            <p:cNvGrpSpPr/>
            <p:nvPr/>
          </p:nvGrpSpPr>
          <p:grpSpPr>
            <a:xfrm>
              <a:off x="4183839" y="4444476"/>
              <a:ext cx="2734791" cy="238741"/>
              <a:chOff x="6902519" y="5562405"/>
              <a:chExt cx="2789629" cy="274040"/>
            </a:xfrm>
          </p:grpSpPr>
          <p:sp>
            <p:nvSpPr>
              <p:cNvPr id="61" name="Isosceles Triangle 60">
                <a:extLst>
                  <a:ext uri="{FF2B5EF4-FFF2-40B4-BE49-F238E27FC236}">
                    <a16:creationId xmlns:a16="http://schemas.microsoft.com/office/drawing/2014/main" id="{23CADB26-87C2-43E5-BC94-F6437B2D777F}"/>
                  </a:ext>
                </a:extLst>
              </p:cNvPr>
              <p:cNvSpPr>
                <a:spLocks noChangeAspect="1"/>
              </p:cNvSpPr>
              <p:nvPr/>
            </p:nvSpPr>
            <p:spPr bwMode="auto">
              <a:xfrm>
                <a:off x="9509268" y="5562405"/>
                <a:ext cx="182880" cy="182880"/>
              </a:xfrm>
              <a:prstGeom prst="triangle">
                <a:avLst/>
              </a:prstGeom>
              <a:solidFill>
                <a:srgbClr val="107C10"/>
              </a:solidFill>
              <a:ln w="15875" cap="sq">
                <a:solidFill>
                  <a:schemeClr val="tx1"/>
                </a:solidFill>
                <a:prstDash val="solid"/>
                <a:miter lim="800000"/>
                <a:headEnd/>
                <a:tailEnd/>
              </a:ln>
            </p:spPr>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2F2F2F"/>
                  </a:solidFill>
                  <a:effectLst/>
                  <a:uLnTx/>
                  <a:uFillTx/>
                  <a:latin typeface="Segoe UI"/>
                  <a:ea typeface="+mn-ea"/>
                  <a:cs typeface="+mn-cs"/>
                </a:endParaRPr>
              </a:p>
            </p:txBody>
          </p:sp>
          <p:cxnSp>
            <p:nvCxnSpPr>
              <p:cNvPr id="62" name="Straight Connector 61">
                <a:extLst>
                  <a:ext uri="{FF2B5EF4-FFF2-40B4-BE49-F238E27FC236}">
                    <a16:creationId xmlns:a16="http://schemas.microsoft.com/office/drawing/2014/main" id="{AB8C75C0-7555-45AD-AFB4-AF7BDAC1A12E}"/>
                  </a:ext>
                </a:extLst>
              </p:cNvPr>
              <p:cNvCxnSpPr>
                <a:cxnSpLocks/>
                <a:stCxn id="61" idx="3"/>
              </p:cNvCxnSpPr>
              <p:nvPr/>
            </p:nvCxnSpPr>
            <p:spPr>
              <a:xfrm>
                <a:off x="9600708" y="5745285"/>
                <a:ext cx="0" cy="91160"/>
              </a:xfrm>
              <a:prstGeom prst="line">
                <a:avLst/>
              </a:prstGeom>
              <a:ln w="28575">
                <a:solidFill>
                  <a:srgbClr val="00B050"/>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74B03FD-4145-4A0C-AF56-3778CACA7D77}"/>
                  </a:ext>
                </a:extLst>
              </p:cNvPr>
              <p:cNvCxnSpPr>
                <a:cxnSpLocks/>
                <a:endCxn id="61" idx="1"/>
              </p:cNvCxnSpPr>
              <p:nvPr/>
            </p:nvCxnSpPr>
            <p:spPr>
              <a:xfrm>
                <a:off x="6902519" y="5653845"/>
                <a:ext cx="2652469" cy="0"/>
              </a:xfrm>
              <a:prstGeom prst="line">
                <a:avLst/>
              </a:prstGeom>
              <a:ln w="28575">
                <a:solidFill>
                  <a:srgbClr val="00B050"/>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EE91418A-D785-48A5-BA54-C7458E498FBC}"/>
                </a:ext>
              </a:extLst>
            </p:cNvPr>
            <p:cNvGrpSpPr/>
            <p:nvPr/>
          </p:nvGrpSpPr>
          <p:grpSpPr>
            <a:xfrm>
              <a:off x="2227385" y="1518279"/>
              <a:ext cx="6678008" cy="4393979"/>
              <a:chOff x="2227385" y="1518279"/>
              <a:chExt cx="6678008" cy="4393979"/>
            </a:xfrm>
          </p:grpSpPr>
          <p:grpSp>
            <p:nvGrpSpPr>
              <p:cNvPr id="49" name="Axis Title">
                <a:extLst>
                  <a:ext uri="{FF2B5EF4-FFF2-40B4-BE49-F238E27FC236}">
                    <a16:creationId xmlns:a16="http://schemas.microsoft.com/office/drawing/2014/main" id="{8125D8CE-3852-4D43-9962-3D522E40DF6E}"/>
                  </a:ext>
                </a:extLst>
              </p:cNvPr>
              <p:cNvGrpSpPr/>
              <p:nvPr/>
            </p:nvGrpSpPr>
            <p:grpSpPr>
              <a:xfrm>
                <a:off x="2227385" y="1518279"/>
                <a:ext cx="6678008" cy="3559457"/>
                <a:chOff x="4906834" y="2159731"/>
                <a:chExt cx="6811916" cy="4085748"/>
              </a:xfrm>
            </p:grpSpPr>
            <p:sp>
              <p:nvSpPr>
                <p:cNvPr id="59" name="TextBox 58">
                  <a:extLst>
                    <a:ext uri="{FF2B5EF4-FFF2-40B4-BE49-F238E27FC236}">
                      <a16:creationId xmlns:a16="http://schemas.microsoft.com/office/drawing/2014/main" id="{55F85D2B-B7D3-4B01-A7A6-2A4B80341219}"/>
                    </a:ext>
                  </a:extLst>
                </p:cNvPr>
                <p:cNvSpPr txBox="1"/>
                <p:nvPr/>
              </p:nvSpPr>
              <p:spPr>
                <a:xfrm>
                  <a:off x="10644920" y="5579141"/>
                  <a:ext cx="1073830" cy="666338"/>
                </a:xfrm>
                <a:prstGeom prst="rect">
                  <a:avLst/>
                </a:prstGeom>
                <a:noFill/>
              </p:spPr>
              <p:txBody>
                <a:bodyPr wrap="square" lIns="179285" tIns="143428" rIns="179285" bIns="143428" rtlCol="0">
                  <a:spAutoFit/>
                </a:bodyPr>
                <a:lstStyle>
                  <a:defPPr>
                    <a:defRPr lang="en-US"/>
                  </a:defPPr>
                  <a:lvl1pPr marR="0" lvl="0" indent="0" fontAlgn="auto">
                    <a:lnSpc>
                      <a:spcPct val="90000"/>
                    </a:lnSpc>
                    <a:spcBef>
                      <a:spcPts val="0"/>
                    </a:spcBef>
                    <a:spcAft>
                      <a:spcPts val="588"/>
                    </a:spcAft>
                    <a:buClrTx/>
                    <a:buSzTx/>
                    <a:buFontTx/>
                    <a:buNone/>
                    <a:tabLst/>
                    <a:defRPr kumimoji="0" sz="1050" b="1" i="0" u="none" strike="noStrike" cap="none" spc="0" normalizeH="0" baseline="0">
                      <a:ln>
                        <a:noFill/>
                      </a:ln>
                      <a:solidFill>
                        <a:srgbClr val="212121"/>
                      </a:solidFill>
                      <a:effectLst/>
                      <a:uLnTx/>
                      <a:uFillTx/>
                      <a:latin typeface="Segoe Pro"/>
                    </a:defRPr>
                  </a:lvl1pPr>
                </a:lstStyle>
                <a:p>
                  <a:r>
                    <a:rPr lang="en-US"/>
                    <a:t>Level of trust</a:t>
                  </a:r>
                </a:p>
              </p:txBody>
            </p:sp>
            <p:sp>
              <p:nvSpPr>
                <p:cNvPr id="60" name="TextBox 59">
                  <a:extLst>
                    <a:ext uri="{FF2B5EF4-FFF2-40B4-BE49-F238E27FC236}">
                      <a16:creationId xmlns:a16="http://schemas.microsoft.com/office/drawing/2014/main" id="{04765487-9FD4-4884-9483-B22DAE933D81}"/>
                    </a:ext>
                  </a:extLst>
                </p:cNvPr>
                <p:cNvSpPr txBox="1"/>
                <p:nvPr/>
              </p:nvSpPr>
              <p:spPr>
                <a:xfrm>
                  <a:off x="4906834" y="2159731"/>
                  <a:ext cx="2238820" cy="666338"/>
                </a:xfrm>
                <a:prstGeom prst="rect">
                  <a:avLst/>
                </a:prstGeom>
                <a:noFill/>
              </p:spPr>
              <p:txBody>
                <a:bodyPr wrap="square" lIns="179285" tIns="143428" rIns="179285" bIns="143428" rtlCol="0">
                  <a:spAutoFit/>
                </a:bodyPr>
                <a:lstStyle/>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1050" b="1" i="0" u="none" strike="noStrike" kern="1200" cap="none" spc="0" normalizeH="0" baseline="0" noProof="0">
                      <a:ln>
                        <a:noFill/>
                      </a:ln>
                      <a:solidFill>
                        <a:srgbClr val="212121"/>
                      </a:solidFill>
                      <a:effectLst/>
                      <a:uLnTx/>
                      <a:uFillTx/>
                      <a:latin typeface="Segoe Pro"/>
                      <a:ea typeface="+mn-ea"/>
                      <a:cs typeface="+mn-cs"/>
                    </a:rPr>
                    <a:t>NETWORK OVERHEAD</a:t>
                  </a:r>
                  <a:br>
                    <a:rPr kumimoji="0" lang="en-US" sz="1050" b="1" i="0" u="none" strike="noStrike" kern="1200" cap="none" spc="0" normalizeH="0" baseline="0" noProof="0">
                      <a:ln>
                        <a:noFill/>
                      </a:ln>
                      <a:solidFill>
                        <a:srgbClr val="212121"/>
                      </a:solidFill>
                      <a:effectLst/>
                      <a:uLnTx/>
                      <a:uFillTx/>
                      <a:latin typeface="Segoe Pro"/>
                      <a:ea typeface="+mn-ea"/>
                      <a:cs typeface="+mn-cs"/>
                    </a:rPr>
                  </a:br>
                  <a:r>
                    <a:rPr kumimoji="0" lang="en-US" sz="1050" b="1" i="0" u="none" strike="noStrike" kern="1200" cap="none" spc="0" normalizeH="0" baseline="0" noProof="0">
                      <a:ln>
                        <a:noFill/>
                      </a:ln>
                      <a:solidFill>
                        <a:srgbClr val="212121"/>
                      </a:solidFill>
                      <a:effectLst/>
                      <a:uLnTx/>
                      <a:uFillTx/>
                      <a:latin typeface="Segoe Pro"/>
                      <a:ea typeface="+mn-ea"/>
                      <a:cs typeface="+mn-cs"/>
                    </a:rPr>
                    <a:t>(Cost, Complexity, Latency)</a:t>
                  </a:r>
                </a:p>
              </p:txBody>
            </p:sp>
          </p:grpSp>
          <p:grpSp>
            <p:nvGrpSpPr>
              <p:cNvPr id="52" name="Text:Internet+TrustedApp">
                <a:extLst>
                  <a:ext uri="{FF2B5EF4-FFF2-40B4-BE49-F238E27FC236}">
                    <a16:creationId xmlns:a16="http://schemas.microsoft.com/office/drawing/2014/main" id="{840A4AAB-BAC4-4D30-924E-1615AC923DA5}"/>
                  </a:ext>
                </a:extLst>
              </p:cNvPr>
              <p:cNvGrpSpPr/>
              <p:nvPr/>
            </p:nvGrpSpPr>
            <p:grpSpPr>
              <a:xfrm>
                <a:off x="4153432" y="4947857"/>
                <a:ext cx="3557170" cy="964401"/>
                <a:chOff x="6871501" y="6033859"/>
                <a:chExt cx="3628495" cy="1106995"/>
              </a:xfrm>
            </p:grpSpPr>
            <p:sp>
              <p:nvSpPr>
                <p:cNvPr id="54" name="TextBox 53">
                  <a:extLst>
                    <a:ext uri="{FF2B5EF4-FFF2-40B4-BE49-F238E27FC236}">
                      <a16:creationId xmlns:a16="http://schemas.microsoft.com/office/drawing/2014/main" id="{49F80EAF-D0F5-46CD-8E3F-F178E9BD7264}"/>
                    </a:ext>
                  </a:extLst>
                </p:cNvPr>
                <p:cNvSpPr txBox="1"/>
                <p:nvPr/>
              </p:nvSpPr>
              <p:spPr>
                <a:xfrm>
                  <a:off x="6871501" y="6044749"/>
                  <a:ext cx="1449164" cy="904804"/>
                </a:xfrm>
                <a:prstGeom prst="rect">
                  <a:avLst/>
                </a:prstGeom>
                <a:noFill/>
              </p:spPr>
              <p:txBody>
                <a:bodyPr wrap="square" lIns="179285" tIns="143428" rIns="179285" bIns="143428" rtlCol="0">
                  <a:spAutoFit/>
                </a:bodyPr>
                <a:lstStyle/>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1200" b="1" i="0" u="none" strike="noStrike" kern="1200" cap="none" spc="0" normalizeH="0" baseline="0" noProof="0">
                      <a:ln>
                        <a:noFill/>
                      </a:ln>
                      <a:solidFill>
                        <a:srgbClr val="FF0000"/>
                      </a:solidFill>
                      <a:effectLst/>
                      <a:uLnTx/>
                      <a:uFillTx/>
                      <a:latin typeface="Segoe UI"/>
                      <a:ea typeface="+mn-ea"/>
                      <a:cs typeface="+mn-cs"/>
                    </a:rPr>
                    <a:t>Unsanctioned</a:t>
                  </a:r>
                  <a:br>
                    <a:rPr kumimoji="0" lang="en-US" sz="1200" b="1" i="0" u="none" strike="noStrike" kern="1200" cap="none" spc="0" normalizeH="0" baseline="0" noProof="0">
                      <a:ln>
                        <a:noFill/>
                      </a:ln>
                      <a:solidFill>
                        <a:srgbClr val="FF0000"/>
                      </a:solidFill>
                      <a:effectLst/>
                      <a:uLnTx/>
                      <a:uFillTx/>
                      <a:latin typeface="Segoe UI"/>
                      <a:ea typeface="+mn-ea"/>
                      <a:cs typeface="+mn-cs"/>
                    </a:rPr>
                  </a:br>
                  <a:r>
                    <a:rPr kumimoji="0" lang="en-US" sz="1200" b="1" i="0" u="none" strike="noStrike" kern="1200" cap="none" spc="0" normalizeH="0" baseline="0" noProof="0">
                      <a:ln>
                        <a:noFill/>
                      </a:ln>
                      <a:solidFill>
                        <a:srgbClr val="FF0000"/>
                      </a:solidFill>
                      <a:effectLst/>
                      <a:uLnTx/>
                      <a:uFillTx/>
                      <a:latin typeface="Segoe UI"/>
                      <a:ea typeface="+mn-ea"/>
                      <a:cs typeface="+mn-cs"/>
                    </a:rPr>
                    <a:t>Internet </a:t>
                  </a:r>
                  <a:r>
                    <a:rPr lang="en-US" sz="1200" b="1">
                      <a:solidFill>
                        <a:srgbClr val="FF0000"/>
                      </a:solidFill>
                      <a:latin typeface="Segoe UI"/>
                    </a:rPr>
                    <a:t>Web </a:t>
                  </a:r>
                  <a:r>
                    <a:rPr kumimoji="0" lang="en-US" sz="1200" b="1" i="0" u="none" strike="noStrike" kern="1200" cap="none" spc="0" normalizeH="0" baseline="0" noProof="0">
                      <a:ln>
                        <a:noFill/>
                      </a:ln>
                      <a:solidFill>
                        <a:srgbClr val="FF0000"/>
                      </a:solidFill>
                      <a:effectLst/>
                      <a:uLnTx/>
                      <a:uFillTx/>
                      <a:latin typeface="Segoe UI"/>
                      <a:ea typeface="+mn-ea"/>
                      <a:cs typeface="+mn-cs"/>
                    </a:rPr>
                    <a:t>Site</a:t>
                  </a:r>
                </a:p>
              </p:txBody>
            </p:sp>
            <p:cxnSp>
              <p:nvCxnSpPr>
                <p:cNvPr id="55" name="Straight Arrow Connector 54">
                  <a:extLst>
                    <a:ext uri="{FF2B5EF4-FFF2-40B4-BE49-F238E27FC236}">
                      <a16:creationId xmlns:a16="http://schemas.microsoft.com/office/drawing/2014/main" id="{B1F2E1F9-8952-47E3-8962-4805A8F202DC}"/>
                    </a:ext>
                  </a:extLst>
                </p:cNvPr>
                <p:cNvCxnSpPr/>
                <p:nvPr/>
              </p:nvCxnSpPr>
              <p:spPr>
                <a:xfrm flipH="1">
                  <a:off x="6998863" y="6033859"/>
                  <a:ext cx="611118"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011ACB5B-66AD-43BA-A335-B0A9ACA4FCB8}"/>
                    </a:ext>
                  </a:extLst>
                </p:cNvPr>
                <p:cNvSpPr txBox="1"/>
                <p:nvPr/>
              </p:nvSpPr>
              <p:spPr>
                <a:xfrm>
                  <a:off x="8904124" y="6045276"/>
                  <a:ext cx="1595872" cy="1095578"/>
                </a:xfrm>
                <a:prstGeom prst="rect">
                  <a:avLst/>
                </a:prstGeom>
                <a:noFill/>
              </p:spPr>
              <p:txBody>
                <a:bodyPr wrap="square" lIns="179285" tIns="143428" rIns="179285" bIns="143428" rtlCol="0">
                  <a:spAutoFit/>
                </a:bodyPr>
                <a:lstStyle/>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1200" b="1" i="0" u="none" strike="noStrike" kern="1200" cap="none" spc="0" normalizeH="0" baseline="0" noProof="0">
                      <a:ln>
                        <a:noFill/>
                      </a:ln>
                      <a:solidFill>
                        <a:srgbClr val="107C10"/>
                      </a:solidFill>
                      <a:effectLst/>
                      <a:uLnTx/>
                      <a:uFillTx/>
                      <a:latin typeface="Segoe UI"/>
                      <a:ea typeface="+mn-ea"/>
                      <a:cs typeface="+mn-cs"/>
                    </a:rPr>
                    <a:t>Sanctioned and Verifiably Trusted Application</a:t>
                  </a:r>
                </a:p>
              </p:txBody>
            </p:sp>
            <p:cxnSp>
              <p:nvCxnSpPr>
                <p:cNvPr id="58" name="Straight Arrow Connector 57">
                  <a:extLst>
                    <a:ext uri="{FF2B5EF4-FFF2-40B4-BE49-F238E27FC236}">
                      <a16:creationId xmlns:a16="http://schemas.microsoft.com/office/drawing/2014/main" id="{66A4EE83-240F-4A11-AE69-A9E744A3C6FA}"/>
                    </a:ext>
                  </a:extLst>
                </p:cNvPr>
                <p:cNvCxnSpPr>
                  <a:cxnSpLocks/>
                </p:cNvCxnSpPr>
                <p:nvPr/>
              </p:nvCxnSpPr>
              <p:spPr>
                <a:xfrm>
                  <a:off x="9182938" y="6033859"/>
                  <a:ext cx="611118"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grpSp>
      <p:sp>
        <p:nvSpPr>
          <p:cNvPr id="51" name="Trapezoid 50">
            <a:extLst>
              <a:ext uri="{FF2B5EF4-FFF2-40B4-BE49-F238E27FC236}">
                <a16:creationId xmlns:a16="http://schemas.microsoft.com/office/drawing/2014/main" id="{39A4554A-03EB-49F9-B8F8-C55E0936E47B}"/>
              </a:ext>
            </a:extLst>
          </p:cNvPr>
          <p:cNvSpPr/>
          <p:nvPr/>
        </p:nvSpPr>
        <p:spPr bwMode="auto">
          <a:xfrm rot="16200000">
            <a:off x="6929066" y="2911661"/>
            <a:ext cx="2289693" cy="1564503"/>
          </a:xfrm>
          <a:prstGeom prst="trapezoid">
            <a:avLst>
              <a:gd name="adj" fmla="val 40476"/>
            </a:avLst>
          </a:prstGeom>
          <a:solidFill>
            <a:schemeClr val="bg1">
              <a:lumMod val="95000"/>
            </a:schemeClr>
          </a:solidFill>
          <a:ln w="3175">
            <a:noFill/>
          </a:ln>
          <a:effectLst/>
        </p:spPr>
        <p:style>
          <a:lnRef idx="0">
            <a:scrgbClr r="0" g="0" b="0"/>
          </a:lnRef>
          <a:fillRef idx="0">
            <a:scrgbClr r="0" g="0" b="0"/>
          </a:fillRef>
          <a:effectRef idx="0">
            <a:scrgbClr r="0" g="0" b="0"/>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46" name="TextBox 45">
            <a:extLst>
              <a:ext uri="{FF2B5EF4-FFF2-40B4-BE49-F238E27FC236}">
                <a16:creationId xmlns:a16="http://schemas.microsoft.com/office/drawing/2014/main" id="{EAA3A322-3093-4262-AB9F-DD611D012C35}"/>
              </a:ext>
            </a:extLst>
          </p:cNvPr>
          <p:cNvSpPr txBox="1"/>
          <p:nvPr/>
        </p:nvSpPr>
        <p:spPr>
          <a:xfrm>
            <a:off x="8375467" y="1203501"/>
            <a:ext cx="3273510" cy="5447645"/>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a:spAutoFit/>
          </a:bodyPr>
          <a:lstStyle/>
          <a:p>
            <a:pPr algn="ctr"/>
            <a:r>
              <a:rPr lang="en-US" sz="1200" b="1" u="sng" dirty="0">
                <a:latin typeface="Calibri" panose="020F0502020204030204" pitchFamily="34" charset="0"/>
                <a:cs typeface="Calibri" panose="020F0502020204030204" pitchFamily="34" charset="0"/>
              </a:rPr>
              <a:t>Native Microsoft 365 Controls </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Strong encryption in transit (TLS)</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DDOS protection</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Data Loss Prevention (DLP)</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Multi-Factor Authentication (MFA)</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Advanced Threat Protection (ATP)</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Customer Lock Box</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Advanced Security Management</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Anti-Virus</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Secure Score</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Threat Intelligence</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Advanced Data Governance</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Regional Data Residency</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Conditional  Access</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Tenant restrictions</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X-Tenant access policies</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Activity APIs</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Customer Controlled Keys</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Vulnerability Scanning</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Intrusion Detection</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Encryption at Rest</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Zero Standing Rights</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Certifications (ISO, SOC, FEDRAMP, FISMA ...)</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Go-local and Sovereign Clouds</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eDiscovery</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Regulatory Hold</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Audit Logs</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Next Gen Privacy …</a:t>
            </a:r>
          </a:p>
        </p:txBody>
      </p:sp>
      <p:pic>
        <p:nvPicPr>
          <p:cNvPr id="25" name="Picture 2" descr="See the source image">
            <a:extLst>
              <a:ext uri="{FF2B5EF4-FFF2-40B4-BE49-F238E27FC236}">
                <a16:creationId xmlns:a16="http://schemas.microsoft.com/office/drawing/2014/main" id="{ED9C4B04-0969-45CF-877F-FD7633538F1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82621" y="3081772"/>
            <a:ext cx="2331958" cy="1224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26030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E203A7-7BE8-4826-93D2-F9A53218B53E}"/>
              </a:ext>
            </a:extLst>
          </p:cNvPr>
          <p:cNvSpPr/>
          <p:nvPr/>
        </p:nvSpPr>
        <p:spPr bwMode="auto">
          <a:xfrm>
            <a:off x="0" y="961588"/>
            <a:ext cx="12192000" cy="5758807"/>
          </a:xfrm>
          <a:prstGeom prst="rect">
            <a:avLst/>
          </a:prstGeom>
          <a:solidFill>
            <a:schemeClr val="bg1"/>
          </a:solidFill>
          <a:ln>
            <a:noFill/>
          </a:ln>
          <a:effectLst>
            <a:outerShdw blurRad="292100" dist="38100" dir="3600000" sx="102000" sy="102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1" name="Rectangle 20">
            <a:extLst>
              <a:ext uri="{FF2B5EF4-FFF2-40B4-BE49-F238E27FC236}">
                <a16:creationId xmlns:a16="http://schemas.microsoft.com/office/drawing/2014/main" id="{94DFEB93-49A1-4E68-B2D3-CAEAD2A90D21}"/>
              </a:ext>
            </a:extLst>
          </p:cNvPr>
          <p:cNvSpPr/>
          <p:nvPr/>
        </p:nvSpPr>
        <p:spPr>
          <a:xfrm>
            <a:off x="534417" y="1016585"/>
            <a:ext cx="348550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mn-ea"/>
                <a:cs typeface="+mn-cs"/>
              </a:rPr>
              <a:t>Do the most important stuff first</a:t>
            </a:r>
          </a:p>
        </p:txBody>
      </p:sp>
      <p:sp>
        <p:nvSpPr>
          <p:cNvPr id="78" name="Oval 77">
            <a:extLst>
              <a:ext uri="{FF2B5EF4-FFF2-40B4-BE49-F238E27FC236}">
                <a16:creationId xmlns:a16="http://schemas.microsoft.com/office/drawing/2014/main" id="{2F895B26-B4D4-42B7-B728-D614D2B719A4}"/>
              </a:ext>
            </a:extLst>
          </p:cNvPr>
          <p:cNvSpPr/>
          <p:nvPr/>
        </p:nvSpPr>
        <p:spPr bwMode="auto">
          <a:xfrm>
            <a:off x="-672452" y="1797383"/>
            <a:ext cx="4147302" cy="4147298"/>
          </a:xfrm>
          <a:prstGeom prst="ellipse">
            <a:avLst/>
          </a:prstGeom>
          <a:gradFill>
            <a:gsLst>
              <a:gs pos="64000">
                <a:schemeClr val="accent2">
                  <a:alpha val="49000"/>
                </a:schemeClr>
              </a:gs>
              <a:gs pos="0">
                <a:schemeClr val="accent2">
                  <a:alpha val="85000"/>
                </a:schemeClr>
              </a:gs>
              <a:gs pos="100000">
                <a:schemeClr val="accent2">
                  <a:alpha val="7000"/>
                </a:schemeClr>
              </a:gs>
            </a:gsLst>
            <a:lin ang="0" scaled="0"/>
          </a:gradFill>
          <a:ln>
            <a:noFill/>
            <a:headEnd type="none" w="med" len="med"/>
            <a:tailEnd type="none" w="med" len="med"/>
          </a:ln>
          <a:effectLst>
            <a:outerShdw blurRad="177800" dist="38100" dir="2400000" algn="ctr"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3" name="Oval 92">
            <a:extLst>
              <a:ext uri="{FF2B5EF4-FFF2-40B4-BE49-F238E27FC236}">
                <a16:creationId xmlns:a16="http://schemas.microsoft.com/office/drawing/2014/main" id="{CBEEBE3C-7FD1-47EA-BB90-36687D28463A}"/>
              </a:ext>
            </a:extLst>
          </p:cNvPr>
          <p:cNvSpPr/>
          <p:nvPr/>
        </p:nvSpPr>
        <p:spPr bwMode="auto">
          <a:xfrm>
            <a:off x="-338137" y="2094591"/>
            <a:ext cx="3552886" cy="3552882"/>
          </a:xfrm>
          <a:prstGeom prst="ellipse">
            <a:avLst/>
          </a:prstGeom>
          <a:solidFill>
            <a:schemeClr val="bg1"/>
          </a:solidFill>
          <a:ln>
            <a:noFill/>
            <a:headEnd type="none" w="med" len="med"/>
            <a:tailEnd type="none" w="med" len="med"/>
          </a:ln>
          <a:effectLst>
            <a:outerShdw blurRad="177800" dist="38100" dir="2400000" algn="ctr"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33" name="Group 132">
            <a:extLst>
              <a:ext uri="{FF2B5EF4-FFF2-40B4-BE49-F238E27FC236}">
                <a16:creationId xmlns:a16="http://schemas.microsoft.com/office/drawing/2014/main" id="{6588A9A1-3566-4760-B005-1E9B5D14604A}"/>
              </a:ext>
            </a:extLst>
          </p:cNvPr>
          <p:cNvGrpSpPr/>
          <p:nvPr/>
        </p:nvGrpSpPr>
        <p:grpSpPr>
          <a:xfrm>
            <a:off x="4008594" y="1759974"/>
            <a:ext cx="7553349" cy="813816"/>
            <a:chOff x="2704265" y="2003430"/>
            <a:chExt cx="7562038" cy="813816"/>
          </a:xfrm>
        </p:grpSpPr>
        <p:sp>
          <p:nvSpPr>
            <p:cNvPr id="134" name="Rectangle 133">
              <a:extLst>
                <a:ext uri="{FF2B5EF4-FFF2-40B4-BE49-F238E27FC236}">
                  <a16:creationId xmlns:a16="http://schemas.microsoft.com/office/drawing/2014/main" id="{CE8D1271-CE97-4DC7-9FBE-78C82511CD9E}"/>
                </a:ext>
              </a:extLst>
            </p:cNvPr>
            <p:cNvSpPr/>
            <p:nvPr/>
          </p:nvSpPr>
          <p:spPr bwMode="auto">
            <a:xfrm>
              <a:off x="2704265" y="2003430"/>
              <a:ext cx="7562038" cy="813816"/>
            </a:xfrm>
            <a:prstGeom prst="rect">
              <a:avLst/>
            </a:prstGeom>
            <a:solidFill>
              <a:schemeClr val="bg1"/>
            </a:solidFill>
            <a:ln>
              <a:noFill/>
            </a:ln>
            <a:effectLst>
              <a:outerShdw blurRad="254000" dist="762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1" u="none" strike="noStrike" kern="1200" cap="none" spc="0" normalizeH="0" baseline="0" noProof="0">
                <a:ln>
                  <a:noFill/>
                </a:ln>
                <a:solidFill>
                  <a:srgbClr val="00B050"/>
                </a:solidFill>
                <a:effectLst/>
                <a:uLnTx/>
                <a:uFillTx/>
                <a:latin typeface="Segoe UI"/>
                <a:ea typeface="+mn-ea"/>
                <a:cs typeface="+mn-cs"/>
              </a:endParaRPr>
            </a:p>
          </p:txBody>
        </p:sp>
        <p:sp>
          <p:nvSpPr>
            <p:cNvPr id="135" name="TextBox 134">
              <a:extLst>
                <a:ext uri="{FF2B5EF4-FFF2-40B4-BE49-F238E27FC236}">
                  <a16:creationId xmlns:a16="http://schemas.microsoft.com/office/drawing/2014/main" id="{0B14571C-02C0-487A-A365-FCA1CB9A1A8F}"/>
                </a:ext>
              </a:extLst>
            </p:cNvPr>
            <p:cNvSpPr txBox="1"/>
            <p:nvPr/>
          </p:nvSpPr>
          <p:spPr>
            <a:xfrm>
              <a:off x="3089862" y="2168689"/>
              <a:ext cx="7088945" cy="430887"/>
            </a:xfrm>
            <a:prstGeom prst="rect">
              <a:avLst/>
            </a:prstGeom>
            <a:noFill/>
          </p:spPr>
          <p:txBody>
            <a:bodyPr wrap="square" lIns="91440" tIns="0" rIns="0" bIns="0" rtlCol="0">
              <a:spAutoFit/>
            </a:bodyPr>
            <a:lstStyle/>
            <a:p>
              <a:pPr marL="346075" marR="0" lvl="0" indent="-346075"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1"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Segoe UI Black" panose="020B0A02040204020203" pitchFamily="34" charset="0"/>
                  <a:cs typeface="+mn-cs"/>
                </a:rPr>
                <a:t>Align teams &amp; strategy </a:t>
              </a:r>
              <a:r>
                <a:rPr kumimoji="0" lang="en-US" sz="1200" b="0" i="0" u="none" strike="noStrike" kern="1200" cap="none" spc="0" normalizeH="0" baseline="0" noProof="0">
                  <a:ln>
                    <a:noFill/>
                  </a:ln>
                  <a:gradFill>
                    <a:gsLst>
                      <a:gs pos="2917">
                        <a:srgbClr val="1A1A1A"/>
                      </a:gs>
                      <a:gs pos="30000">
                        <a:srgbClr val="1A1A1A"/>
                      </a:gs>
                    </a:gsLst>
                    <a:lin ang="5400000" scaled="0"/>
                  </a:gradFill>
                  <a:effectLst/>
                  <a:uLnTx/>
                  <a:uFillTx/>
                  <a:latin typeface="Segoe UI Semibold"/>
                  <a:ea typeface="Segoe UI Black" panose="020B0A02040204020203" pitchFamily="34" charset="0"/>
                  <a:cs typeface="+mn-cs"/>
                </a:rPr>
                <a:t>to prioritize zero trust activities &amp; create enterprise segmentation strategy spanning network, identity, app, etc. </a:t>
              </a:r>
              <a:r>
                <a:rPr kumimoji="0" lang="en-US" sz="1200" i="1" u="none" strike="noStrike" kern="1200" cap="none" spc="0" normalizeH="0" baseline="0" noProof="0">
                  <a:ln>
                    <a:noFill/>
                  </a:ln>
                  <a:gradFill>
                    <a:gsLst>
                      <a:gs pos="2917">
                        <a:srgbClr val="1A1A1A"/>
                      </a:gs>
                      <a:gs pos="30000">
                        <a:srgbClr val="1A1A1A"/>
                      </a:gs>
                    </a:gsLst>
                    <a:lin ang="5400000" scaled="0"/>
                  </a:gradFill>
                  <a:effectLst/>
                  <a:uLnTx/>
                  <a:uFillTx/>
                  <a:latin typeface="Segoe UI" panose="020B0502040204020203" pitchFamily="34" charset="0"/>
                  <a:ea typeface="Segoe UI Black" panose="020B0A02040204020203" pitchFamily="34" charset="0"/>
                  <a:cs typeface="Segoe UI" panose="020B0502040204020203" pitchFamily="34" charset="0"/>
                </a:rPr>
                <a:t>(aligns naturally to Cloud adoption)</a:t>
              </a:r>
            </a:p>
          </p:txBody>
        </p:sp>
      </p:grpSp>
      <p:grpSp>
        <p:nvGrpSpPr>
          <p:cNvPr id="136" name="Group 135">
            <a:extLst>
              <a:ext uri="{FF2B5EF4-FFF2-40B4-BE49-F238E27FC236}">
                <a16:creationId xmlns:a16="http://schemas.microsoft.com/office/drawing/2014/main" id="{05312FE9-360F-4E20-8679-D9E982C59505}"/>
              </a:ext>
            </a:extLst>
          </p:cNvPr>
          <p:cNvGrpSpPr/>
          <p:nvPr/>
        </p:nvGrpSpPr>
        <p:grpSpPr>
          <a:xfrm>
            <a:off x="4015781" y="2681033"/>
            <a:ext cx="7546162" cy="2225494"/>
            <a:chOff x="2720040" y="3417766"/>
            <a:chExt cx="7546162" cy="1853214"/>
          </a:xfrm>
          <a:solidFill>
            <a:schemeClr val="accent1"/>
          </a:solidFill>
        </p:grpSpPr>
        <p:sp>
          <p:nvSpPr>
            <p:cNvPr id="137" name="Rectangle 136">
              <a:extLst>
                <a:ext uri="{FF2B5EF4-FFF2-40B4-BE49-F238E27FC236}">
                  <a16:creationId xmlns:a16="http://schemas.microsoft.com/office/drawing/2014/main" id="{7A8F044D-2D60-4269-A6F9-DDCFD9E1D833}"/>
                </a:ext>
              </a:extLst>
            </p:cNvPr>
            <p:cNvSpPr/>
            <p:nvPr/>
          </p:nvSpPr>
          <p:spPr bwMode="auto">
            <a:xfrm>
              <a:off x="2720040" y="3417766"/>
              <a:ext cx="7546162" cy="1853214"/>
            </a:xfrm>
            <a:prstGeom prst="rect">
              <a:avLst/>
            </a:prstGeom>
            <a:grpFill/>
            <a:ln>
              <a:noFill/>
            </a:ln>
            <a:effectLst>
              <a:outerShdw blurRad="254000" dist="762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1" u="none" strike="noStrike" kern="1200" cap="none" spc="0" normalizeH="0" baseline="0" noProof="0">
                <a:ln>
                  <a:noFill/>
                </a:ln>
                <a:solidFill>
                  <a:srgbClr val="00B050"/>
                </a:solidFill>
                <a:effectLst/>
                <a:uLnTx/>
                <a:uFillTx/>
                <a:latin typeface="Segoe UI"/>
                <a:ea typeface="+mn-ea"/>
                <a:cs typeface="+mn-cs"/>
              </a:endParaRPr>
            </a:p>
          </p:txBody>
        </p:sp>
        <p:sp>
          <p:nvSpPr>
            <p:cNvPr id="138" name="TextBox 137">
              <a:extLst>
                <a:ext uri="{FF2B5EF4-FFF2-40B4-BE49-F238E27FC236}">
                  <a16:creationId xmlns:a16="http://schemas.microsoft.com/office/drawing/2014/main" id="{411671E2-0455-440B-A315-1056FB6A0BF0}"/>
                </a:ext>
              </a:extLst>
            </p:cNvPr>
            <p:cNvSpPr txBox="1"/>
            <p:nvPr/>
          </p:nvSpPr>
          <p:spPr>
            <a:xfrm>
              <a:off x="3108102" y="3506036"/>
              <a:ext cx="7070705" cy="358808"/>
            </a:xfrm>
            <a:prstGeom prst="rect">
              <a:avLst/>
            </a:prstGeom>
            <a:grpFill/>
          </p:spPr>
          <p:txBody>
            <a:bodyPr wrap="square" lIns="91440" tIns="0" rIns="0" bIns="0" rtlCol="0">
              <a:spAutoFit/>
            </a:bodyPr>
            <a:lstStyle/>
            <a:p>
              <a:pPr marL="346075" marR="0" lvl="0" indent="-346075"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en-US" sz="1600" b="1" i="0" u="none" strike="noStrike" kern="1200" cap="none" spc="0" normalizeH="0" baseline="0" noProof="0">
                  <a:ln>
                    <a:noFill/>
                  </a:ln>
                  <a:gradFill>
                    <a:gsLst>
                      <a:gs pos="0">
                        <a:srgbClr val="FFFFFF"/>
                      </a:gs>
                      <a:gs pos="100000">
                        <a:srgbClr val="FFFFFF"/>
                      </a:gs>
                    </a:gsLst>
                    <a:lin ang="5400000" scaled="1"/>
                  </a:gradFill>
                  <a:effectLst/>
                  <a:uLnTx/>
                  <a:uFillTx/>
                  <a:latin typeface="Segoe UI"/>
                  <a:ea typeface="Segoe UI Black" panose="020B0A02040204020203" pitchFamily="34" charset="0"/>
                  <a:cs typeface="+mn-cs"/>
                </a:rPr>
                <a:t>Build modern (identity-based) perimeter</a:t>
              </a:r>
              <a:endParaRPr kumimoji="0" lang="en-US" sz="1200" b="0" i="0" u="none" strike="noStrike" kern="1200" cap="none" spc="0" normalizeH="0" baseline="0" noProof="0">
                <a:ln>
                  <a:noFill/>
                </a:ln>
                <a:gradFill>
                  <a:gsLst>
                    <a:gs pos="0">
                      <a:srgbClr val="FFFFFF"/>
                    </a:gs>
                    <a:gs pos="100000">
                      <a:srgbClr val="FFFFFF"/>
                    </a:gs>
                  </a:gsLst>
                  <a:lin ang="5400000" scaled="1"/>
                </a:gradFill>
                <a:effectLst/>
                <a:uLnTx/>
                <a:uFillTx/>
                <a:latin typeface="Segoe UI Semibold"/>
                <a:ea typeface="Segoe UI Black" panose="020B0A02040204020203" pitchFamily="34" charset="0"/>
                <a:cs typeface="+mn-cs"/>
              </a:endParaRPr>
            </a:p>
            <a:p>
              <a:pPr marL="803275" marR="0" lvl="1" indent="-346075" algn="l" defTabSz="914400" rtl="0" eaLnBrk="1" fontAlgn="auto" latinLnBrk="0" hangingPunct="1">
                <a:lnSpc>
                  <a:spcPct val="100000"/>
                </a:lnSpc>
                <a:spcBef>
                  <a:spcPts val="0"/>
                </a:spcBef>
                <a:spcAft>
                  <a:spcPts val="0"/>
                </a:spcAft>
                <a:buClrTx/>
                <a:buSzTx/>
                <a:buFont typeface="+mj-lt"/>
                <a:buAutoNum type="alphaUcPeriod" startAt="2"/>
                <a:tabLst/>
                <a:defRPr/>
              </a:pPr>
              <a:endParaRPr kumimoji="0" lang="en-US" sz="1200" b="0" i="0" u="none" strike="noStrike" kern="1200" cap="none" spc="0" normalizeH="0" baseline="0" noProof="0">
                <a:ln>
                  <a:noFill/>
                </a:ln>
                <a:gradFill>
                  <a:gsLst>
                    <a:gs pos="0">
                      <a:srgbClr val="FFFFFF"/>
                    </a:gs>
                    <a:gs pos="100000">
                      <a:srgbClr val="FFFFFF"/>
                    </a:gs>
                  </a:gsLst>
                  <a:lin ang="5400000" scaled="1"/>
                </a:gradFill>
                <a:effectLst/>
                <a:uLnTx/>
                <a:uFillTx/>
                <a:latin typeface="Segoe UI Semibold"/>
                <a:ea typeface="Segoe UI Black" panose="020B0A02040204020203" pitchFamily="34" charset="0"/>
                <a:cs typeface="+mn-cs"/>
              </a:endParaRPr>
            </a:p>
          </p:txBody>
        </p:sp>
      </p:grpSp>
      <p:grpSp>
        <p:nvGrpSpPr>
          <p:cNvPr id="139" name="Group 138">
            <a:extLst>
              <a:ext uri="{FF2B5EF4-FFF2-40B4-BE49-F238E27FC236}">
                <a16:creationId xmlns:a16="http://schemas.microsoft.com/office/drawing/2014/main" id="{4B76B833-7415-49E8-B141-93E39C0732F6}"/>
              </a:ext>
            </a:extLst>
          </p:cNvPr>
          <p:cNvGrpSpPr/>
          <p:nvPr/>
        </p:nvGrpSpPr>
        <p:grpSpPr>
          <a:xfrm>
            <a:off x="3539327" y="2837848"/>
            <a:ext cx="812414" cy="812410"/>
            <a:chOff x="6364588" y="5695686"/>
            <a:chExt cx="516315" cy="516315"/>
          </a:xfrm>
        </p:grpSpPr>
        <p:sp>
          <p:nvSpPr>
            <p:cNvPr id="140" name="Oval 139">
              <a:extLst>
                <a:ext uri="{FF2B5EF4-FFF2-40B4-BE49-F238E27FC236}">
                  <a16:creationId xmlns:a16="http://schemas.microsoft.com/office/drawing/2014/main" id="{13B8D7EF-C6A9-49F9-B0B8-3E5FF861D313}"/>
                </a:ext>
              </a:extLst>
            </p:cNvPr>
            <p:cNvSpPr/>
            <p:nvPr/>
          </p:nvSpPr>
          <p:spPr bwMode="auto">
            <a:xfrm>
              <a:off x="6364588" y="5695686"/>
              <a:ext cx="516315" cy="516315"/>
            </a:xfrm>
            <a:prstGeom prst="ellipse">
              <a:avLst/>
            </a:prstGeom>
            <a:solidFill>
              <a:schemeClr val="accent2">
                <a:lumMod val="50000"/>
                <a:lumOff val="50000"/>
              </a:schemeClr>
            </a:solidFill>
            <a:ln>
              <a:noFill/>
            </a:ln>
            <a:effectLst>
              <a:outerShdw blurRad="254000" dist="762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1" u="none" strike="noStrike" kern="1200" cap="none" spc="0" normalizeH="0" baseline="0" noProof="0" err="1">
                <a:ln>
                  <a:noFill/>
                </a:ln>
                <a:solidFill>
                  <a:srgbClr val="00B050"/>
                </a:solidFill>
                <a:effectLst/>
                <a:uLnTx/>
                <a:uFillTx/>
                <a:latin typeface="Segoe UI"/>
                <a:ea typeface="+mn-ea"/>
                <a:cs typeface="+mn-cs"/>
              </a:endParaRPr>
            </a:p>
          </p:txBody>
        </p:sp>
        <p:grpSp>
          <p:nvGrpSpPr>
            <p:cNvPr id="141" name="Group 140">
              <a:extLst>
                <a:ext uri="{FF2B5EF4-FFF2-40B4-BE49-F238E27FC236}">
                  <a16:creationId xmlns:a16="http://schemas.microsoft.com/office/drawing/2014/main" id="{F06809C6-9C7F-420E-B400-7A9162086FD7}"/>
                </a:ext>
              </a:extLst>
            </p:cNvPr>
            <p:cNvGrpSpPr/>
            <p:nvPr/>
          </p:nvGrpSpPr>
          <p:grpSpPr>
            <a:xfrm>
              <a:off x="6497358" y="5795347"/>
              <a:ext cx="250774" cy="280274"/>
              <a:chOff x="5593458" y="2766299"/>
              <a:chExt cx="268374" cy="299948"/>
            </a:xfrm>
            <a:solidFill>
              <a:schemeClr val="bg1"/>
            </a:solidFill>
          </p:grpSpPr>
          <p:sp>
            <p:nvSpPr>
              <p:cNvPr id="142" name="Freeform 1059">
                <a:extLst>
                  <a:ext uri="{FF2B5EF4-FFF2-40B4-BE49-F238E27FC236}">
                    <a16:creationId xmlns:a16="http://schemas.microsoft.com/office/drawing/2014/main" id="{050ECEEF-C04A-4EF0-9659-86602611875E}"/>
                  </a:ext>
                </a:extLst>
              </p:cNvPr>
              <p:cNvSpPr>
                <a:spLocks/>
              </p:cNvSpPr>
              <p:nvPr/>
            </p:nvSpPr>
            <p:spPr bwMode="auto">
              <a:xfrm>
                <a:off x="5593458" y="2934690"/>
                <a:ext cx="268374" cy="131557"/>
              </a:xfrm>
              <a:custGeom>
                <a:avLst/>
                <a:gdLst>
                  <a:gd name="T0" fmla="*/ 32 w 64"/>
                  <a:gd name="T1" fmla="*/ 0 h 32"/>
                  <a:gd name="T2" fmla="*/ 0 w 64"/>
                  <a:gd name="T3" fmla="*/ 32 h 32"/>
                  <a:gd name="T4" fmla="*/ 64 w 64"/>
                  <a:gd name="T5" fmla="*/ 32 h 32"/>
                  <a:gd name="T6" fmla="*/ 32 w 64"/>
                  <a:gd name="T7" fmla="*/ 0 h 32"/>
                </a:gdLst>
                <a:ahLst/>
                <a:cxnLst>
                  <a:cxn ang="0">
                    <a:pos x="T0" y="T1"/>
                  </a:cxn>
                  <a:cxn ang="0">
                    <a:pos x="T2" y="T3"/>
                  </a:cxn>
                  <a:cxn ang="0">
                    <a:pos x="T4" y="T5"/>
                  </a:cxn>
                  <a:cxn ang="0">
                    <a:pos x="T6" y="T7"/>
                  </a:cxn>
                </a:cxnLst>
                <a:rect l="0" t="0" r="r" b="b"/>
                <a:pathLst>
                  <a:path w="64" h="32">
                    <a:moveTo>
                      <a:pt x="32" y="0"/>
                    </a:moveTo>
                    <a:cubicBezTo>
                      <a:pt x="14" y="0"/>
                      <a:pt x="0" y="14"/>
                      <a:pt x="0" y="32"/>
                    </a:cubicBezTo>
                    <a:cubicBezTo>
                      <a:pt x="64" y="32"/>
                      <a:pt x="64" y="32"/>
                      <a:pt x="64" y="32"/>
                    </a:cubicBezTo>
                    <a:cubicBezTo>
                      <a:pt x="64" y="14"/>
                      <a:pt x="50" y="0"/>
                      <a:pt x="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41"/>
                  </a:solidFill>
                  <a:effectLst/>
                  <a:uLnTx/>
                  <a:uFillTx/>
                  <a:latin typeface="Segoe UI"/>
                  <a:ea typeface="+mn-ea"/>
                  <a:cs typeface="+mn-cs"/>
                </a:endParaRPr>
              </a:p>
            </p:txBody>
          </p:sp>
          <p:sp>
            <p:nvSpPr>
              <p:cNvPr id="143" name="Oval 1060">
                <a:extLst>
                  <a:ext uri="{FF2B5EF4-FFF2-40B4-BE49-F238E27FC236}">
                    <a16:creationId xmlns:a16="http://schemas.microsoft.com/office/drawing/2014/main" id="{5171577F-220F-44AB-95F5-D7261DFA2C63}"/>
                  </a:ext>
                </a:extLst>
              </p:cNvPr>
              <p:cNvSpPr>
                <a:spLocks noChangeArrowheads="1"/>
              </p:cNvSpPr>
              <p:nvPr/>
            </p:nvSpPr>
            <p:spPr bwMode="auto">
              <a:xfrm>
                <a:off x="5661869" y="2766299"/>
                <a:ext cx="131557" cy="1315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41"/>
                  </a:solidFill>
                  <a:effectLst/>
                  <a:uLnTx/>
                  <a:uFillTx/>
                  <a:latin typeface="Segoe UI"/>
                  <a:ea typeface="+mn-ea"/>
                  <a:cs typeface="+mn-cs"/>
                </a:endParaRPr>
              </a:p>
            </p:txBody>
          </p:sp>
        </p:grpSp>
      </p:grpSp>
      <p:grpSp>
        <p:nvGrpSpPr>
          <p:cNvPr id="144" name="Group 143">
            <a:extLst>
              <a:ext uri="{FF2B5EF4-FFF2-40B4-BE49-F238E27FC236}">
                <a16:creationId xmlns:a16="http://schemas.microsoft.com/office/drawing/2014/main" id="{22CF046A-D2AA-4D51-ABFD-1C4E1C531435}"/>
              </a:ext>
            </a:extLst>
          </p:cNvPr>
          <p:cNvGrpSpPr/>
          <p:nvPr/>
        </p:nvGrpSpPr>
        <p:grpSpPr>
          <a:xfrm>
            <a:off x="3539327" y="1759974"/>
            <a:ext cx="812414" cy="812410"/>
            <a:chOff x="3602725" y="1759974"/>
            <a:chExt cx="812414" cy="812410"/>
          </a:xfrm>
        </p:grpSpPr>
        <p:sp>
          <p:nvSpPr>
            <p:cNvPr id="145" name="Oval 144">
              <a:extLst>
                <a:ext uri="{FF2B5EF4-FFF2-40B4-BE49-F238E27FC236}">
                  <a16:creationId xmlns:a16="http://schemas.microsoft.com/office/drawing/2014/main" id="{189F5365-31AC-4F0D-A577-2BAC643220A8}"/>
                </a:ext>
              </a:extLst>
            </p:cNvPr>
            <p:cNvSpPr/>
            <p:nvPr/>
          </p:nvSpPr>
          <p:spPr bwMode="auto">
            <a:xfrm>
              <a:off x="3602725" y="1759974"/>
              <a:ext cx="812414" cy="812410"/>
            </a:xfrm>
            <a:prstGeom prst="ellipse">
              <a:avLst/>
            </a:prstGeom>
            <a:solidFill>
              <a:schemeClr val="bg1"/>
            </a:solidFill>
            <a:ln>
              <a:noFill/>
            </a:ln>
            <a:effectLst>
              <a:outerShdw blurRad="254000" dist="762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1" u="none" strike="noStrike" kern="1200" cap="none" spc="0" normalizeH="0" baseline="0" noProof="0" err="1">
                <a:ln>
                  <a:noFill/>
                </a:ln>
                <a:solidFill>
                  <a:srgbClr val="00B050"/>
                </a:solidFill>
                <a:effectLst/>
                <a:uLnTx/>
                <a:uFillTx/>
                <a:latin typeface="Segoe UI"/>
                <a:ea typeface="+mn-ea"/>
                <a:cs typeface="+mn-cs"/>
              </a:endParaRPr>
            </a:p>
          </p:txBody>
        </p:sp>
        <p:grpSp>
          <p:nvGrpSpPr>
            <p:cNvPr id="146" name="Group 145">
              <a:extLst>
                <a:ext uri="{FF2B5EF4-FFF2-40B4-BE49-F238E27FC236}">
                  <a16:creationId xmlns:a16="http://schemas.microsoft.com/office/drawing/2014/main" id="{60853BA4-5E37-4669-A3E1-89455E63E86A}"/>
                </a:ext>
              </a:extLst>
            </p:cNvPr>
            <p:cNvGrpSpPr/>
            <p:nvPr/>
          </p:nvGrpSpPr>
          <p:grpSpPr>
            <a:xfrm>
              <a:off x="3673598" y="1925884"/>
              <a:ext cx="644627" cy="469182"/>
              <a:chOff x="1002251" y="2106350"/>
              <a:chExt cx="828992" cy="603369"/>
            </a:xfrm>
          </p:grpSpPr>
          <p:sp>
            <p:nvSpPr>
              <p:cNvPr id="147" name="Freeform: Shape 146">
                <a:extLst>
                  <a:ext uri="{FF2B5EF4-FFF2-40B4-BE49-F238E27FC236}">
                    <a16:creationId xmlns:a16="http://schemas.microsoft.com/office/drawing/2014/main" id="{067C4F21-6C5A-428F-8339-44D9CD1BA37B}"/>
                  </a:ext>
                </a:extLst>
              </p:cNvPr>
              <p:cNvSpPr/>
              <p:nvPr/>
            </p:nvSpPr>
            <p:spPr>
              <a:xfrm>
                <a:off x="1002251" y="2466991"/>
                <a:ext cx="613475" cy="82563"/>
              </a:xfrm>
              <a:custGeom>
                <a:avLst/>
                <a:gdLst>
                  <a:gd name="connsiteX0" fmla="*/ 711592 w 698291"/>
                  <a:gd name="connsiteY0" fmla="*/ 84159 h 114762"/>
                  <a:gd name="connsiteX1" fmla="*/ 684990 w 698291"/>
                  <a:gd name="connsiteY1" fmla="*/ 120501 h 114762"/>
                  <a:gd name="connsiteX2" fmla="*/ 29927 w 698291"/>
                  <a:gd name="connsiteY2" fmla="*/ 118588 h 114762"/>
                  <a:gd name="connsiteX3" fmla="*/ 0 w 698291"/>
                  <a:gd name="connsiteY3" fmla="*/ 82247 h 114762"/>
                  <a:gd name="connsiteX4" fmla="*/ 0 w 698291"/>
                  <a:gd name="connsiteY4" fmla="*/ 36342 h 114762"/>
                  <a:gd name="connsiteX5" fmla="*/ 29927 w 698291"/>
                  <a:gd name="connsiteY5" fmla="*/ 0 h 114762"/>
                  <a:gd name="connsiteX6" fmla="*/ 684990 w 698291"/>
                  <a:gd name="connsiteY6" fmla="*/ 0 h 114762"/>
                  <a:gd name="connsiteX7" fmla="*/ 711592 w 698291"/>
                  <a:gd name="connsiteY7" fmla="*/ 36342 h 114762"/>
                  <a:gd name="connsiteX8" fmla="*/ 711592 w 698291"/>
                  <a:gd name="connsiteY8" fmla="*/ 84159 h 114762"/>
                  <a:gd name="connsiteX9" fmla="*/ 711592 w 698291"/>
                  <a:gd name="connsiteY9" fmla="*/ 84159 h 114762"/>
                  <a:gd name="connsiteX10" fmla="*/ 711592 w 698291"/>
                  <a:gd name="connsiteY10" fmla="*/ 84159 h 11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91" h="114762">
                    <a:moveTo>
                      <a:pt x="711592" y="84159"/>
                    </a:moveTo>
                    <a:cubicBezTo>
                      <a:pt x="711592" y="103287"/>
                      <a:pt x="701616" y="120501"/>
                      <a:pt x="684990" y="120501"/>
                    </a:cubicBezTo>
                    <a:cubicBezTo>
                      <a:pt x="29927" y="118588"/>
                      <a:pt x="29927" y="118588"/>
                      <a:pt x="29927" y="118588"/>
                    </a:cubicBezTo>
                    <a:cubicBezTo>
                      <a:pt x="13301" y="118588"/>
                      <a:pt x="0" y="101374"/>
                      <a:pt x="0" y="82247"/>
                    </a:cubicBezTo>
                    <a:cubicBezTo>
                      <a:pt x="0" y="36342"/>
                      <a:pt x="0" y="36342"/>
                      <a:pt x="0" y="36342"/>
                    </a:cubicBezTo>
                    <a:cubicBezTo>
                      <a:pt x="0" y="17214"/>
                      <a:pt x="13301" y="0"/>
                      <a:pt x="29927" y="0"/>
                    </a:cubicBezTo>
                    <a:cubicBezTo>
                      <a:pt x="684990" y="0"/>
                      <a:pt x="684990" y="0"/>
                      <a:pt x="684990" y="0"/>
                    </a:cubicBezTo>
                    <a:cubicBezTo>
                      <a:pt x="701616" y="0"/>
                      <a:pt x="711592" y="17214"/>
                      <a:pt x="711592" y="36342"/>
                    </a:cubicBezTo>
                    <a:lnTo>
                      <a:pt x="711592" y="84159"/>
                    </a:lnTo>
                    <a:lnTo>
                      <a:pt x="711592" y="84159"/>
                    </a:lnTo>
                    <a:lnTo>
                      <a:pt x="711592" y="84159"/>
                    </a:lnTo>
                    <a:close/>
                  </a:path>
                </a:pathLst>
              </a:custGeom>
              <a:solidFill>
                <a:srgbClr val="613E31"/>
              </a:solidFill>
              <a:ln w="166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148" name="Freeform: Shape 147">
                <a:extLst>
                  <a:ext uri="{FF2B5EF4-FFF2-40B4-BE49-F238E27FC236}">
                    <a16:creationId xmlns:a16="http://schemas.microsoft.com/office/drawing/2014/main" id="{FB18BBFA-C268-47F3-B630-97F01FA6F9AA}"/>
                  </a:ext>
                </a:extLst>
              </p:cNvPr>
              <p:cNvSpPr/>
              <p:nvPr/>
            </p:nvSpPr>
            <p:spPr>
              <a:xfrm>
                <a:off x="1196000" y="2310501"/>
                <a:ext cx="631165" cy="108917"/>
              </a:xfrm>
              <a:custGeom>
                <a:avLst/>
                <a:gdLst>
                  <a:gd name="connsiteX0" fmla="*/ 675015 w 665039"/>
                  <a:gd name="connsiteY0" fmla="*/ 0 h 114762"/>
                  <a:gd name="connsiteX1" fmla="*/ 630125 w 665039"/>
                  <a:gd name="connsiteY1" fmla="*/ 105199 h 114762"/>
                  <a:gd name="connsiteX2" fmla="*/ 553645 w 665039"/>
                  <a:gd name="connsiteY2" fmla="*/ 105199 h 114762"/>
                  <a:gd name="connsiteX3" fmla="*/ 545332 w 665039"/>
                  <a:gd name="connsiteY3" fmla="*/ 99461 h 114762"/>
                  <a:gd name="connsiteX4" fmla="*/ 468853 w 665039"/>
                  <a:gd name="connsiteY4" fmla="*/ 99461 h 114762"/>
                  <a:gd name="connsiteX5" fmla="*/ 460540 w 665039"/>
                  <a:gd name="connsiteY5" fmla="*/ 105199 h 114762"/>
                  <a:gd name="connsiteX6" fmla="*/ 384060 w 665039"/>
                  <a:gd name="connsiteY6" fmla="*/ 105199 h 114762"/>
                  <a:gd name="connsiteX7" fmla="*/ 375747 w 665039"/>
                  <a:gd name="connsiteY7" fmla="*/ 99461 h 114762"/>
                  <a:gd name="connsiteX8" fmla="*/ 299268 w 665039"/>
                  <a:gd name="connsiteY8" fmla="*/ 99461 h 114762"/>
                  <a:gd name="connsiteX9" fmla="*/ 290955 w 665039"/>
                  <a:gd name="connsiteY9" fmla="*/ 105199 h 114762"/>
                  <a:gd name="connsiteX10" fmla="*/ 214475 w 665039"/>
                  <a:gd name="connsiteY10" fmla="*/ 105199 h 114762"/>
                  <a:gd name="connsiteX11" fmla="*/ 206162 w 665039"/>
                  <a:gd name="connsiteY11" fmla="*/ 99461 h 114762"/>
                  <a:gd name="connsiteX12" fmla="*/ 129683 w 665039"/>
                  <a:gd name="connsiteY12" fmla="*/ 99461 h 114762"/>
                  <a:gd name="connsiteX13" fmla="*/ 121370 w 665039"/>
                  <a:gd name="connsiteY13" fmla="*/ 105199 h 114762"/>
                  <a:gd name="connsiteX14" fmla="*/ 44890 w 665039"/>
                  <a:gd name="connsiteY14" fmla="*/ 105199 h 114762"/>
                  <a:gd name="connsiteX15" fmla="*/ 0 w 665039"/>
                  <a:gd name="connsiteY15" fmla="*/ 0 h 114762"/>
                  <a:gd name="connsiteX16" fmla="*/ 675015 w 665039"/>
                  <a:gd name="connsiteY16" fmla="*/ 0 h 114762"/>
                  <a:gd name="connsiteX17" fmla="*/ 675015 w 665039"/>
                  <a:gd name="connsiteY17" fmla="*/ 0 h 114762"/>
                  <a:gd name="connsiteX18" fmla="*/ 675015 w 665039"/>
                  <a:gd name="connsiteY18" fmla="*/ 0 h 11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5039" h="114762">
                    <a:moveTo>
                      <a:pt x="675015" y="0"/>
                    </a:moveTo>
                    <a:cubicBezTo>
                      <a:pt x="675015" y="59294"/>
                      <a:pt x="630125" y="105199"/>
                      <a:pt x="630125" y="105199"/>
                    </a:cubicBezTo>
                    <a:cubicBezTo>
                      <a:pt x="608511" y="118588"/>
                      <a:pt x="575259" y="118588"/>
                      <a:pt x="553645" y="105199"/>
                    </a:cubicBezTo>
                    <a:cubicBezTo>
                      <a:pt x="545332" y="99461"/>
                      <a:pt x="545332" y="99461"/>
                      <a:pt x="545332" y="99461"/>
                    </a:cubicBezTo>
                    <a:cubicBezTo>
                      <a:pt x="523718" y="82247"/>
                      <a:pt x="490466" y="82247"/>
                      <a:pt x="468853" y="99461"/>
                    </a:cubicBezTo>
                    <a:cubicBezTo>
                      <a:pt x="460540" y="105199"/>
                      <a:pt x="460540" y="105199"/>
                      <a:pt x="460540" y="105199"/>
                    </a:cubicBezTo>
                    <a:cubicBezTo>
                      <a:pt x="438926" y="118588"/>
                      <a:pt x="405674" y="118588"/>
                      <a:pt x="384060" y="105199"/>
                    </a:cubicBezTo>
                    <a:cubicBezTo>
                      <a:pt x="375747" y="99461"/>
                      <a:pt x="375747" y="99461"/>
                      <a:pt x="375747" y="99461"/>
                    </a:cubicBezTo>
                    <a:cubicBezTo>
                      <a:pt x="354133" y="82247"/>
                      <a:pt x="320881" y="82247"/>
                      <a:pt x="299268" y="99461"/>
                    </a:cubicBezTo>
                    <a:cubicBezTo>
                      <a:pt x="290955" y="105199"/>
                      <a:pt x="290955" y="105199"/>
                      <a:pt x="290955" y="105199"/>
                    </a:cubicBezTo>
                    <a:cubicBezTo>
                      <a:pt x="269341" y="118588"/>
                      <a:pt x="236089" y="118588"/>
                      <a:pt x="214475" y="105199"/>
                    </a:cubicBezTo>
                    <a:cubicBezTo>
                      <a:pt x="206162" y="99461"/>
                      <a:pt x="206162" y="99461"/>
                      <a:pt x="206162" y="99461"/>
                    </a:cubicBezTo>
                    <a:cubicBezTo>
                      <a:pt x="184548" y="82247"/>
                      <a:pt x="151296" y="82247"/>
                      <a:pt x="129683" y="99461"/>
                    </a:cubicBezTo>
                    <a:cubicBezTo>
                      <a:pt x="121370" y="105199"/>
                      <a:pt x="121370" y="105199"/>
                      <a:pt x="121370" y="105199"/>
                    </a:cubicBezTo>
                    <a:cubicBezTo>
                      <a:pt x="99756" y="118588"/>
                      <a:pt x="66504" y="118588"/>
                      <a:pt x="44890" y="105199"/>
                    </a:cubicBezTo>
                    <a:cubicBezTo>
                      <a:pt x="44890" y="105199"/>
                      <a:pt x="0" y="72683"/>
                      <a:pt x="0" y="0"/>
                    </a:cubicBezTo>
                    <a:lnTo>
                      <a:pt x="675015" y="0"/>
                    </a:lnTo>
                    <a:lnTo>
                      <a:pt x="675015" y="0"/>
                    </a:lnTo>
                    <a:lnTo>
                      <a:pt x="675015" y="0"/>
                    </a:lnTo>
                    <a:close/>
                  </a:path>
                </a:pathLst>
              </a:custGeom>
              <a:solidFill>
                <a:srgbClr val="ACC637"/>
              </a:solidFill>
              <a:ln w="166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149" name="Freeform: Shape 148">
                <a:extLst>
                  <a:ext uri="{FF2B5EF4-FFF2-40B4-BE49-F238E27FC236}">
                    <a16:creationId xmlns:a16="http://schemas.microsoft.com/office/drawing/2014/main" id="{B6AC9478-6801-4E5C-BC04-01A64D9E53D9}"/>
                  </a:ext>
                </a:extLst>
              </p:cNvPr>
              <p:cNvSpPr/>
              <p:nvPr/>
            </p:nvSpPr>
            <p:spPr>
              <a:xfrm>
                <a:off x="1278051" y="2266934"/>
                <a:ext cx="252466" cy="127070"/>
              </a:xfrm>
              <a:custGeom>
                <a:avLst/>
                <a:gdLst>
                  <a:gd name="connsiteX0" fmla="*/ 0 w 266015"/>
                  <a:gd name="connsiteY0" fmla="*/ 0 h 133890"/>
                  <a:gd name="connsiteX1" fmla="*/ 136333 w 266015"/>
                  <a:gd name="connsiteY1" fmla="*/ 151104 h 133890"/>
                  <a:gd name="connsiteX2" fmla="*/ 272666 w 266015"/>
                  <a:gd name="connsiteY2" fmla="*/ 0 h 133890"/>
                  <a:gd name="connsiteX3" fmla="*/ 0 w 266015"/>
                  <a:gd name="connsiteY3" fmla="*/ 0 h 133890"/>
                  <a:gd name="connsiteX4" fmla="*/ 0 w 266015"/>
                  <a:gd name="connsiteY4" fmla="*/ 0 h 133890"/>
                  <a:gd name="connsiteX5" fmla="*/ 0 w 266015"/>
                  <a:gd name="connsiteY5" fmla="*/ 0 h 13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015" h="133890">
                    <a:moveTo>
                      <a:pt x="0" y="0"/>
                    </a:moveTo>
                    <a:cubicBezTo>
                      <a:pt x="4988" y="82247"/>
                      <a:pt x="64841" y="151104"/>
                      <a:pt x="136333" y="151104"/>
                    </a:cubicBezTo>
                    <a:cubicBezTo>
                      <a:pt x="209487" y="151104"/>
                      <a:pt x="269341" y="84159"/>
                      <a:pt x="272666" y="0"/>
                    </a:cubicBezTo>
                    <a:lnTo>
                      <a:pt x="0" y="0"/>
                    </a:lnTo>
                    <a:lnTo>
                      <a:pt x="0" y="0"/>
                    </a:lnTo>
                    <a:lnTo>
                      <a:pt x="0" y="0"/>
                    </a:lnTo>
                    <a:close/>
                  </a:path>
                </a:pathLst>
              </a:custGeom>
              <a:solidFill>
                <a:srgbClr val="E71E27"/>
              </a:solidFill>
              <a:ln w="166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150" name="Freeform: Shape 149">
                <a:extLst>
                  <a:ext uri="{FF2B5EF4-FFF2-40B4-BE49-F238E27FC236}">
                    <a16:creationId xmlns:a16="http://schemas.microsoft.com/office/drawing/2014/main" id="{6BF8F33A-35CB-4A20-A9C3-4357DCB028AD}"/>
                  </a:ext>
                </a:extLst>
              </p:cNvPr>
              <p:cNvSpPr/>
              <p:nvPr/>
            </p:nvSpPr>
            <p:spPr>
              <a:xfrm>
                <a:off x="1356947" y="2257857"/>
                <a:ext cx="94675" cy="108917"/>
              </a:xfrm>
              <a:custGeom>
                <a:avLst/>
                <a:gdLst>
                  <a:gd name="connsiteX0" fmla="*/ 63179 w 99755"/>
                  <a:gd name="connsiteY0" fmla="*/ 86072 h 114762"/>
                  <a:gd name="connsiteX1" fmla="*/ 71492 w 99755"/>
                  <a:gd name="connsiteY1" fmla="*/ 68858 h 114762"/>
                  <a:gd name="connsiteX2" fmla="*/ 76480 w 99755"/>
                  <a:gd name="connsiteY2" fmla="*/ 86072 h 114762"/>
                  <a:gd name="connsiteX3" fmla="*/ 71492 w 99755"/>
                  <a:gd name="connsiteY3" fmla="*/ 103287 h 114762"/>
                  <a:gd name="connsiteX4" fmla="*/ 63179 w 99755"/>
                  <a:gd name="connsiteY4" fmla="*/ 86072 h 114762"/>
                  <a:gd name="connsiteX5" fmla="*/ 51541 w 99755"/>
                  <a:gd name="connsiteY5" fmla="*/ 70770 h 114762"/>
                  <a:gd name="connsiteX6" fmla="*/ 46553 w 99755"/>
                  <a:gd name="connsiteY6" fmla="*/ 53556 h 114762"/>
                  <a:gd name="connsiteX7" fmla="*/ 51541 w 99755"/>
                  <a:gd name="connsiteY7" fmla="*/ 32516 h 114762"/>
                  <a:gd name="connsiteX8" fmla="*/ 59854 w 99755"/>
                  <a:gd name="connsiteY8" fmla="*/ 53556 h 114762"/>
                  <a:gd name="connsiteX9" fmla="*/ 51541 w 99755"/>
                  <a:gd name="connsiteY9" fmla="*/ 70770 h 114762"/>
                  <a:gd name="connsiteX10" fmla="*/ 36577 w 99755"/>
                  <a:gd name="connsiteY10" fmla="*/ 103287 h 114762"/>
                  <a:gd name="connsiteX11" fmla="*/ 28264 w 99755"/>
                  <a:gd name="connsiteY11" fmla="*/ 86072 h 114762"/>
                  <a:gd name="connsiteX12" fmla="*/ 36577 w 99755"/>
                  <a:gd name="connsiteY12" fmla="*/ 68858 h 114762"/>
                  <a:gd name="connsiteX13" fmla="*/ 41565 w 99755"/>
                  <a:gd name="connsiteY13" fmla="*/ 86072 h 114762"/>
                  <a:gd name="connsiteX14" fmla="*/ 36577 w 99755"/>
                  <a:gd name="connsiteY14" fmla="*/ 103287 h 114762"/>
                  <a:gd name="connsiteX15" fmla="*/ 51541 w 99755"/>
                  <a:gd name="connsiteY15" fmla="*/ 0 h 114762"/>
                  <a:gd name="connsiteX16" fmla="*/ 0 w 99755"/>
                  <a:gd name="connsiteY16" fmla="*/ 107112 h 114762"/>
                  <a:gd name="connsiteX17" fmla="*/ 51541 w 99755"/>
                  <a:gd name="connsiteY17" fmla="*/ 118588 h 114762"/>
                  <a:gd name="connsiteX18" fmla="*/ 103081 w 99755"/>
                  <a:gd name="connsiteY18" fmla="*/ 107112 h 114762"/>
                  <a:gd name="connsiteX19" fmla="*/ 51541 w 99755"/>
                  <a:gd name="connsiteY19" fmla="*/ 0 h 114762"/>
                  <a:gd name="connsiteX20" fmla="*/ 51541 w 99755"/>
                  <a:gd name="connsiteY20" fmla="*/ 0 h 114762"/>
                  <a:gd name="connsiteX21" fmla="*/ 51541 w 99755"/>
                  <a:gd name="connsiteY21" fmla="*/ 0 h 11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755" h="114762">
                    <a:moveTo>
                      <a:pt x="63179" y="86072"/>
                    </a:moveTo>
                    <a:cubicBezTo>
                      <a:pt x="63179" y="80334"/>
                      <a:pt x="66504" y="74596"/>
                      <a:pt x="71492" y="68858"/>
                    </a:cubicBezTo>
                    <a:cubicBezTo>
                      <a:pt x="74817" y="74596"/>
                      <a:pt x="76480" y="80334"/>
                      <a:pt x="76480" y="86072"/>
                    </a:cubicBezTo>
                    <a:cubicBezTo>
                      <a:pt x="76480" y="95636"/>
                      <a:pt x="73154" y="101374"/>
                      <a:pt x="71492" y="103287"/>
                    </a:cubicBezTo>
                    <a:cubicBezTo>
                      <a:pt x="66504" y="99461"/>
                      <a:pt x="63179" y="93723"/>
                      <a:pt x="63179" y="86072"/>
                    </a:cubicBezTo>
                    <a:moveTo>
                      <a:pt x="51541" y="70770"/>
                    </a:moveTo>
                    <a:cubicBezTo>
                      <a:pt x="49878" y="65032"/>
                      <a:pt x="46553" y="59294"/>
                      <a:pt x="46553" y="53556"/>
                    </a:cubicBezTo>
                    <a:cubicBezTo>
                      <a:pt x="46553" y="43992"/>
                      <a:pt x="49878" y="38254"/>
                      <a:pt x="51541" y="32516"/>
                    </a:cubicBezTo>
                    <a:cubicBezTo>
                      <a:pt x="56528" y="38254"/>
                      <a:pt x="59854" y="43992"/>
                      <a:pt x="59854" y="53556"/>
                    </a:cubicBezTo>
                    <a:cubicBezTo>
                      <a:pt x="59854" y="59294"/>
                      <a:pt x="58191" y="65032"/>
                      <a:pt x="51541" y="70770"/>
                    </a:cubicBezTo>
                    <a:moveTo>
                      <a:pt x="36577" y="103287"/>
                    </a:moveTo>
                    <a:cubicBezTo>
                      <a:pt x="31589" y="99461"/>
                      <a:pt x="28264" y="93723"/>
                      <a:pt x="28264" y="86072"/>
                    </a:cubicBezTo>
                    <a:cubicBezTo>
                      <a:pt x="28264" y="80334"/>
                      <a:pt x="31589" y="74596"/>
                      <a:pt x="36577" y="68858"/>
                    </a:cubicBezTo>
                    <a:cubicBezTo>
                      <a:pt x="39902" y="74596"/>
                      <a:pt x="41565" y="80334"/>
                      <a:pt x="41565" y="86072"/>
                    </a:cubicBezTo>
                    <a:cubicBezTo>
                      <a:pt x="41565" y="93723"/>
                      <a:pt x="38240" y="99461"/>
                      <a:pt x="36577" y="103287"/>
                    </a:cubicBezTo>
                    <a:moveTo>
                      <a:pt x="51541" y="0"/>
                    </a:moveTo>
                    <a:cubicBezTo>
                      <a:pt x="0" y="107112"/>
                      <a:pt x="0" y="107112"/>
                      <a:pt x="0" y="107112"/>
                    </a:cubicBezTo>
                    <a:cubicBezTo>
                      <a:pt x="16626" y="116676"/>
                      <a:pt x="33252" y="118588"/>
                      <a:pt x="51541" y="118588"/>
                    </a:cubicBezTo>
                    <a:cubicBezTo>
                      <a:pt x="69829" y="118588"/>
                      <a:pt x="89780" y="114763"/>
                      <a:pt x="103081" y="107112"/>
                    </a:cubicBezTo>
                    <a:lnTo>
                      <a:pt x="51541" y="0"/>
                    </a:lnTo>
                    <a:lnTo>
                      <a:pt x="51541" y="0"/>
                    </a:lnTo>
                    <a:lnTo>
                      <a:pt x="51541" y="0"/>
                    </a:lnTo>
                    <a:close/>
                  </a:path>
                </a:pathLst>
              </a:custGeom>
              <a:solidFill>
                <a:srgbClr val="A11D25"/>
              </a:solidFill>
              <a:ln w="166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151" name="Freeform: Shape 150">
                <a:extLst>
                  <a:ext uri="{FF2B5EF4-FFF2-40B4-BE49-F238E27FC236}">
                    <a16:creationId xmlns:a16="http://schemas.microsoft.com/office/drawing/2014/main" id="{4F52DB5A-DCC7-40BD-859D-04061F96AF9E}"/>
                  </a:ext>
                </a:extLst>
              </p:cNvPr>
              <p:cNvSpPr/>
              <p:nvPr/>
            </p:nvSpPr>
            <p:spPr>
              <a:xfrm>
                <a:off x="1410596" y="2246966"/>
                <a:ext cx="94675" cy="90765"/>
              </a:xfrm>
              <a:custGeom>
                <a:avLst/>
                <a:gdLst>
                  <a:gd name="connsiteX0" fmla="*/ 64841 w 99755"/>
                  <a:gd name="connsiteY0" fmla="*/ 70770 h 95635"/>
                  <a:gd name="connsiteX1" fmla="*/ 51541 w 99755"/>
                  <a:gd name="connsiteY1" fmla="*/ 55469 h 95635"/>
                  <a:gd name="connsiteX2" fmla="*/ 69829 w 99755"/>
                  <a:gd name="connsiteY2" fmla="*/ 59294 h 95635"/>
                  <a:gd name="connsiteX3" fmla="*/ 83130 w 99755"/>
                  <a:gd name="connsiteY3" fmla="*/ 70770 h 95635"/>
                  <a:gd name="connsiteX4" fmla="*/ 64841 w 99755"/>
                  <a:gd name="connsiteY4" fmla="*/ 70770 h 95635"/>
                  <a:gd name="connsiteX5" fmla="*/ 0 w 99755"/>
                  <a:gd name="connsiteY5" fmla="*/ 5738 h 95635"/>
                  <a:gd name="connsiteX6" fmla="*/ 69829 w 99755"/>
                  <a:gd name="connsiteY6" fmla="*/ 107112 h 95635"/>
                  <a:gd name="connsiteX7" fmla="*/ 101418 w 99755"/>
                  <a:gd name="connsiteY7" fmla="*/ 57381 h 95635"/>
                  <a:gd name="connsiteX8" fmla="*/ 111394 w 99755"/>
                  <a:gd name="connsiteY8" fmla="*/ 0 h 95635"/>
                  <a:gd name="connsiteX9" fmla="*/ 0 w 99755"/>
                  <a:gd name="connsiteY9" fmla="*/ 5738 h 95635"/>
                  <a:gd name="connsiteX10" fmla="*/ 0 w 99755"/>
                  <a:gd name="connsiteY10" fmla="*/ 5738 h 95635"/>
                  <a:gd name="connsiteX11" fmla="*/ 0 w 99755"/>
                  <a:gd name="connsiteY11" fmla="*/ 5738 h 9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755" h="95635">
                    <a:moveTo>
                      <a:pt x="64841" y="70770"/>
                    </a:moveTo>
                    <a:cubicBezTo>
                      <a:pt x="59854" y="66945"/>
                      <a:pt x="54866" y="61207"/>
                      <a:pt x="51541" y="55469"/>
                    </a:cubicBezTo>
                    <a:cubicBezTo>
                      <a:pt x="56528" y="51643"/>
                      <a:pt x="64841" y="55469"/>
                      <a:pt x="69829" y="59294"/>
                    </a:cubicBezTo>
                    <a:cubicBezTo>
                      <a:pt x="74817" y="63120"/>
                      <a:pt x="79805" y="65032"/>
                      <a:pt x="83130" y="70770"/>
                    </a:cubicBezTo>
                    <a:cubicBezTo>
                      <a:pt x="74817" y="72683"/>
                      <a:pt x="69829" y="72683"/>
                      <a:pt x="64841" y="70770"/>
                    </a:cubicBezTo>
                    <a:moveTo>
                      <a:pt x="0" y="5738"/>
                    </a:moveTo>
                    <a:cubicBezTo>
                      <a:pt x="69829" y="107112"/>
                      <a:pt x="69829" y="107112"/>
                      <a:pt x="69829" y="107112"/>
                    </a:cubicBezTo>
                    <a:cubicBezTo>
                      <a:pt x="83130" y="95636"/>
                      <a:pt x="93105" y="80334"/>
                      <a:pt x="101418" y="57381"/>
                    </a:cubicBezTo>
                    <a:cubicBezTo>
                      <a:pt x="109731" y="38254"/>
                      <a:pt x="111394" y="21040"/>
                      <a:pt x="111394" y="0"/>
                    </a:cubicBezTo>
                    <a:lnTo>
                      <a:pt x="0" y="5738"/>
                    </a:lnTo>
                    <a:lnTo>
                      <a:pt x="0" y="5738"/>
                    </a:lnTo>
                    <a:lnTo>
                      <a:pt x="0" y="5738"/>
                    </a:lnTo>
                    <a:close/>
                  </a:path>
                </a:pathLst>
              </a:custGeom>
              <a:solidFill>
                <a:srgbClr val="A11D25"/>
              </a:solidFill>
              <a:ln w="166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152" name="Freeform: Shape 151">
                <a:extLst>
                  <a:ext uri="{FF2B5EF4-FFF2-40B4-BE49-F238E27FC236}">
                    <a16:creationId xmlns:a16="http://schemas.microsoft.com/office/drawing/2014/main" id="{2F84E932-0447-4E23-81CC-9A4BCE425147}"/>
                  </a:ext>
                </a:extLst>
              </p:cNvPr>
              <p:cNvSpPr/>
              <p:nvPr/>
            </p:nvSpPr>
            <p:spPr>
              <a:xfrm>
                <a:off x="1304876" y="2246966"/>
                <a:ext cx="94675" cy="90765"/>
              </a:xfrm>
              <a:custGeom>
                <a:avLst/>
                <a:gdLst>
                  <a:gd name="connsiteX0" fmla="*/ 46553 w 99755"/>
                  <a:gd name="connsiteY0" fmla="*/ 70770 h 95635"/>
                  <a:gd name="connsiteX1" fmla="*/ 29927 w 99755"/>
                  <a:gd name="connsiteY1" fmla="*/ 70770 h 95635"/>
                  <a:gd name="connsiteX2" fmla="*/ 41565 w 99755"/>
                  <a:gd name="connsiteY2" fmla="*/ 55469 h 95635"/>
                  <a:gd name="connsiteX3" fmla="*/ 61516 w 99755"/>
                  <a:gd name="connsiteY3" fmla="*/ 55469 h 95635"/>
                  <a:gd name="connsiteX4" fmla="*/ 46553 w 99755"/>
                  <a:gd name="connsiteY4" fmla="*/ 70770 h 95635"/>
                  <a:gd name="connsiteX5" fmla="*/ 0 w 99755"/>
                  <a:gd name="connsiteY5" fmla="*/ 0 h 95635"/>
                  <a:gd name="connsiteX6" fmla="*/ 11638 w 99755"/>
                  <a:gd name="connsiteY6" fmla="*/ 57381 h 95635"/>
                  <a:gd name="connsiteX7" fmla="*/ 44890 w 99755"/>
                  <a:gd name="connsiteY7" fmla="*/ 107112 h 95635"/>
                  <a:gd name="connsiteX8" fmla="*/ 113057 w 99755"/>
                  <a:gd name="connsiteY8" fmla="*/ 5738 h 95635"/>
                  <a:gd name="connsiteX9" fmla="*/ 0 w 99755"/>
                  <a:gd name="connsiteY9" fmla="*/ 0 h 95635"/>
                  <a:gd name="connsiteX10" fmla="*/ 0 w 99755"/>
                  <a:gd name="connsiteY10" fmla="*/ 0 h 95635"/>
                  <a:gd name="connsiteX11" fmla="*/ 0 w 99755"/>
                  <a:gd name="connsiteY11" fmla="*/ 0 h 9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755" h="95635">
                    <a:moveTo>
                      <a:pt x="46553" y="70770"/>
                    </a:moveTo>
                    <a:cubicBezTo>
                      <a:pt x="41565" y="70770"/>
                      <a:pt x="34915" y="74596"/>
                      <a:pt x="29927" y="70770"/>
                    </a:cubicBezTo>
                    <a:cubicBezTo>
                      <a:pt x="29927" y="65032"/>
                      <a:pt x="34915" y="59294"/>
                      <a:pt x="41565" y="55469"/>
                    </a:cubicBezTo>
                    <a:cubicBezTo>
                      <a:pt x="49878" y="51643"/>
                      <a:pt x="54866" y="51643"/>
                      <a:pt x="61516" y="55469"/>
                    </a:cubicBezTo>
                    <a:cubicBezTo>
                      <a:pt x="56528" y="61207"/>
                      <a:pt x="54866" y="66945"/>
                      <a:pt x="46553" y="70770"/>
                    </a:cubicBezTo>
                    <a:moveTo>
                      <a:pt x="0" y="0"/>
                    </a:moveTo>
                    <a:cubicBezTo>
                      <a:pt x="0" y="19127"/>
                      <a:pt x="3325" y="40167"/>
                      <a:pt x="11638" y="57381"/>
                    </a:cubicBezTo>
                    <a:cubicBezTo>
                      <a:pt x="16626" y="76509"/>
                      <a:pt x="31589" y="93723"/>
                      <a:pt x="44890" y="107112"/>
                    </a:cubicBezTo>
                    <a:cubicBezTo>
                      <a:pt x="113057" y="5738"/>
                      <a:pt x="113057" y="5738"/>
                      <a:pt x="113057" y="5738"/>
                    </a:cubicBezTo>
                    <a:lnTo>
                      <a:pt x="0" y="0"/>
                    </a:lnTo>
                    <a:lnTo>
                      <a:pt x="0" y="0"/>
                    </a:lnTo>
                    <a:lnTo>
                      <a:pt x="0" y="0"/>
                    </a:lnTo>
                    <a:close/>
                  </a:path>
                </a:pathLst>
              </a:custGeom>
              <a:solidFill>
                <a:srgbClr val="A11D25"/>
              </a:solidFill>
              <a:ln w="166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153" name="Freeform: Shape 152">
                <a:extLst>
                  <a:ext uri="{FF2B5EF4-FFF2-40B4-BE49-F238E27FC236}">
                    <a16:creationId xmlns:a16="http://schemas.microsoft.com/office/drawing/2014/main" id="{876618B1-F1F9-4F97-A721-456F3CE325FF}"/>
                  </a:ext>
                </a:extLst>
              </p:cNvPr>
              <p:cNvSpPr/>
              <p:nvPr/>
            </p:nvSpPr>
            <p:spPr>
              <a:xfrm>
                <a:off x="1481602" y="2266934"/>
                <a:ext cx="252466" cy="127070"/>
              </a:xfrm>
              <a:custGeom>
                <a:avLst/>
                <a:gdLst>
                  <a:gd name="connsiteX0" fmla="*/ 0 w 266015"/>
                  <a:gd name="connsiteY0" fmla="*/ 0 h 133890"/>
                  <a:gd name="connsiteX1" fmla="*/ 136333 w 266015"/>
                  <a:gd name="connsiteY1" fmla="*/ 151104 h 133890"/>
                  <a:gd name="connsiteX2" fmla="*/ 272666 w 266015"/>
                  <a:gd name="connsiteY2" fmla="*/ 0 h 133890"/>
                  <a:gd name="connsiteX3" fmla="*/ 0 w 266015"/>
                  <a:gd name="connsiteY3" fmla="*/ 0 h 133890"/>
                  <a:gd name="connsiteX4" fmla="*/ 0 w 266015"/>
                  <a:gd name="connsiteY4" fmla="*/ 0 h 133890"/>
                  <a:gd name="connsiteX5" fmla="*/ 0 w 266015"/>
                  <a:gd name="connsiteY5" fmla="*/ 0 h 13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015" h="133890">
                    <a:moveTo>
                      <a:pt x="0" y="0"/>
                    </a:moveTo>
                    <a:cubicBezTo>
                      <a:pt x="4988" y="82247"/>
                      <a:pt x="64841" y="151104"/>
                      <a:pt x="136333" y="151104"/>
                    </a:cubicBezTo>
                    <a:cubicBezTo>
                      <a:pt x="209487" y="151104"/>
                      <a:pt x="269341" y="84159"/>
                      <a:pt x="272666" y="0"/>
                    </a:cubicBezTo>
                    <a:lnTo>
                      <a:pt x="0" y="0"/>
                    </a:lnTo>
                    <a:lnTo>
                      <a:pt x="0" y="0"/>
                    </a:lnTo>
                    <a:lnTo>
                      <a:pt x="0" y="0"/>
                    </a:lnTo>
                    <a:close/>
                  </a:path>
                </a:pathLst>
              </a:custGeom>
              <a:solidFill>
                <a:srgbClr val="E71E27"/>
              </a:solidFill>
              <a:ln w="166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154" name="Freeform: Shape 153">
                <a:extLst>
                  <a:ext uri="{FF2B5EF4-FFF2-40B4-BE49-F238E27FC236}">
                    <a16:creationId xmlns:a16="http://schemas.microsoft.com/office/drawing/2014/main" id="{0787793D-E0EA-45BE-96C9-33C8121A546C}"/>
                  </a:ext>
                </a:extLst>
              </p:cNvPr>
              <p:cNvSpPr/>
              <p:nvPr/>
            </p:nvSpPr>
            <p:spPr>
              <a:xfrm>
                <a:off x="1562076" y="2257857"/>
                <a:ext cx="94675" cy="108917"/>
              </a:xfrm>
              <a:custGeom>
                <a:avLst/>
                <a:gdLst>
                  <a:gd name="connsiteX0" fmla="*/ 61516 w 99755"/>
                  <a:gd name="connsiteY0" fmla="*/ 86072 h 114762"/>
                  <a:gd name="connsiteX1" fmla="*/ 69829 w 99755"/>
                  <a:gd name="connsiteY1" fmla="*/ 68858 h 114762"/>
                  <a:gd name="connsiteX2" fmla="*/ 74817 w 99755"/>
                  <a:gd name="connsiteY2" fmla="*/ 86072 h 114762"/>
                  <a:gd name="connsiteX3" fmla="*/ 69829 w 99755"/>
                  <a:gd name="connsiteY3" fmla="*/ 103287 h 114762"/>
                  <a:gd name="connsiteX4" fmla="*/ 61516 w 99755"/>
                  <a:gd name="connsiteY4" fmla="*/ 86072 h 114762"/>
                  <a:gd name="connsiteX5" fmla="*/ 51541 w 99755"/>
                  <a:gd name="connsiteY5" fmla="*/ 70770 h 114762"/>
                  <a:gd name="connsiteX6" fmla="*/ 46553 w 99755"/>
                  <a:gd name="connsiteY6" fmla="*/ 53556 h 114762"/>
                  <a:gd name="connsiteX7" fmla="*/ 51541 w 99755"/>
                  <a:gd name="connsiteY7" fmla="*/ 32516 h 114762"/>
                  <a:gd name="connsiteX8" fmla="*/ 59853 w 99755"/>
                  <a:gd name="connsiteY8" fmla="*/ 53556 h 114762"/>
                  <a:gd name="connsiteX9" fmla="*/ 51541 w 99755"/>
                  <a:gd name="connsiteY9" fmla="*/ 70770 h 114762"/>
                  <a:gd name="connsiteX10" fmla="*/ 34915 w 99755"/>
                  <a:gd name="connsiteY10" fmla="*/ 103287 h 114762"/>
                  <a:gd name="connsiteX11" fmla="*/ 26602 w 99755"/>
                  <a:gd name="connsiteY11" fmla="*/ 86072 h 114762"/>
                  <a:gd name="connsiteX12" fmla="*/ 34915 w 99755"/>
                  <a:gd name="connsiteY12" fmla="*/ 68858 h 114762"/>
                  <a:gd name="connsiteX13" fmla="*/ 39902 w 99755"/>
                  <a:gd name="connsiteY13" fmla="*/ 86072 h 114762"/>
                  <a:gd name="connsiteX14" fmla="*/ 34915 w 99755"/>
                  <a:gd name="connsiteY14" fmla="*/ 103287 h 114762"/>
                  <a:gd name="connsiteX15" fmla="*/ 51541 w 99755"/>
                  <a:gd name="connsiteY15" fmla="*/ 0 h 114762"/>
                  <a:gd name="connsiteX16" fmla="*/ 0 w 99755"/>
                  <a:gd name="connsiteY16" fmla="*/ 107112 h 114762"/>
                  <a:gd name="connsiteX17" fmla="*/ 51541 w 99755"/>
                  <a:gd name="connsiteY17" fmla="*/ 118588 h 114762"/>
                  <a:gd name="connsiteX18" fmla="*/ 103081 w 99755"/>
                  <a:gd name="connsiteY18" fmla="*/ 107112 h 114762"/>
                  <a:gd name="connsiteX19" fmla="*/ 51541 w 99755"/>
                  <a:gd name="connsiteY19" fmla="*/ 0 h 114762"/>
                  <a:gd name="connsiteX20" fmla="*/ 51541 w 99755"/>
                  <a:gd name="connsiteY20" fmla="*/ 0 h 114762"/>
                  <a:gd name="connsiteX21" fmla="*/ 51541 w 99755"/>
                  <a:gd name="connsiteY21" fmla="*/ 0 h 11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755" h="114762">
                    <a:moveTo>
                      <a:pt x="61516" y="86072"/>
                    </a:moveTo>
                    <a:cubicBezTo>
                      <a:pt x="61516" y="80334"/>
                      <a:pt x="64841" y="74596"/>
                      <a:pt x="69829" y="68858"/>
                    </a:cubicBezTo>
                    <a:cubicBezTo>
                      <a:pt x="73154" y="74596"/>
                      <a:pt x="74817" y="80334"/>
                      <a:pt x="74817" y="86072"/>
                    </a:cubicBezTo>
                    <a:cubicBezTo>
                      <a:pt x="74817" y="95636"/>
                      <a:pt x="71492" y="101374"/>
                      <a:pt x="69829" y="103287"/>
                    </a:cubicBezTo>
                    <a:cubicBezTo>
                      <a:pt x="64841" y="99461"/>
                      <a:pt x="61516" y="93723"/>
                      <a:pt x="61516" y="86072"/>
                    </a:cubicBezTo>
                    <a:moveTo>
                      <a:pt x="51541" y="70770"/>
                    </a:moveTo>
                    <a:cubicBezTo>
                      <a:pt x="48215" y="65032"/>
                      <a:pt x="46553" y="59294"/>
                      <a:pt x="46553" y="53556"/>
                    </a:cubicBezTo>
                    <a:cubicBezTo>
                      <a:pt x="46553" y="43992"/>
                      <a:pt x="49878" y="38254"/>
                      <a:pt x="51541" y="32516"/>
                    </a:cubicBezTo>
                    <a:cubicBezTo>
                      <a:pt x="56528" y="38254"/>
                      <a:pt x="59853" y="43992"/>
                      <a:pt x="59853" y="53556"/>
                    </a:cubicBezTo>
                    <a:cubicBezTo>
                      <a:pt x="59853" y="59294"/>
                      <a:pt x="56528" y="65032"/>
                      <a:pt x="51541" y="70770"/>
                    </a:cubicBezTo>
                    <a:moveTo>
                      <a:pt x="34915" y="103287"/>
                    </a:moveTo>
                    <a:cubicBezTo>
                      <a:pt x="29927" y="99461"/>
                      <a:pt x="26602" y="93723"/>
                      <a:pt x="26602" y="86072"/>
                    </a:cubicBezTo>
                    <a:cubicBezTo>
                      <a:pt x="26602" y="80334"/>
                      <a:pt x="29927" y="74596"/>
                      <a:pt x="34915" y="68858"/>
                    </a:cubicBezTo>
                    <a:cubicBezTo>
                      <a:pt x="38240" y="74596"/>
                      <a:pt x="39902" y="80334"/>
                      <a:pt x="39902" y="86072"/>
                    </a:cubicBezTo>
                    <a:cubicBezTo>
                      <a:pt x="39902" y="93723"/>
                      <a:pt x="38240" y="99461"/>
                      <a:pt x="34915" y="103287"/>
                    </a:cubicBezTo>
                    <a:moveTo>
                      <a:pt x="51541" y="0"/>
                    </a:moveTo>
                    <a:cubicBezTo>
                      <a:pt x="0" y="107112"/>
                      <a:pt x="0" y="107112"/>
                      <a:pt x="0" y="107112"/>
                    </a:cubicBezTo>
                    <a:cubicBezTo>
                      <a:pt x="16626" y="116676"/>
                      <a:pt x="34915" y="118588"/>
                      <a:pt x="51541" y="118588"/>
                    </a:cubicBezTo>
                    <a:cubicBezTo>
                      <a:pt x="69829" y="118588"/>
                      <a:pt x="89780" y="114763"/>
                      <a:pt x="103081" y="107112"/>
                    </a:cubicBezTo>
                    <a:lnTo>
                      <a:pt x="51541" y="0"/>
                    </a:lnTo>
                    <a:lnTo>
                      <a:pt x="51541" y="0"/>
                    </a:lnTo>
                    <a:lnTo>
                      <a:pt x="51541" y="0"/>
                    </a:lnTo>
                    <a:close/>
                  </a:path>
                </a:pathLst>
              </a:custGeom>
              <a:solidFill>
                <a:srgbClr val="A11D25"/>
              </a:solidFill>
              <a:ln w="166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155" name="Freeform: Shape 154">
                <a:extLst>
                  <a:ext uri="{FF2B5EF4-FFF2-40B4-BE49-F238E27FC236}">
                    <a16:creationId xmlns:a16="http://schemas.microsoft.com/office/drawing/2014/main" id="{A8B8C38F-204E-45E8-AB1F-4F5DCD4A94B7}"/>
                  </a:ext>
                </a:extLst>
              </p:cNvPr>
              <p:cNvSpPr/>
              <p:nvPr/>
            </p:nvSpPr>
            <p:spPr>
              <a:xfrm>
                <a:off x="1615725" y="2246966"/>
                <a:ext cx="94675" cy="90765"/>
              </a:xfrm>
              <a:custGeom>
                <a:avLst/>
                <a:gdLst>
                  <a:gd name="connsiteX0" fmla="*/ 63179 w 99755"/>
                  <a:gd name="connsiteY0" fmla="*/ 70770 h 95635"/>
                  <a:gd name="connsiteX1" fmla="*/ 49878 w 99755"/>
                  <a:gd name="connsiteY1" fmla="*/ 55469 h 95635"/>
                  <a:gd name="connsiteX2" fmla="*/ 68167 w 99755"/>
                  <a:gd name="connsiteY2" fmla="*/ 59294 h 95635"/>
                  <a:gd name="connsiteX3" fmla="*/ 81467 w 99755"/>
                  <a:gd name="connsiteY3" fmla="*/ 70770 h 95635"/>
                  <a:gd name="connsiteX4" fmla="*/ 63179 w 99755"/>
                  <a:gd name="connsiteY4" fmla="*/ 70770 h 95635"/>
                  <a:gd name="connsiteX5" fmla="*/ 0 w 99755"/>
                  <a:gd name="connsiteY5" fmla="*/ 5738 h 95635"/>
                  <a:gd name="connsiteX6" fmla="*/ 69829 w 99755"/>
                  <a:gd name="connsiteY6" fmla="*/ 107112 h 95635"/>
                  <a:gd name="connsiteX7" fmla="*/ 101418 w 99755"/>
                  <a:gd name="connsiteY7" fmla="*/ 57381 h 95635"/>
                  <a:gd name="connsiteX8" fmla="*/ 111394 w 99755"/>
                  <a:gd name="connsiteY8" fmla="*/ 0 h 95635"/>
                  <a:gd name="connsiteX9" fmla="*/ 0 w 99755"/>
                  <a:gd name="connsiteY9" fmla="*/ 5738 h 95635"/>
                  <a:gd name="connsiteX10" fmla="*/ 0 w 99755"/>
                  <a:gd name="connsiteY10" fmla="*/ 5738 h 95635"/>
                  <a:gd name="connsiteX11" fmla="*/ 0 w 99755"/>
                  <a:gd name="connsiteY11" fmla="*/ 5738 h 9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755" h="95635">
                    <a:moveTo>
                      <a:pt x="63179" y="70770"/>
                    </a:moveTo>
                    <a:cubicBezTo>
                      <a:pt x="58191" y="66945"/>
                      <a:pt x="53203" y="61207"/>
                      <a:pt x="49878" y="55469"/>
                    </a:cubicBezTo>
                    <a:cubicBezTo>
                      <a:pt x="54866" y="51643"/>
                      <a:pt x="63179" y="55469"/>
                      <a:pt x="68167" y="59294"/>
                    </a:cubicBezTo>
                    <a:cubicBezTo>
                      <a:pt x="73154" y="63120"/>
                      <a:pt x="78142" y="65032"/>
                      <a:pt x="81467" y="70770"/>
                    </a:cubicBezTo>
                    <a:cubicBezTo>
                      <a:pt x="74817" y="72683"/>
                      <a:pt x="68167" y="72683"/>
                      <a:pt x="63179" y="70770"/>
                    </a:cubicBezTo>
                    <a:moveTo>
                      <a:pt x="0" y="5738"/>
                    </a:moveTo>
                    <a:cubicBezTo>
                      <a:pt x="69829" y="107112"/>
                      <a:pt x="69829" y="107112"/>
                      <a:pt x="69829" y="107112"/>
                    </a:cubicBezTo>
                    <a:cubicBezTo>
                      <a:pt x="83130" y="95636"/>
                      <a:pt x="93105" y="80334"/>
                      <a:pt x="101418" y="57381"/>
                    </a:cubicBezTo>
                    <a:cubicBezTo>
                      <a:pt x="109731" y="38254"/>
                      <a:pt x="111394" y="21040"/>
                      <a:pt x="111394" y="0"/>
                    </a:cubicBezTo>
                    <a:lnTo>
                      <a:pt x="0" y="5738"/>
                    </a:lnTo>
                    <a:lnTo>
                      <a:pt x="0" y="5738"/>
                    </a:lnTo>
                    <a:lnTo>
                      <a:pt x="0" y="5738"/>
                    </a:lnTo>
                    <a:close/>
                  </a:path>
                </a:pathLst>
              </a:custGeom>
              <a:solidFill>
                <a:srgbClr val="A11D25"/>
              </a:solidFill>
              <a:ln w="166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156" name="Freeform: Shape 155">
                <a:extLst>
                  <a:ext uri="{FF2B5EF4-FFF2-40B4-BE49-F238E27FC236}">
                    <a16:creationId xmlns:a16="http://schemas.microsoft.com/office/drawing/2014/main" id="{3E4076FE-3EDC-424E-B7B0-FD9812435194}"/>
                  </a:ext>
                </a:extLst>
              </p:cNvPr>
              <p:cNvSpPr/>
              <p:nvPr/>
            </p:nvSpPr>
            <p:spPr>
              <a:xfrm>
                <a:off x="1508426" y="2246966"/>
                <a:ext cx="94675" cy="90765"/>
              </a:xfrm>
              <a:custGeom>
                <a:avLst/>
                <a:gdLst>
                  <a:gd name="connsiteX0" fmla="*/ 46553 w 99755"/>
                  <a:gd name="connsiteY0" fmla="*/ 70770 h 95635"/>
                  <a:gd name="connsiteX1" fmla="*/ 29927 w 99755"/>
                  <a:gd name="connsiteY1" fmla="*/ 70770 h 95635"/>
                  <a:gd name="connsiteX2" fmla="*/ 41565 w 99755"/>
                  <a:gd name="connsiteY2" fmla="*/ 55469 h 95635"/>
                  <a:gd name="connsiteX3" fmla="*/ 61516 w 99755"/>
                  <a:gd name="connsiteY3" fmla="*/ 55469 h 95635"/>
                  <a:gd name="connsiteX4" fmla="*/ 46553 w 99755"/>
                  <a:gd name="connsiteY4" fmla="*/ 70770 h 95635"/>
                  <a:gd name="connsiteX5" fmla="*/ 0 w 99755"/>
                  <a:gd name="connsiteY5" fmla="*/ 0 h 95635"/>
                  <a:gd name="connsiteX6" fmla="*/ 11638 w 99755"/>
                  <a:gd name="connsiteY6" fmla="*/ 57381 h 95635"/>
                  <a:gd name="connsiteX7" fmla="*/ 44890 w 99755"/>
                  <a:gd name="connsiteY7" fmla="*/ 107112 h 95635"/>
                  <a:gd name="connsiteX8" fmla="*/ 113057 w 99755"/>
                  <a:gd name="connsiteY8" fmla="*/ 5738 h 95635"/>
                  <a:gd name="connsiteX9" fmla="*/ 0 w 99755"/>
                  <a:gd name="connsiteY9" fmla="*/ 0 h 95635"/>
                  <a:gd name="connsiteX10" fmla="*/ 0 w 99755"/>
                  <a:gd name="connsiteY10" fmla="*/ 0 h 95635"/>
                  <a:gd name="connsiteX11" fmla="*/ 0 w 99755"/>
                  <a:gd name="connsiteY11" fmla="*/ 0 h 9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755" h="95635">
                    <a:moveTo>
                      <a:pt x="46553" y="70770"/>
                    </a:moveTo>
                    <a:cubicBezTo>
                      <a:pt x="41565" y="70770"/>
                      <a:pt x="34915" y="74596"/>
                      <a:pt x="29927" y="70770"/>
                    </a:cubicBezTo>
                    <a:cubicBezTo>
                      <a:pt x="33252" y="65032"/>
                      <a:pt x="34915" y="59294"/>
                      <a:pt x="41565" y="55469"/>
                    </a:cubicBezTo>
                    <a:cubicBezTo>
                      <a:pt x="49878" y="51643"/>
                      <a:pt x="54866" y="51643"/>
                      <a:pt x="61516" y="55469"/>
                    </a:cubicBezTo>
                    <a:cubicBezTo>
                      <a:pt x="58191" y="61207"/>
                      <a:pt x="54866" y="66945"/>
                      <a:pt x="46553" y="70770"/>
                    </a:cubicBezTo>
                    <a:moveTo>
                      <a:pt x="0" y="0"/>
                    </a:moveTo>
                    <a:cubicBezTo>
                      <a:pt x="0" y="19127"/>
                      <a:pt x="3325" y="40167"/>
                      <a:pt x="11638" y="57381"/>
                    </a:cubicBezTo>
                    <a:cubicBezTo>
                      <a:pt x="19951" y="76509"/>
                      <a:pt x="31589" y="93723"/>
                      <a:pt x="44890" y="107112"/>
                    </a:cubicBezTo>
                    <a:cubicBezTo>
                      <a:pt x="113057" y="5738"/>
                      <a:pt x="113057" y="5738"/>
                      <a:pt x="113057" y="5738"/>
                    </a:cubicBezTo>
                    <a:lnTo>
                      <a:pt x="0" y="0"/>
                    </a:lnTo>
                    <a:lnTo>
                      <a:pt x="0" y="0"/>
                    </a:lnTo>
                    <a:lnTo>
                      <a:pt x="0" y="0"/>
                    </a:lnTo>
                    <a:close/>
                  </a:path>
                </a:pathLst>
              </a:custGeom>
              <a:solidFill>
                <a:srgbClr val="A11D25"/>
              </a:solidFill>
              <a:ln w="166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157" name="Freeform: Shape 156">
                <a:extLst>
                  <a:ext uri="{FF2B5EF4-FFF2-40B4-BE49-F238E27FC236}">
                    <a16:creationId xmlns:a16="http://schemas.microsoft.com/office/drawing/2014/main" id="{1E5D7A13-6519-49A9-A40A-16644F1ABAA0}"/>
                  </a:ext>
                </a:extLst>
              </p:cNvPr>
              <p:cNvSpPr/>
              <p:nvPr/>
            </p:nvSpPr>
            <p:spPr>
              <a:xfrm>
                <a:off x="1166021" y="2582649"/>
                <a:ext cx="583827" cy="127070"/>
              </a:xfrm>
              <a:custGeom>
                <a:avLst/>
                <a:gdLst>
                  <a:gd name="connsiteX0" fmla="*/ 0 w 615161"/>
                  <a:gd name="connsiteY0" fmla="*/ 0 h 133890"/>
                  <a:gd name="connsiteX1" fmla="*/ 0 w 615161"/>
                  <a:gd name="connsiteY1" fmla="*/ 43992 h 133890"/>
                  <a:gd name="connsiteX2" fmla="*/ 89780 w 615161"/>
                  <a:gd name="connsiteY2" fmla="*/ 139628 h 133890"/>
                  <a:gd name="connsiteX3" fmla="*/ 537019 w 615161"/>
                  <a:gd name="connsiteY3" fmla="*/ 139628 h 133890"/>
                  <a:gd name="connsiteX4" fmla="*/ 626799 w 615161"/>
                  <a:gd name="connsiteY4" fmla="*/ 43992 h 133890"/>
                  <a:gd name="connsiteX5" fmla="*/ 626799 w 615161"/>
                  <a:gd name="connsiteY5" fmla="*/ 0 h 133890"/>
                  <a:gd name="connsiteX6" fmla="*/ 0 w 615161"/>
                  <a:gd name="connsiteY6" fmla="*/ 0 h 133890"/>
                  <a:gd name="connsiteX7" fmla="*/ 0 w 615161"/>
                  <a:gd name="connsiteY7" fmla="*/ 0 h 133890"/>
                  <a:gd name="connsiteX8" fmla="*/ 0 w 615161"/>
                  <a:gd name="connsiteY8" fmla="*/ 0 h 13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161" h="133890">
                    <a:moveTo>
                      <a:pt x="0" y="0"/>
                    </a:moveTo>
                    <a:cubicBezTo>
                      <a:pt x="0" y="43992"/>
                      <a:pt x="0" y="43992"/>
                      <a:pt x="0" y="43992"/>
                    </a:cubicBezTo>
                    <a:cubicBezTo>
                      <a:pt x="0" y="95636"/>
                      <a:pt x="39902" y="139628"/>
                      <a:pt x="89780" y="139628"/>
                    </a:cubicBezTo>
                    <a:cubicBezTo>
                      <a:pt x="537019" y="139628"/>
                      <a:pt x="537019" y="139628"/>
                      <a:pt x="537019" y="139628"/>
                    </a:cubicBezTo>
                    <a:cubicBezTo>
                      <a:pt x="586897" y="139628"/>
                      <a:pt x="626799" y="95636"/>
                      <a:pt x="626799" y="43992"/>
                    </a:cubicBezTo>
                    <a:cubicBezTo>
                      <a:pt x="626799" y="0"/>
                      <a:pt x="626799" y="0"/>
                      <a:pt x="626799" y="0"/>
                    </a:cubicBezTo>
                    <a:lnTo>
                      <a:pt x="0" y="0"/>
                    </a:lnTo>
                    <a:lnTo>
                      <a:pt x="0" y="0"/>
                    </a:lnTo>
                    <a:lnTo>
                      <a:pt x="0" y="0"/>
                    </a:lnTo>
                    <a:close/>
                  </a:path>
                </a:pathLst>
              </a:custGeom>
              <a:solidFill>
                <a:srgbClr val="ED8423"/>
              </a:solidFill>
              <a:ln w="166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158" name="Freeform: Shape 157">
                <a:extLst>
                  <a:ext uri="{FF2B5EF4-FFF2-40B4-BE49-F238E27FC236}">
                    <a16:creationId xmlns:a16="http://schemas.microsoft.com/office/drawing/2014/main" id="{EB4DBD82-7909-44CA-8B8F-77A1AD737EF4}"/>
                  </a:ext>
                </a:extLst>
              </p:cNvPr>
              <p:cNvSpPr/>
              <p:nvPr/>
            </p:nvSpPr>
            <p:spPr>
              <a:xfrm>
                <a:off x="1031898" y="2106350"/>
                <a:ext cx="583827" cy="108917"/>
              </a:xfrm>
              <a:custGeom>
                <a:avLst/>
                <a:gdLst>
                  <a:gd name="connsiteX0" fmla="*/ 616824 w 615161"/>
                  <a:gd name="connsiteY0" fmla="*/ 128152 h 114762"/>
                  <a:gd name="connsiteX1" fmla="*/ 470515 w 615161"/>
                  <a:gd name="connsiteY1" fmla="*/ 0 h 114762"/>
                  <a:gd name="connsiteX2" fmla="*/ 147971 w 615161"/>
                  <a:gd name="connsiteY2" fmla="*/ 0 h 114762"/>
                  <a:gd name="connsiteX3" fmla="*/ 0 w 615161"/>
                  <a:gd name="connsiteY3" fmla="*/ 128152 h 114762"/>
                  <a:gd name="connsiteX4" fmla="*/ 616824 w 615161"/>
                  <a:gd name="connsiteY4" fmla="*/ 128152 h 114762"/>
                  <a:gd name="connsiteX5" fmla="*/ 616824 w 615161"/>
                  <a:gd name="connsiteY5" fmla="*/ 128152 h 114762"/>
                  <a:gd name="connsiteX6" fmla="*/ 616824 w 615161"/>
                  <a:gd name="connsiteY6" fmla="*/ 128152 h 11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161" h="114762">
                    <a:moveTo>
                      <a:pt x="616824" y="128152"/>
                    </a:moveTo>
                    <a:cubicBezTo>
                      <a:pt x="598535" y="55469"/>
                      <a:pt x="542007" y="0"/>
                      <a:pt x="470515" y="0"/>
                    </a:cubicBezTo>
                    <a:cubicBezTo>
                      <a:pt x="147971" y="0"/>
                      <a:pt x="147971" y="0"/>
                      <a:pt x="147971" y="0"/>
                    </a:cubicBezTo>
                    <a:cubicBezTo>
                      <a:pt x="76479" y="0"/>
                      <a:pt x="18289" y="55469"/>
                      <a:pt x="0" y="128152"/>
                    </a:cubicBezTo>
                    <a:lnTo>
                      <a:pt x="616824" y="128152"/>
                    </a:lnTo>
                    <a:lnTo>
                      <a:pt x="616824" y="128152"/>
                    </a:lnTo>
                    <a:lnTo>
                      <a:pt x="616824" y="128152"/>
                    </a:lnTo>
                    <a:close/>
                  </a:path>
                </a:pathLst>
              </a:custGeom>
              <a:solidFill>
                <a:srgbClr val="ED8423"/>
              </a:solidFill>
              <a:ln w="166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159" name="Arrow: Right 158">
                <a:extLst>
                  <a:ext uri="{FF2B5EF4-FFF2-40B4-BE49-F238E27FC236}">
                    <a16:creationId xmlns:a16="http://schemas.microsoft.com/office/drawing/2014/main" id="{114539C5-4369-43C4-933D-30B94B72B966}"/>
                  </a:ext>
                </a:extLst>
              </p:cNvPr>
              <p:cNvSpPr/>
              <p:nvPr/>
            </p:nvSpPr>
            <p:spPr bwMode="auto">
              <a:xfrm>
                <a:off x="1002251" y="2314313"/>
                <a:ext cx="162512" cy="109207"/>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60" name="Arrow: Right 159">
                <a:extLst>
                  <a:ext uri="{FF2B5EF4-FFF2-40B4-BE49-F238E27FC236}">
                    <a16:creationId xmlns:a16="http://schemas.microsoft.com/office/drawing/2014/main" id="{A2A7348B-774F-441C-A44A-B2C5CB71502F}"/>
                  </a:ext>
                </a:extLst>
              </p:cNvPr>
              <p:cNvSpPr/>
              <p:nvPr/>
            </p:nvSpPr>
            <p:spPr bwMode="auto">
              <a:xfrm rot="10800000">
                <a:off x="1668731" y="2450579"/>
                <a:ext cx="162512" cy="109207"/>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sp>
        <p:nvSpPr>
          <p:cNvPr id="161" name="Rectangle 160">
            <a:extLst>
              <a:ext uri="{FF2B5EF4-FFF2-40B4-BE49-F238E27FC236}">
                <a16:creationId xmlns:a16="http://schemas.microsoft.com/office/drawing/2014/main" id="{76E6789D-3A17-48B3-B2BA-20285E9D4E74}"/>
              </a:ext>
            </a:extLst>
          </p:cNvPr>
          <p:cNvSpPr/>
          <p:nvPr/>
        </p:nvSpPr>
        <p:spPr>
          <a:xfrm>
            <a:off x="4661237" y="3147188"/>
            <a:ext cx="5216295" cy="685800"/>
          </a:xfrm>
          <a:prstGeom prst="rect">
            <a:avLst/>
          </a:prstGeom>
          <a:solidFill>
            <a:schemeClr val="accent1">
              <a:lumMod val="60000"/>
              <a:lumOff val="40000"/>
            </a:schemeClr>
          </a:solidFill>
          <a:ln>
            <a:noFill/>
          </a:ln>
          <a:effectLst>
            <a:outerShdw blurRad="254000" dist="762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200" b="1" i="0" u="none" strike="noStrike" kern="1200" cap="none" spc="0" normalizeH="0" baseline="0" noProof="0">
                <a:ln>
                  <a:noFill/>
                </a:ln>
                <a:gradFill>
                  <a:gsLst>
                    <a:gs pos="0">
                      <a:srgbClr val="1A1A1A"/>
                    </a:gs>
                    <a:gs pos="100000">
                      <a:srgbClr val="1A1A1A"/>
                    </a:gs>
                  </a:gsLst>
                  <a:lin ang="5400000" scaled="0"/>
                </a:gradFill>
                <a:effectLst/>
                <a:uLnTx/>
                <a:uFillTx/>
                <a:latin typeface="Segoe UI"/>
                <a:ea typeface="+mn-ea"/>
                <a:cs typeface="Segoe UI" pitchFamily="34" charset="0"/>
              </a:rPr>
              <a:t>Critical Path</a:t>
            </a:r>
          </a:p>
          <a:p>
            <a:pPr marL="225425" marR="0" lvl="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1" i="0" u="none" strike="noStrike" kern="1200" cap="none" spc="0" normalizeH="0" baseline="0" noProof="0">
                <a:ln>
                  <a:noFill/>
                </a:ln>
                <a:gradFill>
                  <a:gsLst>
                    <a:gs pos="0">
                      <a:srgbClr val="1A1A1A"/>
                    </a:gs>
                    <a:gs pos="100000">
                      <a:srgbClr val="1A1A1A"/>
                    </a:gs>
                  </a:gsLst>
                  <a:lin ang="5400000" scaled="0"/>
                </a:gradFill>
                <a:effectLst/>
                <a:uLnTx/>
                <a:uFillTx/>
                <a:latin typeface="Segoe UI" panose="020B0502040204020203" pitchFamily="34" charset="0"/>
                <a:ea typeface="+mn-ea"/>
                <a:cs typeface="Segoe UI" panose="020B0502040204020203" pitchFamily="34" charset="0"/>
              </a:rPr>
              <a:t>User</a:t>
            </a:r>
            <a:r>
              <a:rPr kumimoji="0" lang="en-US" sz="1050" b="0" i="0" u="none" strike="noStrike" kern="1200" cap="none" spc="0" normalizeH="0" baseline="0" noProof="0">
                <a:ln>
                  <a:noFill/>
                </a:ln>
                <a:gradFill>
                  <a:gsLst>
                    <a:gs pos="0">
                      <a:srgbClr val="1A1A1A"/>
                    </a:gs>
                    <a:gs pos="100000">
                      <a:srgbClr val="1A1A1A"/>
                    </a:gs>
                  </a:gsLst>
                  <a:lin ang="5400000" scaled="0"/>
                </a:gradFill>
                <a:effectLst/>
                <a:uLnTx/>
                <a:uFillTx/>
                <a:latin typeface="Segoe UI Semibold"/>
                <a:ea typeface="+mn-ea"/>
                <a:cs typeface="Segoe UI" pitchFamily="34" charset="0"/>
              </a:rPr>
              <a:t> - Require Passwordless or MFA to access modern applications</a:t>
            </a:r>
          </a:p>
          <a:p>
            <a:pPr marL="225425" marR="0" lvl="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1" i="0" u="none" strike="noStrike" kern="1200" cap="none" spc="0" normalizeH="0" baseline="0" noProof="0">
                <a:ln>
                  <a:noFill/>
                </a:ln>
                <a:gradFill>
                  <a:gsLst>
                    <a:gs pos="0">
                      <a:srgbClr val="1A1A1A"/>
                    </a:gs>
                    <a:gs pos="100000">
                      <a:srgbClr val="1A1A1A"/>
                    </a:gs>
                  </a:gsLst>
                  <a:lin ang="5400000" scaled="0"/>
                </a:gradFill>
                <a:effectLst/>
                <a:uLnTx/>
                <a:uFillTx/>
                <a:latin typeface="Segoe UI" panose="020B0502040204020203" pitchFamily="34" charset="0"/>
                <a:ea typeface="+mn-ea"/>
                <a:cs typeface="Segoe UI" panose="020B0502040204020203" pitchFamily="34" charset="0"/>
              </a:rPr>
              <a:t>Device</a:t>
            </a:r>
            <a:r>
              <a:rPr kumimoji="0" lang="en-US" sz="1050" b="0" i="0" u="none" strike="noStrike" kern="1200" cap="none" spc="0" normalizeH="0" baseline="0" noProof="0">
                <a:ln>
                  <a:noFill/>
                </a:ln>
                <a:gradFill>
                  <a:gsLst>
                    <a:gs pos="0">
                      <a:srgbClr val="1A1A1A"/>
                    </a:gs>
                    <a:gs pos="100000">
                      <a:srgbClr val="1A1A1A"/>
                    </a:gs>
                  </a:gsLst>
                  <a:lin ang="5400000" scaled="0"/>
                </a:gradFill>
                <a:effectLst/>
                <a:uLnTx/>
                <a:uFillTx/>
                <a:latin typeface="Segoe UI Semibold"/>
                <a:ea typeface="+mn-ea"/>
                <a:cs typeface="Segoe UI" pitchFamily="34" charset="0"/>
              </a:rPr>
              <a:t> - Require Device Integrity for Access (critically important step)</a:t>
            </a:r>
          </a:p>
        </p:txBody>
      </p:sp>
      <p:sp>
        <p:nvSpPr>
          <p:cNvPr id="162" name="Rectangle 161">
            <a:extLst>
              <a:ext uri="{FF2B5EF4-FFF2-40B4-BE49-F238E27FC236}">
                <a16:creationId xmlns:a16="http://schemas.microsoft.com/office/drawing/2014/main" id="{49296D69-89AC-4B46-849B-53548305F440}"/>
              </a:ext>
            </a:extLst>
          </p:cNvPr>
          <p:cNvSpPr/>
          <p:nvPr/>
        </p:nvSpPr>
        <p:spPr bwMode="auto">
          <a:xfrm>
            <a:off x="4661236" y="3894572"/>
            <a:ext cx="6868593" cy="914400"/>
          </a:xfrm>
          <a:prstGeom prst="rect">
            <a:avLst/>
          </a:prstGeom>
          <a:solidFill>
            <a:schemeClr val="accent1">
              <a:lumMod val="50000"/>
            </a:schemeClr>
          </a:solidFill>
          <a:ln>
            <a:noFill/>
          </a:ln>
          <a:effectLst>
            <a:outerShdw blurRad="254000" dist="762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200" b="1"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Finish Strategy</a:t>
            </a:r>
          </a:p>
          <a:p>
            <a:pPr marL="225425" marR="0" lvl="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1" i="0" u="none" strike="noStrike" kern="1200" cap="none" spc="0" normalizeH="0" baseline="0" noProof="0">
                <a:ln>
                  <a:noFill/>
                </a:ln>
                <a:gradFill>
                  <a:gsLst>
                    <a:gs pos="0">
                      <a:srgbClr val="FFFFFF"/>
                    </a:gs>
                    <a:gs pos="100000">
                      <a:srgbClr val="FFFFFF"/>
                    </a:gs>
                  </a:gsLst>
                  <a:lin ang="5400000" scaled="0"/>
                </a:gradFill>
                <a:effectLst/>
                <a:uLnTx/>
                <a:uFillTx/>
                <a:latin typeface="Segoe UI" panose="020B0502040204020203" pitchFamily="34" charset="0"/>
                <a:cs typeface="Segoe UI" panose="020B0502040204020203" pitchFamily="34" charset="0"/>
              </a:rPr>
              <a:t>Apps - </a:t>
            </a:r>
            <a:r>
              <a:rPr kumimoji="0" lang="en-US" sz="105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mn-ea"/>
                <a:cs typeface="Segoe UI" pitchFamily="34" charset="0"/>
              </a:rPr>
              <a:t>Modernize Apps + Retrofit strong assurances to legacy on-premises assets via App Proxy</a:t>
            </a:r>
          </a:p>
          <a:p>
            <a:pPr marL="225425" lvl="0" indent="-166688">
              <a:buFont typeface="Arial" panose="020B0604020202020204" pitchFamily="34" charset="0"/>
              <a:buChar char="•"/>
              <a:defRPr/>
            </a:pPr>
            <a:r>
              <a:rPr lang="en-US" sz="1050" b="1">
                <a:gradFill>
                  <a:gsLst>
                    <a:gs pos="0">
                      <a:srgbClr val="FFFFFF"/>
                    </a:gs>
                    <a:gs pos="100000">
                      <a:srgbClr val="FFFFFF"/>
                    </a:gs>
                  </a:gsLst>
                  <a:lin ang="5400000" scaled="0"/>
                </a:gradFill>
                <a:latin typeface="Segoe UI" panose="020B0502040204020203" pitchFamily="34" charset="0"/>
                <a:cs typeface="Segoe UI" panose="020B0502040204020203" pitchFamily="34" charset="0"/>
              </a:rPr>
              <a:t>Data - </a:t>
            </a:r>
            <a:r>
              <a:rPr kumimoji="0" lang="en-US" sz="105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mn-ea"/>
                <a:cs typeface="Segoe UI" pitchFamily="34" charset="0"/>
              </a:rPr>
              <a:t>Increase discovery/protection for sensitive data (CASB, CA Access Control, Azure Info Protection)</a:t>
            </a:r>
          </a:p>
          <a:p>
            <a:pPr marL="225425" lvl="0" indent="-166688">
              <a:buFont typeface="Arial" panose="020B0604020202020204" pitchFamily="34" charset="0"/>
              <a:buChar char="•"/>
              <a:defRPr/>
            </a:pPr>
            <a:r>
              <a:rPr lang="en-US" sz="1050" b="1">
                <a:gradFill>
                  <a:gsLst>
                    <a:gs pos="0">
                      <a:srgbClr val="FFFFFF"/>
                    </a:gs>
                    <a:gs pos="100000">
                      <a:srgbClr val="FFFFFF"/>
                    </a:gs>
                  </a:gsLst>
                  <a:lin ang="5400000" scaled="0"/>
                </a:gradFill>
                <a:latin typeface="Segoe UI" panose="020B0502040204020203" pitchFamily="34" charset="0"/>
                <a:cs typeface="Segoe UI" panose="020B0502040204020203" pitchFamily="34" charset="0"/>
              </a:rPr>
              <a:t>Legacy - </a:t>
            </a:r>
            <a:r>
              <a:rPr kumimoji="0" lang="en-US" sz="1050" b="1"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mn-ea"/>
                <a:cs typeface="Segoe UI" pitchFamily="34" charset="0"/>
              </a:rPr>
              <a:t>Retire </a:t>
            </a:r>
            <a:r>
              <a:rPr kumimoji="0" lang="en-US" sz="105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mn-ea"/>
                <a:cs typeface="Segoe UI" pitchFamily="34" charset="0"/>
              </a:rPr>
              <a:t>legacy/insecure protocols (ActiveSync, LM, NTLM, SMBv1</a:t>
            </a:r>
            <a:r>
              <a:rPr kumimoji="0" lang="en-US" sz="1050" b="0" i="0" u="none" strike="noStrike" kern="1200" cap="none" spc="0" normalizeH="0" noProof="0">
                <a:ln>
                  <a:noFill/>
                </a:ln>
                <a:gradFill>
                  <a:gsLst>
                    <a:gs pos="0">
                      <a:srgbClr val="FFFFFF"/>
                    </a:gs>
                    <a:gs pos="100000">
                      <a:srgbClr val="FFFFFF"/>
                    </a:gs>
                  </a:gsLst>
                  <a:lin ang="5400000" scaled="0"/>
                </a:gradFill>
                <a:effectLst/>
                <a:uLnTx/>
                <a:uFillTx/>
                <a:latin typeface="Segoe UI Semibold"/>
                <a:ea typeface="+mn-ea"/>
                <a:cs typeface="Segoe UI" pitchFamily="34" charset="0"/>
              </a:rPr>
              <a:t>)</a:t>
            </a:r>
            <a:endParaRPr kumimoji="0" lang="en-US" sz="105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mn-ea"/>
              <a:cs typeface="Segoe UI" pitchFamily="34" charset="0"/>
            </a:endParaRPr>
          </a:p>
        </p:txBody>
      </p:sp>
      <p:grpSp>
        <p:nvGrpSpPr>
          <p:cNvPr id="163" name="Group 162">
            <a:extLst>
              <a:ext uri="{FF2B5EF4-FFF2-40B4-BE49-F238E27FC236}">
                <a16:creationId xmlns:a16="http://schemas.microsoft.com/office/drawing/2014/main" id="{225DBE19-CFCE-45B1-A0AB-3A75FE74E07D}"/>
              </a:ext>
            </a:extLst>
          </p:cNvPr>
          <p:cNvGrpSpPr/>
          <p:nvPr/>
        </p:nvGrpSpPr>
        <p:grpSpPr>
          <a:xfrm>
            <a:off x="4015781" y="5004083"/>
            <a:ext cx="7546161" cy="1244045"/>
            <a:chOff x="2664624" y="4493414"/>
            <a:chExt cx="7583013" cy="1244045"/>
          </a:xfrm>
        </p:grpSpPr>
        <p:sp>
          <p:nvSpPr>
            <p:cNvPr id="164" name="Rectangle 163">
              <a:extLst>
                <a:ext uri="{FF2B5EF4-FFF2-40B4-BE49-F238E27FC236}">
                  <a16:creationId xmlns:a16="http://schemas.microsoft.com/office/drawing/2014/main" id="{F3B61DD3-0EC9-40EC-AC3E-30DCB1CA8203}"/>
                </a:ext>
              </a:extLst>
            </p:cNvPr>
            <p:cNvSpPr/>
            <p:nvPr/>
          </p:nvSpPr>
          <p:spPr bwMode="auto">
            <a:xfrm>
              <a:off x="2664624" y="4493414"/>
              <a:ext cx="7583013" cy="1236351"/>
            </a:xfrm>
            <a:prstGeom prst="rect">
              <a:avLst/>
            </a:prstGeom>
            <a:solidFill>
              <a:schemeClr val="accent5">
                <a:lumMod val="75000"/>
              </a:schemeClr>
            </a:solidFill>
            <a:ln>
              <a:noFill/>
            </a:ln>
            <a:effectLst>
              <a:outerShdw blurRad="254000" dist="762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1" u="none" strike="noStrike" kern="1200" cap="none" spc="0" normalizeH="0" baseline="0" noProof="0">
                <a:ln>
                  <a:noFill/>
                </a:ln>
                <a:solidFill>
                  <a:srgbClr val="00B050"/>
                </a:solidFill>
                <a:effectLst/>
                <a:uLnTx/>
                <a:uFillTx/>
                <a:latin typeface="Segoe UI"/>
                <a:ea typeface="+mn-ea"/>
                <a:cs typeface="+mn-cs"/>
              </a:endParaRPr>
            </a:p>
          </p:txBody>
        </p:sp>
        <p:sp>
          <p:nvSpPr>
            <p:cNvPr id="165" name="TextBox 164">
              <a:extLst>
                <a:ext uri="{FF2B5EF4-FFF2-40B4-BE49-F238E27FC236}">
                  <a16:creationId xmlns:a16="http://schemas.microsoft.com/office/drawing/2014/main" id="{DCA05F19-8A7F-4E0D-ADCB-5243F7C2DCBA}"/>
                </a:ext>
              </a:extLst>
            </p:cNvPr>
            <p:cNvSpPr txBox="1"/>
            <p:nvPr/>
          </p:nvSpPr>
          <p:spPr>
            <a:xfrm>
              <a:off x="3050261" y="4621769"/>
              <a:ext cx="6962692" cy="1115690"/>
            </a:xfrm>
            <a:prstGeom prst="rect">
              <a:avLst/>
            </a:prstGeom>
            <a:noFill/>
          </p:spPr>
          <p:txBody>
            <a:bodyPr wrap="square" lIns="91440" tIns="0" rIns="0" bIns="0" rtlCol="0">
              <a:spAutoFit/>
            </a:bodyPr>
            <a:lstStyle/>
            <a:p>
              <a:pPr marL="346075" marR="0" lvl="0" indent="-346075" algn="l" defTabSz="914400" rtl="0" eaLnBrk="1" fontAlgn="auto" latinLnBrk="0" hangingPunct="1">
                <a:lnSpc>
                  <a:spcPct val="100000"/>
                </a:lnSpc>
                <a:spcBef>
                  <a:spcPts val="0"/>
                </a:spcBef>
                <a:spcAft>
                  <a:spcPts val="300"/>
                </a:spcAft>
                <a:buClrTx/>
                <a:buSzTx/>
                <a:buFont typeface="+mj-lt"/>
                <a:buAutoNum type="arabicPeriod" startAt="3"/>
                <a:tabLst/>
                <a:defRPr/>
              </a:pPr>
              <a:r>
                <a:rPr kumimoji="0" lang="en-US" sz="1600" b="1"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Black" panose="020B0A02040204020203" pitchFamily="34" charset="0"/>
                  <a:cs typeface="+mn-cs"/>
                </a:rPr>
                <a:t>Refine segmentation and network perimeter</a:t>
              </a:r>
            </a:p>
            <a:p>
              <a:pPr marL="511175" marR="0" lvl="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1">
                  <a:gradFill>
                    <a:gsLst>
                      <a:gs pos="0">
                        <a:srgbClr val="FFFFFF"/>
                      </a:gs>
                      <a:gs pos="100000">
                        <a:srgbClr val="FFFFFF"/>
                      </a:gs>
                    </a:gsLst>
                    <a:lin ang="5400000" scaled="0"/>
                  </a:gradFill>
                  <a:latin typeface="Segoe UI" panose="020B0502040204020203" pitchFamily="34" charset="0"/>
                  <a:cs typeface="Segoe UI" panose="020B0502040204020203" pitchFamily="34" charset="0"/>
                </a:rPr>
                <a:t>Network segmentation – </a:t>
              </a:r>
              <a:r>
                <a:rPr kumimoji="0" lang="en-US" sz="105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mn-ea"/>
                  <a:cs typeface="Segoe UI" pitchFamily="34" charset="0"/>
                </a:rPr>
                <a:t>isolate assets with business critical, life safety, </a:t>
              </a:r>
              <a:br>
                <a:rPr kumimoji="0" lang="en-US" sz="105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mn-ea"/>
                  <a:cs typeface="Segoe UI" pitchFamily="34" charset="0"/>
                </a:rPr>
              </a:br>
              <a:r>
                <a:rPr kumimoji="0" lang="en-US" sz="105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mn-ea"/>
                  <a:cs typeface="Segoe UI" pitchFamily="34" charset="0"/>
                </a:rPr>
                <a:t>and operational/physical impact. </a:t>
              </a:r>
            </a:p>
            <a:p>
              <a:pPr marL="511175" lvl="0" indent="-166688">
                <a:buFont typeface="Arial" panose="020B0604020202020204" pitchFamily="34" charset="0"/>
                <a:buChar char="•"/>
                <a:defRPr/>
              </a:pPr>
              <a:r>
                <a:rPr lang="en-US" sz="1050" b="1" err="1">
                  <a:gradFill>
                    <a:gsLst>
                      <a:gs pos="0">
                        <a:srgbClr val="FFFFFF"/>
                      </a:gs>
                      <a:gs pos="100000">
                        <a:srgbClr val="FFFFFF"/>
                      </a:gs>
                    </a:gsLst>
                    <a:lin ang="5400000" scaled="0"/>
                  </a:gradFill>
                  <a:latin typeface="Segoe UI" panose="020B0502040204020203" pitchFamily="34" charset="0"/>
                  <a:cs typeface="Segoe UI" panose="020B0502040204020203" pitchFamily="34" charset="0"/>
                </a:rPr>
                <a:t>Microsegmentation</a:t>
              </a:r>
              <a:r>
                <a:rPr kumimoji="0" lang="en-US" sz="1050" b="1"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mn-ea"/>
                  <a:cs typeface="Segoe UI" pitchFamily="34" charset="0"/>
                </a:rPr>
                <a:t> - </a:t>
              </a:r>
              <a:r>
                <a:rPr kumimoji="0" lang="en-US" sz="105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mn-ea"/>
                  <a:cs typeface="Segoe UI" pitchFamily="34" charset="0"/>
                </a:rPr>
                <a:t>A</a:t>
              </a:r>
              <a:r>
                <a:rPr lang="en-US" sz="1050" err="1">
                  <a:gradFill>
                    <a:gsLst>
                      <a:gs pos="0">
                        <a:srgbClr val="FFFFFF"/>
                      </a:gs>
                      <a:gs pos="100000">
                        <a:srgbClr val="FFFFFF"/>
                      </a:gs>
                    </a:gsLst>
                    <a:lin ang="5400000" scaled="0"/>
                  </a:gradFill>
                  <a:latin typeface="Segoe UI Semibold"/>
                  <a:cs typeface="Segoe UI" pitchFamily="34" charset="0"/>
                </a:rPr>
                <a:t>dditional</a:t>
              </a:r>
              <a:r>
                <a:rPr lang="en-US" sz="1050">
                  <a:gradFill>
                    <a:gsLst>
                      <a:gs pos="0">
                        <a:srgbClr val="FFFFFF"/>
                      </a:gs>
                      <a:gs pos="100000">
                        <a:srgbClr val="FFFFFF"/>
                      </a:gs>
                    </a:gsLst>
                    <a:lin ang="5400000" scaled="0"/>
                  </a:gradFill>
                  <a:latin typeface="Segoe UI Semibold"/>
                  <a:cs typeface="Segoe UI" pitchFamily="34" charset="0"/>
                </a:rPr>
                <a:t> network restrictions (dynamic trust-based and/or static rules)</a:t>
              </a:r>
              <a:endParaRPr kumimoji="0" lang="en-US" sz="105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mn-ea"/>
                <a:cs typeface="Segoe UI" pitchFamily="34" charset="0"/>
              </a:endParaRPr>
            </a:p>
            <a:p>
              <a:pPr marL="511175" marR="0" lvl="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1">
                  <a:gradFill>
                    <a:gsLst>
                      <a:gs pos="0">
                        <a:srgbClr val="FFFFFF"/>
                      </a:gs>
                      <a:gs pos="100000">
                        <a:srgbClr val="FFFFFF"/>
                      </a:gs>
                    </a:gsLst>
                    <a:lin ang="5400000" scaled="0"/>
                  </a:gradFill>
                  <a:latin typeface="Segoe UI" panose="020B0502040204020203" pitchFamily="34" charset="0"/>
                  <a:cs typeface="Segoe UI" panose="020B0502040204020203" pitchFamily="34" charset="0"/>
                </a:rPr>
                <a:t>Legacy - </a:t>
              </a:r>
              <a:r>
                <a:rPr kumimoji="0" lang="en-US" sz="105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mn-ea"/>
                  <a:cs typeface="Segoe UI" pitchFamily="34" charset="0"/>
                </a:rPr>
                <a:t>Retire or isolate legacy computing platforms (Unsupported OS/Applications) </a:t>
              </a:r>
            </a:p>
            <a:p>
              <a:pPr marL="803275" marR="0" lvl="1" indent="-346075"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grpSp>
        <p:nvGrpSpPr>
          <p:cNvPr id="166" name="Group 165">
            <a:extLst>
              <a:ext uri="{FF2B5EF4-FFF2-40B4-BE49-F238E27FC236}">
                <a16:creationId xmlns:a16="http://schemas.microsoft.com/office/drawing/2014/main" id="{2BFE9CC3-0E29-425A-AB31-1D286864B240}"/>
              </a:ext>
            </a:extLst>
          </p:cNvPr>
          <p:cNvGrpSpPr/>
          <p:nvPr/>
        </p:nvGrpSpPr>
        <p:grpSpPr>
          <a:xfrm>
            <a:off x="3539327" y="5117549"/>
            <a:ext cx="805816" cy="805812"/>
            <a:chOff x="-373626" y="3632898"/>
            <a:chExt cx="516315" cy="516315"/>
          </a:xfrm>
        </p:grpSpPr>
        <p:sp>
          <p:nvSpPr>
            <p:cNvPr id="167" name="Oval 166">
              <a:extLst>
                <a:ext uri="{FF2B5EF4-FFF2-40B4-BE49-F238E27FC236}">
                  <a16:creationId xmlns:a16="http://schemas.microsoft.com/office/drawing/2014/main" id="{DA79D93F-8E79-491F-96D0-6E15BACAC203}"/>
                </a:ext>
              </a:extLst>
            </p:cNvPr>
            <p:cNvSpPr/>
            <p:nvPr/>
          </p:nvSpPr>
          <p:spPr bwMode="auto">
            <a:xfrm>
              <a:off x="-373626" y="3632898"/>
              <a:ext cx="516315" cy="516315"/>
            </a:xfrm>
            <a:prstGeom prst="ellipse">
              <a:avLst/>
            </a:prstGeom>
            <a:solidFill>
              <a:schemeClr val="accent5">
                <a:lumMod val="75000"/>
              </a:schemeClr>
            </a:solidFill>
            <a:ln>
              <a:noFill/>
            </a:ln>
            <a:effectLst>
              <a:outerShdw blurRad="254000" dist="762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1" u="none" strike="noStrike" kern="1200" cap="none" spc="0" normalizeH="0" baseline="0" noProof="0" err="1">
                <a:ln>
                  <a:noFill/>
                </a:ln>
                <a:solidFill>
                  <a:srgbClr val="00B050"/>
                </a:solidFill>
                <a:effectLst/>
                <a:uLnTx/>
                <a:uFillTx/>
                <a:latin typeface="Segoe UI"/>
                <a:ea typeface="+mn-ea"/>
                <a:cs typeface="+mn-cs"/>
              </a:endParaRPr>
            </a:p>
          </p:txBody>
        </p:sp>
        <p:grpSp>
          <p:nvGrpSpPr>
            <p:cNvPr id="168" name="Group 167">
              <a:extLst>
                <a:ext uri="{FF2B5EF4-FFF2-40B4-BE49-F238E27FC236}">
                  <a16:creationId xmlns:a16="http://schemas.microsoft.com/office/drawing/2014/main" id="{DB54B12B-4533-42BE-9C34-259E7B2A0953}"/>
                </a:ext>
              </a:extLst>
            </p:cNvPr>
            <p:cNvGrpSpPr/>
            <p:nvPr/>
          </p:nvGrpSpPr>
          <p:grpSpPr>
            <a:xfrm>
              <a:off x="-265550" y="3740975"/>
              <a:ext cx="300162" cy="300160"/>
              <a:chOff x="7563215" y="1276544"/>
              <a:chExt cx="509076" cy="509075"/>
            </a:xfrm>
            <a:solidFill>
              <a:schemeClr val="bg1"/>
            </a:solidFill>
          </p:grpSpPr>
          <p:sp>
            <p:nvSpPr>
              <p:cNvPr id="169" name="Freeform 1133">
                <a:extLst>
                  <a:ext uri="{FF2B5EF4-FFF2-40B4-BE49-F238E27FC236}">
                    <a16:creationId xmlns:a16="http://schemas.microsoft.com/office/drawing/2014/main" id="{67B5C7D2-879A-4EE4-AF93-A2A7AFBC9E2B}"/>
                  </a:ext>
                </a:extLst>
              </p:cNvPr>
              <p:cNvSpPr>
                <a:spLocks noEditPoints="1"/>
              </p:cNvSpPr>
              <p:nvPr/>
            </p:nvSpPr>
            <p:spPr bwMode="auto">
              <a:xfrm>
                <a:off x="7593161" y="1311478"/>
                <a:ext cx="444194" cy="444194"/>
              </a:xfrm>
              <a:custGeom>
                <a:avLst/>
                <a:gdLst>
                  <a:gd name="T0" fmla="*/ 89 w 89"/>
                  <a:gd name="T1" fmla="*/ 16 h 89"/>
                  <a:gd name="T2" fmla="*/ 87 w 89"/>
                  <a:gd name="T3" fmla="*/ 12 h 89"/>
                  <a:gd name="T4" fmla="*/ 45 w 89"/>
                  <a:gd name="T5" fmla="*/ 0 h 89"/>
                  <a:gd name="T6" fmla="*/ 44 w 89"/>
                  <a:gd name="T7" fmla="*/ 0 h 89"/>
                  <a:gd name="T8" fmla="*/ 2 w 89"/>
                  <a:gd name="T9" fmla="*/ 12 h 89"/>
                  <a:gd name="T10" fmla="*/ 0 w 89"/>
                  <a:gd name="T11" fmla="*/ 16 h 89"/>
                  <a:gd name="T12" fmla="*/ 0 w 89"/>
                  <a:gd name="T13" fmla="*/ 73 h 89"/>
                  <a:gd name="T14" fmla="*/ 2 w 89"/>
                  <a:gd name="T15" fmla="*/ 76 h 89"/>
                  <a:gd name="T16" fmla="*/ 44 w 89"/>
                  <a:gd name="T17" fmla="*/ 89 h 89"/>
                  <a:gd name="T18" fmla="*/ 45 w 89"/>
                  <a:gd name="T19" fmla="*/ 89 h 89"/>
                  <a:gd name="T20" fmla="*/ 87 w 89"/>
                  <a:gd name="T21" fmla="*/ 76 h 89"/>
                  <a:gd name="T22" fmla="*/ 89 w 89"/>
                  <a:gd name="T23" fmla="*/ 73 h 89"/>
                  <a:gd name="T24" fmla="*/ 89 w 89"/>
                  <a:gd name="T25" fmla="*/ 16 h 89"/>
                  <a:gd name="T26" fmla="*/ 41 w 89"/>
                  <a:gd name="T27" fmla="*/ 38 h 89"/>
                  <a:gd name="T28" fmla="*/ 10 w 89"/>
                  <a:gd name="T29" fmla="*/ 16 h 89"/>
                  <a:gd name="T30" fmla="*/ 41 w 89"/>
                  <a:gd name="T31" fmla="*/ 7 h 89"/>
                  <a:gd name="T32" fmla="*/ 41 w 89"/>
                  <a:gd name="T33" fmla="*/ 38 h 89"/>
                  <a:gd name="T34" fmla="*/ 48 w 89"/>
                  <a:gd name="T35" fmla="*/ 7 h 89"/>
                  <a:gd name="T36" fmla="*/ 79 w 89"/>
                  <a:gd name="T37" fmla="*/ 16 h 89"/>
                  <a:gd name="T38" fmla="*/ 48 w 89"/>
                  <a:gd name="T39" fmla="*/ 38 h 89"/>
                  <a:gd name="T40" fmla="*/ 48 w 89"/>
                  <a:gd name="T41" fmla="*/ 7 h 89"/>
                  <a:gd name="T42" fmla="*/ 39 w 89"/>
                  <a:gd name="T43" fmla="*/ 44 h 89"/>
                  <a:gd name="T44" fmla="*/ 6 w 89"/>
                  <a:gd name="T45" fmla="*/ 66 h 89"/>
                  <a:gd name="T46" fmla="*/ 6 w 89"/>
                  <a:gd name="T47" fmla="*/ 22 h 89"/>
                  <a:gd name="T48" fmla="*/ 39 w 89"/>
                  <a:gd name="T49" fmla="*/ 44 h 89"/>
                  <a:gd name="T50" fmla="*/ 41 w 89"/>
                  <a:gd name="T51" fmla="*/ 50 h 89"/>
                  <a:gd name="T52" fmla="*/ 41 w 89"/>
                  <a:gd name="T53" fmla="*/ 81 h 89"/>
                  <a:gd name="T54" fmla="*/ 10 w 89"/>
                  <a:gd name="T55" fmla="*/ 72 h 89"/>
                  <a:gd name="T56" fmla="*/ 41 w 89"/>
                  <a:gd name="T57" fmla="*/ 50 h 89"/>
                  <a:gd name="T58" fmla="*/ 48 w 89"/>
                  <a:gd name="T59" fmla="*/ 50 h 89"/>
                  <a:gd name="T60" fmla="*/ 79 w 89"/>
                  <a:gd name="T61" fmla="*/ 72 h 89"/>
                  <a:gd name="T62" fmla="*/ 48 w 89"/>
                  <a:gd name="T63" fmla="*/ 81 h 89"/>
                  <a:gd name="T64" fmla="*/ 48 w 89"/>
                  <a:gd name="T65" fmla="*/ 50 h 89"/>
                  <a:gd name="T66" fmla="*/ 50 w 89"/>
                  <a:gd name="T67" fmla="*/ 44 h 89"/>
                  <a:gd name="T68" fmla="*/ 83 w 89"/>
                  <a:gd name="T69" fmla="*/ 22 h 89"/>
                  <a:gd name="T70" fmla="*/ 83 w 89"/>
                  <a:gd name="T71" fmla="*/ 66 h 89"/>
                  <a:gd name="T72" fmla="*/ 50 w 89"/>
                  <a:gd name="T73" fmla="*/ 4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89">
                    <a:moveTo>
                      <a:pt x="89" y="16"/>
                    </a:moveTo>
                    <a:lnTo>
                      <a:pt x="87" y="12"/>
                    </a:lnTo>
                    <a:lnTo>
                      <a:pt x="45" y="0"/>
                    </a:lnTo>
                    <a:lnTo>
                      <a:pt x="44" y="0"/>
                    </a:lnTo>
                    <a:lnTo>
                      <a:pt x="2" y="12"/>
                    </a:lnTo>
                    <a:lnTo>
                      <a:pt x="0" y="16"/>
                    </a:lnTo>
                    <a:lnTo>
                      <a:pt x="0" y="73"/>
                    </a:lnTo>
                    <a:lnTo>
                      <a:pt x="2" y="76"/>
                    </a:lnTo>
                    <a:lnTo>
                      <a:pt x="44" y="89"/>
                    </a:lnTo>
                    <a:lnTo>
                      <a:pt x="45" y="89"/>
                    </a:lnTo>
                    <a:lnTo>
                      <a:pt x="87" y="76"/>
                    </a:lnTo>
                    <a:lnTo>
                      <a:pt x="89" y="73"/>
                    </a:lnTo>
                    <a:lnTo>
                      <a:pt x="89" y="16"/>
                    </a:lnTo>
                    <a:close/>
                    <a:moveTo>
                      <a:pt x="41" y="38"/>
                    </a:moveTo>
                    <a:lnTo>
                      <a:pt x="10" y="16"/>
                    </a:lnTo>
                    <a:lnTo>
                      <a:pt x="41" y="7"/>
                    </a:lnTo>
                    <a:lnTo>
                      <a:pt x="41" y="38"/>
                    </a:lnTo>
                    <a:close/>
                    <a:moveTo>
                      <a:pt x="48" y="7"/>
                    </a:moveTo>
                    <a:lnTo>
                      <a:pt x="79" y="16"/>
                    </a:lnTo>
                    <a:lnTo>
                      <a:pt x="48" y="38"/>
                    </a:lnTo>
                    <a:lnTo>
                      <a:pt x="48" y="7"/>
                    </a:lnTo>
                    <a:close/>
                    <a:moveTo>
                      <a:pt x="39" y="44"/>
                    </a:moveTo>
                    <a:lnTo>
                      <a:pt x="6" y="66"/>
                    </a:lnTo>
                    <a:lnTo>
                      <a:pt x="6" y="22"/>
                    </a:lnTo>
                    <a:lnTo>
                      <a:pt x="39" y="44"/>
                    </a:lnTo>
                    <a:close/>
                    <a:moveTo>
                      <a:pt x="41" y="50"/>
                    </a:moveTo>
                    <a:lnTo>
                      <a:pt x="41" y="81"/>
                    </a:lnTo>
                    <a:lnTo>
                      <a:pt x="10" y="72"/>
                    </a:lnTo>
                    <a:lnTo>
                      <a:pt x="41" y="50"/>
                    </a:lnTo>
                    <a:close/>
                    <a:moveTo>
                      <a:pt x="48" y="50"/>
                    </a:moveTo>
                    <a:lnTo>
                      <a:pt x="79" y="72"/>
                    </a:lnTo>
                    <a:lnTo>
                      <a:pt x="48" y="81"/>
                    </a:lnTo>
                    <a:lnTo>
                      <a:pt x="48" y="50"/>
                    </a:lnTo>
                    <a:close/>
                    <a:moveTo>
                      <a:pt x="50" y="44"/>
                    </a:moveTo>
                    <a:lnTo>
                      <a:pt x="83" y="22"/>
                    </a:lnTo>
                    <a:lnTo>
                      <a:pt x="83" y="66"/>
                    </a:lnTo>
                    <a:lnTo>
                      <a:pt x="5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41"/>
                  </a:solidFill>
                  <a:effectLst/>
                  <a:uLnTx/>
                  <a:uFillTx/>
                  <a:latin typeface="Segoe UI"/>
                  <a:ea typeface="+mn-ea"/>
                  <a:cs typeface="+mn-cs"/>
                </a:endParaRPr>
              </a:p>
            </p:txBody>
          </p:sp>
          <p:sp>
            <p:nvSpPr>
              <p:cNvPr id="170" name="Oval 1134">
                <a:extLst>
                  <a:ext uri="{FF2B5EF4-FFF2-40B4-BE49-F238E27FC236}">
                    <a16:creationId xmlns:a16="http://schemas.microsoft.com/office/drawing/2014/main" id="{85230478-E772-4E56-9515-38D776304804}"/>
                  </a:ext>
                </a:extLst>
              </p:cNvPr>
              <p:cNvSpPr>
                <a:spLocks noChangeArrowheads="1"/>
              </p:cNvSpPr>
              <p:nvPr/>
            </p:nvSpPr>
            <p:spPr bwMode="auto">
              <a:xfrm>
                <a:off x="7972472" y="1341425"/>
                <a:ext cx="99819" cy="9483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41"/>
                  </a:solidFill>
                  <a:effectLst/>
                  <a:uLnTx/>
                  <a:uFillTx/>
                  <a:latin typeface="Segoe UI"/>
                  <a:ea typeface="+mn-ea"/>
                  <a:cs typeface="+mn-cs"/>
                </a:endParaRPr>
              </a:p>
            </p:txBody>
          </p:sp>
          <p:sp>
            <p:nvSpPr>
              <p:cNvPr id="171" name="Oval 1135">
                <a:extLst>
                  <a:ext uri="{FF2B5EF4-FFF2-40B4-BE49-F238E27FC236}">
                    <a16:creationId xmlns:a16="http://schemas.microsoft.com/office/drawing/2014/main" id="{8D795BEC-35D7-4F81-9CDB-04E60890C1B8}"/>
                  </a:ext>
                </a:extLst>
              </p:cNvPr>
              <p:cNvSpPr>
                <a:spLocks noChangeArrowheads="1"/>
              </p:cNvSpPr>
              <p:nvPr/>
            </p:nvSpPr>
            <p:spPr bwMode="auto">
              <a:xfrm>
                <a:off x="7972472" y="1625910"/>
                <a:ext cx="99819" cy="9483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41"/>
                  </a:solidFill>
                  <a:effectLst/>
                  <a:uLnTx/>
                  <a:uFillTx/>
                  <a:latin typeface="Segoe UI"/>
                  <a:ea typeface="+mn-ea"/>
                  <a:cs typeface="+mn-cs"/>
                </a:endParaRPr>
              </a:p>
            </p:txBody>
          </p:sp>
          <p:sp>
            <p:nvSpPr>
              <p:cNvPr id="172" name="Oval 1136">
                <a:extLst>
                  <a:ext uri="{FF2B5EF4-FFF2-40B4-BE49-F238E27FC236}">
                    <a16:creationId xmlns:a16="http://schemas.microsoft.com/office/drawing/2014/main" id="{999B4086-2EBF-43CF-B1F5-D75A5602EFCA}"/>
                  </a:ext>
                </a:extLst>
              </p:cNvPr>
              <p:cNvSpPr>
                <a:spLocks noChangeArrowheads="1"/>
              </p:cNvSpPr>
              <p:nvPr/>
            </p:nvSpPr>
            <p:spPr bwMode="auto">
              <a:xfrm>
                <a:off x="7563215" y="1341425"/>
                <a:ext cx="94830" cy="9483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41"/>
                  </a:solidFill>
                  <a:effectLst/>
                  <a:uLnTx/>
                  <a:uFillTx/>
                  <a:latin typeface="Segoe UI"/>
                  <a:ea typeface="+mn-ea"/>
                  <a:cs typeface="+mn-cs"/>
                </a:endParaRPr>
              </a:p>
            </p:txBody>
          </p:sp>
          <p:sp>
            <p:nvSpPr>
              <p:cNvPr id="173" name="Oval 1137">
                <a:extLst>
                  <a:ext uri="{FF2B5EF4-FFF2-40B4-BE49-F238E27FC236}">
                    <a16:creationId xmlns:a16="http://schemas.microsoft.com/office/drawing/2014/main" id="{8AADC7A9-045C-4EDC-9BB5-F523B9248592}"/>
                  </a:ext>
                </a:extLst>
              </p:cNvPr>
              <p:cNvSpPr>
                <a:spLocks noChangeArrowheads="1"/>
              </p:cNvSpPr>
              <p:nvPr/>
            </p:nvSpPr>
            <p:spPr bwMode="auto">
              <a:xfrm>
                <a:off x="7767845" y="1486164"/>
                <a:ext cx="94830" cy="9483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41"/>
                  </a:solidFill>
                  <a:effectLst/>
                  <a:uLnTx/>
                  <a:uFillTx/>
                  <a:latin typeface="Segoe UI"/>
                  <a:ea typeface="+mn-ea"/>
                  <a:cs typeface="+mn-cs"/>
                </a:endParaRPr>
              </a:p>
            </p:txBody>
          </p:sp>
          <p:sp>
            <p:nvSpPr>
              <p:cNvPr id="174" name="Oval 1138">
                <a:extLst>
                  <a:ext uri="{FF2B5EF4-FFF2-40B4-BE49-F238E27FC236}">
                    <a16:creationId xmlns:a16="http://schemas.microsoft.com/office/drawing/2014/main" id="{325D765F-921F-4F33-AC46-85EA2D6F5CE4}"/>
                  </a:ext>
                </a:extLst>
              </p:cNvPr>
              <p:cNvSpPr>
                <a:spLocks noChangeArrowheads="1"/>
              </p:cNvSpPr>
              <p:nvPr/>
            </p:nvSpPr>
            <p:spPr bwMode="auto">
              <a:xfrm>
                <a:off x="7563215" y="1625910"/>
                <a:ext cx="94830" cy="9483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41"/>
                  </a:solidFill>
                  <a:effectLst/>
                  <a:uLnTx/>
                  <a:uFillTx/>
                  <a:latin typeface="Segoe UI"/>
                  <a:ea typeface="+mn-ea"/>
                  <a:cs typeface="+mn-cs"/>
                </a:endParaRPr>
              </a:p>
            </p:txBody>
          </p:sp>
          <p:sp>
            <p:nvSpPr>
              <p:cNvPr id="175" name="Oval 1139">
                <a:extLst>
                  <a:ext uri="{FF2B5EF4-FFF2-40B4-BE49-F238E27FC236}">
                    <a16:creationId xmlns:a16="http://schemas.microsoft.com/office/drawing/2014/main" id="{8F0742BA-A2A9-44F7-AE78-9E9172560C0D}"/>
                  </a:ext>
                </a:extLst>
              </p:cNvPr>
              <p:cNvSpPr>
                <a:spLocks noChangeArrowheads="1"/>
              </p:cNvSpPr>
              <p:nvPr/>
            </p:nvSpPr>
            <p:spPr bwMode="auto">
              <a:xfrm>
                <a:off x="7767845" y="1276544"/>
                <a:ext cx="94830" cy="9483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41"/>
                  </a:solidFill>
                  <a:effectLst/>
                  <a:uLnTx/>
                  <a:uFillTx/>
                  <a:latin typeface="Segoe UI"/>
                  <a:ea typeface="+mn-ea"/>
                  <a:cs typeface="+mn-cs"/>
                </a:endParaRPr>
              </a:p>
            </p:txBody>
          </p:sp>
          <p:sp>
            <p:nvSpPr>
              <p:cNvPr id="176" name="Oval 1140">
                <a:extLst>
                  <a:ext uri="{FF2B5EF4-FFF2-40B4-BE49-F238E27FC236}">
                    <a16:creationId xmlns:a16="http://schemas.microsoft.com/office/drawing/2014/main" id="{C8684032-12A2-490C-9206-8251902522FF}"/>
                  </a:ext>
                </a:extLst>
              </p:cNvPr>
              <p:cNvSpPr>
                <a:spLocks noChangeArrowheads="1"/>
              </p:cNvSpPr>
              <p:nvPr/>
            </p:nvSpPr>
            <p:spPr bwMode="auto">
              <a:xfrm>
                <a:off x="7767845" y="1690789"/>
                <a:ext cx="94830" cy="9483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41"/>
                  </a:solidFill>
                  <a:effectLst/>
                  <a:uLnTx/>
                  <a:uFillTx/>
                  <a:latin typeface="Segoe UI"/>
                  <a:ea typeface="+mn-ea"/>
                  <a:cs typeface="+mn-cs"/>
                </a:endParaRPr>
              </a:p>
            </p:txBody>
          </p:sp>
        </p:grpSp>
      </p:grpSp>
      <p:sp>
        <p:nvSpPr>
          <p:cNvPr id="179" name="Speech Bubble: Rectangle 178">
            <a:extLst>
              <a:ext uri="{FF2B5EF4-FFF2-40B4-BE49-F238E27FC236}">
                <a16:creationId xmlns:a16="http://schemas.microsoft.com/office/drawing/2014/main" id="{D9E0813C-D408-448F-9FFA-6CC227F243EE}"/>
              </a:ext>
            </a:extLst>
          </p:cNvPr>
          <p:cNvSpPr/>
          <p:nvPr/>
        </p:nvSpPr>
        <p:spPr bwMode="auto">
          <a:xfrm>
            <a:off x="10045877" y="2850602"/>
            <a:ext cx="2011680" cy="982386"/>
          </a:xfrm>
          <a:prstGeom prst="wedgeRectCallout">
            <a:avLst>
              <a:gd name="adj1" fmla="val -60960"/>
              <a:gd name="adj2" fmla="val 22876"/>
            </a:avLst>
          </a:prstGeom>
          <a:solidFill>
            <a:schemeClr val="bg1"/>
          </a:solidFill>
          <a:ln>
            <a:noFill/>
          </a:ln>
          <a:effectLst>
            <a:outerShdw blurRad="254000" dist="762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46304" rIns="9144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ts val="0"/>
              </a:spcAft>
              <a:buClrTx/>
              <a:buSzTx/>
              <a:buFontTx/>
              <a:buNone/>
              <a:tabLst/>
              <a:defRPr/>
            </a:pPr>
            <a:r>
              <a:rPr kumimoji="0" lang="en-US" sz="1050" b="1" i="0" u="none" strike="noStrike" kern="1200" cap="none" spc="0" normalizeH="0" baseline="0" noProof="0">
                <a:ln>
                  <a:noFill/>
                </a:ln>
                <a:gradFill>
                  <a:gsLst>
                    <a:gs pos="1250">
                      <a:srgbClr val="1A1A1A"/>
                    </a:gs>
                    <a:gs pos="100000">
                      <a:srgbClr val="1A1A1A"/>
                    </a:gs>
                  </a:gsLst>
                  <a:lin ang="5400000" scaled="0"/>
                </a:gradFill>
                <a:effectLst/>
                <a:uLnTx/>
                <a:uFillTx/>
                <a:latin typeface="Segoe UI" panose="020B0502040204020203" pitchFamily="34" charset="0"/>
                <a:ea typeface="+mn-ea"/>
                <a:cs typeface="Segoe UI" panose="020B0502040204020203" pitchFamily="34" charset="0"/>
              </a:rPr>
              <a:t>Roll out critical path to IT Admins first</a:t>
            </a:r>
          </a:p>
          <a:p>
            <a:pPr marL="171450" marR="0" lvl="0" indent="-171450" algn="l" defTabSz="932472" rtl="0" eaLnBrk="1" fontAlgn="base" latinLnBrk="0" hangingPunct="1">
              <a:lnSpc>
                <a:spcPct val="100000"/>
              </a:lnSpc>
              <a:spcBef>
                <a:spcPct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gradFill>
                  <a:gsLst>
                    <a:gs pos="1250">
                      <a:srgbClr val="1A1A1A"/>
                    </a:gs>
                    <a:gs pos="100000">
                      <a:srgbClr val="1A1A1A"/>
                    </a:gs>
                  </a:gsLst>
                  <a:lin ang="5400000" scaled="0"/>
                </a:gradFill>
                <a:effectLst/>
                <a:uLnTx/>
                <a:uFillTx/>
                <a:latin typeface="Segoe UI" panose="020B0502040204020203" pitchFamily="34" charset="0"/>
                <a:ea typeface="+mn-ea"/>
                <a:cs typeface="Segoe UI" panose="020B0502040204020203" pitchFamily="34" charset="0"/>
              </a:rPr>
              <a:t>Targeted by Attackers</a:t>
            </a:r>
          </a:p>
          <a:p>
            <a:pPr marL="171450" marR="0" lvl="0" indent="-171450" algn="l" defTabSz="932472" rtl="0" eaLnBrk="1" fontAlgn="base" latinLnBrk="0" hangingPunct="1">
              <a:lnSpc>
                <a:spcPct val="100000"/>
              </a:lnSpc>
              <a:spcBef>
                <a:spcPct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gradFill>
                  <a:gsLst>
                    <a:gs pos="1250">
                      <a:srgbClr val="1A1A1A"/>
                    </a:gs>
                    <a:gs pos="100000">
                      <a:srgbClr val="1A1A1A"/>
                    </a:gs>
                  </a:gsLst>
                  <a:lin ang="5400000" scaled="0"/>
                </a:gradFill>
                <a:effectLst/>
                <a:uLnTx/>
                <a:uFillTx/>
                <a:latin typeface="Segoe UI" panose="020B0502040204020203" pitchFamily="34" charset="0"/>
                <a:ea typeface="+mn-ea"/>
                <a:cs typeface="Segoe UI" panose="020B0502040204020203" pitchFamily="34" charset="0"/>
              </a:rPr>
              <a:t>High potential impact </a:t>
            </a:r>
          </a:p>
          <a:p>
            <a:pPr marL="171450" marR="0" lvl="0" indent="-171450" algn="l" defTabSz="932472" rtl="0" eaLnBrk="1" fontAlgn="base" latinLnBrk="0" hangingPunct="1">
              <a:lnSpc>
                <a:spcPct val="100000"/>
              </a:lnSpc>
              <a:spcBef>
                <a:spcPct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gradFill>
                  <a:gsLst>
                    <a:gs pos="1250">
                      <a:srgbClr val="1A1A1A"/>
                    </a:gs>
                    <a:gs pos="100000">
                      <a:srgbClr val="1A1A1A"/>
                    </a:gs>
                  </a:gsLst>
                  <a:lin ang="5400000" scaled="0"/>
                </a:gradFill>
                <a:effectLst/>
                <a:uLnTx/>
                <a:uFillTx/>
                <a:latin typeface="Segoe UI" panose="020B0502040204020203" pitchFamily="34" charset="0"/>
                <a:ea typeface="+mn-ea"/>
                <a:cs typeface="Segoe UI" panose="020B0502040204020203" pitchFamily="34" charset="0"/>
              </a:rPr>
              <a:t>Provide technical feedback</a:t>
            </a:r>
          </a:p>
        </p:txBody>
      </p:sp>
      <p:pic>
        <p:nvPicPr>
          <p:cNvPr id="4" name="Picture 3">
            <a:extLst>
              <a:ext uri="{FF2B5EF4-FFF2-40B4-BE49-F238E27FC236}">
                <a16:creationId xmlns:a16="http://schemas.microsoft.com/office/drawing/2014/main" id="{535E8F04-3216-4918-BD73-D7D39DF17EA7}"/>
              </a:ext>
            </a:extLst>
          </p:cNvPr>
          <p:cNvPicPr>
            <a:picLocks noChangeAspect="1"/>
          </p:cNvPicPr>
          <p:nvPr/>
        </p:nvPicPr>
        <p:blipFill>
          <a:blip r:embed="rId3"/>
          <a:stretch>
            <a:fillRect/>
          </a:stretch>
        </p:blipFill>
        <p:spPr>
          <a:xfrm>
            <a:off x="-604746" y="1872556"/>
            <a:ext cx="4038803" cy="4044032"/>
          </a:xfrm>
          <a:prstGeom prst="rect">
            <a:avLst/>
          </a:prstGeom>
        </p:spPr>
      </p:pic>
      <p:sp>
        <p:nvSpPr>
          <p:cNvPr id="3" name="Title 1">
            <a:extLst>
              <a:ext uri="{FF2B5EF4-FFF2-40B4-BE49-F238E27FC236}">
                <a16:creationId xmlns:a16="http://schemas.microsoft.com/office/drawing/2014/main" id="{C50F9799-815C-4C7D-89D4-07C67C72E2A7}"/>
              </a:ext>
            </a:extLst>
          </p:cNvPr>
          <p:cNvSpPr txBox="1">
            <a:spLocks/>
          </p:cNvSpPr>
          <p:nvPr/>
        </p:nvSpPr>
        <p:spPr>
          <a:xfrm>
            <a:off x="577481" y="217752"/>
            <a:ext cx="10903319" cy="553998"/>
          </a:xfrm>
          <a:prstGeom prst="rect">
            <a:avLst/>
          </a:prstGeom>
        </p:spPr>
        <p:txBody>
          <a:bodyPr vert="horz" wrap="square" lIns="0" tIns="0" rIns="0" bIns="0" rtlCol="0" anchor="t">
            <a:spAutoFit/>
          </a:bodyPr>
          <a:lstStyle>
            <a:lvl1pPr algn="l" defTabSz="932719" rtl="0" eaLnBrk="1" latinLnBrk="0" hangingPunct="1">
              <a:lnSpc>
                <a:spcPct val="100000"/>
              </a:lnSpc>
              <a:spcBef>
                <a:spcPct val="0"/>
              </a:spcBef>
              <a:buNone/>
              <a:defRPr lang="en-US" sz="3600" b="1" kern="1200" cap="none" spc="-51"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a:t>Zero Trust Rapid Modernization Plan (</a:t>
            </a:r>
            <a:r>
              <a:rPr lang="en-US" err="1"/>
              <a:t>RaMP</a:t>
            </a:r>
            <a:r>
              <a:rPr lang="en-US"/>
              <a:t>)</a:t>
            </a:r>
          </a:p>
        </p:txBody>
      </p:sp>
    </p:spTree>
    <p:extLst>
      <p:ext uri="{BB962C8B-B14F-4D97-AF65-F5344CB8AC3E}">
        <p14:creationId xmlns:p14="http://schemas.microsoft.com/office/powerpoint/2010/main" val="13925315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500"/>
                                        <p:tgtEl>
                                          <p:spTgt spid="133"/>
                                        </p:tgtEl>
                                      </p:cBhvr>
                                    </p:animEffect>
                                  </p:childTnLst>
                                </p:cTn>
                              </p:par>
                              <p:par>
                                <p:cTn id="8" presetID="10" presetClass="entr" presetSubtype="0" fill="hold" nodeType="withEffect">
                                  <p:stCondLst>
                                    <p:cond delay="0"/>
                                  </p:stCondLst>
                                  <p:childTnLst>
                                    <p:set>
                                      <p:cBhvr>
                                        <p:cTn id="9" dur="1" fill="hold">
                                          <p:stCondLst>
                                            <p:cond delay="0"/>
                                          </p:stCondLst>
                                        </p:cTn>
                                        <p:tgtEl>
                                          <p:spTgt spid="144"/>
                                        </p:tgtEl>
                                        <p:attrNameLst>
                                          <p:attrName>style.visibility</p:attrName>
                                        </p:attrNameLst>
                                      </p:cBhvr>
                                      <p:to>
                                        <p:strVal val="visible"/>
                                      </p:to>
                                    </p:set>
                                    <p:animEffect transition="in" filter="fade">
                                      <p:cBhvr>
                                        <p:cTn id="10" dur="500"/>
                                        <p:tgtEl>
                                          <p:spTgt spid="1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9"/>
                                        </p:tgtEl>
                                        <p:attrNameLst>
                                          <p:attrName>style.visibility</p:attrName>
                                        </p:attrNameLst>
                                      </p:cBhvr>
                                      <p:to>
                                        <p:strVal val="visible"/>
                                      </p:to>
                                    </p:set>
                                    <p:animEffect transition="in" filter="fade">
                                      <p:cBhvr>
                                        <p:cTn id="15" dur="500"/>
                                        <p:tgtEl>
                                          <p:spTgt spid="139"/>
                                        </p:tgtEl>
                                      </p:cBhvr>
                                    </p:animEffect>
                                  </p:childTnLst>
                                </p:cTn>
                              </p:par>
                              <p:par>
                                <p:cTn id="16" presetID="10" presetClass="entr" presetSubtype="0" fill="hold" nodeType="withEffect">
                                  <p:stCondLst>
                                    <p:cond delay="0"/>
                                  </p:stCondLst>
                                  <p:childTnLst>
                                    <p:set>
                                      <p:cBhvr>
                                        <p:cTn id="17" dur="1" fill="hold">
                                          <p:stCondLst>
                                            <p:cond delay="0"/>
                                          </p:stCondLst>
                                        </p:cTn>
                                        <p:tgtEl>
                                          <p:spTgt spid="136"/>
                                        </p:tgtEl>
                                        <p:attrNameLst>
                                          <p:attrName>style.visibility</p:attrName>
                                        </p:attrNameLst>
                                      </p:cBhvr>
                                      <p:to>
                                        <p:strVal val="visible"/>
                                      </p:to>
                                    </p:set>
                                    <p:animEffect transition="in" filter="fade">
                                      <p:cBhvr>
                                        <p:cTn id="18" dur="500"/>
                                        <p:tgtEl>
                                          <p:spTgt spid="136"/>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61"/>
                                        </p:tgtEl>
                                        <p:attrNameLst>
                                          <p:attrName>style.visibility</p:attrName>
                                        </p:attrNameLst>
                                      </p:cBhvr>
                                      <p:to>
                                        <p:strVal val="visible"/>
                                      </p:to>
                                    </p:set>
                                    <p:animEffect transition="in" filter="fade">
                                      <p:cBhvr>
                                        <p:cTn id="22" dur="500"/>
                                        <p:tgtEl>
                                          <p:spTgt spid="161"/>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179"/>
                                        </p:tgtEl>
                                        <p:attrNameLst>
                                          <p:attrName>style.visibility</p:attrName>
                                        </p:attrNameLst>
                                      </p:cBhvr>
                                      <p:to>
                                        <p:strVal val="visible"/>
                                      </p:to>
                                    </p:set>
                                    <p:animEffect transition="in" filter="fade">
                                      <p:cBhvr>
                                        <p:cTn id="26" dur="500"/>
                                        <p:tgtEl>
                                          <p:spTgt spid="17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2"/>
                                        </p:tgtEl>
                                        <p:attrNameLst>
                                          <p:attrName>style.visibility</p:attrName>
                                        </p:attrNameLst>
                                      </p:cBhvr>
                                      <p:to>
                                        <p:strVal val="visible"/>
                                      </p:to>
                                    </p:set>
                                    <p:animEffect transition="in" filter="fade">
                                      <p:cBhvr>
                                        <p:cTn id="31" dur="500"/>
                                        <p:tgtEl>
                                          <p:spTgt spid="16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6"/>
                                        </p:tgtEl>
                                        <p:attrNameLst>
                                          <p:attrName>style.visibility</p:attrName>
                                        </p:attrNameLst>
                                      </p:cBhvr>
                                      <p:to>
                                        <p:strVal val="visible"/>
                                      </p:to>
                                    </p:set>
                                    <p:animEffect transition="in" filter="fade">
                                      <p:cBhvr>
                                        <p:cTn id="36" dur="500"/>
                                        <p:tgtEl>
                                          <p:spTgt spid="166"/>
                                        </p:tgtEl>
                                      </p:cBhvr>
                                    </p:animEffect>
                                  </p:childTnLst>
                                </p:cTn>
                              </p:par>
                              <p:par>
                                <p:cTn id="37" presetID="10" presetClass="entr" presetSubtype="0" fill="hold" nodeType="withEffect">
                                  <p:stCondLst>
                                    <p:cond delay="0"/>
                                  </p:stCondLst>
                                  <p:childTnLst>
                                    <p:set>
                                      <p:cBhvr>
                                        <p:cTn id="38" dur="1" fill="hold">
                                          <p:stCondLst>
                                            <p:cond delay="0"/>
                                          </p:stCondLst>
                                        </p:cTn>
                                        <p:tgtEl>
                                          <p:spTgt spid="163"/>
                                        </p:tgtEl>
                                        <p:attrNameLst>
                                          <p:attrName>style.visibility</p:attrName>
                                        </p:attrNameLst>
                                      </p:cBhvr>
                                      <p:to>
                                        <p:strVal val="visible"/>
                                      </p:to>
                                    </p:set>
                                    <p:animEffect transition="in" filter="fade">
                                      <p:cBhvr>
                                        <p:cTn id="39"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7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153BE6D-F2CC-4E86-A3FF-353718715231}"/>
              </a:ext>
            </a:extLst>
          </p:cNvPr>
          <p:cNvSpPr/>
          <p:nvPr/>
        </p:nvSpPr>
        <p:spPr bwMode="auto">
          <a:xfrm>
            <a:off x="-6122" y="952585"/>
            <a:ext cx="12192000" cy="5758807"/>
          </a:xfrm>
          <a:prstGeom prst="rect">
            <a:avLst/>
          </a:prstGeom>
          <a:solidFill>
            <a:srgbClr val="FFFFFF"/>
          </a:solidFill>
          <a:ln w="9525" cap="flat" cmpd="sng" algn="ctr">
            <a:noFill/>
            <a:prstDash val="solid"/>
          </a:ln>
          <a:effectLst>
            <a:outerShdw blurRad="292100" dist="38100" dir="3600000" sx="102000" sy="102000" algn="tl" rotWithShape="0">
              <a:prstClr val="black">
                <a:alpha val="3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66" name="Group 65">
            <a:extLst>
              <a:ext uri="{FF2B5EF4-FFF2-40B4-BE49-F238E27FC236}">
                <a16:creationId xmlns:a16="http://schemas.microsoft.com/office/drawing/2014/main" id="{1662B33C-AEF3-4D76-8F87-443F220FA418}"/>
              </a:ext>
            </a:extLst>
          </p:cNvPr>
          <p:cNvGrpSpPr/>
          <p:nvPr/>
        </p:nvGrpSpPr>
        <p:grpSpPr>
          <a:xfrm>
            <a:off x="5432468" y="2310839"/>
            <a:ext cx="1536621" cy="1536621"/>
            <a:chOff x="9264445" y="2986636"/>
            <a:chExt cx="1005840" cy="1005840"/>
          </a:xfrm>
        </p:grpSpPr>
        <p:sp>
          <p:nvSpPr>
            <p:cNvPr id="67" name="Oval 66">
              <a:extLst>
                <a:ext uri="{FF2B5EF4-FFF2-40B4-BE49-F238E27FC236}">
                  <a16:creationId xmlns:a16="http://schemas.microsoft.com/office/drawing/2014/main" id="{4809D16D-5953-4386-8FC5-048272A02D45}"/>
                </a:ext>
              </a:extLst>
            </p:cNvPr>
            <p:cNvSpPr/>
            <p:nvPr/>
          </p:nvSpPr>
          <p:spPr bwMode="auto">
            <a:xfrm>
              <a:off x="9264445" y="2986636"/>
              <a:ext cx="1005840" cy="1005840"/>
            </a:xfrm>
            <a:prstGeom prst="ellipse">
              <a:avLst/>
            </a:prstGeom>
            <a:solidFill>
              <a:schemeClr val="accent1"/>
            </a:solidFill>
            <a:ln w="12700" cap="flat" cmpd="sng" algn="ctr">
              <a:noFill/>
              <a:prstDash val="solid"/>
              <a:miter lim="800000"/>
            </a:ln>
            <a:effectLst/>
          </p:spPr>
          <p:txBody>
            <a:bodyPr rot="0" spcFirstLastPara="0" vertOverflow="overflow" horzOverflow="overflow" vert="horz" wrap="square" lIns="215072" tIns="172058" rIns="215072" bIns="172058" numCol="1" spcCol="0" rtlCol="0" fromWordArt="0" anchor="t" anchorCtr="0" forceAA="0" compatLnSpc="1">
              <a:prstTxWarp prst="textNoShape">
                <a:avLst/>
              </a:prstTxWarp>
              <a:noAutofit/>
            </a:bodyPr>
            <a:lstStyle/>
            <a:p>
              <a:pPr marL="0" marR="0" lvl="0" indent="0" algn="ctr" defTabSz="1096503" rtl="0" eaLnBrk="1" fontAlgn="base" latinLnBrk="0" hangingPunct="1">
                <a:lnSpc>
                  <a:spcPct val="90000"/>
                </a:lnSpc>
                <a:spcBef>
                  <a:spcPct val="0"/>
                </a:spcBef>
                <a:spcAft>
                  <a:spcPct val="0"/>
                </a:spcAft>
                <a:buClrTx/>
                <a:buSzTx/>
                <a:buFontTx/>
                <a:buNone/>
                <a:tabLst/>
                <a:defRPr/>
              </a:pPr>
              <a:endParaRPr kumimoji="0" lang="en-US" sz="2822"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8" name="gear">
              <a:extLst>
                <a:ext uri="{FF2B5EF4-FFF2-40B4-BE49-F238E27FC236}">
                  <a16:creationId xmlns:a16="http://schemas.microsoft.com/office/drawing/2014/main" id="{CACF9AF7-7C88-4DBD-8DA3-67A797A0ADED}"/>
                </a:ext>
              </a:extLst>
            </p:cNvPr>
            <p:cNvSpPr>
              <a:spLocks noChangeAspect="1" noEditPoints="1"/>
            </p:cNvSpPr>
            <p:nvPr/>
          </p:nvSpPr>
          <p:spPr bwMode="auto">
            <a:xfrm>
              <a:off x="9538765" y="3261946"/>
              <a:ext cx="457200" cy="455221"/>
            </a:xfrm>
            <a:custGeom>
              <a:avLst/>
              <a:gdLst>
                <a:gd name="T0" fmla="*/ 72 w 318"/>
                <a:gd name="T1" fmla="*/ 159 h 318"/>
                <a:gd name="T2" fmla="*/ 159 w 318"/>
                <a:gd name="T3" fmla="*/ 72 h 318"/>
                <a:gd name="T4" fmla="*/ 246 w 318"/>
                <a:gd name="T5" fmla="*/ 159 h 318"/>
                <a:gd name="T6" fmla="*/ 159 w 318"/>
                <a:gd name="T7" fmla="*/ 246 h 318"/>
                <a:gd name="T8" fmla="*/ 72 w 318"/>
                <a:gd name="T9" fmla="*/ 159 h 318"/>
                <a:gd name="T10" fmla="*/ 212 w 318"/>
                <a:gd name="T11" fmla="*/ 9 h 318"/>
                <a:gd name="T12" fmla="*/ 159 w 318"/>
                <a:gd name="T13" fmla="*/ 0 h 318"/>
                <a:gd name="T14" fmla="*/ 0 w 318"/>
                <a:gd name="T15" fmla="*/ 159 h 318"/>
                <a:gd name="T16" fmla="*/ 91 w 318"/>
                <a:gd name="T17" fmla="*/ 303 h 318"/>
                <a:gd name="T18" fmla="*/ 106 w 318"/>
                <a:gd name="T19" fmla="*/ 309 h 318"/>
                <a:gd name="T20" fmla="*/ 159 w 318"/>
                <a:gd name="T21" fmla="*/ 318 h 318"/>
                <a:gd name="T22" fmla="*/ 318 w 318"/>
                <a:gd name="T23" fmla="*/ 159 h 318"/>
                <a:gd name="T24" fmla="*/ 310 w 318"/>
                <a:gd name="T25" fmla="*/ 110 h 318"/>
                <a:gd name="T26" fmla="*/ 304 w 318"/>
                <a:gd name="T27" fmla="*/ 93 h 318"/>
                <a:gd name="T28" fmla="*/ 230 w 318"/>
                <a:gd name="T29" fmla="*/ 17 h 318"/>
                <a:gd name="T30" fmla="*/ 202 w 318"/>
                <a:gd name="T31" fmla="*/ 56 h 318"/>
                <a:gd name="T32" fmla="*/ 194 w 318"/>
                <a:gd name="T33" fmla="*/ 79 h 318"/>
                <a:gd name="T34" fmla="*/ 268 w 318"/>
                <a:gd name="T35" fmla="*/ 118 h 318"/>
                <a:gd name="T36" fmla="*/ 240 w 318"/>
                <a:gd name="T37" fmla="*/ 127 h 318"/>
                <a:gd name="T38" fmla="*/ 239 w 318"/>
                <a:gd name="T39" fmla="*/ 192 h 318"/>
                <a:gd name="T40" fmla="*/ 267 w 318"/>
                <a:gd name="T41" fmla="*/ 203 h 318"/>
                <a:gd name="T42" fmla="*/ 206 w 318"/>
                <a:gd name="T43" fmla="*/ 265 h 318"/>
                <a:gd name="T44" fmla="*/ 193 w 318"/>
                <a:gd name="T45" fmla="*/ 239 h 318"/>
                <a:gd name="T46" fmla="*/ 117 w 318"/>
                <a:gd name="T47" fmla="*/ 266 h 318"/>
                <a:gd name="T48" fmla="*/ 128 w 318"/>
                <a:gd name="T49" fmla="*/ 240 h 318"/>
                <a:gd name="T50" fmla="*/ 54 w 318"/>
                <a:gd name="T51" fmla="*/ 203 h 318"/>
                <a:gd name="T52" fmla="*/ 79 w 318"/>
                <a:gd name="T53" fmla="*/ 193 h 318"/>
                <a:gd name="T54" fmla="*/ 54 w 318"/>
                <a:gd name="T55" fmla="*/ 118 h 318"/>
                <a:gd name="T56" fmla="*/ 78 w 318"/>
                <a:gd name="T57" fmla="*/ 127 h 318"/>
                <a:gd name="T58" fmla="*/ 127 w 318"/>
                <a:gd name="T59" fmla="*/ 78 h 318"/>
                <a:gd name="T60" fmla="*/ 116 w 318"/>
                <a:gd name="T61" fmla="*/ 5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8" h="318">
                  <a:moveTo>
                    <a:pt x="72" y="159"/>
                  </a:moveTo>
                  <a:cubicBezTo>
                    <a:pt x="72" y="111"/>
                    <a:pt x="111" y="72"/>
                    <a:pt x="159" y="72"/>
                  </a:cubicBezTo>
                  <a:cubicBezTo>
                    <a:pt x="207" y="72"/>
                    <a:pt x="246" y="111"/>
                    <a:pt x="246" y="159"/>
                  </a:cubicBezTo>
                  <a:cubicBezTo>
                    <a:pt x="246" y="207"/>
                    <a:pt x="207" y="246"/>
                    <a:pt x="159" y="246"/>
                  </a:cubicBezTo>
                  <a:cubicBezTo>
                    <a:pt x="111" y="246"/>
                    <a:pt x="72" y="207"/>
                    <a:pt x="72" y="159"/>
                  </a:cubicBezTo>
                  <a:close/>
                  <a:moveTo>
                    <a:pt x="212" y="9"/>
                  </a:moveTo>
                  <a:cubicBezTo>
                    <a:pt x="195" y="3"/>
                    <a:pt x="177" y="0"/>
                    <a:pt x="159" y="0"/>
                  </a:cubicBezTo>
                  <a:cubicBezTo>
                    <a:pt x="71" y="0"/>
                    <a:pt x="0" y="71"/>
                    <a:pt x="0" y="159"/>
                  </a:cubicBezTo>
                  <a:cubicBezTo>
                    <a:pt x="0" y="223"/>
                    <a:pt x="37" y="277"/>
                    <a:pt x="91" y="303"/>
                  </a:cubicBezTo>
                  <a:moveTo>
                    <a:pt x="106" y="309"/>
                  </a:moveTo>
                  <a:cubicBezTo>
                    <a:pt x="122" y="315"/>
                    <a:pt x="140" y="318"/>
                    <a:pt x="159" y="318"/>
                  </a:cubicBezTo>
                  <a:cubicBezTo>
                    <a:pt x="247" y="318"/>
                    <a:pt x="318" y="247"/>
                    <a:pt x="318" y="159"/>
                  </a:cubicBezTo>
                  <a:cubicBezTo>
                    <a:pt x="318" y="142"/>
                    <a:pt x="315" y="126"/>
                    <a:pt x="310" y="110"/>
                  </a:cubicBezTo>
                  <a:moveTo>
                    <a:pt x="304" y="93"/>
                  </a:moveTo>
                  <a:cubicBezTo>
                    <a:pt x="289" y="60"/>
                    <a:pt x="262" y="33"/>
                    <a:pt x="230" y="17"/>
                  </a:cubicBezTo>
                  <a:moveTo>
                    <a:pt x="202" y="56"/>
                  </a:moveTo>
                  <a:cubicBezTo>
                    <a:pt x="194" y="79"/>
                    <a:pt x="194" y="79"/>
                    <a:pt x="194" y="79"/>
                  </a:cubicBezTo>
                  <a:moveTo>
                    <a:pt x="268" y="118"/>
                  </a:moveTo>
                  <a:cubicBezTo>
                    <a:pt x="240" y="127"/>
                    <a:pt x="240" y="127"/>
                    <a:pt x="240" y="127"/>
                  </a:cubicBezTo>
                  <a:moveTo>
                    <a:pt x="239" y="192"/>
                  </a:moveTo>
                  <a:cubicBezTo>
                    <a:pt x="267" y="203"/>
                    <a:pt x="267" y="203"/>
                    <a:pt x="267" y="203"/>
                  </a:cubicBezTo>
                  <a:moveTo>
                    <a:pt x="206" y="265"/>
                  </a:moveTo>
                  <a:cubicBezTo>
                    <a:pt x="193" y="239"/>
                    <a:pt x="193" y="239"/>
                    <a:pt x="193" y="239"/>
                  </a:cubicBezTo>
                  <a:moveTo>
                    <a:pt x="117" y="266"/>
                  </a:moveTo>
                  <a:cubicBezTo>
                    <a:pt x="128" y="240"/>
                    <a:pt x="128" y="240"/>
                    <a:pt x="128" y="240"/>
                  </a:cubicBezTo>
                  <a:moveTo>
                    <a:pt x="54" y="203"/>
                  </a:moveTo>
                  <a:cubicBezTo>
                    <a:pt x="79" y="193"/>
                    <a:pt x="79" y="193"/>
                    <a:pt x="79" y="193"/>
                  </a:cubicBezTo>
                  <a:moveTo>
                    <a:pt x="54" y="118"/>
                  </a:moveTo>
                  <a:cubicBezTo>
                    <a:pt x="78" y="127"/>
                    <a:pt x="78" y="127"/>
                    <a:pt x="78" y="127"/>
                  </a:cubicBezTo>
                  <a:moveTo>
                    <a:pt x="127" y="78"/>
                  </a:moveTo>
                  <a:cubicBezTo>
                    <a:pt x="116" y="56"/>
                    <a:pt x="116" y="56"/>
                    <a:pt x="116" y="56"/>
                  </a:cubicBezTo>
                </a:path>
              </a:pathLst>
            </a:custGeom>
            <a:noFill/>
            <a:ln w="1905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89630" tIns="44814" rIns="89630" bIns="44814" numCol="1" anchor="t" anchorCtr="0" compatLnSpc="1">
              <a:prstTxWarp prst="textNoShape">
                <a:avLst/>
              </a:prstTxWarp>
            </a:bodyPr>
            <a:lstStyle/>
            <a:p>
              <a:pPr marL="0" marR="0" lvl="0" indent="0" algn="l" defTabSz="91413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grpSp>
        <p:nvGrpSpPr>
          <p:cNvPr id="72" name="Group 71">
            <a:extLst>
              <a:ext uri="{FF2B5EF4-FFF2-40B4-BE49-F238E27FC236}">
                <a16:creationId xmlns:a16="http://schemas.microsoft.com/office/drawing/2014/main" id="{437DFB10-300F-4E2D-AD7A-3F48944C8D17}"/>
              </a:ext>
            </a:extLst>
          </p:cNvPr>
          <p:cNvGrpSpPr/>
          <p:nvPr/>
        </p:nvGrpSpPr>
        <p:grpSpPr>
          <a:xfrm>
            <a:off x="9459997" y="2310838"/>
            <a:ext cx="1536621" cy="1536621"/>
            <a:chOff x="7770415" y="2986636"/>
            <a:chExt cx="1005840" cy="1005840"/>
          </a:xfrm>
        </p:grpSpPr>
        <p:sp>
          <p:nvSpPr>
            <p:cNvPr id="73" name="Oval 72">
              <a:extLst>
                <a:ext uri="{FF2B5EF4-FFF2-40B4-BE49-F238E27FC236}">
                  <a16:creationId xmlns:a16="http://schemas.microsoft.com/office/drawing/2014/main" id="{9B3468E7-6EE9-4F6D-8708-A085127FBF07}"/>
                </a:ext>
              </a:extLst>
            </p:cNvPr>
            <p:cNvSpPr>
              <a:spLocks noChangeAspect="1"/>
            </p:cNvSpPr>
            <p:nvPr/>
          </p:nvSpPr>
          <p:spPr bwMode="auto">
            <a:xfrm>
              <a:off x="7770415" y="2986636"/>
              <a:ext cx="1005840" cy="1005840"/>
            </a:xfrm>
            <a:prstGeom prst="ellipse">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13" rIns="0" bIns="45713" numCol="1" rtlCol="0" anchor="ctr" anchorCtr="0" compatLnSpc="1">
              <a:prstTxWarp prst="textNoShape">
                <a:avLst/>
              </a:prstTxWarp>
            </a:bodyPr>
            <a:lstStyle/>
            <a:p>
              <a:pPr marL="0" marR="0" lvl="0" indent="0" algn="ctr" defTabSz="913927" rtl="0" eaLnBrk="1" fontAlgn="base" latinLnBrk="0" hangingPunct="1">
                <a:lnSpc>
                  <a:spcPct val="100000"/>
                </a:lnSpc>
                <a:spcBef>
                  <a:spcPct val="0"/>
                </a:spcBef>
                <a:spcAft>
                  <a:spcPct val="0"/>
                </a:spcAft>
                <a:buClrTx/>
                <a:buSzTx/>
                <a:buFontTx/>
                <a:buNone/>
                <a:tabLst/>
                <a:defRPr/>
              </a:pPr>
              <a:endParaRPr kumimoji="0" lang="en-US" sz="2822"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74" name="people_11">
              <a:extLst>
                <a:ext uri="{FF2B5EF4-FFF2-40B4-BE49-F238E27FC236}">
                  <a16:creationId xmlns:a16="http://schemas.microsoft.com/office/drawing/2014/main" id="{38E51488-05A3-4532-82F7-E9B7BC726CB6}"/>
                </a:ext>
              </a:extLst>
            </p:cNvPr>
            <p:cNvSpPr>
              <a:spLocks noChangeAspect="1" noEditPoints="1"/>
            </p:cNvSpPr>
            <p:nvPr/>
          </p:nvSpPr>
          <p:spPr bwMode="auto">
            <a:xfrm>
              <a:off x="8044735" y="3270027"/>
              <a:ext cx="457200" cy="439058"/>
            </a:xfrm>
            <a:custGeom>
              <a:avLst/>
              <a:gdLst>
                <a:gd name="T0" fmla="*/ 72 w 348"/>
                <a:gd name="T1" fmla="*/ 196 h 334"/>
                <a:gd name="T2" fmla="*/ 128 w 348"/>
                <a:gd name="T3" fmla="*/ 140 h 334"/>
                <a:gd name="T4" fmla="*/ 184 w 348"/>
                <a:gd name="T5" fmla="*/ 196 h 334"/>
                <a:gd name="T6" fmla="*/ 128 w 348"/>
                <a:gd name="T7" fmla="*/ 252 h 334"/>
                <a:gd name="T8" fmla="*/ 72 w 348"/>
                <a:gd name="T9" fmla="*/ 196 h 334"/>
                <a:gd name="T10" fmla="*/ 210 w 348"/>
                <a:gd name="T11" fmla="*/ 334 h 334"/>
                <a:gd name="T12" fmla="*/ 128 w 348"/>
                <a:gd name="T13" fmla="*/ 252 h 334"/>
                <a:gd name="T14" fmla="*/ 47 w 348"/>
                <a:gd name="T15" fmla="*/ 334 h 334"/>
                <a:gd name="T16" fmla="*/ 265 w 348"/>
                <a:gd name="T17" fmla="*/ 118 h 334"/>
                <a:gd name="T18" fmla="*/ 321 w 348"/>
                <a:gd name="T19" fmla="*/ 62 h 334"/>
                <a:gd name="T20" fmla="*/ 265 w 348"/>
                <a:gd name="T21" fmla="*/ 6 h 334"/>
                <a:gd name="T22" fmla="*/ 209 w 348"/>
                <a:gd name="T23" fmla="*/ 62 h 334"/>
                <a:gd name="T24" fmla="*/ 265 w 348"/>
                <a:gd name="T25" fmla="*/ 118 h 334"/>
                <a:gd name="T26" fmla="*/ 348 w 348"/>
                <a:gd name="T27" fmla="*/ 200 h 334"/>
                <a:gd name="T28" fmla="*/ 266 w 348"/>
                <a:gd name="T29" fmla="*/ 118 h 334"/>
                <a:gd name="T30" fmla="*/ 184 w 348"/>
                <a:gd name="T31" fmla="*/ 200 h 334"/>
                <a:gd name="T32" fmla="*/ 141 w 348"/>
                <a:gd name="T33" fmla="*/ 71 h 334"/>
                <a:gd name="T34" fmla="*/ 141 w 348"/>
                <a:gd name="T35" fmla="*/ 31 h 334"/>
                <a:gd name="T36" fmla="*/ 110 w 348"/>
                <a:gd name="T37" fmla="*/ 0 h 334"/>
                <a:gd name="T38" fmla="*/ 29 w 348"/>
                <a:gd name="T39" fmla="*/ 0 h 334"/>
                <a:gd name="T40" fmla="*/ 29 w 348"/>
                <a:gd name="T41" fmla="*/ 0 h 334"/>
                <a:gd name="T42" fmla="*/ 0 w 348"/>
                <a:gd name="T43" fmla="*/ 31 h 334"/>
                <a:gd name="T44" fmla="*/ 0 w 348"/>
                <a:gd name="T45" fmla="*/ 71 h 334"/>
                <a:gd name="T46" fmla="*/ 0 w 348"/>
                <a:gd name="T47" fmla="*/ 71 h 334"/>
                <a:gd name="T48" fmla="*/ 29 w 348"/>
                <a:gd name="T49" fmla="*/ 102 h 334"/>
                <a:gd name="T50" fmla="*/ 29 w 348"/>
                <a:gd name="T51" fmla="*/ 102 h 334"/>
                <a:gd name="T52" fmla="*/ 110 w 348"/>
                <a:gd name="T53" fmla="*/ 102 h 334"/>
                <a:gd name="T54" fmla="*/ 179 w 348"/>
                <a:gd name="T55" fmla="*/ 102 h 334"/>
                <a:gd name="T56" fmla="*/ 141 w 348"/>
                <a:gd name="T57" fmla="*/ 71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8" h="334">
                  <a:moveTo>
                    <a:pt x="72" y="196"/>
                  </a:moveTo>
                  <a:cubicBezTo>
                    <a:pt x="72" y="165"/>
                    <a:pt x="97" y="140"/>
                    <a:pt x="128" y="140"/>
                  </a:cubicBezTo>
                  <a:cubicBezTo>
                    <a:pt x="159" y="140"/>
                    <a:pt x="184" y="165"/>
                    <a:pt x="184" y="196"/>
                  </a:cubicBezTo>
                  <a:cubicBezTo>
                    <a:pt x="184" y="227"/>
                    <a:pt x="159" y="252"/>
                    <a:pt x="128" y="252"/>
                  </a:cubicBezTo>
                  <a:cubicBezTo>
                    <a:pt x="97" y="252"/>
                    <a:pt x="72" y="227"/>
                    <a:pt x="72" y="196"/>
                  </a:cubicBezTo>
                  <a:close/>
                  <a:moveTo>
                    <a:pt x="210" y="334"/>
                  </a:moveTo>
                  <a:cubicBezTo>
                    <a:pt x="210" y="289"/>
                    <a:pt x="173" y="252"/>
                    <a:pt x="128" y="252"/>
                  </a:cubicBezTo>
                  <a:cubicBezTo>
                    <a:pt x="83" y="252"/>
                    <a:pt x="47" y="289"/>
                    <a:pt x="47" y="334"/>
                  </a:cubicBezTo>
                  <a:moveTo>
                    <a:pt x="265" y="118"/>
                  </a:moveTo>
                  <a:cubicBezTo>
                    <a:pt x="296" y="118"/>
                    <a:pt x="321" y="93"/>
                    <a:pt x="321" y="62"/>
                  </a:cubicBezTo>
                  <a:cubicBezTo>
                    <a:pt x="321" y="31"/>
                    <a:pt x="296" y="6"/>
                    <a:pt x="265" y="6"/>
                  </a:cubicBezTo>
                  <a:cubicBezTo>
                    <a:pt x="234" y="6"/>
                    <a:pt x="209" y="31"/>
                    <a:pt x="209" y="62"/>
                  </a:cubicBezTo>
                  <a:cubicBezTo>
                    <a:pt x="209" y="93"/>
                    <a:pt x="234" y="118"/>
                    <a:pt x="265" y="118"/>
                  </a:cubicBezTo>
                  <a:close/>
                  <a:moveTo>
                    <a:pt x="348" y="200"/>
                  </a:moveTo>
                  <a:cubicBezTo>
                    <a:pt x="348" y="155"/>
                    <a:pt x="311" y="118"/>
                    <a:pt x="266" y="118"/>
                  </a:cubicBezTo>
                  <a:cubicBezTo>
                    <a:pt x="221" y="118"/>
                    <a:pt x="184" y="155"/>
                    <a:pt x="184" y="200"/>
                  </a:cubicBezTo>
                  <a:moveTo>
                    <a:pt x="141" y="71"/>
                  </a:moveTo>
                  <a:cubicBezTo>
                    <a:pt x="141" y="31"/>
                    <a:pt x="141" y="31"/>
                    <a:pt x="141" y="31"/>
                  </a:cubicBezTo>
                  <a:cubicBezTo>
                    <a:pt x="141" y="14"/>
                    <a:pt x="127" y="0"/>
                    <a:pt x="110" y="0"/>
                  </a:cubicBezTo>
                  <a:cubicBezTo>
                    <a:pt x="29" y="0"/>
                    <a:pt x="29" y="0"/>
                    <a:pt x="29" y="0"/>
                  </a:cubicBezTo>
                  <a:cubicBezTo>
                    <a:pt x="29" y="0"/>
                    <a:pt x="29" y="0"/>
                    <a:pt x="29" y="0"/>
                  </a:cubicBezTo>
                  <a:cubicBezTo>
                    <a:pt x="13" y="1"/>
                    <a:pt x="0" y="15"/>
                    <a:pt x="0" y="31"/>
                  </a:cubicBezTo>
                  <a:cubicBezTo>
                    <a:pt x="0" y="71"/>
                    <a:pt x="0" y="71"/>
                    <a:pt x="0" y="71"/>
                  </a:cubicBezTo>
                  <a:cubicBezTo>
                    <a:pt x="0" y="71"/>
                    <a:pt x="0" y="71"/>
                    <a:pt x="0" y="71"/>
                  </a:cubicBezTo>
                  <a:cubicBezTo>
                    <a:pt x="0" y="88"/>
                    <a:pt x="13" y="101"/>
                    <a:pt x="29" y="102"/>
                  </a:cubicBezTo>
                  <a:cubicBezTo>
                    <a:pt x="29" y="102"/>
                    <a:pt x="29" y="102"/>
                    <a:pt x="29" y="102"/>
                  </a:cubicBezTo>
                  <a:cubicBezTo>
                    <a:pt x="110" y="102"/>
                    <a:pt x="110" y="102"/>
                    <a:pt x="110" y="102"/>
                  </a:cubicBezTo>
                  <a:cubicBezTo>
                    <a:pt x="179" y="102"/>
                    <a:pt x="179" y="102"/>
                    <a:pt x="179" y="102"/>
                  </a:cubicBezTo>
                  <a:lnTo>
                    <a:pt x="141" y="71"/>
                  </a:lnTo>
                  <a:close/>
                </a:path>
              </a:pathLst>
            </a:custGeom>
            <a:noFill/>
            <a:ln w="1905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89630" tIns="44814" rIns="89630" bIns="44814" numCol="1" anchor="t" anchorCtr="0" compatLnSpc="1">
              <a:prstTxWarp prst="textNoShape">
                <a:avLst/>
              </a:prstTxWarp>
            </a:bodyPr>
            <a:lstStyle/>
            <a:p>
              <a:pPr marL="0" marR="0" lvl="0" indent="0" algn="l" defTabSz="91413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sp>
        <p:nvSpPr>
          <p:cNvPr id="12" name="optimize">
            <a:extLst>
              <a:ext uri="{FF2B5EF4-FFF2-40B4-BE49-F238E27FC236}">
                <a16:creationId xmlns:a16="http://schemas.microsoft.com/office/drawing/2014/main" id="{20390DD5-1E2C-4F63-9BBE-F48C5D5C868E}"/>
              </a:ext>
            </a:extLst>
          </p:cNvPr>
          <p:cNvSpPr/>
          <p:nvPr/>
        </p:nvSpPr>
        <p:spPr bwMode="auto">
          <a:xfrm>
            <a:off x="8165957" y="1348070"/>
            <a:ext cx="4124700" cy="928636"/>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ctr" anchorCtr="0" forceAA="0" compatLnSpc="1">
            <a:prstTxWarp prst="textNoShape">
              <a:avLst/>
            </a:prstTxWarp>
            <a:spAutoFit/>
          </a:bodyPr>
          <a:lstStyle/>
          <a:p>
            <a:pPr marL="0" marR="0" lvl="0" indent="0" algn="ctr" defTabSz="895922" rtl="0" eaLnBrk="1" fontAlgn="base" latinLnBrk="0" hangingPunct="1">
              <a:lnSpc>
                <a:spcPct val="90000"/>
              </a:lnSpc>
              <a:spcBef>
                <a:spcPct val="0"/>
              </a:spcBef>
              <a:spcAft>
                <a:spcPct val="0"/>
              </a:spcAft>
              <a:buClrTx/>
              <a:buSzTx/>
              <a:buFontTx/>
              <a:buNone/>
              <a:tabLst/>
              <a:defRPr/>
            </a:pPr>
            <a:r>
              <a:rPr lang="en-US" sz="2307" kern="0">
                <a:gradFill>
                  <a:gsLst>
                    <a:gs pos="20000">
                      <a:srgbClr val="353535"/>
                    </a:gs>
                    <a:gs pos="68000">
                      <a:srgbClr val="353535"/>
                    </a:gs>
                  </a:gsLst>
                  <a:lin ang="5400000" scaled="0"/>
                </a:gradFill>
                <a:latin typeface="Segoe UI"/>
                <a:cs typeface="Segoe UI Semilight" panose="020B0402040204020203" pitchFamily="34" charset="0"/>
              </a:rPr>
              <a:t>Empathy &amp; training </a:t>
            </a:r>
            <a:br>
              <a:rPr lang="en-US" sz="2307" kern="0">
                <a:gradFill>
                  <a:gsLst>
                    <a:gs pos="20000">
                      <a:srgbClr val="353535"/>
                    </a:gs>
                    <a:gs pos="68000">
                      <a:srgbClr val="353535"/>
                    </a:gs>
                  </a:gsLst>
                  <a:lin ang="5400000" scaled="0"/>
                </a:gradFill>
                <a:latin typeface="Segoe UI"/>
                <a:cs typeface="Segoe UI Semilight" panose="020B0402040204020203" pitchFamily="34" charset="0"/>
              </a:rPr>
            </a:br>
            <a:r>
              <a:rPr lang="en-US" sz="2307" kern="0">
                <a:gradFill>
                  <a:gsLst>
                    <a:gs pos="20000">
                      <a:srgbClr val="353535"/>
                    </a:gs>
                    <a:gs pos="68000">
                      <a:srgbClr val="353535"/>
                    </a:gs>
                  </a:gsLst>
                  <a:lin ang="5400000" scaled="0"/>
                </a:gradFill>
                <a:latin typeface="Segoe UI"/>
                <a:cs typeface="Segoe UI Semilight" panose="020B0402040204020203" pitchFamily="34" charset="0"/>
              </a:rPr>
              <a:t>critical to success</a:t>
            </a:r>
            <a:endParaRPr kumimoji="0" lang="en-US" sz="2307" b="0" i="0" u="none" strike="noStrike" kern="0" cap="none" spc="0" normalizeH="0" baseline="0" noProof="0">
              <a:ln>
                <a:noFill/>
              </a:ln>
              <a:gradFill>
                <a:gsLst>
                  <a:gs pos="20000">
                    <a:srgbClr val="353535"/>
                  </a:gs>
                  <a:gs pos="68000">
                    <a:srgbClr val="353535"/>
                  </a:gs>
                </a:gsLst>
                <a:lin ang="5400000" scaled="0"/>
              </a:gradFill>
              <a:effectLst/>
              <a:uLnTx/>
              <a:uFillTx/>
              <a:latin typeface="Segoe UI"/>
              <a:cs typeface="Segoe UI Semilight" panose="020B0402040204020203" pitchFamily="34" charset="0"/>
            </a:endParaRPr>
          </a:p>
        </p:txBody>
      </p:sp>
      <p:sp>
        <p:nvSpPr>
          <p:cNvPr id="21" name="empower">
            <a:extLst>
              <a:ext uri="{FF2B5EF4-FFF2-40B4-BE49-F238E27FC236}">
                <a16:creationId xmlns:a16="http://schemas.microsoft.com/office/drawing/2014/main" id="{452314B9-4031-45B1-9C3A-9C3407C5908E}"/>
              </a:ext>
            </a:extLst>
          </p:cNvPr>
          <p:cNvSpPr/>
          <p:nvPr/>
        </p:nvSpPr>
        <p:spPr bwMode="auto">
          <a:xfrm>
            <a:off x="4138428" y="1334575"/>
            <a:ext cx="4124700" cy="928636"/>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ctr" anchorCtr="0" forceAA="0" compatLnSpc="1">
            <a:prstTxWarp prst="textNoShape">
              <a:avLst/>
            </a:prstTxWarp>
            <a:spAutoFit/>
          </a:bodyPr>
          <a:lstStyle/>
          <a:p>
            <a:pPr marL="0" marR="0" lvl="0" indent="0" algn="ctr" defTabSz="895922" rtl="0" eaLnBrk="1" fontAlgn="base" latinLnBrk="0" hangingPunct="1">
              <a:lnSpc>
                <a:spcPct val="90000"/>
              </a:lnSpc>
              <a:spcBef>
                <a:spcPct val="0"/>
              </a:spcBef>
              <a:spcAft>
                <a:spcPct val="0"/>
              </a:spcAft>
              <a:buClrTx/>
              <a:buSzTx/>
              <a:buFontTx/>
              <a:buNone/>
              <a:tabLst/>
              <a:defRPr/>
            </a:pPr>
            <a:r>
              <a:rPr lang="en-US" sz="2307" kern="0">
                <a:gradFill>
                  <a:gsLst>
                    <a:gs pos="20000">
                      <a:srgbClr val="353535"/>
                    </a:gs>
                    <a:gs pos="68000">
                      <a:srgbClr val="353535"/>
                    </a:gs>
                  </a:gsLst>
                  <a:lin ang="5400000" scaled="0"/>
                </a:gradFill>
                <a:latin typeface="Segoe UI"/>
                <a:cs typeface="Segoe UI Semilight" panose="020B0402040204020203" pitchFamily="34" charset="0"/>
              </a:rPr>
              <a:t>Technology &amp; processes shifting rapidly</a:t>
            </a:r>
            <a:endParaRPr kumimoji="0" lang="en-US" sz="2307" b="0" i="0" u="none" strike="noStrike" kern="0" cap="none" spc="0" normalizeH="0" baseline="0" noProof="0">
              <a:ln>
                <a:noFill/>
              </a:ln>
              <a:gradFill>
                <a:gsLst>
                  <a:gs pos="20000">
                    <a:srgbClr val="353535"/>
                  </a:gs>
                  <a:gs pos="68000">
                    <a:srgbClr val="353535"/>
                  </a:gs>
                </a:gsLst>
                <a:lin ang="5400000" scaled="0"/>
              </a:gradFill>
              <a:effectLst/>
              <a:uLnTx/>
              <a:uFillTx/>
              <a:latin typeface="Segoe UI"/>
              <a:cs typeface="Segoe UI Semilight" panose="020B0402040204020203" pitchFamily="34" charset="0"/>
            </a:endParaRPr>
          </a:p>
        </p:txBody>
      </p:sp>
      <p:sp>
        <p:nvSpPr>
          <p:cNvPr id="22" name="engage">
            <a:extLst>
              <a:ext uri="{FF2B5EF4-FFF2-40B4-BE49-F238E27FC236}">
                <a16:creationId xmlns:a16="http://schemas.microsoft.com/office/drawing/2014/main" id="{5688F0F7-3D55-449C-9DD8-9DB47A7E95CA}"/>
              </a:ext>
            </a:extLst>
          </p:cNvPr>
          <p:cNvSpPr/>
          <p:nvPr/>
        </p:nvSpPr>
        <p:spPr bwMode="auto">
          <a:xfrm>
            <a:off x="110899" y="1337890"/>
            <a:ext cx="4124700" cy="928636"/>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1440" tIns="143407" rIns="91440" bIns="143407" numCol="1" spcCol="0" rtlCol="0" fromWordArt="0" anchor="ctr" anchorCtr="0" forceAA="0" compatLnSpc="1">
            <a:prstTxWarp prst="textNoShape">
              <a:avLst/>
            </a:prstTxWarp>
            <a:spAutoFit/>
          </a:bodyPr>
          <a:lstStyle/>
          <a:p>
            <a:pPr marL="0" marR="0" lvl="0" indent="0" algn="ctr" defTabSz="895922" rtl="0" eaLnBrk="1" fontAlgn="base" latinLnBrk="0" hangingPunct="1">
              <a:lnSpc>
                <a:spcPct val="90000"/>
              </a:lnSpc>
              <a:spcBef>
                <a:spcPct val="0"/>
              </a:spcBef>
              <a:spcAft>
                <a:spcPct val="0"/>
              </a:spcAft>
              <a:buClrTx/>
              <a:buSzTx/>
              <a:buFontTx/>
              <a:buNone/>
              <a:tabLst/>
              <a:defRPr/>
            </a:pPr>
            <a:r>
              <a:rPr kumimoji="0" lang="en-US" sz="2307" b="0" i="0" u="none" strike="noStrike" kern="0" cap="none" spc="0" normalizeH="0" baseline="0" noProof="0">
                <a:ln>
                  <a:noFill/>
                </a:ln>
                <a:gradFill>
                  <a:gsLst>
                    <a:gs pos="20000">
                      <a:srgbClr val="353535"/>
                    </a:gs>
                    <a:gs pos="68000">
                      <a:srgbClr val="353535"/>
                    </a:gs>
                  </a:gsLst>
                  <a:lin ang="5400000" scaled="0"/>
                </a:gradFill>
                <a:effectLst/>
                <a:uLnTx/>
                <a:uFillTx/>
                <a:latin typeface="Segoe UI"/>
                <a:ea typeface="+mn-ea"/>
                <a:cs typeface="Segoe UI Semilight" panose="020B0402040204020203" pitchFamily="34" charset="0"/>
              </a:rPr>
              <a:t>Consistent</a:t>
            </a:r>
            <a:r>
              <a:rPr kumimoji="0" lang="en-US" sz="2307" b="0" i="0" u="none" strike="noStrike" kern="0" cap="none" spc="0" normalizeH="0" noProof="0">
                <a:ln>
                  <a:noFill/>
                </a:ln>
                <a:gradFill>
                  <a:gsLst>
                    <a:gs pos="20000">
                      <a:srgbClr val="353535"/>
                    </a:gs>
                    <a:gs pos="68000">
                      <a:srgbClr val="353535"/>
                    </a:gs>
                  </a:gsLst>
                  <a:lin ang="5400000" scaled="0"/>
                </a:gradFill>
                <a:effectLst/>
                <a:uLnTx/>
                <a:uFillTx/>
                <a:latin typeface="Segoe UI"/>
                <a:ea typeface="+mn-ea"/>
                <a:cs typeface="Segoe UI Semilight" panose="020B0402040204020203" pitchFamily="34" charset="0"/>
              </a:rPr>
              <a:t> s</a:t>
            </a:r>
            <a:r>
              <a:rPr kumimoji="0" lang="en-US" sz="2307" b="0" i="0" u="none" strike="noStrike" kern="0" cap="none" spc="0" normalizeH="0" baseline="0" noProof="0">
                <a:ln>
                  <a:noFill/>
                </a:ln>
                <a:gradFill>
                  <a:gsLst>
                    <a:gs pos="20000">
                      <a:srgbClr val="353535"/>
                    </a:gs>
                    <a:gs pos="68000">
                      <a:srgbClr val="353535"/>
                    </a:gs>
                  </a:gsLst>
                  <a:lin ang="5400000" scaled="0"/>
                </a:gradFill>
                <a:effectLst/>
                <a:uLnTx/>
                <a:uFillTx/>
                <a:latin typeface="Segoe UI"/>
                <a:ea typeface="+mn-ea"/>
                <a:cs typeface="Segoe UI Semilight" panose="020B0402040204020203" pitchFamily="34" charset="0"/>
              </a:rPr>
              <a:t>ecurity </a:t>
            </a:r>
            <a:r>
              <a:rPr lang="en-US" sz="2307" kern="0">
                <a:gradFill>
                  <a:gsLst>
                    <a:gs pos="20000">
                      <a:srgbClr val="353535"/>
                    </a:gs>
                    <a:gs pos="68000">
                      <a:srgbClr val="353535"/>
                    </a:gs>
                  </a:gsLst>
                  <a:lin ang="5400000" scaled="0"/>
                </a:gradFill>
                <a:latin typeface="Segoe UI"/>
                <a:cs typeface="Segoe UI Semilight" panose="020B0402040204020203" pitchFamily="34" charset="0"/>
              </a:rPr>
              <a:t>outcomes, principles, methods</a:t>
            </a:r>
            <a:endParaRPr kumimoji="0" lang="en-US" sz="2307" b="0" i="0" u="none" strike="noStrike" kern="0" cap="none" spc="0" normalizeH="0" baseline="0" noProof="0">
              <a:ln>
                <a:noFill/>
              </a:ln>
              <a:gradFill>
                <a:gsLst>
                  <a:gs pos="20000">
                    <a:srgbClr val="353535"/>
                  </a:gs>
                  <a:gs pos="68000">
                    <a:srgbClr val="353535"/>
                  </a:gs>
                </a:gsLst>
                <a:lin ang="5400000" scaled="0"/>
              </a:gradFill>
              <a:effectLst/>
              <a:uLnTx/>
              <a:uFillTx/>
              <a:latin typeface="Segoe UI"/>
              <a:ea typeface="+mn-ea"/>
              <a:cs typeface="Segoe UI Semilight" panose="020B0402040204020203" pitchFamily="34" charset="0"/>
            </a:endParaRPr>
          </a:p>
        </p:txBody>
      </p:sp>
      <p:sp>
        <p:nvSpPr>
          <p:cNvPr id="19" name="Digital Transformation">
            <a:extLst>
              <a:ext uri="{FF2B5EF4-FFF2-40B4-BE49-F238E27FC236}">
                <a16:creationId xmlns:a16="http://schemas.microsoft.com/office/drawing/2014/main" id="{53BDCEBC-CE9C-4A27-8ADC-C547F1D8B582}"/>
              </a:ext>
            </a:extLst>
          </p:cNvPr>
          <p:cNvSpPr txBox="1">
            <a:spLocks/>
          </p:cNvSpPr>
          <p:nvPr/>
        </p:nvSpPr>
        <p:spPr>
          <a:xfrm>
            <a:off x="1685141" y="779019"/>
            <a:ext cx="2179328" cy="899409"/>
          </a:xfrm>
          <a:prstGeom prst="rect">
            <a:avLst/>
          </a:prstGeom>
        </p:spPr>
        <p:txBody>
          <a:bodyPr vert="horz" wrap="square" lIns="143407" tIns="89630" rIns="143407" bIns="8963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4264" b="0" i="0" u="none" strike="noStrike" kern="0" cap="none" spc="-98" normalizeH="0" baseline="0" noProof="0">
              <a:ln w="3175">
                <a:noFill/>
              </a:ln>
              <a:gradFill>
                <a:gsLst>
                  <a:gs pos="2917">
                    <a:srgbClr val="353535">
                      <a:alpha val="0"/>
                    </a:srgbClr>
                  </a:gs>
                  <a:gs pos="100000">
                    <a:srgbClr val="353535">
                      <a:alpha val="0"/>
                    </a:srgbClr>
                  </a:gs>
                </a:gsLst>
                <a:lin ang="5400000" scaled="1"/>
              </a:gradFill>
              <a:effectLst/>
              <a:uLnTx/>
              <a:uFillTx/>
              <a:latin typeface="Segoe UI"/>
              <a:ea typeface="+mn-ea"/>
              <a:cs typeface="Segoe UI" pitchFamily="34" charset="0"/>
            </a:endParaRPr>
          </a:p>
        </p:txBody>
      </p:sp>
      <p:sp>
        <p:nvSpPr>
          <p:cNvPr id="23" name="engage">
            <a:extLst>
              <a:ext uri="{FF2B5EF4-FFF2-40B4-BE49-F238E27FC236}">
                <a16:creationId xmlns:a16="http://schemas.microsoft.com/office/drawing/2014/main" id="{9095F419-2762-4E51-8220-844FA8BAC764}"/>
              </a:ext>
            </a:extLst>
          </p:cNvPr>
          <p:cNvSpPr/>
          <p:nvPr/>
        </p:nvSpPr>
        <p:spPr bwMode="auto">
          <a:xfrm>
            <a:off x="335578" y="4258683"/>
            <a:ext cx="3675342" cy="2111589"/>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89642" tIns="143407" rIns="89642" bIns="143407" numCol="1" spcCol="0" rtlCol="0" fromWordArt="0" anchor="t" anchorCtr="0" forceAA="0" compatLnSpc="1">
            <a:prstTxWarp prst="textNoShape">
              <a:avLst/>
            </a:prstTxWarp>
            <a:spAutoFit/>
          </a:bodyPr>
          <a:lstStyle/>
          <a:p>
            <a:pPr marL="0" marR="0" lvl="0" indent="0" algn="ctr" defTabSz="895922" rtl="0" eaLnBrk="1" fontAlgn="base" latinLnBrk="0" hangingPunct="1">
              <a:lnSpc>
                <a:spcPct val="100000"/>
              </a:lnSpc>
              <a:spcBef>
                <a:spcPts val="1200"/>
              </a:spcBef>
              <a:spcAft>
                <a:spcPct val="0"/>
              </a:spcAft>
              <a:buClrTx/>
              <a:buSzTx/>
              <a:buFontTx/>
              <a:buNone/>
              <a:tabLst/>
              <a:defRPr/>
            </a:pPr>
            <a:r>
              <a:rPr kumimoji="0" lang="en-US" sz="1568" b="0" i="0" u="none" strike="noStrike" kern="0" cap="none" spc="0" normalizeH="0" baseline="0" noProof="0">
                <a:ln>
                  <a:noFill/>
                </a:ln>
                <a:gradFill>
                  <a:gsLst>
                    <a:gs pos="20000">
                      <a:srgbClr val="353535"/>
                    </a:gs>
                    <a:gs pos="68000">
                      <a:srgbClr val="353535"/>
                    </a:gs>
                  </a:gsLst>
                  <a:lin ang="5400000" scaled="0"/>
                </a:gradFill>
                <a:effectLst/>
                <a:uLnTx/>
                <a:uFillTx/>
                <a:latin typeface="Segoe UI"/>
                <a:cs typeface="Segoe UI Semilight" panose="020B0402040204020203" pitchFamily="34" charset="0"/>
              </a:rPr>
              <a:t>Reduce</a:t>
            </a:r>
            <a:r>
              <a:rPr kumimoji="0" lang="en-US" sz="1568" b="0" i="0" u="none" strike="noStrike" kern="0" cap="none" spc="0" normalizeH="0" noProof="0">
                <a:ln>
                  <a:noFill/>
                </a:ln>
                <a:gradFill>
                  <a:gsLst>
                    <a:gs pos="20000">
                      <a:srgbClr val="353535"/>
                    </a:gs>
                    <a:gs pos="68000">
                      <a:srgbClr val="353535"/>
                    </a:gs>
                  </a:gsLst>
                  <a:lin ang="5400000" scaled="0"/>
                </a:gradFill>
                <a:effectLst/>
                <a:uLnTx/>
                <a:uFillTx/>
                <a:latin typeface="Segoe UI"/>
                <a:cs typeface="Segoe UI Semilight" panose="020B0402040204020203" pitchFamily="34" charset="0"/>
              </a:rPr>
              <a:t> risk to the organization</a:t>
            </a:r>
          </a:p>
          <a:p>
            <a:pPr marL="0" marR="0" lvl="0" indent="0" algn="ctr" defTabSz="895922" rtl="0" eaLnBrk="1" fontAlgn="base" latinLnBrk="0" hangingPunct="1">
              <a:lnSpc>
                <a:spcPct val="100000"/>
              </a:lnSpc>
              <a:spcBef>
                <a:spcPts val="1200"/>
              </a:spcBef>
              <a:spcAft>
                <a:spcPct val="0"/>
              </a:spcAft>
              <a:buClrTx/>
              <a:buSzTx/>
              <a:buFontTx/>
              <a:buNone/>
              <a:tabLst/>
              <a:defRPr/>
            </a:pPr>
            <a:r>
              <a:rPr kumimoji="0" lang="en-US" sz="1568" b="0" i="0" u="none" strike="noStrike" kern="0" cap="none" spc="0" normalizeH="0" baseline="0" noProof="0">
                <a:ln>
                  <a:noFill/>
                </a:ln>
                <a:gradFill>
                  <a:gsLst>
                    <a:gs pos="20000">
                      <a:srgbClr val="353535"/>
                    </a:gs>
                    <a:gs pos="68000">
                      <a:srgbClr val="353535"/>
                    </a:gs>
                  </a:gsLst>
                  <a:lin ang="5400000" scaled="0"/>
                </a:gradFill>
                <a:effectLst/>
                <a:uLnTx/>
                <a:uFillTx/>
                <a:latin typeface="Segoe UI"/>
                <a:cs typeface="Segoe UI Semilight" panose="020B0402040204020203" pitchFamily="34" charset="0"/>
              </a:rPr>
              <a:t>Least privilege access</a:t>
            </a:r>
          </a:p>
          <a:p>
            <a:pPr marL="0" marR="0" lvl="0" indent="0" algn="ctr" defTabSz="895922" rtl="0" eaLnBrk="1" fontAlgn="base" latinLnBrk="0" hangingPunct="1">
              <a:lnSpc>
                <a:spcPct val="100000"/>
              </a:lnSpc>
              <a:spcBef>
                <a:spcPts val="1200"/>
              </a:spcBef>
              <a:spcAft>
                <a:spcPct val="0"/>
              </a:spcAft>
              <a:buClrTx/>
              <a:buSzTx/>
              <a:buFontTx/>
              <a:buNone/>
              <a:tabLst/>
              <a:defRPr/>
            </a:pPr>
            <a:r>
              <a:rPr kumimoji="0" lang="en-US" sz="1568" b="0" i="0" u="none" strike="noStrike" kern="0" cap="none" spc="0" normalizeH="0" baseline="0" noProof="0">
                <a:ln>
                  <a:noFill/>
                </a:ln>
                <a:gradFill>
                  <a:gsLst>
                    <a:gs pos="20000">
                      <a:srgbClr val="353535"/>
                    </a:gs>
                    <a:gs pos="68000">
                      <a:srgbClr val="353535"/>
                    </a:gs>
                  </a:gsLst>
                  <a:lin ang="5400000" scaled="0"/>
                </a:gradFill>
                <a:effectLst/>
                <a:uLnTx/>
                <a:uFillTx/>
                <a:latin typeface="Segoe UI"/>
                <a:cs typeface="Segoe UI Semilight" panose="020B0402040204020203" pitchFamily="34" charset="0"/>
              </a:rPr>
              <a:t>Rapid detection and remediation</a:t>
            </a:r>
          </a:p>
          <a:p>
            <a:pPr marL="0" marR="0" lvl="0" indent="0" algn="ctr" defTabSz="895922" rtl="0" eaLnBrk="1" fontAlgn="base" latinLnBrk="0" hangingPunct="1">
              <a:lnSpc>
                <a:spcPct val="100000"/>
              </a:lnSpc>
              <a:spcBef>
                <a:spcPts val="1200"/>
              </a:spcBef>
              <a:spcAft>
                <a:spcPct val="0"/>
              </a:spcAft>
              <a:buClrTx/>
              <a:buSzTx/>
              <a:buFontTx/>
              <a:buNone/>
              <a:tabLst/>
              <a:defRPr/>
            </a:pPr>
            <a:r>
              <a:rPr lang="en-US" sz="1568" kern="0">
                <a:gradFill>
                  <a:gsLst>
                    <a:gs pos="20000">
                      <a:srgbClr val="353535"/>
                    </a:gs>
                    <a:gs pos="68000">
                      <a:srgbClr val="353535"/>
                    </a:gs>
                  </a:gsLst>
                  <a:lin ang="5400000" scaled="0"/>
                </a:gradFill>
                <a:latin typeface="Segoe UI"/>
                <a:cs typeface="Segoe UI Semilight" panose="020B0402040204020203" pitchFamily="34" charset="0"/>
              </a:rPr>
              <a:t>Visibility and Control </a:t>
            </a:r>
          </a:p>
          <a:p>
            <a:pPr algn="ctr" defTabSz="895922" fontAlgn="base">
              <a:spcBef>
                <a:spcPts val="1200"/>
              </a:spcBef>
              <a:spcAft>
                <a:spcPct val="0"/>
              </a:spcAft>
              <a:defRPr/>
            </a:pPr>
            <a:r>
              <a:rPr lang="en-US" sz="1568" kern="0">
                <a:gradFill>
                  <a:gsLst>
                    <a:gs pos="20000">
                      <a:srgbClr val="353535"/>
                    </a:gs>
                    <a:gs pos="68000">
                      <a:srgbClr val="353535"/>
                    </a:gs>
                  </a:gsLst>
                  <a:lin ang="5400000" scaled="0"/>
                </a:gradFill>
                <a:cs typeface="Segoe UI Semilight" panose="020B0402040204020203" pitchFamily="34" charset="0"/>
              </a:rPr>
              <a:t>Threat Context for Decisions</a:t>
            </a:r>
          </a:p>
        </p:txBody>
      </p:sp>
      <p:sp>
        <p:nvSpPr>
          <p:cNvPr id="20" name="engage">
            <a:extLst>
              <a:ext uri="{FF2B5EF4-FFF2-40B4-BE49-F238E27FC236}">
                <a16:creationId xmlns:a16="http://schemas.microsoft.com/office/drawing/2014/main" id="{364AC0CF-8CFB-4D52-8503-B357D323E779}"/>
              </a:ext>
            </a:extLst>
          </p:cNvPr>
          <p:cNvSpPr/>
          <p:nvPr/>
        </p:nvSpPr>
        <p:spPr bwMode="auto">
          <a:xfrm>
            <a:off x="4363107" y="4395900"/>
            <a:ext cx="3675342" cy="1837154"/>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89642" tIns="143407" rIns="89642" bIns="143407" numCol="1" spcCol="0" rtlCol="0" fromWordArt="0" anchor="t" anchorCtr="0" forceAA="0" compatLnSpc="1">
            <a:prstTxWarp prst="textNoShape">
              <a:avLst/>
            </a:prstTxWarp>
            <a:spAutoFit/>
          </a:bodyPr>
          <a:lstStyle/>
          <a:p>
            <a:pPr algn="ctr" defTabSz="895922" fontAlgn="base">
              <a:lnSpc>
                <a:spcPct val="90000"/>
              </a:lnSpc>
              <a:spcBef>
                <a:spcPts val="1200"/>
              </a:spcBef>
              <a:spcAft>
                <a:spcPct val="0"/>
              </a:spcAft>
              <a:defRPr/>
            </a:pPr>
            <a:r>
              <a:rPr lang="en-US" sz="1568" kern="0">
                <a:gradFill>
                  <a:gsLst>
                    <a:gs pos="20000">
                      <a:srgbClr val="353535"/>
                    </a:gs>
                    <a:gs pos="68000">
                      <a:srgbClr val="353535"/>
                    </a:gs>
                  </a:gsLst>
                  <a:lin ang="5400000" scaled="0"/>
                </a:gradFill>
                <a:cs typeface="Segoe UI Semilight" panose="020B0402040204020203" pitchFamily="34" charset="0"/>
              </a:rPr>
              <a:t>Waterfall to DevOps release cycles</a:t>
            </a:r>
          </a:p>
          <a:p>
            <a:pPr algn="ctr" defTabSz="895922" fontAlgn="base">
              <a:lnSpc>
                <a:spcPct val="90000"/>
              </a:lnSpc>
              <a:spcBef>
                <a:spcPts val="1200"/>
              </a:spcBef>
              <a:spcAft>
                <a:spcPct val="0"/>
              </a:spcAft>
              <a:defRPr/>
            </a:pPr>
            <a:r>
              <a:rPr lang="en-US" sz="1568" kern="0">
                <a:gradFill>
                  <a:gsLst>
                    <a:gs pos="20000">
                      <a:srgbClr val="353535"/>
                    </a:gs>
                    <a:gs pos="68000">
                      <a:srgbClr val="353535"/>
                    </a:gs>
                  </a:gsLst>
                  <a:lin ang="5400000" scaled="0"/>
                </a:gradFill>
                <a:cs typeface="Segoe UI Semilight" panose="020B0402040204020203" pitchFamily="34" charset="0"/>
              </a:rPr>
              <a:t>Architecture continuously evolves</a:t>
            </a:r>
          </a:p>
          <a:p>
            <a:pPr algn="ctr" defTabSz="895922" fontAlgn="base">
              <a:lnSpc>
                <a:spcPct val="90000"/>
              </a:lnSpc>
              <a:spcBef>
                <a:spcPts val="1200"/>
              </a:spcBef>
              <a:spcAft>
                <a:spcPct val="0"/>
              </a:spcAft>
              <a:defRPr/>
            </a:pPr>
            <a:r>
              <a:rPr lang="en-US" sz="1568" kern="0">
                <a:gradFill>
                  <a:gsLst>
                    <a:gs pos="20000">
                      <a:srgbClr val="353535"/>
                    </a:gs>
                    <a:gs pos="68000">
                      <a:srgbClr val="353535"/>
                    </a:gs>
                  </a:gsLst>
                  <a:lin ang="5400000" scaled="0"/>
                </a:gradFill>
                <a:cs typeface="Segoe UI Semilight" panose="020B0402040204020203" pitchFamily="34" charset="0"/>
              </a:rPr>
              <a:t>Increasing automation and integration</a:t>
            </a:r>
          </a:p>
          <a:p>
            <a:pPr algn="ctr" defTabSz="895922" fontAlgn="base">
              <a:lnSpc>
                <a:spcPct val="90000"/>
              </a:lnSpc>
              <a:spcBef>
                <a:spcPts val="1200"/>
              </a:spcBef>
              <a:spcAft>
                <a:spcPct val="0"/>
              </a:spcAft>
              <a:defRPr/>
            </a:pPr>
            <a:r>
              <a:rPr lang="en-US" sz="1568" kern="0">
                <a:gradFill>
                  <a:gsLst>
                    <a:gs pos="20000">
                      <a:srgbClr val="353535"/>
                    </a:gs>
                    <a:gs pos="68000">
                      <a:srgbClr val="353535"/>
                    </a:gs>
                  </a:gsLst>
                  <a:lin ang="5400000" scaled="0"/>
                </a:gradFill>
                <a:cs typeface="Segoe UI Semilight" panose="020B0402040204020203" pitchFamily="34" charset="0"/>
              </a:rPr>
              <a:t>Asset-specific security controls diminishing role of network security</a:t>
            </a:r>
          </a:p>
        </p:txBody>
      </p:sp>
      <p:sp>
        <p:nvSpPr>
          <p:cNvPr id="24" name="engage">
            <a:extLst>
              <a:ext uri="{FF2B5EF4-FFF2-40B4-BE49-F238E27FC236}">
                <a16:creationId xmlns:a16="http://schemas.microsoft.com/office/drawing/2014/main" id="{3F0C835E-0784-44AE-BEC9-DBE6BD3E3818}"/>
              </a:ext>
            </a:extLst>
          </p:cNvPr>
          <p:cNvSpPr/>
          <p:nvPr/>
        </p:nvSpPr>
        <p:spPr bwMode="auto">
          <a:xfrm>
            <a:off x="8619682" y="4364257"/>
            <a:ext cx="3217251" cy="1900441"/>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89642" tIns="143407" rIns="89642" bIns="143407" numCol="1" spcCol="0" rtlCol="0" fromWordArt="0" anchor="t" anchorCtr="0" forceAA="0" compatLnSpc="1">
            <a:prstTxWarp prst="textNoShape">
              <a:avLst/>
            </a:prstTxWarp>
            <a:spAutoFit/>
          </a:bodyPr>
          <a:lstStyle/>
          <a:p>
            <a:pPr marL="0" marR="0" lvl="0" indent="0" algn="ctr" defTabSz="895922" rtl="0" eaLnBrk="1" fontAlgn="base" latinLnBrk="0" hangingPunct="1">
              <a:lnSpc>
                <a:spcPct val="90000"/>
              </a:lnSpc>
              <a:spcBef>
                <a:spcPts val="1200"/>
              </a:spcBef>
              <a:spcAft>
                <a:spcPct val="0"/>
              </a:spcAft>
              <a:buClrTx/>
              <a:buSzTx/>
              <a:buFontTx/>
              <a:buNone/>
              <a:tabLst/>
              <a:defRPr/>
            </a:pPr>
            <a:r>
              <a:rPr kumimoji="0" lang="en-US" sz="1568" b="1" i="0" u="none" strike="noStrike" kern="0" cap="none" spc="0" normalizeH="0" baseline="0" noProof="0">
                <a:ln>
                  <a:noFill/>
                </a:ln>
                <a:gradFill>
                  <a:gsLst>
                    <a:gs pos="20000">
                      <a:srgbClr val="353535"/>
                    </a:gs>
                    <a:gs pos="68000">
                      <a:srgbClr val="353535"/>
                    </a:gs>
                  </a:gsLst>
                  <a:lin ang="5400000" scaled="0"/>
                </a:gradFill>
                <a:effectLst/>
                <a:uLnTx/>
                <a:uFillTx/>
                <a:latin typeface="Segoe UI"/>
                <a:cs typeface="Segoe UI Semilight" panose="020B0402040204020203" pitchFamily="34" charset="0"/>
              </a:rPr>
              <a:t>Engage and inspire </a:t>
            </a:r>
            <a:r>
              <a:rPr lang="en-US" sz="1568" kern="0">
                <a:gradFill>
                  <a:gsLst>
                    <a:gs pos="20000">
                      <a:srgbClr val="353535"/>
                    </a:gs>
                    <a:gs pos="68000">
                      <a:srgbClr val="353535"/>
                    </a:gs>
                  </a:gsLst>
                  <a:lin ang="5400000" scaled="0"/>
                </a:gradFill>
                <a:latin typeface="Segoe UI"/>
                <a:cs typeface="Segoe UI Semilight" panose="020B0402040204020203" pitchFamily="34" charset="0"/>
              </a:rPr>
              <a:t>p</a:t>
            </a:r>
            <a:r>
              <a:rPr kumimoji="0" lang="en-US" sz="1568" b="0" i="0" u="none" strike="noStrike" kern="0" cap="none" spc="0" normalizeH="0" baseline="0" noProof="0" err="1">
                <a:ln>
                  <a:noFill/>
                </a:ln>
                <a:gradFill>
                  <a:gsLst>
                    <a:gs pos="20000">
                      <a:srgbClr val="353535"/>
                    </a:gs>
                    <a:gs pos="68000">
                      <a:srgbClr val="353535"/>
                    </a:gs>
                  </a:gsLst>
                  <a:lin ang="5400000" scaled="0"/>
                </a:gradFill>
                <a:effectLst/>
                <a:uLnTx/>
                <a:uFillTx/>
                <a:latin typeface="Segoe UI"/>
                <a:cs typeface="Segoe UI Semilight" panose="020B0402040204020203" pitchFamily="34" charset="0"/>
              </a:rPr>
              <a:t>eople</a:t>
            </a:r>
            <a:r>
              <a:rPr kumimoji="0" lang="en-US" sz="1568" b="0" i="0" u="none" strike="noStrike" kern="0" cap="none" spc="0" normalizeH="0" baseline="0" noProof="0">
                <a:ln>
                  <a:noFill/>
                </a:ln>
                <a:gradFill>
                  <a:gsLst>
                    <a:gs pos="20000">
                      <a:srgbClr val="353535"/>
                    </a:gs>
                    <a:gs pos="68000">
                      <a:srgbClr val="353535"/>
                    </a:gs>
                  </a:gsLst>
                  <a:lin ang="5400000" scaled="0"/>
                </a:gradFill>
                <a:effectLst/>
                <a:uLnTx/>
                <a:uFillTx/>
                <a:latin typeface="Segoe UI"/>
                <a:cs typeface="Segoe UI Semilight" panose="020B0402040204020203" pitchFamily="34" charset="0"/>
              </a:rPr>
              <a:t>, discover</a:t>
            </a:r>
            <a:r>
              <a:rPr kumimoji="0" lang="en-US" sz="1568" b="0" i="0" u="none" strike="noStrike" kern="0" cap="none" spc="0" normalizeH="0" noProof="0">
                <a:ln>
                  <a:noFill/>
                </a:ln>
                <a:gradFill>
                  <a:gsLst>
                    <a:gs pos="20000">
                      <a:srgbClr val="353535"/>
                    </a:gs>
                    <a:gs pos="68000">
                      <a:srgbClr val="353535"/>
                    </a:gs>
                  </a:gsLst>
                  <a:lin ang="5400000" scaled="0"/>
                </a:gradFill>
                <a:effectLst/>
                <a:uLnTx/>
                <a:uFillTx/>
                <a:latin typeface="Segoe UI"/>
                <a:cs typeface="Segoe UI Semilight" panose="020B0402040204020203" pitchFamily="34" charset="0"/>
              </a:rPr>
              <a:t> and address</a:t>
            </a:r>
            <a:r>
              <a:rPr lang="en-US" sz="1568" kern="0">
                <a:gradFill>
                  <a:gsLst>
                    <a:gs pos="20000">
                      <a:srgbClr val="353535"/>
                    </a:gs>
                    <a:gs pos="68000">
                      <a:srgbClr val="353535"/>
                    </a:gs>
                  </a:gsLst>
                  <a:lin ang="5400000" scaled="0"/>
                </a:gradFill>
                <a:latin typeface="Segoe UI"/>
                <a:cs typeface="Segoe UI Semilight" panose="020B0402040204020203" pitchFamily="34" charset="0"/>
              </a:rPr>
              <a:t> fears</a:t>
            </a:r>
          </a:p>
          <a:p>
            <a:pPr marL="0" marR="0" lvl="0" indent="0" algn="ctr" defTabSz="895922" rtl="0" eaLnBrk="1" fontAlgn="base" latinLnBrk="0" hangingPunct="1">
              <a:lnSpc>
                <a:spcPct val="90000"/>
              </a:lnSpc>
              <a:spcBef>
                <a:spcPts val="1200"/>
              </a:spcBef>
              <a:spcAft>
                <a:spcPct val="0"/>
              </a:spcAft>
              <a:buClrTx/>
              <a:buSzTx/>
              <a:buFontTx/>
              <a:buNone/>
              <a:tabLst/>
              <a:defRPr/>
            </a:pPr>
            <a:r>
              <a:rPr kumimoji="0" lang="en-US" sz="1568" b="1" i="0" u="none" strike="noStrike" kern="0" cap="none" spc="0" normalizeH="0" baseline="0" noProof="0">
                <a:ln>
                  <a:noFill/>
                </a:ln>
                <a:gradFill>
                  <a:gsLst>
                    <a:gs pos="20000">
                      <a:srgbClr val="353535"/>
                    </a:gs>
                    <a:gs pos="68000">
                      <a:srgbClr val="353535"/>
                    </a:gs>
                  </a:gsLst>
                  <a:lin ang="5400000" scaled="0"/>
                </a:gradFill>
                <a:effectLst/>
                <a:uLnTx/>
                <a:uFillTx/>
                <a:latin typeface="Segoe UI"/>
                <a:cs typeface="Segoe UI Semilight" panose="020B0402040204020203" pitchFamily="34" charset="0"/>
              </a:rPr>
              <a:t>Encourage training and learning </a:t>
            </a:r>
            <a:r>
              <a:rPr kumimoji="0" lang="en-US" sz="1568" b="0" i="0" u="none" strike="noStrike" kern="0" cap="none" spc="0" normalizeH="0" baseline="0" noProof="0">
                <a:ln>
                  <a:noFill/>
                </a:ln>
                <a:gradFill>
                  <a:gsLst>
                    <a:gs pos="20000">
                      <a:srgbClr val="353535"/>
                    </a:gs>
                    <a:gs pos="68000">
                      <a:srgbClr val="353535"/>
                    </a:gs>
                  </a:gsLst>
                  <a:lin ang="5400000" scaled="0"/>
                </a:gradFill>
                <a:effectLst/>
                <a:uLnTx/>
                <a:uFillTx/>
                <a:latin typeface="Segoe UI"/>
                <a:cs typeface="Segoe UI Semilight" panose="020B0402040204020203" pitchFamily="34" charset="0"/>
              </a:rPr>
              <a:t>on new technologies &amp; methods</a:t>
            </a:r>
          </a:p>
          <a:p>
            <a:pPr marL="0" marR="0" lvl="0" indent="0" algn="ctr" defTabSz="895922" rtl="0" eaLnBrk="1" fontAlgn="base" latinLnBrk="0" hangingPunct="1">
              <a:lnSpc>
                <a:spcPct val="90000"/>
              </a:lnSpc>
              <a:spcBef>
                <a:spcPts val="1200"/>
              </a:spcBef>
              <a:spcAft>
                <a:spcPct val="0"/>
              </a:spcAft>
              <a:buClrTx/>
              <a:buSzTx/>
              <a:buFontTx/>
              <a:buNone/>
              <a:tabLst/>
              <a:defRPr/>
            </a:pPr>
            <a:r>
              <a:rPr kumimoji="0" lang="en-US" sz="1568" b="0" i="0" u="none" strike="noStrike" kern="0" cap="none" spc="0" normalizeH="0" baseline="0" noProof="0">
                <a:ln>
                  <a:noFill/>
                </a:ln>
                <a:gradFill>
                  <a:gsLst>
                    <a:gs pos="20000">
                      <a:srgbClr val="353535"/>
                    </a:gs>
                    <a:gs pos="68000">
                      <a:srgbClr val="353535"/>
                    </a:gs>
                  </a:gsLst>
                  <a:lin ang="5400000" scaled="0"/>
                </a:gradFill>
                <a:effectLst/>
                <a:uLnTx/>
                <a:uFillTx/>
                <a:latin typeface="Segoe UI"/>
                <a:cs typeface="Segoe UI Semilight" panose="020B0402040204020203" pitchFamily="34" charset="0"/>
              </a:rPr>
              <a:t>Recruit, retain, and include</a:t>
            </a:r>
            <a:br>
              <a:rPr kumimoji="0" lang="en-US" sz="1568" b="0" i="0" u="none" strike="noStrike" kern="0" cap="none" spc="0" normalizeH="0" baseline="0" noProof="0">
                <a:ln>
                  <a:noFill/>
                </a:ln>
                <a:gradFill>
                  <a:gsLst>
                    <a:gs pos="20000">
                      <a:srgbClr val="353535"/>
                    </a:gs>
                    <a:gs pos="68000">
                      <a:srgbClr val="353535"/>
                    </a:gs>
                  </a:gsLst>
                  <a:lin ang="5400000" scaled="0"/>
                </a:gradFill>
                <a:effectLst/>
                <a:uLnTx/>
                <a:uFillTx/>
                <a:latin typeface="Segoe UI"/>
                <a:cs typeface="Segoe UI Semilight" panose="020B0402040204020203" pitchFamily="34" charset="0"/>
              </a:rPr>
            </a:br>
            <a:r>
              <a:rPr kumimoji="0" lang="en-US" sz="1568" b="1" i="0" u="none" strike="noStrike" kern="0" cap="none" spc="0" normalizeH="0" baseline="0" noProof="0">
                <a:ln>
                  <a:noFill/>
                </a:ln>
                <a:gradFill>
                  <a:gsLst>
                    <a:gs pos="20000">
                      <a:srgbClr val="353535"/>
                    </a:gs>
                    <a:gs pos="68000">
                      <a:srgbClr val="353535"/>
                    </a:gs>
                  </a:gsLst>
                  <a:lin ang="5400000" scaled="0"/>
                </a:gradFill>
                <a:effectLst/>
                <a:uLnTx/>
                <a:uFillTx/>
                <a:latin typeface="Segoe UI"/>
                <a:cs typeface="Segoe UI Semilight" panose="020B0402040204020203" pitchFamily="34" charset="0"/>
              </a:rPr>
              <a:t>diverse perspectives</a:t>
            </a:r>
          </a:p>
        </p:txBody>
      </p:sp>
      <p:sp>
        <p:nvSpPr>
          <p:cNvPr id="4" name="TextBox 3">
            <a:extLst>
              <a:ext uri="{FF2B5EF4-FFF2-40B4-BE49-F238E27FC236}">
                <a16:creationId xmlns:a16="http://schemas.microsoft.com/office/drawing/2014/main" id="{D7D86968-4147-41DC-AAE8-A053F4B6F555}"/>
              </a:ext>
            </a:extLst>
          </p:cNvPr>
          <p:cNvSpPr txBox="1"/>
          <p:nvPr/>
        </p:nvSpPr>
        <p:spPr>
          <a:xfrm>
            <a:off x="440267" y="146608"/>
            <a:ext cx="10389658"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Segoe UI Semibold" panose="020B0702040204020203" pitchFamily="34" charset="0"/>
                <a:cs typeface="Segoe UI Semibold" panose="020B0702040204020203" pitchFamily="34" charset="0"/>
              </a:rPr>
              <a:t>Challenges of a transformational change</a:t>
            </a:r>
          </a:p>
        </p:txBody>
      </p:sp>
      <p:grpSp>
        <p:nvGrpSpPr>
          <p:cNvPr id="2" name="Group 1">
            <a:extLst>
              <a:ext uri="{FF2B5EF4-FFF2-40B4-BE49-F238E27FC236}">
                <a16:creationId xmlns:a16="http://schemas.microsoft.com/office/drawing/2014/main" id="{AB146A46-43FE-4FD5-A61B-F0EAF8A5FB35}"/>
              </a:ext>
            </a:extLst>
          </p:cNvPr>
          <p:cNvGrpSpPr/>
          <p:nvPr/>
        </p:nvGrpSpPr>
        <p:grpSpPr>
          <a:xfrm>
            <a:off x="1404939" y="2324334"/>
            <a:ext cx="1536621" cy="1536621"/>
            <a:chOff x="1191562" y="2361740"/>
            <a:chExt cx="1536621" cy="1536621"/>
          </a:xfrm>
        </p:grpSpPr>
        <p:sp>
          <p:nvSpPr>
            <p:cNvPr id="70" name="circle1">
              <a:extLst>
                <a:ext uri="{FF2B5EF4-FFF2-40B4-BE49-F238E27FC236}">
                  <a16:creationId xmlns:a16="http://schemas.microsoft.com/office/drawing/2014/main" id="{2C1691A3-3438-41FA-8262-50B020568054}"/>
                </a:ext>
              </a:extLst>
            </p:cNvPr>
            <p:cNvSpPr/>
            <p:nvPr/>
          </p:nvSpPr>
          <p:spPr bwMode="auto">
            <a:xfrm>
              <a:off x="1191562" y="2361740"/>
              <a:ext cx="1536621" cy="1536621"/>
            </a:xfrm>
            <a:prstGeom prst="ellipse">
              <a:avLst/>
            </a:prstGeom>
            <a:solidFill>
              <a:schemeClr val="accent1"/>
            </a:solidFill>
            <a:ln w="12700" cap="flat" cmpd="sng" algn="ctr">
              <a:noFill/>
              <a:prstDash val="solid"/>
              <a:miter lim="800000"/>
            </a:ln>
            <a:effectLst/>
          </p:spPr>
          <p:txBody>
            <a:bodyPr rot="0" spcFirstLastPara="0" vertOverflow="overflow" horzOverflow="overflow" vert="horz" wrap="square" lIns="215072" tIns="172058" rIns="215072" bIns="172058" numCol="1" spcCol="0" rtlCol="0" fromWordArt="0" anchor="t" anchorCtr="0" forceAA="0" compatLnSpc="1">
              <a:prstTxWarp prst="textNoShape">
                <a:avLst/>
              </a:prstTxWarp>
              <a:noAutofit/>
            </a:bodyPr>
            <a:lstStyle/>
            <a:p>
              <a:pPr marL="0" marR="0" lvl="0" indent="0" algn="ctr" defTabSz="1096503" rtl="0" eaLnBrk="1" fontAlgn="base" latinLnBrk="0" hangingPunct="1">
                <a:lnSpc>
                  <a:spcPct val="90000"/>
                </a:lnSpc>
                <a:spcBef>
                  <a:spcPct val="0"/>
                </a:spcBef>
                <a:spcAft>
                  <a:spcPct val="0"/>
                </a:spcAft>
                <a:buClrTx/>
                <a:buSzTx/>
                <a:buFontTx/>
                <a:buNone/>
                <a:tabLst/>
                <a:defRPr/>
              </a:pPr>
              <a:endParaRPr kumimoji="0" lang="en-US" sz="2822"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0" name="Graphic 9" descr="Infinity">
              <a:extLst>
                <a:ext uri="{FF2B5EF4-FFF2-40B4-BE49-F238E27FC236}">
                  <a16:creationId xmlns:a16="http://schemas.microsoft.com/office/drawing/2014/main" id="{03AE400C-68AD-4A4E-A15D-306A9B97D8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02672" y="2666295"/>
              <a:ext cx="914400" cy="914400"/>
            </a:xfrm>
            <a:prstGeom prst="rect">
              <a:avLst/>
            </a:prstGeom>
          </p:spPr>
        </p:pic>
      </p:grpSp>
    </p:spTree>
    <p:extLst>
      <p:ext uri="{BB962C8B-B14F-4D97-AF65-F5344CB8AC3E}">
        <p14:creationId xmlns:p14="http://schemas.microsoft.com/office/powerpoint/2010/main" val="18316005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400"/>
                                        <p:tgtEl>
                                          <p:spTgt spid="22"/>
                                        </p:tgtEl>
                                      </p:cBhvr>
                                    </p:animEffect>
                                  </p:childTnLst>
                                </p:cTn>
                              </p:par>
                              <p:par>
                                <p:cTn id="8" presetID="42" presetClass="path" presetSubtype="0" decel="100000" fill="hold" grpId="1" nodeType="withEffect">
                                  <p:stCondLst>
                                    <p:cond delay="100"/>
                                  </p:stCondLst>
                                  <p:childTnLst>
                                    <p:animMotion origin="layout" path="M 4.79167E-6 -1.48148E-6 L 4.79167E-6 0.0963 " pathEditMode="relative" rAng="0" ptsTypes="AA">
                                      <p:cBhvr>
                                        <p:cTn id="9" dur="700" spd="-100000" fill="hold"/>
                                        <p:tgtEl>
                                          <p:spTgt spid="22"/>
                                        </p:tgtEl>
                                        <p:attrNameLst>
                                          <p:attrName>ppt_x</p:attrName>
                                          <p:attrName>ppt_y</p:attrName>
                                        </p:attrNameLst>
                                      </p:cBhvr>
                                      <p:rCtr x="0" y="4815"/>
                                    </p:animMotion>
                                  </p:childTnLst>
                                </p:cTn>
                              </p:par>
                              <p:par>
                                <p:cTn id="10" presetID="10" presetClass="entr" presetSubtype="0" fill="hold" grpId="0" nodeType="withEffect">
                                  <p:stCondLst>
                                    <p:cond delay="45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400"/>
                                        <p:tgtEl>
                                          <p:spTgt spid="21"/>
                                        </p:tgtEl>
                                      </p:cBhvr>
                                    </p:animEffect>
                                  </p:childTnLst>
                                </p:cTn>
                              </p:par>
                              <p:par>
                                <p:cTn id="13" presetID="42" presetClass="path" presetSubtype="0" decel="100000" fill="hold" grpId="1" nodeType="withEffect">
                                  <p:stCondLst>
                                    <p:cond delay="150"/>
                                  </p:stCondLst>
                                  <p:childTnLst>
                                    <p:animMotion origin="layout" path="M -3.75E-6 1.48148E-6 L -3.75E-6 0.09629 " pathEditMode="relative" rAng="0" ptsTypes="AA">
                                      <p:cBhvr>
                                        <p:cTn id="14" dur="700" spd="-100000" fill="hold"/>
                                        <p:tgtEl>
                                          <p:spTgt spid="21"/>
                                        </p:tgtEl>
                                        <p:attrNameLst>
                                          <p:attrName>ppt_x</p:attrName>
                                          <p:attrName>ppt_y</p:attrName>
                                        </p:attrNameLst>
                                      </p:cBhvr>
                                      <p:rCtr x="0" y="4815"/>
                                    </p:animMotion>
                                  </p:childTnLst>
                                </p:cTn>
                              </p:par>
                              <p:par>
                                <p:cTn id="15" presetID="10" presetClass="entr" presetSubtype="0" fill="hold" grpId="0" nodeType="with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400"/>
                                        <p:tgtEl>
                                          <p:spTgt spid="12"/>
                                        </p:tgtEl>
                                      </p:cBhvr>
                                    </p:animEffect>
                                  </p:childTnLst>
                                </p:cTn>
                              </p:par>
                              <p:par>
                                <p:cTn id="18" presetID="42" presetClass="path" presetSubtype="0" decel="100000" fill="hold" grpId="1" nodeType="withEffect">
                                  <p:stCondLst>
                                    <p:cond delay="200"/>
                                  </p:stCondLst>
                                  <p:childTnLst>
                                    <p:animMotion origin="layout" path="M -2.29167E-6 -3.7037E-7 L -2.29167E-6 0.0963 " pathEditMode="relative" rAng="0" ptsTypes="AA">
                                      <p:cBhvr>
                                        <p:cTn id="19" dur="700" spd="-100000" fill="hold"/>
                                        <p:tgtEl>
                                          <p:spTgt spid="12"/>
                                        </p:tgtEl>
                                        <p:attrNameLst>
                                          <p:attrName>ppt_x</p:attrName>
                                          <p:attrName>ppt_y</p:attrName>
                                        </p:attrNameLst>
                                      </p:cBhvr>
                                      <p:rCtr x="0" y="4815"/>
                                    </p:animMotion>
                                  </p:childTnLst>
                                </p:cTn>
                              </p:par>
                              <p:par>
                                <p:cTn id="20" presetID="1" presetClass="entr" presetSubtype="0" fill="hold" nodeType="withEffect">
                                  <p:stCondLst>
                                    <p:cond delay="50"/>
                                  </p:stCondLst>
                                  <p:childTnLst>
                                    <p:set>
                                      <p:cBhvr>
                                        <p:cTn id="21" dur="1" fill="hold">
                                          <p:stCondLst>
                                            <p:cond delay="499"/>
                                          </p:stCondLst>
                                        </p:cTn>
                                        <p:tgtEl>
                                          <p:spTgt spid="72"/>
                                        </p:tgtEl>
                                        <p:attrNameLst>
                                          <p:attrName>style.visibility</p:attrName>
                                        </p:attrNameLst>
                                      </p:cBhvr>
                                      <p:to>
                                        <p:strVal val="visible"/>
                                      </p:to>
                                    </p:set>
                                  </p:childTnLst>
                                </p:cTn>
                              </p:par>
                              <p:par>
                                <p:cTn id="22" presetID="6" presetClass="emph" presetSubtype="0" accel="100000" autoRev="1" fill="hold" nodeType="withEffect">
                                  <p:stCondLst>
                                    <p:cond delay="50"/>
                                  </p:stCondLst>
                                  <p:childTnLst>
                                    <p:animScale>
                                      <p:cBhvr>
                                        <p:cTn id="23" dur="500" fill="hold"/>
                                        <p:tgtEl>
                                          <p:spTgt spid="72"/>
                                        </p:tgtEl>
                                      </p:cBhvr>
                                      <p:by x="0" y="0"/>
                                    </p:animScale>
                                  </p:childTnLst>
                                </p:cTn>
                              </p:par>
                              <p:par>
                                <p:cTn id="24" presetID="1" presetClass="entr" presetSubtype="0" fill="hold" nodeType="withEffect">
                                  <p:stCondLst>
                                    <p:cond delay="100"/>
                                  </p:stCondLst>
                                  <p:childTnLst>
                                    <p:set>
                                      <p:cBhvr>
                                        <p:cTn id="25" dur="1" fill="hold">
                                          <p:stCondLst>
                                            <p:cond delay="499"/>
                                          </p:stCondLst>
                                        </p:cTn>
                                        <p:tgtEl>
                                          <p:spTgt spid="66"/>
                                        </p:tgtEl>
                                        <p:attrNameLst>
                                          <p:attrName>style.visibility</p:attrName>
                                        </p:attrNameLst>
                                      </p:cBhvr>
                                      <p:to>
                                        <p:strVal val="visible"/>
                                      </p:to>
                                    </p:set>
                                  </p:childTnLst>
                                </p:cTn>
                              </p:par>
                              <p:par>
                                <p:cTn id="26" presetID="6" presetClass="emph" presetSubtype="0" accel="100000" autoRev="1" fill="hold" nodeType="withEffect">
                                  <p:stCondLst>
                                    <p:cond delay="100"/>
                                  </p:stCondLst>
                                  <p:childTnLst>
                                    <p:animScale>
                                      <p:cBhvr>
                                        <p:cTn id="27" dur="500" fill="hold"/>
                                        <p:tgtEl>
                                          <p:spTgt spid="66"/>
                                        </p:tgtEl>
                                      </p:cBhvr>
                                      <p:by x="0" y="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21" grpId="0"/>
      <p:bldP spid="21" grpId="1"/>
      <p:bldP spid="22" grpId="0"/>
      <p:bldP spid="2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C380338-A961-4C36-8244-A4E1FC4D7781}"/>
              </a:ext>
            </a:extLst>
          </p:cNvPr>
          <p:cNvSpPr/>
          <p:nvPr/>
        </p:nvSpPr>
        <p:spPr bwMode="auto">
          <a:xfrm>
            <a:off x="0" y="961588"/>
            <a:ext cx="12192000" cy="5758807"/>
          </a:xfrm>
          <a:prstGeom prst="rect">
            <a:avLst/>
          </a:prstGeom>
          <a:solidFill>
            <a:schemeClr val="bg1"/>
          </a:solidFill>
          <a:ln>
            <a:noFill/>
          </a:ln>
          <a:effectLst>
            <a:outerShdw blurRad="292100" dist="38100" dir="3600000" sx="102000" sy="102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spcAft>
                <a:spcPts val="0"/>
              </a:spcAft>
            </a:pPr>
            <a:endParaRPr lang="en-GB"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CC7CB515-1EF9-4624-A0A6-EC3785DE09FD}"/>
              </a:ext>
            </a:extLst>
          </p:cNvPr>
          <p:cNvSpPr txBox="1"/>
          <p:nvPr/>
        </p:nvSpPr>
        <p:spPr>
          <a:xfrm>
            <a:off x="834090" y="1382490"/>
            <a:ext cx="11357910" cy="1722010"/>
          </a:xfrm>
          <a:prstGeom prst="rect">
            <a:avLst/>
          </a:prstGeom>
          <a:noFill/>
        </p:spPr>
        <p:txBody>
          <a:bodyPr wrap="square">
            <a:spAutoFit/>
          </a:bodyPr>
          <a:lstStyle/>
          <a:p>
            <a:pPr marL="342900" indent="-342900">
              <a:buFont typeface="+mj-lt"/>
              <a:buAutoNum type="arabicPeriod"/>
            </a:pPr>
            <a:r>
              <a:rPr lang="en-US" dirty="0"/>
              <a:t>Enable users to connect directly to cloud resources (optimized and secure)</a:t>
            </a:r>
          </a:p>
          <a:p>
            <a:pPr marL="800083" lvl="1" indent="-342900">
              <a:buFont typeface="Arial" panose="020B0604020202020204" pitchFamily="34" charset="0"/>
              <a:buChar char="•"/>
            </a:pPr>
            <a:r>
              <a:rPr lang="en-US" dirty="0"/>
              <a:t>Use native controls rather than traffic interception</a:t>
            </a:r>
          </a:p>
          <a:p>
            <a:pPr marL="800083" lvl="1" indent="-342900">
              <a:buFont typeface="Arial" panose="020B0604020202020204" pitchFamily="34" charset="0"/>
              <a:buChar char="•"/>
            </a:pPr>
            <a:r>
              <a:rPr lang="en-US" dirty="0"/>
              <a:t>Measure and enforce security of users, devices, </a:t>
            </a:r>
            <a:r>
              <a:rPr lang="en-US"/>
              <a:t>and </a:t>
            </a:r>
            <a:r>
              <a:rPr lang="en-US" dirty="0"/>
              <a:t>apps/workloads</a:t>
            </a:r>
            <a:r>
              <a:rPr lang="en-US"/>
              <a:t>/</a:t>
            </a:r>
            <a:r>
              <a:rPr lang="en-US" dirty="0"/>
              <a:t>services</a:t>
            </a:r>
          </a:p>
          <a:p>
            <a:pPr marL="109813" indent="-342900">
              <a:buFont typeface="+mj-lt"/>
              <a:buAutoNum type="arabicPeriod"/>
            </a:pPr>
            <a:r>
              <a:rPr lang="en-US" dirty="0"/>
              <a:t>Engage and Train your IT and Security Teams on Zero Trust and associated technology changes</a:t>
            </a:r>
          </a:p>
          <a:p>
            <a:pPr marL="109813" indent="-342900">
              <a:buFont typeface="+mj-lt"/>
              <a:buAutoNum type="arabicPeriod"/>
            </a:pPr>
            <a:r>
              <a:rPr lang="en-US" dirty="0"/>
              <a:t>Follow the Zero Trust Rapid Modernization Plan (</a:t>
            </a:r>
            <a:r>
              <a:rPr lang="en-US" dirty="0" err="1"/>
              <a:t>RaMP</a:t>
            </a:r>
            <a:r>
              <a:rPr lang="en-US" dirty="0"/>
              <a:t>)</a:t>
            </a:r>
          </a:p>
          <a:p>
            <a:pPr marL="47034" indent="-280121">
              <a:buFont typeface="Arial" panose="020B0604020202020204" pitchFamily="34" charset="0"/>
              <a:buChar char="•"/>
            </a:pPr>
            <a:endParaRPr lang="en-US" dirty="0"/>
          </a:p>
        </p:txBody>
      </p:sp>
      <mc:AlternateContent xmlns:mc="http://schemas.openxmlformats.org/markup-compatibility/2006">
        <mc:Choice xmlns:pslz="http://schemas.microsoft.com/office/powerpoint/2016/slidezoom" Requires="pslz">
          <p:graphicFrame>
            <p:nvGraphicFramePr>
              <p:cNvPr id="7" name="Slide Zoom 6">
                <a:extLst>
                  <a:ext uri="{FF2B5EF4-FFF2-40B4-BE49-F238E27FC236}">
                    <a16:creationId xmlns:a16="http://schemas.microsoft.com/office/drawing/2014/main" id="{965CCB66-2892-4264-A73D-8A0BA70D1D8E}"/>
                  </a:ext>
                </a:extLst>
              </p:cNvPr>
              <p:cNvGraphicFramePr>
                <a:graphicFrameLocks noChangeAspect="1"/>
              </p:cNvGraphicFramePr>
              <p:nvPr>
                <p:extLst>
                  <p:ext uri="{D42A27DB-BD31-4B8C-83A1-F6EECF244321}">
                    <p14:modId xmlns:p14="http://schemas.microsoft.com/office/powerpoint/2010/main" val="2619356647"/>
                  </p:ext>
                </p:extLst>
              </p:nvPr>
            </p:nvGraphicFramePr>
            <p:xfrm>
              <a:off x="2691728" y="3294338"/>
              <a:ext cx="4600575" cy="2587823"/>
            </p:xfrm>
            <a:graphic>
              <a:graphicData uri="http://schemas.microsoft.com/office/powerpoint/2016/slidezoom">
                <pslz:sldZm>
                  <pslz:sldZmObj sldId="2076137523" cId="1392531524">
                    <pslz:zmPr id="{F7FCFFAE-1D7B-4762-9EDA-FE9645822EBD}" returnToParent="0" transitionDur="1000">
                      <p166:blipFill xmlns:p166="http://schemas.microsoft.com/office/powerpoint/2016/6/main">
                        <a:blip r:embed="rId3"/>
                        <a:stretch>
                          <a:fillRect/>
                        </a:stretch>
                      </p166:blipFill>
                      <p166:spPr xmlns:p166="http://schemas.microsoft.com/office/powerpoint/2016/6/main">
                        <a:xfrm>
                          <a:off x="0" y="0"/>
                          <a:ext cx="4600575" cy="2587823"/>
                        </a:xfrm>
                        <a:prstGeom prst="rect">
                          <a:avLst/>
                        </a:prstGeom>
                        <a:solidFill>
                          <a:schemeClr val="tx1">
                            <a:lumMod val="75000"/>
                            <a:lumOff val="25000"/>
                          </a:schemeClr>
                        </a:solidFill>
                        <a:ln w="19050">
                          <a:noFill/>
                          <a:prstDash val="sysDot"/>
                          <a:headEnd type="none" w="med" len="med"/>
                          <a:tailEnd type="none" w="med" len="med"/>
                        </a:ln>
                        <a:effectLst>
                          <a:outerShdw blurRad="139700" dist="38100" dir="2400000" algn="ctr" rotWithShape="0">
                            <a:prstClr val="black">
                              <a:alpha val="30000"/>
                            </a:prstClr>
                          </a:outerShdw>
                        </a:effectLst>
                      </p166:spPr>
                    </pslz:zmPr>
                  </pslz:sldZmObj>
                </pslz:sldZm>
              </a:graphicData>
            </a:graphic>
          </p:graphicFrame>
        </mc:Choice>
        <mc:Fallback>
          <p:pic>
            <p:nvPicPr>
              <p:cNvPr id="7" name="Slide Zoom 6">
                <a:extLst>
                  <a:ext uri="{FF2B5EF4-FFF2-40B4-BE49-F238E27FC236}">
                    <a16:creationId xmlns:a16="http://schemas.microsoft.com/office/drawing/2014/main" id="{965CCB66-2892-4264-A73D-8A0BA70D1D8E}"/>
                  </a:ext>
                </a:extLst>
              </p:cNvPr>
              <p:cNvPicPr>
                <a:picLocks noGrp="1" noRot="1" noChangeAspect="1" noMove="1" noResize="1" noEditPoints="1" noAdjustHandles="1" noChangeArrowheads="1" noChangeShapeType="1"/>
              </p:cNvPicPr>
              <p:nvPr/>
            </p:nvPicPr>
            <p:blipFill>
              <a:blip r:embed="rId3"/>
              <a:stretch>
                <a:fillRect/>
              </a:stretch>
            </p:blipFill>
            <p:spPr>
              <a:xfrm>
                <a:off x="2691728" y="3294338"/>
                <a:ext cx="4600575" cy="2587823"/>
              </a:xfrm>
              <a:prstGeom prst="rect">
                <a:avLst/>
              </a:prstGeom>
              <a:solidFill>
                <a:schemeClr val="tx1">
                  <a:lumMod val="75000"/>
                  <a:lumOff val="25000"/>
                </a:schemeClr>
              </a:solidFill>
              <a:ln w="19050">
                <a:noFill/>
                <a:prstDash val="sysDot"/>
                <a:headEnd type="none" w="med" len="med"/>
                <a:tailEnd type="none" w="med" len="med"/>
              </a:ln>
              <a:effectLst>
                <a:outerShdw blurRad="139700" dist="38100" dir="2400000" algn="ctr" rotWithShape="0">
                  <a:prstClr val="black">
                    <a:alpha val="30000"/>
                  </a:prstClr>
                </a:outerShdw>
              </a:effectLst>
            </p:spPr>
          </p:pic>
        </mc:Fallback>
      </mc:AlternateContent>
      <p:sp>
        <p:nvSpPr>
          <p:cNvPr id="4" name="Title 1">
            <a:extLst>
              <a:ext uri="{FF2B5EF4-FFF2-40B4-BE49-F238E27FC236}">
                <a16:creationId xmlns:a16="http://schemas.microsoft.com/office/drawing/2014/main" id="{57FB10D4-9FFB-4961-BAF2-5367DE2BD132}"/>
              </a:ext>
            </a:extLst>
          </p:cNvPr>
          <p:cNvSpPr txBox="1">
            <a:spLocks/>
          </p:cNvSpPr>
          <p:nvPr/>
        </p:nvSpPr>
        <p:spPr>
          <a:xfrm>
            <a:off x="577481" y="217752"/>
            <a:ext cx="10903319" cy="553998"/>
          </a:xfrm>
          <a:prstGeom prst="rect">
            <a:avLst/>
          </a:prstGeom>
        </p:spPr>
        <p:txBody>
          <a:bodyPr vert="horz" wrap="square" lIns="0" tIns="0" rIns="0" bIns="0" rtlCol="0" anchor="t">
            <a:spAutoFit/>
          </a:bodyPr>
          <a:lstStyle>
            <a:lvl1pPr algn="l" defTabSz="932719" rtl="0" eaLnBrk="1" latinLnBrk="0" hangingPunct="1">
              <a:lnSpc>
                <a:spcPct val="100000"/>
              </a:lnSpc>
              <a:spcBef>
                <a:spcPct val="0"/>
              </a:spcBef>
              <a:buNone/>
              <a:defRPr lang="en-US" sz="3600" b="1" kern="1200" cap="none" spc="-51"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GB" dirty="0"/>
              <a:t>Key takeaways</a:t>
            </a:r>
          </a:p>
        </p:txBody>
      </p:sp>
    </p:spTree>
    <p:extLst>
      <p:ext uri="{BB962C8B-B14F-4D97-AF65-F5344CB8AC3E}">
        <p14:creationId xmlns:p14="http://schemas.microsoft.com/office/powerpoint/2010/main" val="3338814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A99098-A6E3-4028-886A-3D9B79A51CA9}"/>
              </a:ext>
            </a:extLst>
          </p:cNvPr>
          <p:cNvSpPr/>
          <p:nvPr/>
        </p:nvSpPr>
        <p:spPr bwMode="auto">
          <a:xfrm>
            <a:off x="0" y="961588"/>
            <a:ext cx="12192000" cy="5758807"/>
          </a:xfrm>
          <a:prstGeom prst="rect">
            <a:avLst/>
          </a:prstGeom>
          <a:solidFill>
            <a:schemeClr val="bg1"/>
          </a:solidFill>
          <a:ln>
            <a:noFill/>
          </a:ln>
          <a:effectLst>
            <a:outerShdw blurRad="292100" dist="38100" dir="3600000" sx="102000" sy="102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4" name="Text Placeholder 4">
            <a:extLst>
              <a:ext uri="{FF2B5EF4-FFF2-40B4-BE49-F238E27FC236}">
                <a16:creationId xmlns:a16="http://schemas.microsoft.com/office/drawing/2014/main" id="{07B63777-E386-E246-A843-0DCE57C79838}"/>
              </a:ext>
            </a:extLst>
          </p:cNvPr>
          <p:cNvSpPr txBox="1">
            <a:spLocks/>
          </p:cNvSpPr>
          <p:nvPr/>
        </p:nvSpPr>
        <p:spPr>
          <a:xfrm>
            <a:off x="572768" y="1338453"/>
            <a:ext cx="8559583" cy="2624741"/>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bg2">
                    <a:lumMod val="25000"/>
                  </a:schemeClr>
                </a:soli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bg2">
                    <a:lumMod val="25000"/>
                  </a:schemeClr>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bg2">
                    <a:lumMod val="25000"/>
                  </a:schemeClr>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chemeClr val="bg2">
                    <a:lumMod val="25000"/>
                  </a:schemeClr>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chemeClr val="bg2">
                    <a:lumMod val="25000"/>
                  </a:schemeClr>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fontAlgn="base">
              <a:buFont typeface="Arial" panose="020B0604020202020204" pitchFamily="34" charset="0"/>
              <a:buChar char="•"/>
            </a:pPr>
            <a:r>
              <a:rPr lang="en-US" sz="1800" b="1" i="0" u="none" strike="noStrike">
                <a:solidFill>
                  <a:schemeClr val="tx1"/>
                </a:solidFill>
                <a:effectLst/>
                <a:latin typeface="Source Serif Pro"/>
              </a:rPr>
              <a:t>Zero Trust Home Page</a:t>
            </a:r>
            <a:r>
              <a:rPr lang="en-US" sz="1800" b="0" i="0">
                <a:solidFill>
                  <a:schemeClr val="tx1"/>
                </a:solidFill>
                <a:effectLst/>
                <a:latin typeface="Source Serif Pro"/>
              </a:rPr>
              <a:t> – Overview and links to resources</a:t>
            </a:r>
            <a:endParaRPr lang="en-US" sz="1800">
              <a:solidFill>
                <a:schemeClr val="tx1"/>
              </a:solidFill>
              <a:latin typeface="Source Serif Pro"/>
            </a:endParaRPr>
          </a:p>
          <a:p>
            <a:pPr marL="571500" lvl="1" indent="0" fontAlgn="base">
              <a:buNone/>
            </a:pPr>
            <a:r>
              <a:rPr lang="en-US" sz="1400" b="0" i="0">
                <a:effectLst/>
                <a:latin typeface="Source Serif Pro"/>
                <a:hlinkClick r:id="rId4"/>
              </a:rPr>
              <a:t>https://aka.ms/zerotrust</a:t>
            </a:r>
            <a:r>
              <a:rPr lang="en-US" sz="1400" b="0" i="0">
                <a:effectLst/>
                <a:latin typeface="Source Serif Pro"/>
              </a:rPr>
              <a:t> </a:t>
            </a:r>
          </a:p>
          <a:p>
            <a:pPr fontAlgn="base">
              <a:buFont typeface="Arial" panose="020B0604020202020204" pitchFamily="34" charset="0"/>
              <a:buChar char="•"/>
            </a:pPr>
            <a:r>
              <a:rPr lang="en-US" sz="1800" b="1">
                <a:solidFill>
                  <a:schemeClr val="tx1"/>
                </a:solidFill>
                <a:latin typeface="Source Serif Pro"/>
              </a:rPr>
              <a:t>Maturity Model – </a:t>
            </a:r>
            <a:r>
              <a:rPr lang="en-US" sz="1800">
                <a:latin typeface="Source Serif Pro"/>
              </a:rPr>
              <a:t>Vision Paper discussing </a:t>
            </a:r>
            <a:r>
              <a:rPr lang="en-US" sz="1800" b="0" i="0">
                <a:effectLst/>
                <a:latin typeface="Source Serif Pro"/>
              </a:rPr>
              <a:t>the Zero Trust journey</a:t>
            </a:r>
          </a:p>
          <a:p>
            <a:pPr marL="571500" lvl="1" indent="0" fontAlgn="base">
              <a:buNone/>
            </a:pPr>
            <a:r>
              <a:rPr lang="en-US" sz="1400">
                <a:latin typeface="Source Serif Pro"/>
                <a:hlinkClick r:id="rId5"/>
              </a:rPr>
              <a:t>https://download.microsoft.com/download/f/9/2/f92129bc-0d6e-4b8e-a47b-288432bae68e/Zero_Trust_Vision_Paper_Final%2010.28.pdf</a:t>
            </a:r>
            <a:r>
              <a:rPr lang="en-US" sz="1400">
                <a:latin typeface="Source Serif Pro"/>
              </a:rPr>
              <a:t> </a:t>
            </a:r>
          </a:p>
          <a:p>
            <a:pPr fontAlgn="base">
              <a:buFont typeface="Arial" panose="020B0604020202020204" pitchFamily="34" charset="0"/>
              <a:buChar char="•"/>
            </a:pPr>
            <a:r>
              <a:rPr lang="en-US" sz="1800" b="1">
                <a:solidFill>
                  <a:schemeClr val="tx1"/>
                </a:solidFill>
                <a:latin typeface="Source Serif Pro"/>
              </a:rPr>
              <a:t>Zero Trust Assessment Tools</a:t>
            </a:r>
            <a:endParaRPr lang="en-US" sz="1800" b="1">
              <a:solidFill>
                <a:srgbClr val="665ED0"/>
              </a:solidFill>
              <a:latin typeface="Source Serif Pro"/>
            </a:endParaRPr>
          </a:p>
          <a:p>
            <a:pPr marL="571500" lvl="1" indent="0" fontAlgn="base">
              <a:buNone/>
            </a:pPr>
            <a:r>
              <a:rPr lang="en-US" sz="1400">
                <a:latin typeface="Source Serif Pro"/>
                <a:hlinkClick r:id="rId6"/>
              </a:rPr>
              <a:t>https://go.microsoft.com/fwlink/p/?LinkID=2118058&amp;clcid=0x409</a:t>
            </a:r>
            <a:r>
              <a:rPr lang="en-US" sz="1400">
                <a:latin typeface="Source Serif Pro"/>
              </a:rPr>
              <a:t> </a:t>
            </a:r>
          </a:p>
          <a:p>
            <a:pPr fontAlgn="base">
              <a:buFont typeface="Arial" panose="020B0604020202020204" pitchFamily="34" charset="0"/>
              <a:buChar char="•"/>
            </a:pPr>
            <a:r>
              <a:rPr lang="en-US" sz="1800" b="1">
                <a:solidFill>
                  <a:schemeClr val="tx1"/>
                </a:solidFill>
                <a:latin typeface="Source Serif Pro"/>
              </a:rPr>
              <a:t>Zero Trust Strategy &amp; Architecture </a:t>
            </a:r>
            <a:r>
              <a:rPr lang="en-US" sz="1800">
                <a:latin typeface="Source Serif Pro"/>
              </a:rPr>
              <a:t>- CISO Workshop Videos + Slides</a:t>
            </a:r>
          </a:p>
          <a:p>
            <a:pPr marL="571500" lvl="1" indent="0" fontAlgn="base">
              <a:buNone/>
            </a:pPr>
            <a:r>
              <a:rPr lang="en-US" sz="1400">
                <a:latin typeface="Source Serif Pro"/>
                <a:hlinkClick r:id="rId7"/>
              </a:rPr>
              <a:t>https://docs.microsoft.com/microsoft-365/security/office-365-security/ciso-workshop-module-3</a:t>
            </a:r>
            <a:r>
              <a:rPr lang="en-US" sz="1400">
                <a:latin typeface="Source Serif Pro"/>
              </a:rPr>
              <a:t> </a:t>
            </a:r>
          </a:p>
          <a:p>
            <a:pPr algn="l" fontAlgn="base">
              <a:buFont typeface="Arial" panose="020B0604020202020204" pitchFamily="34" charset="0"/>
              <a:buChar char="•"/>
            </a:pPr>
            <a:r>
              <a:rPr lang="en-US" sz="1800" b="1">
                <a:solidFill>
                  <a:schemeClr val="tx1"/>
                </a:solidFill>
                <a:latin typeface="Source Serif Pro"/>
              </a:rPr>
              <a:t>Microsoft’s IT Learnings - </a:t>
            </a:r>
            <a:r>
              <a:rPr lang="en-US" sz="1800" b="0" i="0">
                <a:effectLst/>
                <a:latin typeface="Source Serif Pro"/>
              </a:rPr>
              <a:t>from ongoing Zero Trust journey</a:t>
            </a:r>
          </a:p>
          <a:p>
            <a:pPr marL="571500" lvl="1" indent="0" fontAlgn="base">
              <a:buNone/>
            </a:pPr>
            <a:r>
              <a:rPr lang="en-US" sz="1400">
                <a:latin typeface="Source Serif Pro"/>
                <a:hlinkClick r:id="rId8"/>
              </a:rPr>
              <a:t>https://www.microsoft.com/en-us/itshowcase/implementing-a-zero-trust-security-model-at-microsoft</a:t>
            </a:r>
            <a:r>
              <a:rPr lang="en-US" sz="1400">
                <a:latin typeface="Source Serif Pro"/>
              </a:rPr>
              <a:t> </a:t>
            </a:r>
          </a:p>
          <a:p>
            <a:pPr marL="0" indent="0" algn="l" fontAlgn="base">
              <a:buNone/>
            </a:pPr>
            <a:endParaRPr lang="en-US" sz="1400" b="1">
              <a:latin typeface="Source Serif Pro"/>
            </a:endParaRPr>
          </a:p>
          <a:p>
            <a:pPr marL="0" indent="0" algn="l" fontAlgn="base">
              <a:buNone/>
            </a:pPr>
            <a:r>
              <a:rPr lang="en-US" sz="2800" b="1">
                <a:latin typeface="Source Serif Pro"/>
              </a:rPr>
              <a:t>Reference Slides</a:t>
            </a:r>
            <a:endParaRPr lang="en-US" sz="2800" b="1" i="0">
              <a:effectLst/>
              <a:latin typeface="Source Serif Pro"/>
            </a:endParaRPr>
          </a:p>
          <a:p>
            <a:endParaRPr lang="en-US"/>
          </a:p>
        </p:txBody>
      </p:sp>
      <mc:AlternateContent xmlns:mc="http://schemas.openxmlformats.org/markup-compatibility/2006">
        <mc:Choice xmlns:pslz="http://schemas.microsoft.com/office/powerpoint/2016/slidezoom" Requires="pslz">
          <p:graphicFrame>
            <p:nvGraphicFramePr>
              <p:cNvPr id="8" name="Slide Zoom 7">
                <a:extLst>
                  <a:ext uri="{FF2B5EF4-FFF2-40B4-BE49-F238E27FC236}">
                    <a16:creationId xmlns:a16="http://schemas.microsoft.com/office/drawing/2014/main" id="{4031D19E-55E3-478E-AC2C-4E19A5D47676}"/>
                  </a:ext>
                </a:extLst>
              </p:cNvPr>
              <p:cNvGraphicFramePr>
                <a:graphicFrameLocks noChangeAspect="1"/>
              </p:cNvGraphicFramePr>
              <p:nvPr>
                <p:extLst>
                  <p:ext uri="{D42A27DB-BD31-4B8C-83A1-F6EECF244321}">
                    <p14:modId xmlns:p14="http://schemas.microsoft.com/office/powerpoint/2010/main" val="874069395"/>
                  </p:ext>
                </p:extLst>
              </p:nvPr>
            </p:nvGraphicFramePr>
            <p:xfrm>
              <a:off x="1573744" y="5204462"/>
              <a:ext cx="2247900" cy="1264444"/>
            </p:xfrm>
            <a:graphic>
              <a:graphicData uri="http://schemas.microsoft.com/office/powerpoint/2016/slidezoom">
                <pslz:sldZm>
                  <pslz:sldZmObj sldId="1862" cId="3231186646">
                    <pslz:zmPr id="{990483D4-967F-466B-8FA9-AAFD2E06DE0D}" returnToParent="0" transitionDur="1000">
                      <p166:blipFill xmlns:p166="http://schemas.microsoft.com/office/powerpoint/2016/6/main">
                        <a:blip r:embed="rId9"/>
                        <a:stretch>
                          <a:fillRect/>
                        </a:stretch>
                      </p166:blipFill>
                      <p166:spPr xmlns:p166="http://schemas.microsoft.com/office/powerpoint/2016/6/main">
                        <a:xfrm>
                          <a:off x="0" y="0"/>
                          <a:ext cx="2247900" cy="1264444"/>
                        </a:xfrm>
                        <a:prstGeom prst="rect">
                          <a:avLst/>
                        </a:prstGeom>
                        <a:solidFill>
                          <a:schemeClr val="tx1">
                            <a:lumMod val="75000"/>
                            <a:lumOff val="25000"/>
                          </a:schemeClr>
                        </a:solidFill>
                        <a:ln w="19050">
                          <a:noFill/>
                          <a:prstDash val="sysDot"/>
                          <a:headEnd type="none" w="med" len="med"/>
                          <a:tailEnd type="none" w="med" len="med"/>
                        </a:ln>
                        <a:effectLst>
                          <a:outerShdw blurRad="139700" dist="38100" dir="2400000" algn="ctr" rotWithShape="0">
                            <a:prstClr val="black">
                              <a:alpha val="30000"/>
                            </a:prstClr>
                          </a:outerShdw>
                        </a:effectLst>
                      </p166:spPr>
                    </pslz:zmPr>
                  </pslz:sldZmObj>
                </pslz:sldZm>
              </a:graphicData>
            </a:graphic>
          </p:graphicFrame>
        </mc:Choice>
        <mc:Fallback>
          <p:pic>
            <p:nvPicPr>
              <p:cNvPr id="8" name="Slide Zoom 7">
                <a:extLst>
                  <a:ext uri="{FF2B5EF4-FFF2-40B4-BE49-F238E27FC236}">
                    <a16:creationId xmlns:a16="http://schemas.microsoft.com/office/drawing/2014/main" id="{4031D19E-55E3-478E-AC2C-4E19A5D47676}"/>
                  </a:ext>
                </a:extLst>
              </p:cNvPr>
              <p:cNvPicPr>
                <a:picLocks noGrp="1" noRot="1" noChangeAspect="1" noMove="1" noResize="1" noEditPoints="1" noAdjustHandles="1" noChangeArrowheads="1" noChangeShapeType="1"/>
              </p:cNvPicPr>
              <p:nvPr/>
            </p:nvPicPr>
            <p:blipFill>
              <a:blip r:embed="rId9"/>
              <a:stretch>
                <a:fillRect/>
              </a:stretch>
            </p:blipFill>
            <p:spPr>
              <a:xfrm>
                <a:off x="1573744" y="5204462"/>
                <a:ext cx="2247900" cy="1264444"/>
              </a:xfrm>
              <a:prstGeom prst="rect">
                <a:avLst/>
              </a:prstGeom>
              <a:solidFill>
                <a:schemeClr val="tx1">
                  <a:lumMod val="75000"/>
                  <a:lumOff val="25000"/>
                </a:schemeClr>
              </a:solidFill>
              <a:ln w="19050">
                <a:noFill/>
                <a:prstDash val="sysDot"/>
                <a:headEnd type="none" w="med" len="med"/>
                <a:tailEnd type="none" w="med" len="med"/>
              </a:ln>
              <a:effectLst>
                <a:outerShdw blurRad="139700" dist="38100" dir="2400000" algn="ctr" rotWithShape="0">
                  <a:prstClr val="black">
                    <a:alpha val="30000"/>
                  </a:prstClr>
                </a:outerShdw>
              </a:effectLst>
            </p:spPr>
          </p:pic>
        </mc:Fallback>
      </mc:AlternateContent>
      <mc:AlternateContent xmlns:mc="http://schemas.openxmlformats.org/markup-compatibility/2006">
        <mc:Choice xmlns:pslz="http://schemas.microsoft.com/office/powerpoint/2016/slidezoom" Requires="pslz">
          <p:graphicFrame>
            <p:nvGraphicFramePr>
              <p:cNvPr id="7" name="Slide Zoom 6">
                <a:extLst>
                  <a:ext uri="{FF2B5EF4-FFF2-40B4-BE49-F238E27FC236}">
                    <a16:creationId xmlns:a16="http://schemas.microsoft.com/office/drawing/2014/main" id="{202F6065-A50A-4F35-AA24-BFD5A0867C1B}"/>
                  </a:ext>
                </a:extLst>
              </p:cNvPr>
              <p:cNvGraphicFramePr>
                <a:graphicFrameLocks noChangeAspect="1"/>
              </p:cNvGraphicFramePr>
              <p:nvPr>
                <p:extLst>
                  <p:ext uri="{D42A27DB-BD31-4B8C-83A1-F6EECF244321}">
                    <p14:modId xmlns:p14="http://schemas.microsoft.com/office/powerpoint/2010/main" val="535645557"/>
                  </p:ext>
                </p:extLst>
              </p:nvPr>
            </p:nvGraphicFramePr>
            <p:xfrm>
              <a:off x="6792556" y="5180352"/>
              <a:ext cx="2247900" cy="1264444"/>
            </p:xfrm>
            <a:graphic>
              <a:graphicData uri="http://schemas.microsoft.com/office/powerpoint/2016/slidezoom">
                <pslz:sldZm>
                  <pslz:sldZmObj sldId="1594" cId="3205221501">
                    <pslz:zmPr id="{3B7B2898-9AB0-4A7C-AD98-5D3C8B344035}" returnToParent="0" transitionDur="1000">
                      <p166:blipFill xmlns:p166="http://schemas.microsoft.com/office/powerpoint/2016/6/main">
                        <a:blip r:embed="rId10"/>
                        <a:stretch>
                          <a:fillRect/>
                        </a:stretch>
                      </p166:blipFill>
                      <p166:spPr xmlns:p166="http://schemas.microsoft.com/office/powerpoint/2016/6/main">
                        <a:xfrm>
                          <a:off x="0" y="0"/>
                          <a:ext cx="2247900" cy="1264444"/>
                        </a:xfrm>
                        <a:prstGeom prst="rect">
                          <a:avLst/>
                        </a:prstGeom>
                        <a:solidFill>
                          <a:schemeClr val="tx1">
                            <a:lumMod val="75000"/>
                            <a:lumOff val="25000"/>
                          </a:schemeClr>
                        </a:solidFill>
                        <a:ln w="19050">
                          <a:noFill/>
                          <a:prstDash val="sysDot"/>
                          <a:headEnd type="none" w="med" len="med"/>
                          <a:tailEnd type="none" w="med" len="med"/>
                        </a:ln>
                        <a:effectLst>
                          <a:outerShdw blurRad="139700" dist="38100" dir="2400000" algn="ctr" rotWithShape="0">
                            <a:prstClr val="black">
                              <a:alpha val="30000"/>
                            </a:prstClr>
                          </a:outerShdw>
                        </a:effectLst>
                      </p166:spPr>
                    </pslz:zmPr>
                  </pslz:sldZmObj>
                </pslz:sldZm>
              </a:graphicData>
            </a:graphic>
          </p:graphicFrame>
        </mc:Choice>
        <mc:Fallback>
          <p:pic>
            <p:nvPicPr>
              <p:cNvPr id="7" name="Slide Zoom 6">
                <a:extLst>
                  <a:ext uri="{FF2B5EF4-FFF2-40B4-BE49-F238E27FC236}">
                    <a16:creationId xmlns:a16="http://schemas.microsoft.com/office/drawing/2014/main" id="{202F6065-A50A-4F35-AA24-BFD5A0867C1B}"/>
                  </a:ext>
                </a:extLst>
              </p:cNvPr>
              <p:cNvPicPr>
                <a:picLocks noGrp="1" noRot="1" noChangeAspect="1" noMove="1" noResize="1" noEditPoints="1" noAdjustHandles="1" noChangeArrowheads="1" noChangeShapeType="1"/>
              </p:cNvPicPr>
              <p:nvPr/>
            </p:nvPicPr>
            <p:blipFill>
              <a:blip r:embed="rId10"/>
              <a:stretch>
                <a:fillRect/>
              </a:stretch>
            </p:blipFill>
            <p:spPr>
              <a:xfrm>
                <a:off x="6792556" y="5180352"/>
                <a:ext cx="2247900" cy="1264444"/>
              </a:xfrm>
              <a:prstGeom prst="rect">
                <a:avLst/>
              </a:prstGeom>
              <a:solidFill>
                <a:schemeClr val="tx1">
                  <a:lumMod val="75000"/>
                  <a:lumOff val="25000"/>
                </a:schemeClr>
              </a:solidFill>
              <a:ln w="19050">
                <a:noFill/>
                <a:prstDash val="sysDot"/>
                <a:headEnd type="none" w="med" len="med"/>
                <a:tailEnd type="none" w="med" len="med"/>
              </a:ln>
              <a:effectLst>
                <a:outerShdw blurRad="139700" dist="38100" dir="2400000" algn="ctr" rotWithShape="0">
                  <a:prstClr val="black">
                    <a:alpha val="30000"/>
                  </a:prstClr>
                </a:outerShdw>
              </a:effectLst>
            </p:spPr>
          </p:pic>
        </mc:Fallback>
      </mc:AlternateContent>
      <mc:AlternateContent xmlns:mc="http://schemas.openxmlformats.org/markup-compatibility/2006">
        <mc:Choice xmlns:pslz="http://schemas.microsoft.com/office/powerpoint/2016/slidezoom" Requires="pslz">
          <p:graphicFrame>
            <p:nvGraphicFramePr>
              <p:cNvPr id="10" name="Slide Zoom 9">
                <a:extLst>
                  <a:ext uri="{FF2B5EF4-FFF2-40B4-BE49-F238E27FC236}">
                    <a16:creationId xmlns:a16="http://schemas.microsoft.com/office/drawing/2014/main" id="{972DF187-EF5B-459A-8C95-04A70F02559F}"/>
                  </a:ext>
                </a:extLst>
              </p:cNvPr>
              <p:cNvGraphicFramePr>
                <a:graphicFrameLocks noChangeAspect="1"/>
              </p:cNvGraphicFramePr>
              <p:nvPr>
                <p:extLst>
                  <p:ext uri="{D42A27DB-BD31-4B8C-83A1-F6EECF244321}">
                    <p14:modId xmlns:p14="http://schemas.microsoft.com/office/powerpoint/2010/main" val="3970294638"/>
                  </p:ext>
                </p:extLst>
              </p:nvPr>
            </p:nvGraphicFramePr>
            <p:xfrm>
              <a:off x="4191824" y="5180352"/>
              <a:ext cx="2290762" cy="1288554"/>
            </p:xfrm>
            <a:graphic>
              <a:graphicData uri="http://schemas.microsoft.com/office/powerpoint/2016/slidezoom">
                <pslz:sldZm>
                  <pslz:sldZmObj sldId="2643" cId="4178171284">
                    <pslz:zmPr id="{DBC3523D-A7AA-455A-8816-701B6617E1F5}" returnToParent="0" transitionDur="1000">
                      <p166:blipFill xmlns:p166="http://schemas.microsoft.com/office/powerpoint/2016/6/main">
                        <a:blip r:embed="rId11"/>
                        <a:stretch>
                          <a:fillRect/>
                        </a:stretch>
                      </p166:blipFill>
                      <p166:spPr xmlns:p166="http://schemas.microsoft.com/office/powerpoint/2016/6/main">
                        <a:xfrm>
                          <a:off x="0" y="0"/>
                          <a:ext cx="2290762" cy="1288554"/>
                        </a:xfrm>
                        <a:prstGeom prst="rect">
                          <a:avLst/>
                        </a:prstGeom>
                        <a:solidFill>
                          <a:schemeClr val="tx1">
                            <a:lumMod val="75000"/>
                            <a:lumOff val="25000"/>
                          </a:schemeClr>
                        </a:solidFill>
                        <a:ln w="19050">
                          <a:noFill/>
                          <a:prstDash val="sysDot"/>
                          <a:headEnd type="none" w="med" len="med"/>
                          <a:tailEnd type="none" w="med" len="med"/>
                        </a:ln>
                        <a:effectLst>
                          <a:outerShdw blurRad="139700" dist="38100" dir="2400000" algn="ctr" rotWithShape="0">
                            <a:prstClr val="black">
                              <a:alpha val="30000"/>
                            </a:prstClr>
                          </a:outerShdw>
                        </a:effectLst>
                      </p166:spPr>
                    </pslz:zmPr>
                  </pslz:sldZmObj>
                </pslz:sldZm>
              </a:graphicData>
            </a:graphic>
          </p:graphicFrame>
        </mc:Choice>
        <mc:Fallback>
          <p:pic>
            <p:nvPicPr>
              <p:cNvPr id="10" name="Slide Zoom 9">
                <a:extLst>
                  <a:ext uri="{FF2B5EF4-FFF2-40B4-BE49-F238E27FC236}">
                    <a16:creationId xmlns:a16="http://schemas.microsoft.com/office/drawing/2014/main" id="{972DF187-EF5B-459A-8C95-04A70F02559F}"/>
                  </a:ext>
                </a:extLst>
              </p:cNvPr>
              <p:cNvPicPr>
                <a:picLocks noGrp="1" noRot="1" noChangeAspect="1" noMove="1" noResize="1" noEditPoints="1" noAdjustHandles="1" noChangeArrowheads="1" noChangeShapeType="1"/>
              </p:cNvPicPr>
              <p:nvPr/>
            </p:nvPicPr>
            <p:blipFill>
              <a:blip r:embed="rId11"/>
              <a:stretch>
                <a:fillRect/>
              </a:stretch>
            </p:blipFill>
            <p:spPr>
              <a:xfrm>
                <a:off x="4191824" y="5180352"/>
                <a:ext cx="2290762" cy="1288554"/>
              </a:xfrm>
              <a:prstGeom prst="rect">
                <a:avLst/>
              </a:prstGeom>
              <a:solidFill>
                <a:schemeClr val="tx1">
                  <a:lumMod val="75000"/>
                  <a:lumOff val="25000"/>
                </a:schemeClr>
              </a:solidFill>
              <a:ln w="19050">
                <a:noFill/>
                <a:prstDash val="sysDot"/>
                <a:headEnd type="none" w="med" len="med"/>
                <a:tailEnd type="none" w="med" len="med"/>
              </a:ln>
              <a:effectLst>
                <a:outerShdw blurRad="139700" dist="38100" dir="2400000" algn="ctr" rotWithShape="0">
                  <a:prstClr val="black">
                    <a:alpha val="30000"/>
                  </a:prstClr>
                </a:outerShdw>
              </a:effectLst>
            </p:spPr>
          </p:pic>
        </mc:Fallback>
      </mc:AlternateContent>
      <mc:AlternateContent xmlns:mc="http://schemas.openxmlformats.org/markup-compatibility/2006">
        <mc:Choice xmlns:pslz="http://schemas.microsoft.com/office/powerpoint/2016/slidezoom" Requires="pslz">
          <p:graphicFrame>
            <p:nvGraphicFramePr>
              <p:cNvPr id="14" name="Slide Zoom 13">
                <a:extLst>
                  <a:ext uri="{FF2B5EF4-FFF2-40B4-BE49-F238E27FC236}">
                    <a16:creationId xmlns:a16="http://schemas.microsoft.com/office/drawing/2014/main" id="{B4DBEF08-9DDE-4FAC-9A29-5930A6BBC06C}"/>
                  </a:ext>
                </a:extLst>
              </p:cNvPr>
              <p:cNvGraphicFramePr>
                <a:graphicFrameLocks noChangeAspect="1"/>
              </p:cNvGraphicFramePr>
              <p:nvPr>
                <p:extLst>
                  <p:ext uri="{D42A27DB-BD31-4B8C-83A1-F6EECF244321}">
                    <p14:modId xmlns:p14="http://schemas.microsoft.com/office/powerpoint/2010/main" val="631319998"/>
                  </p:ext>
                </p:extLst>
              </p:nvPr>
            </p:nvGraphicFramePr>
            <p:xfrm>
              <a:off x="9470847" y="5180352"/>
              <a:ext cx="2290762" cy="1288554"/>
            </p:xfrm>
            <a:graphic>
              <a:graphicData uri="http://schemas.microsoft.com/office/powerpoint/2016/slidezoom">
                <pslz:sldZm>
                  <pslz:sldZmObj sldId="2044" cId="1680154589">
                    <pslz:zmPr id="{DA05690A-91FF-4B77-99E2-00C9F84F5020}" returnToParent="0" transitionDur="1000">
                      <p166:blipFill xmlns:p166="http://schemas.microsoft.com/office/powerpoint/2016/6/main">
                        <a:blip r:embed="rId12"/>
                        <a:stretch>
                          <a:fillRect/>
                        </a:stretch>
                      </p166:blipFill>
                      <p166:spPr xmlns:p166="http://schemas.microsoft.com/office/powerpoint/2016/6/main">
                        <a:xfrm>
                          <a:off x="0" y="0"/>
                          <a:ext cx="2290762" cy="1288554"/>
                        </a:xfrm>
                        <a:prstGeom prst="rect">
                          <a:avLst/>
                        </a:prstGeom>
                        <a:solidFill>
                          <a:schemeClr val="tx1">
                            <a:lumMod val="75000"/>
                            <a:lumOff val="25000"/>
                          </a:schemeClr>
                        </a:solidFill>
                        <a:ln w="19050">
                          <a:noFill/>
                          <a:prstDash val="sysDot"/>
                          <a:headEnd type="none" w="med" len="med"/>
                          <a:tailEnd type="none" w="med" len="med"/>
                        </a:ln>
                        <a:effectLst>
                          <a:outerShdw blurRad="139700" dist="38100" dir="2400000" algn="ctr" rotWithShape="0">
                            <a:prstClr val="black">
                              <a:alpha val="30000"/>
                            </a:prstClr>
                          </a:outerShdw>
                        </a:effectLst>
                      </p166:spPr>
                    </pslz:zmPr>
                  </pslz:sldZmObj>
                </pslz:sldZm>
              </a:graphicData>
            </a:graphic>
          </p:graphicFrame>
        </mc:Choice>
        <mc:Fallback>
          <p:pic>
            <p:nvPicPr>
              <p:cNvPr id="14" name="Slide Zoom 13">
                <a:extLst>
                  <a:ext uri="{FF2B5EF4-FFF2-40B4-BE49-F238E27FC236}">
                    <a16:creationId xmlns:a16="http://schemas.microsoft.com/office/drawing/2014/main" id="{B4DBEF08-9DDE-4FAC-9A29-5930A6BBC06C}"/>
                  </a:ext>
                </a:extLst>
              </p:cNvPr>
              <p:cNvPicPr>
                <a:picLocks noGrp="1" noRot="1" noChangeAspect="1" noMove="1" noResize="1" noEditPoints="1" noAdjustHandles="1" noChangeArrowheads="1" noChangeShapeType="1"/>
              </p:cNvPicPr>
              <p:nvPr/>
            </p:nvPicPr>
            <p:blipFill>
              <a:blip r:embed="rId12"/>
              <a:stretch>
                <a:fillRect/>
              </a:stretch>
            </p:blipFill>
            <p:spPr>
              <a:xfrm>
                <a:off x="9470847" y="5180352"/>
                <a:ext cx="2290762" cy="1288554"/>
              </a:xfrm>
              <a:prstGeom prst="rect">
                <a:avLst/>
              </a:prstGeom>
              <a:solidFill>
                <a:schemeClr val="tx1">
                  <a:lumMod val="75000"/>
                  <a:lumOff val="25000"/>
                </a:schemeClr>
              </a:solidFill>
              <a:ln w="19050">
                <a:noFill/>
                <a:prstDash val="sysDot"/>
                <a:headEnd type="none" w="med" len="med"/>
                <a:tailEnd type="none" w="med" len="med"/>
              </a:ln>
              <a:effectLst>
                <a:outerShdw blurRad="139700" dist="38100" dir="2400000" algn="ctr" rotWithShape="0">
                  <a:prstClr val="black">
                    <a:alpha val="30000"/>
                  </a:prstClr>
                </a:outerShdw>
              </a:effectLst>
            </p:spPr>
          </p:pic>
        </mc:Fallback>
      </mc:AlternateContent>
      <p:sp>
        <p:nvSpPr>
          <p:cNvPr id="2" name="Title 1">
            <a:extLst>
              <a:ext uri="{FF2B5EF4-FFF2-40B4-BE49-F238E27FC236}">
                <a16:creationId xmlns:a16="http://schemas.microsoft.com/office/drawing/2014/main" id="{8DEA1114-3AAA-47F8-B9B4-06D46FE9A700}"/>
              </a:ext>
            </a:extLst>
          </p:cNvPr>
          <p:cNvSpPr txBox="1">
            <a:spLocks/>
          </p:cNvSpPr>
          <p:nvPr/>
        </p:nvSpPr>
        <p:spPr>
          <a:xfrm>
            <a:off x="577481" y="217752"/>
            <a:ext cx="10903319" cy="553998"/>
          </a:xfrm>
          <a:prstGeom prst="rect">
            <a:avLst/>
          </a:prstGeom>
        </p:spPr>
        <p:txBody>
          <a:bodyPr vert="horz" wrap="square" lIns="0" tIns="0" rIns="0" bIns="0" rtlCol="0" anchor="t">
            <a:spAutoFit/>
          </a:bodyPr>
          <a:lstStyle>
            <a:lvl1pPr algn="l" defTabSz="932719" rtl="0" eaLnBrk="1" latinLnBrk="0" hangingPunct="1">
              <a:lnSpc>
                <a:spcPct val="100000"/>
              </a:lnSpc>
              <a:spcBef>
                <a:spcPct val="0"/>
              </a:spcBef>
              <a:buNone/>
              <a:defRPr lang="en-US" sz="3600" b="1" kern="1200" cap="none" spc="-51"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GB" dirty="0"/>
              <a:t>Additional resources and recommended actions</a:t>
            </a:r>
          </a:p>
        </p:txBody>
      </p:sp>
      <p:pic>
        <p:nvPicPr>
          <p:cNvPr id="3" name="Picture 2">
            <a:extLst>
              <a:ext uri="{FF2B5EF4-FFF2-40B4-BE49-F238E27FC236}">
                <a16:creationId xmlns:a16="http://schemas.microsoft.com/office/drawing/2014/main" id="{2D418C68-6110-4AA9-8D4A-CF8210BF5C0F}"/>
              </a:ext>
            </a:extLst>
          </p:cNvPr>
          <p:cNvPicPr>
            <a:picLocks noChangeAspect="1"/>
          </p:cNvPicPr>
          <p:nvPr/>
        </p:nvPicPr>
        <p:blipFill>
          <a:blip r:embed="rId13"/>
          <a:stretch>
            <a:fillRect/>
          </a:stretch>
        </p:blipFill>
        <p:spPr>
          <a:xfrm>
            <a:off x="9040456" y="1147696"/>
            <a:ext cx="2887675" cy="2887675"/>
          </a:xfrm>
          <a:prstGeom prst="rect">
            <a:avLst/>
          </a:prstGeom>
        </p:spPr>
      </p:pic>
    </p:spTree>
    <p:extLst>
      <p:ext uri="{BB962C8B-B14F-4D97-AF65-F5344CB8AC3E}">
        <p14:creationId xmlns:p14="http://schemas.microsoft.com/office/powerpoint/2010/main" val="1764313352"/>
      </p:ext>
    </p:extLst>
  </p:cSld>
  <p:clrMapOvr>
    <a:overrideClrMapping bg1="lt1" tx1="dk1" bg2="lt2" tx2="dk2" accent1="accent1" accent2="accent2" accent3="accent3" accent4="accent4" accent5="accent5" accent6="accent6" hlink="hlink" folHlink="folHlink"/>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FCF02A-0E8A-46DB-BC6D-E490F1379C97}"/>
              </a:ext>
            </a:extLst>
          </p:cNvPr>
          <p:cNvSpPr/>
          <p:nvPr/>
        </p:nvSpPr>
        <p:spPr bwMode="auto">
          <a:xfrm>
            <a:off x="0" y="961588"/>
            <a:ext cx="12192000" cy="5758807"/>
          </a:xfrm>
          <a:prstGeom prst="rect">
            <a:avLst/>
          </a:prstGeom>
          <a:solidFill>
            <a:schemeClr val="bg1"/>
          </a:solidFill>
          <a:ln>
            <a:noFill/>
          </a:ln>
          <a:effectLst>
            <a:outerShdw blurRad="292100" dist="38100" dir="3600000" sx="102000" sy="102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44" name="Rectangle 443">
            <a:extLst>
              <a:ext uri="{FF2B5EF4-FFF2-40B4-BE49-F238E27FC236}">
                <a16:creationId xmlns:a16="http://schemas.microsoft.com/office/drawing/2014/main" id="{F8793F62-19E6-4E4A-A91F-0483E919ADF5}"/>
              </a:ext>
            </a:extLst>
          </p:cNvPr>
          <p:cNvSpPr/>
          <p:nvPr/>
        </p:nvSpPr>
        <p:spPr>
          <a:xfrm>
            <a:off x="534417" y="1016585"/>
            <a:ext cx="3451586" cy="369332"/>
          </a:xfrm>
          <a:prstGeom prst="rect">
            <a:avLst/>
          </a:prstGeom>
        </p:spPr>
        <p:txBody>
          <a:bodyPr wrap="non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gradFill>
                  <a:gsLst>
                    <a:gs pos="2917">
                      <a:srgbClr val="000000"/>
                    </a:gs>
                    <a:gs pos="100000">
                      <a:srgbClr val="000000"/>
                    </a:gs>
                  </a:gsLst>
                  <a:lin ang="5400000" scaled="0"/>
                </a:gradFill>
                <a:effectLst/>
                <a:uLnTx/>
                <a:uFillTx/>
                <a:latin typeface="Segoe UI"/>
                <a:ea typeface="+mn-ea"/>
                <a:cs typeface="+mn-cs"/>
              </a:rPr>
              <a:t>Conditional Access to Resources</a:t>
            </a:r>
          </a:p>
        </p:txBody>
      </p:sp>
      <p:grpSp>
        <p:nvGrpSpPr>
          <p:cNvPr id="600" name="Group 599">
            <a:extLst>
              <a:ext uri="{FF2B5EF4-FFF2-40B4-BE49-F238E27FC236}">
                <a16:creationId xmlns:a16="http://schemas.microsoft.com/office/drawing/2014/main" id="{731A1FB1-DFA1-4799-B7DF-283D850D0275}"/>
              </a:ext>
            </a:extLst>
          </p:cNvPr>
          <p:cNvGrpSpPr/>
          <p:nvPr/>
        </p:nvGrpSpPr>
        <p:grpSpPr>
          <a:xfrm>
            <a:off x="4790753" y="6260570"/>
            <a:ext cx="2681767" cy="448492"/>
            <a:chOff x="4812409" y="5847588"/>
            <a:chExt cx="4091724" cy="684290"/>
          </a:xfrm>
        </p:grpSpPr>
        <p:sp>
          <p:nvSpPr>
            <p:cNvPr id="601" name="TextBox 600">
              <a:extLst>
                <a:ext uri="{FF2B5EF4-FFF2-40B4-BE49-F238E27FC236}">
                  <a16:creationId xmlns:a16="http://schemas.microsoft.com/office/drawing/2014/main" id="{4B88EE65-9790-43FB-A95E-834CA43BF4DB}"/>
                </a:ext>
              </a:extLst>
            </p:cNvPr>
            <p:cNvSpPr txBox="1"/>
            <p:nvPr/>
          </p:nvSpPr>
          <p:spPr>
            <a:xfrm>
              <a:off x="5392811" y="5921407"/>
              <a:ext cx="3511322" cy="610471"/>
            </a:xfrm>
            <a:prstGeom prst="rect">
              <a:avLst/>
            </a:prstGeom>
            <a:solidFill>
              <a:schemeClr val="bg1"/>
            </a:solidFill>
          </p:spPr>
          <p:txBody>
            <a:bodyPr wrap="square" lIns="18288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gradFill>
                    <a:gsLst>
                      <a:gs pos="2917">
                        <a:srgbClr val="0078D4"/>
                      </a:gs>
                      <a:gs pos="30000">
                        <a:srgbClr val="0078D4"/>
                      </a:gs>
                    </a:gsLst>
                    <a:lin ang="5400000" scaled="0"/>
                  </a:gradFill>
                  <a:effectLst/>
                  <a:uLnTx/>
                  <a:uFillTx/>
                  <a:latin typeface="Segoe UI Semibold"/>
                  <a:ea typeface="+mn-ea"/>
                  <a:cs typeface="+mn-cs"/>
                </a:rPr>
                <a:t>Decision</a:t>
              </a:r>
              <a:br>
                <a:rPr kumimoji="0" lang="en-US" sz="1600" b="0" i="0" u="none" strike="noStrike" kern="1200" cap="none" spc="0" normalizeH="0" baseline="0" noProof="0">
                  <a:ln>
                    <a:noFill/>
                  </a:ln>
                  <a:gradFill>
                    <a:gsLst>
                      <a:gs pos="2917">
                        <a:srgbClr val="0078D4"/>
                      </a:gs>
                      <a:gs pos="30000">
                        <a:srgbClr val="0078D4"/>
                      </a:gs>
                    </a:gsLst>
                    <a:lin ang="5400000" scaled="0"/>
                  </a:gradFill>
                  <a:effectLst/>
                  <a:uLnTx/>
                  <a:uFillTx/>
                  <a:latin typeface="Segoe UI Semibold"/>
                  <a:ea typeface="+mn-ea"/>
                  <a:cs typeface="+mn-cs"/>
                </a:rPr>
              </a:br>
              <a:r>
                <a:rPr kumimoji="0" lang="en-US" sz="12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based on organizational policy</a:t>
              </a:r>
            </a:p>
          </p:txBody>
        </p:sp>
        <p:grpSp>
          <p:nvGrpSpPr>
            <p:cNvPr id="602" name="Group 601">
              <a:extLst>
                <a:ext uri="{FF2B5EF4-FFF2-40B4-BE49-F238E27FC236}">
                  <a16:creationId xmlns:a16="http://schemas.microsoft.com/office/drawing/2014/main" id="{A18A3107-6DB7-4A83-8521-F73CD4B34CB2}"/>
                </a:ext>
              </a:extLst>
            </p:cNvPr>
            <p:cNvGrpSpPr/>
            <p:nvPr/>
          </p:nvGrpSpPr>
          <p:grpSpPr>
            <a:xfrm>
              <a:off x="4812409" y="5847588"/>
              <a:ext cx="640080" cy="640080"/>
              <a:chOff x="4890881" y="5418443"/>
              <a:chExt cx="812414" cy="812410"/>
            </a:xfrm>
          </p:grpSpPr>
          <p:sp>
            <p:nvSpPr>
              <p:cNvPr id="603" name="Oval 602">
                <a:extLst>
                  <a:ext uri="{FF2B5EF4-FFF2-40B4-BE49-F238E27FC236}">
                    <a16:creationId xmlns:a16="http://schemas.microsoft.com/office/drawing/2014/main" id="{DCB989CA-DA61-460E-9C75-EA841256E8D4}"/>
                  </a:ext>
                </a:extLst>
              </p:cNvPr>
              <p:cNvSpPr/>
              <p:nvPr/>
            </p:nvSpPr>
            <p:spPr bwMode="auto">
              <a:xfrm>
                <a:off x="4890881" y="5418443"/>
                <a:ext cx="812414" cy="812410"/>
              </a:xfrm>
              <a:prstGeom prst="ellipse">
                <a:avLst/>
              </a:prstGeom>
              <a:solidFill>
                <a:schemeClr val="bg1"/>
              </a:solidFill>
              <a:ln>
                <a:noFill/>
              </a:ln>
              <a:effectLst>
                <a:outerShdw blurRad="254000" dist="762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err="1">
                  <a:ln>
                    <a:noFill/>
                  </a:ln>
                  <a:solidFill>
                    <a:srgbClr val="00B050"/>
                  </a:solidFill>
                  <a:effectLst/>
                  <a:uLnTx/>
                  <a:uFillTx/>
                  <a:latin typeface="Segoe UI"/>
                  <a:ea typeface="+mn-ea"/>
                  <a:cs typeface="+mn-cs"/>
                </a:endParaRPr>
              </a:p>
            </p:txBody>
          </p:sp>
          <p:grpSp>
            <p:nvGrpSpPr>
              <p:cNvPr id="604" name="Group 603">
                <a:extLst>
                  <a:ext uri="{FF2B5EF4-FFF2-40B4-BE49-F238E27FC236}">
                    <a16:creationId xmlns:a16="http://schemas.microsoft.com/office/drawing/2014/main" id="{D1B87BAD-4167-4842-B8CA-0C6ADC87D427}"/>
                  </a:ext>
                </a:extLst>
              </p:cNvPr>
              <p:cNvGrpSpPr/>
              <p:nvPr/>
            </p:nvGrpSpPr>
            <p:grpSpPr>
              <a:xfrm>
                <a:off x="5139021" y="5615746"/>
                <a:ext cx="316134" cy="417805"/>
                <a:chOff x="4691309" y="3200453"/>
                <a:chExt cx="768039" cy="1015047"/>
              </a:xfrm>
            </p:grpSpPr>
            <p:sp>
              <p:nvSpPr>
                <p:cNvPr id="605" name="Freeform 209">
                  <a:extLst>
                    <a:ext uri="{FF2B5EF4-FFF2-40B4-BE49-F238E27FC236}">
                      <a16:creationId xmlns:a16="http://schemas.microsoft.com/office/drawing/2014/main" id="{A2DFA519-BA4B-4155-801B-C4D1A2DAF0F4}"/>
                    </a:ext>
                  </a:extLst>
                </p:cNvPr>
                <p:cNvSpPr>
                  <a:spLocks noEditPoints="1"/>
                </p:cNvSpPr>
                <p:nvPr/>
              </p:nvSpPr>
              <p:spPr bwMode="auto">
                <a:xfrm>
                  <a:off x="4691309" y="3200453"/>
                  <a:ext cx="768039" cy="1015047"/>
                </a:xfrm>
                <a:custGeom>
                  <a:avLst/>
                  <a:gdLst>
                    <a:gd name="T0" fmla="*/ 0 w 320"/>
                    <a:gd name="T1" fmla="*/ 0 h 425"/>
                    <a:gd name="T2" fmla="*/ 0 w 320"/>
                    <a:gd name="T3" fmla="*/ 0 h 425"/>
                    <a:gd name="T4" fmla="*/ 0 w 320"/>
                    <a:gd name="T5" fmla="*/ 425 h 425"/>
                    <a:gd name="T6" fmla="*/ 320 w 320"/>
                    <a:gd name="T7" fmla="*/ 425 h 425"/>
                    <a:gd name="T8" fmla="*/ 320 w 320"/>
                    <a:gd name="T9" fmla="*/ 132 h 425"/>
                    <a:gd name="T10" fmla="*/ 186 w 320"/>
                    <a:gd name="T11" fmla="*/ 132 h 425"/>
                    <a:gd name="T12" fmla="*/ 186 w 320"/>
                    <a:gd name="T13" fmla="*/ 0 h 425"/>
                    <a:gd name="T14" fmla="*/ 0 w 320"/>
                    <a:gd name="T15" fmla="*/ 0 h 425"/>
                    <a:gd name="T16" fmla="*/ 31 w 320"/>
                    <a:gd name="T17" fmla="*/ 138 h 425"/>
                    <a:gd name="T18" fmla="*/ 31 w 320"/>
                    <a:gd name="T19" fmla="*/ 138 h 425"/>
                    <a:gd name="T20" fmla="*/ 102 w 320"/>
                    <a:gd name="T21" fmla="*/ 138 h 425"/>
                    <a:gd name="T22" fmla="*/ 102 w 320"/>
                    <a:gd name="T23" fmla="*/ 165 h 425"/>
                    <a:gd name="T24" fmla="*/ 31 w 320"/>
                    <a:gd name="T25" fmla="*/ 165 h 425"/>
                    <a:gd name="T26" fmla="*/ 31 w 320"/>
                    <a:gd name="T27" fmla="*/ 138 h 425"/>
                    <a:gd name="T28" fmla="*/ 31 w 320"/>
                    <a:gd name="T29" fmla="*/ 192 h 425"/>
                    <a:gd name="T30" fmla="*/ 31 w 320"/>
                    <a:gd name="T31" fmla="*/ 192 h 425"/>
                    <a:gd name="T32" fmla="*/ 289 w 320"/>
                    <a:gd name="T33" fmla="*/ 192 h 425"/>
                    <a:gd name="T34" fmla="*/ 289 w 320"/>
                    <a:gd name="T35" fmla="*/ 218 h 425"/>
                    <a:gd name="T36" fmla="*/ 31 w 320"/>
                    <a:gd name="T37" fmla="*/ 218 h 425"/>
                    <a:gd name="T38" fmla="*/ 31 w 320"/>
                    <a:gd name="T39" fmla="*/ 192 h 425"/>
                    <a:gd name="T40" fmla="*/ 190 w 320"/>
                    <a:gd name="T41" fmla="*/ 245 h 425"/>
                    <a:gd name="T42" fmla="*/ 190 w 320"/>
                    <a:gd name="T43" fmla="*/ 245 h 425"/>
                    <a:gd name="T44" fmla="*/ 289 w 320"/>
                    <a:gd name="T45" fmla="*/ 245 h 425"/>
                    <a:gd name="T46" fmla="*/ 289 w 320"/>
                    <a:gd name="T47" fmla="*/ 272 h 425"/>
                    <a:gd name="T48" fmla="*/ 190 w 320"/>
                    <a:gd name="T49" fmla="*/ 272 h 425"/>
                    <a:gd name="T50" fmla="*/ 190 w 320"/>
                    <a:gd name="T51" fmla="*/ 245 h 425"/>
                    <a:gd name="T52" fmla="*/ 31 w 320"/>
                    <a:gd name="T53" fmla="*/ 245 h 425"/>
                    <a:gd name="T54" fmla="*/ 31 w 320"/>
                    <a:gd name="T55" fmla="*/ 245 h 425"/>
                    <a:gd name="T56" fmla="*/ 163 w 320"/>
                    <a:gd name="T57" fmla="*/ 245 h 425"/>
                    <a:gd name="T58" fmla="*/ 163 w 320"/>
                    <a:gd name="T59" fmla="*/ 272 h 425"/>
                    <a:gd name="T60" fmla="*/ 31 w 320"/>
                    <a:gd name="T61" fmla="*/ 272 h 425"/>
                    <a:gd name="T62" fmla="*/ 31 w 320"/>
                    <a:gd name="T63" fmla="*/ 245 h 425"/>
                    <a:gd name="T64" fmla="*/ 31 w 320"/>
                    <a:gd name="T65" fmla="*/ 298 h 425"/>
                    <a:gd name="T66" fmla="*/ 31 w 320"/>
                    <a:gd name="T67" fmla="*/ 298 h 425"/>
                    <a:gd name="T68" fmla="*/ 289 w 320"/>
                    <a:gd name="T69" fmla="*/ 298 h 425"/>
                    <a:gd name="T70" fmla="*/ 289 w 320"/>
                    <a:gd name="T71" fmla="*/ 325 h 425"/>
                    <a:gd name="T72" fmla="*/ 31 w 320"/>
                    <a:gd name="T73" fmla="*/ 325 h 425"/>
                    <a:gd name="T74" fmla="*/ 31 w 320"/>
                    <a:gd name="T75" fmla="*/ 298 h 425"/>
                    <a:gd name="T76" fmla="*/ 31 w 320"/>
                    <a:gd name="T77" fmla="*/ 352 h 425"/>
                    <a:gd name="T78" fmla="*/ 31 w 320"/>
                    <a:gd name="T79" fmla="*/ 352 h 425"/>
                    <a:gd name="T80" fmla="*/ 289 w 320"/>
                    <a:gd name="T81" fmla="*/ 352 h 425"/>
                    <a:gd name="T82" fmla="*/ 289 w 320"/>
                    <a:gd name="T83" fmla="*/ 378 h 425"/>
                    <a:gd name="T84" fmla="*/ 31 w 320"/>
                    <a:gd name="T85" fmla="*/ 378 h 425"/>
                    <a:gd name="T86" fmla="*/ 31 w 320"/>
                    <a:gd name="T87" fmla="*/ 352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0" h="425">
                      <a:moveTo>
                        <a:pt x="0" y="0"/>
                      </a:moveTo>
                      <a:lnTo>
                        <a:pt x="0" y="0"/>
                      </a:lnTo>
                      <a:lnTo>
                        <a:pt x="0" y="425"/>
                      </a:lnTo>
                      <a:lnTo>
                        <a:pt x="320" y="425"/>
                      </a:lnTo>
                      <a:lnTo>
                        <a:pt x="320" y="132"/>
                      </a:lnTo>
                      <a:lnTo>
                        <a:pt x="186" y="132"/>
                      </a:lnTo>
                      <a:lnTo>
                        <a:pt x="186" y="0"/>
                      </a:lnTo>
                      <a:lnTo>
                        <a:pt x="0" y="0"/>
                      </a:lnTo>
                      <a:close/>
                      <a:moveTo>
                        <a:pt x="31" y="138"/>
                      </a:moveTo>
                      <a:lnTo>
                        <a:pt x="31" y="138"/>
                      </a:lnTo>
                      <a:lnTo>
                        <a:pt x="102" y="138"/>
                      </a:lnTo>
                      <a:lnTo>
                        <a:pt x="102" y="165"/>
                      </a:lnTo>
                      <a:lnTo>
                        <a:pt x="31" y="165"/>
                      </a:lnTo>
                      <a:lnTo>
                        <a:pt x="31" y="138"/>
                      </a:lnTo>
                      <a:close/>
                      <a:moveTo>
                        <a:pt x="31" y="192"/>
                      </a:moveTo>
                      <a:lnTo>
                        <a:pt x="31" y="192"/>
                      </a:lnTo>
                      <a:lnTo>
                        <a:pt x="289" y="192"/>
                      </a:lnTo>
                      <a:lnTo>
                        <a:pt x="289" y="218"/>
                      </a:lnTo>
                      <a:lnTo>
                        <a:pt x="31" y="218"/>
                      </a:lnTo>
                      <a:lnTo>
                        <a:pt x="31" y="192"/>
                      </a:lnTo>
                      <a:close/>
                      <a:moveTo>
                        <a:pt x="190" y="245"/>
                      </a:moveTo>
                      <a:lnTo>
                        <a:pt x="190" y="245"/>
                      </a:lnTo>
                      <a:lnTo>
                        <a:pt x="289" y="245"/>
                      </a:lnTo>
                      <a:lnTo>
                        <a:pt x="289" y="272"/>
                      </a:lnTo>
                      <a:lnTo>
                        <a:pt x="190" y="272"/>
                      </a:lnTo>
                      <a:lnTo>
                        <a:pt x="190" y="245"/>
                      </a:lnTo>
                      <a:close/>
                      <a:moveTo>
                        <a:pt x="31" y="245"/>
                      </a:moveTo>
                      <a:lnTo>
                        <a:pt x="31" y="245"/>
                      </a:lnTo>
                      <a:lnTo>
                        <a:pt x="163" y="245"/>
                      </a:lnTo>
                      <a:lnTo>
                        <a:pt x="163" y="272"/>
                      </a:lnTo>
                      <a:lnTo>
                        <a:pt x="31" y="272"/>
                      </a:lnTo>
                      <a:lnTo>
                        <a:pt x="31" y="245"/>
                      </a:lnTo>
                      <a:close/>
                      <a:moveTo>
                        <a:pt x="31" y="298"/>
                      </a:moveTo>
                      <a:lnTo>
                        <a:pt x="31" y="298"/>
                      </a:lnTo>
                      <a:lnTo>
                        <a:pt x="289" y="298"/>
                      </a:lnTo>
                      <a:lnTo>
                        <a:pt x="289" y="325"/>
                      </a:lnTo>
                      <a:lnTo>
                        <a:pt x="31" y="325"/>
                      </a:lnTo>
                      <a:lnTo>
                        <a:pt x="31" y="298"/>
                      </a:lnTo>
                      <a:close/>
                      <a:moveTo>
                        <a:pt x="31" y="352"/>
                      </a:moveTo>
                      <a:lnTo>
                        <a:pt x="31" y="352"/>
                      </a:lnTo>
                      <a:lnTo>
                        <a:pt x="289" y="352"/>
                      </a:lnTo>
                      <a:lnTo>
                        <a:pt x="289" y="378"/>
                      </a:lnTo>
                      <a:lnTo>
                        <a:pt x="31" y="378"/>
                      </a:lnTo>
                      <a:lnTo>
                        <a:pt x="31" y="352"/>
                      </a:lnTo>
                      <a:close/>
                    </a:path>
                  </a:pathLst>
                </a:custGeom>
                <a:solidFill>
                  <a:srgbClr val="3E3E3E"/>
                </a:solidFill>
                <a:ln w="0">
                  <a:noFill/>
                  <a:prstDash val="solid"/>
                  <a:round/>
                  <a:headEnd/>
                  <a:tailEnd/>
                </a:ln>
              </p:spPr>
              <p:txBody>
                <a:bodyPr vert="horz" wrap="square" lIns="109728" tIns="54864" rIns="109728" bIns="54864"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C3C41"/>
                    </a:solidFill>
                    <a:effectLst/>
                    <a:uLnTx/>
                    <a:uFillTx/>
                    <a:latin typeface="Segoe UI"/>
                    <a:ea typeface="+mn-ea"/>
                    <a:cs typeface="+mn-cs"/>
                  </a:endParaRPr>
                </a:p>
              </p:txBody>
            </p:sp>
            <p:sp>
              <p:nvSpPr>
                <p:cNvPr id="606" name="Freeform 210">
                  <a:extLst>
                    <a:ext uri="{FF2B5EF4-FFF2-40B4-BE49-F238E27FC236}">
                      <a16:creationId xmlns:a16="http://schemas.microsoft.com/office/drawing/2014/main" id="{C2583DFD-EF3F-40B5-80A6-1859F0E0F498}"/>
                    </a:ext>
                  </a:extLst>
                </p:cNvPr>
                <p:cNvSpPr>
                  <a:spLocks/>
                </p:cNvSpPr>
                <p:nvPr/>
              </p:nvSpPr>
              <p:spPr bwMode="auto">
                <a:xfrm>
                  <a:off x="5200762" y="3200453"/>
                  <a:ext cx="258586" cy="250867"/>
                </a:xfrm>
                <a:custGeom>
                  <a:avLst/>
                  <a:gdLst>
                    <a:gd name="T0" fmla="*/ 0 w 107"/>
                    <a:gd name="T1" fmla="*/ 106 h 106"/>
                    <a:gd name="T2" fmla="*/ 0 w 107"/>
                    <a:gd name="T3" fmla="*/ 106 h 106"/>
                    <a:gd name="T4" fmla="*/ 107 w 107"/>
                    <a:gd name="T5" fmla="*/ 106 h 106"/>
                    <a:gd name="T6" fmla="*/ 0 w 107"/>
                    <a:gd name="T7" fmla="*/ 0 h 106"/>
                    <a:gd name="T8" fmla="*/ 0 w 107"/>
                    <a:gd name="T9" fmla="*/ 106 h 106"/>
                  </a:gdLst>
                  <a:ahLst/>
                  <a:cxnLst>
                    <a:cxn ang="0">
                      <a:pos x="T0" y="T1"/>
                    </a:cxn>
                    <a:cxn ang="0">
                      <a:pos x="T2" y="T3"/>
                    </a:cxn>
                    <a:cxn ang="0">
                      <a:pos x="T4" y="T5"/>
                    </a:cxn>
                    <a:cxn ang="0">
                      <a:pos x="T6" y="T7"/>
                    </a:cxn>
                    <a:cxn ang="0">
                      <a:pos x="T8" y="T9"/>
                    </a:cxn>
                  </a:cxnLst>
                  <a:rect l="0" t="0" r="r" b="b"/>
                  <a:pathLst>
                    <a:path w="107" h="106">
                      <a:moveTo>
                        <a:pt x="0" y="106"/>
                      </a:moveTo>
                      <a:lnTo>
                        <a:pt x="0" y="106"/>
                      </a:lnTo>
                      <a:lnTo>
                        <a:pt x="107" y="106"/>
                      </a:lnTo>
                      <a:lnTo>
                        <a:pt x="0" y="0"/>
                      </a:lnTo>
                      <a:lnTo>
                        <a:pt x="0" y="106"/>
                      </a:lnTo>
                      <a:close/>
                    </a:path>
                  </a:pathLst>
                </a:custGeom>
                <a:solidFill>
                  <a:srgbClr val="3E3E3E"/>
                </a:solidFill>
                <a:ln w="0">
                  <a:noFill/>
                  <a:prstDash val="solid"/>
                  <a:round/>
                  <a:headEnd/>
                  <a:tailEnd/>
                </a:ln>
              </p:spPr>
              <p:txBody>
                <a:bodyPr vert="horz" wrap="square" lIns="109728" tIns="54864" rIns="109728" bIns="54864"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C3C41"/>
                    </a:solidFill>
                    <a:effectLst/>
                    <a:uLnTx/>
                    <a:uFillTx/>
                    <a:latin typeface="Segoe UI"/>
                    <a:ea typeface="+mn-ea"/>
                    <a:cs typeface="+mn-cs"/>
                  </a:endParaRPr>
                </a:p>
              </p:txBody>
            </p:sp>
          </p:grpSp>
        </p:grpSp>
      </p:grpSp>
      <p:grpSp>
        <p:nvGrpSpPr>
          <p:cNvPr id="608" name="Group 607">
            <a:extLst>
              <a:ext uri="{FF2B5EF4-FFF2-40B4-BE49-F238E27FC236}">
                <a16:creationId xmlns:a16="http://schemas.microsoft.com/office/drawing/2014/main" id="{C169CB12-6012-4B4C-9A2F-547D7F1B335B}"/>
              </a:ext>
            </a:extLst>
          </p:cNvPr>
          <p:cNvGrpSpPr/>
          <p:nvPr/>
        </p:nvGrpSpPr>
        <p:grpSpPr>
          <a:xfrm>
            <a:off x="842934" y="6260570"/>
            <a:ext cx="2671496" cy="448492"/>
            <a:chOff x="846655" y="5847588"/>
            <a:chExt cx="4076053" cy="684290"/>
          </a:xfrm>
        </p:grpSpPr>
        <p:sp>
          <p:nvSpPr>
            <p:cNvPr id="609" name="TextBox 608">
              <a:extLst>
                <a:ext uri="{FF2B5EF4-FFF2-40B4-BE49-F238E27FC236}">
                  <a16:creationId xmlns:a16="http://schemas.microsoft.com/office/drawing/2014/main" id="{CD7C86E3-D1A6-4718-B7E2-4827440D3EA0}"/>
                </a:ext>
              </a:extLst>
            </p:cNvPr>
            <p:cNvSpPr txBox="1"/>
            <p:nvPr/>
          </p:nvSpPr>
          <p:spPr>
            <a:xfrm>
              <a:off x="1424743" y="5921407"/>
              <a:ext cx="3497965" cy="610471"/>
            </a:xfrm>
            <a:prstGeom prst="rect">
              <a:avLst/>
            </a:prstGeom>
            <a:solidFill>
              <a:schemeClr val="bg1"/>
            </a:solidFill>
          </p:spPr>
          <p:txBody>
            <a:bodyPr wrap="square" lIns="18288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gradFill>
                    <a:gsLst>
                      <a:gs pos="2917">
                        <a:srgbClr val="0078D4"/>
                      </a:gs>
                      <a:gs pos="30000">
                        <a:srgbClr val="0078D4"/>
                      </a:gs>
                    </a:gsLst>
                    <a:lin ang="5400000" scaled="0"/>
                  </a:gradFill>
                  <a:effectLst/>
                  <a:uLnTx/>
                  <a:uFillTx/>
                  <a:latin typeface="Segoe UI Semibold"/>
                  <a:ea typeface="+mn-ea"/>
                  <a:cs typeface="+mn-cs"/>
                </a:rPr>
                <a:t>Signal</a:t>
              </a:r>
              <a:br>
                <a:rPr kumimoji="0" lang="en-US" sz="1600" b="0" i="0" u="none" strike="noStrike" kern="1200" cap="none" spc="0" normalizeH="0" baseline="0" noProof="0">
                  <a:ln>
                    <a:noFill/>
                  </a:ln>
                  <a:gradFill>
                    <a:gsLst>
                      <a:gs pos="2917">
                        <a:srgbClr val="0078D4"/>
                      </a:gs>
                      <a:gs pos="30000">
                        <a:srgbClr val="0078D4"/>
                      </a:gs>
                    </a:gsLst>
                    <a:lin ang="5400000" scaled="0"/>
                  </a:gradFill>
                  <a:effectLst/>
                  <a:uLnTx/>
                  <a:uFillTx/>
                  <a:latin typeface="Segoe UI Semibold"/>
                  <a:ea typeface="+mn-ea"/>
                  <a:cs typeface="+mn-cs"/>
                </a:rPr>
              </a:br>
              <a:r>
                <a:rPr kumimoji="0" lang="en-US" sz="12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to make an informed decision</a:t>
              </a:r>
            </a:p>
          </p:txBody>
        </p:sp>
        <p:grpSp>
          <p:nvGrpSpPr>
            <p:cNvPr id="610" name="Group 609">
              <a:extLst>
                <a:ext uri="{FF2B5EF4-FFF2-40B4-BE49-F238E27FC236}">
                  <a16:creationId xmlns:a16="http://schemas.microsoft.com/office/drawing/2014/main" id="{C4745BDE-8A6E-4E8E-86BB-FC2A683B2E82}"/>
                </a:ext>
              </a:extLst>
            </p:cNvPr>
            <p:cNvGrpSpPr/>
            <p:nvPr/>
          </p:nvGrpSpPr>
          <p:grpSpPr>
            <a:xfrm>
              <a:off x="846655" y="5847588"/>
              <a:ext cx="640080" cy="640080"/>
              <a:chOff x="529858" y="5558104"/>
              <a:chExt cx="812414" cy="812410"/>
            </a:xfrm>
          </p:grpSpPr>
          <p:sp>
            <p:nvSpPr>
              <p:cNvPr id="611" name="Oval 610">
                <a:extLst>
                  <a:ext uri="{FF2B5EF4-FFF2-40B4-BE49-F238E27FC236}">
                    <a16:creationId xmlns:a16="http://schemas.microsoft.com/office/drawing/2014/main" id="{B1E94322-84FE-4077-AC7F-70A4CEF50B45}"/>
                  </a:ext>
                </a:extLst>
              </p:cNvPr>
              <p:cNvSpPr/>
              <p:nvPr/>
            </p:nvSpPr>
            <p:spPr bwMode="auto">
              <a:xfrm>
                <a:off x="529858" y="5558104"/>
                <a:ext cx="812414" cy="812410"/>
              </a:xfrm>
              <a:prstGeom prst="ellipse">
                <a:avLst/>
              </a:prstGeom>
              <a:solidFill>
                <a:schemeClr val="bg1"/>
              </a:solidFill>
              <a:ln>
                <a:noFill/>
              </a:ln>
              <a:effectLst>
                <a:outerShdw blurRad="254000" dist="762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err="1">
                  <a:ln>
                    <a:noFill/>
                  </a:ln>
                  <a:solidFill>
                    <a:srgbClr val="00B050"/>
                  </a:solidFill>
                  <a:effectLst/>
                  <a:uLnTx/>
                  <a:uFillTx/>
                  <a:latin typeface="Segoe UI"/>
                  <a:ea typeface="+mn-ea"/>
                  <a:cs typeface="+mn-cs"/>
                </a:endParaRPr>
              </a:p>
            </p:txBody>
          </p:sp>
          <p:grpSp>
            <p:nvGrpSpPr>
              <p:cNvPr id="612" name="Group 611">
                <a:extLst>
                  <a:ext uri="{FF2B5EF4-FFF2-40B4-BE49-F238E27FC236}">
                    <a16:creationId xmlns:a16="http://schemas.microsoft.com/office/drawing/2014/main" id="{307FBF53-9C80-4F72-BC69-7AC42CDCE4A7}"/>
                  </a:ext>
                </a:extLst>
              </p:cNvPr>
              <p:cNvGrpSpPr/>
              <p:nvPr/>
            </p:nvGrpSpPr>
            <p:grpSpPr>
              <a:xfrm>
                <a:off x="673870" y="5746604"/>
                <a:ext cx="524389" cy="369332"/>
                <a:chOff x="1569824" y="2493431"/>
                <a:chExt cx="1534468" cy="1080738"/>
              </a:xfrm>
            </p:grpSpPr>
            <p:sp>
              <p:nvSpPr>
                <p:cNvPr id="613" name="Freeform: Shape 612">
                  <a:extLst>
                    <a:ext uri="{FF2B5EF4-FFF2-40B4-BE49-F238E27FC236}">
                      <a16:creationId xmlns:a16="http://schemas.microsoft.com/office/drawing/2014/main" id="{7C1D8EA5-A84D-4C14-A33A-0F3DB1622686}"/>
                    </a:ext>
                  </a:extLst>
                </p:cNvPr>
                <p:cNvSpPr/>
                <p:nvPr/>
              </p:nvSpPr>
              <p:spPr>
                <a:xfrm>
                  <a:off x="1739043" y="2493431"/>
                  <a:ext cx="1223653" cy="912741"/>
                </a:xfrm>
                <a:custGeom>
                  <a:avLst/>
                  <a:gdLst>
                    <a:gd name="connsiteX0" fmla="*/ 877641 w 928080"/>
                    <a:gd name="connsiteY0" fmla="*/ 700095 h 696060"/>
                    <a:gd name="connsiteX1" fmla="*/ 58509 w 928080"/>
                    <a:gd name="connsiteY1" fmla="*/ 700095 h 696060"/>
                    <a:gd name="connsiteX2" fmla="*/ 0 w 928080"/>
                    <a:gd name="connsiteY2" fmla="*/ 641586 h 696060"/>
                    <a:gd name="connsiteX3" fmla="*/ 0 w 928080"/>
                    <a:gd name="connsiteY3" fmla="*/ 58509 h 696060"/>
                    <a:gd name="connsiteX4" fmla="*/ 58509 w 928080"/>
                    <a:gd name="connsiteY4" fmla="*/ 0 h 696060"/>
                    <a:gd name="connsiteX5" fmla="*/ 877641 w 928080"/>
                    <a:gd name="connsiteY5" fmla="*/ 0 h 696060"/>
                    <a:gd name="connsiteX6" fmla="*/ 936150 w 928080"/>
                    <a:gd name="connsiteY6" fmla="*/ 58509 h 696060"/>
                    <a:gd name="connsiteX7" fmla="*/ 936150 w 928080"/>
                    <a:gd name="connsiteY7" fmla="*/ 641586 h 696060"/>
                    <a:gd name="connsiteX8" fmla="*/ 877641 w 928080"/>
                    <a:gd name="connsiteY8" fmla="*/ 700095 h 696060"/>
                    <a:gd name="connsiteX9" fmla="*/ 877641 w 928080"/>
                    <a:gd name="connsiteY9" fmla="*/ 700095 h 696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080" h="696060">
                      <a:moveTo>
                        <a:pt x="877641" y="700095"/>
                      </a:moveTo>
                      <a:cubicBezTo>
                        <a:pt x="58509" y="700095"/>
                        <a:pt x="58509" y="700095"/>
                        <a:pt x="58509" y="700095"/>
                      </a:cubicBezTo>
                      <a:cubicBezTo>
                        <a:pt x="26228" y="700095"/>
                        <a:pt x="0" y="673867"/>
                        <a:pt x="0" y="641586"/>
                      </a:cubicBezTo>
                      <a:cubicBezTo>
                        <a:pt x="0" y="58509"/>
                        <a:pt x="0" y="58509"/>
                        <a:pt x="0" y="58509"/>
                      </a:cubicBezTo>
                      <a:cubicBezTo>
                        <a:pt x="0" y="26228"/>
                        <a:pt x="26228" y="0"/>
                        <a:pt x="58509" y="0"/>
                      </a:cubicBezTo>
                      <a:cubicBezTo>
                        <a:pt x="877641" y="0"/>
                        <a:pt x="877641" y="0"/>
                        <a:pt x="877641" y="0"/>
                      </a:cubicBezTo>
                      <a:cubicBezTo>
                        <a:pt x="909922" y="0"/>
                        <a:pt x="936150" y="26228"/>
                        <a:pt x="936150" y="58509"/>
                      </a:cubicBezTo>
                      <a:cubicBezTo>
                        <a:pt x="936150" y="641586"/>
                        <a:pt x="936150" y="641586"/>
                        <a:pt x="936150" y="641586"/>
                      </a:cubicBezTo>
                      <a:cubicBezTo>
                        <a:pt x="936150" y="674876"/>
                        <a:pt x="909922" y="700095"/>
                        <a:pt x="877641" y="700095"/>
                      </a:cubicBezTo>
                      <a:lnTo>
                        <a:pt x="877641" y="700095"/>
                      </a:lnTo>
                      <a:close/>
                    </a:path>
                  </a:pathLst>
                </a:custGeom>
                <a:solidFill>
                  <a:srgbClr val="3E3E3E"/>
                </a:solidFill>
                <a:ln w="10018" cap="flat">
                  <a:noFill/>
                  <a:prstDash val="solid"/>
                  <a:miter/>
                </a:ln>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sp>
              <p:nvSpPr>
                <p:cNvPr id="614" name="Freeform: Shape 613">
                  <a:extLst>
                    <a:ext uri="{FF2B5EF4-FFF2-40B4-BE49-F238E27FC236}">
                      <a16:creationId xmlns:a16="http://schemas.microsoft.com/office/drawing/2014/main" id="{42868065-B0E5-4C67-A516-13E905AB3F97}"/>
                    </a:ext>
                  </a:extLst>
                </p:cNvPr>
                <p:cNvSpPr/>
                <p:nvPr/>
              </p:nvSpPr>
              <p:spPr>
                <a:xfrm>
                  <a:off x="1818847" y="2576769"/>
                  <a:ext cx="1077346" cy="687863"/>
                </a:xfrm>
                <a:custGeom>
                  <a:avLst/>
                  <a:gdLst>
                    <a:gd name="connsiteX0" fmla="*/ 819132 w 817114"/>
                    <a:gd name="connsiteY0" fmla="*/ 527594 h 524567"/>
                    <a:gd name="connsiteX1" fmla="*/ 0 w 817114"/>
                    <a:gd name="connsiteY1" fmla="*/ 527594 h 524567"/>
                    <a:gd name="connsiteX2" fmla="*/ 0 w 817114"/>
                    <a:gd name="connsiteY2" fmla="*/ 0 h 524567"/>
                    <a:gd name="connsiteX3" fmla="*/ 819132 w 817114"/>
                    <a:gd name="connsiteY3" fmla="*/ 0 h 524567"/>
                    <a:gd name="connsiteX4" fmla="*/ 819132 w 817114"/>
                    <a:gd name="connsiteY4" fmla="*/ 527594 h 524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114" h="524567">
                      <a:moveTo>
                        <a:pt x="819132" y="527594"/>
                      </a:moveTo>
                      <a:lnTo>
                        <a:pt x="0" y="527594"/>
                      </a:lnTo>
                      <a:lnTo>
                        <a:pt x="0" y="0"/>
                      </a:lnTo>
                      <a:lnTo>
                        <a:pt x="819132" y="0"/>
                      </a:lnTo>
                      <a:lnTo>
                        <a:pt x="819132" y="527594"/>
                      </a:lnTo>
                      <a:close/>
                    </a:path>
                  </a:pathLst>
                </a:custGeom>
                <a:solidFill>
                  <a:schemeClr val="bg1"/>
                </a:solidFill>
                <a:ln w="10018" cap="flat">
                  <a:noFill/>
                  <a:prstDash val="solid"/>
                  <a:miter/>
                </a:ln>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sp>
              <p:nvSpPr>
                <p:cNvPr id="615" name="Freeform: Shape 614">
                  <a:extLst>
                    <a:ext uri="{FF2B5EF4-FFF2-40B4-BE49-F238E27FC236}">
                      <a16:creationId xmlns:a16="http://schemas.microsoft.com/office/drawing/2014/main" id="{67D417E4-C3D3-479D-81C2-D04C69D22AAB}"/>
                    </a:ext>
                  </a:extLst>
                </p:cNvPr>
                <p:cNvSpPr/>
                <p:nvPr/>
              </p:nvSpPr>
              <p:spPr>
                <a:xfrm>
                  <a:off x="1569824" y="3362519"/>
                  <a:ext cx="1534468" cy="211650"/>
                </a:xfrm>
                <a:custGeom>
                  <a:avLst/>
                  <a:gdLst>
                    <a:gd name="connsiteX0" fmla="*/ 1046654 w 1160100"/>
                    <a:gd name="connsiteY0" fmla="*/ 0 h 161405"/>
                    <a:gd name="connsiteX1" fmla="*/ 141776 w 1160100"/>
                    <a:gd name="connsiteY1" fmla="*/ 0 h 161405"/>
                    <a:gd name="connsiteX2" fmla="*/ 112522 w 1160100"/>
                    <a:gd name="connsiteY2" fmla="*/ 18158 h 161405"/>
                    <a:gd name="connsiteX3" fmla="*/ 3573 w 1160100"/>
                    <a:gd name="connsiteY3" fmla="*/ 115001 h 161405"/>
                    <a:gd name="connsiteX4" fmla="*/ 32828 w 1160100"/>
                    <a:gd name="connsiteY4" fmla="*/ 162414 h 161405"/>
                    <a:gd name="connsiteX5" fmla="*/ 1135427 w 1160100"/>
                    <a:gd name="connsiteY5" fmla="*/ 162414 h 161405"/>
                    <a:gd name="connsiteX6" fmla="*/ 1162664 w 1160100"/>
                    <a:gd name="connsiteY6" fmla="*/ 111975 h 161405"/>
                    <a:gd name="connsiteX7" fmla="*/ 1073892 w 1160100"/>
                    <a:gd name="connsiteY7" fmla="*/ 16141 h 161405"/>
                    <a:gd name="connsiteX8" fmla="*/ 1046654 w 1160100"/>
                    <a:gd name="connsiteY8" fmla="*/ 0 h 16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100" h="161405">
                      <a:moveTo>
                        <a:pt x="1046654" y="0"/>
                      </a:moveTo>
                      <a:lnTo>
                        <a:pt x="141776" y="0"/>
                      </a:lnTo>
                      <a:cubicBezTo>
                        <a:pt x="129671" y="0"/>
                        <a:pt x="124627" y="8070"/>
                        <a:pt x="112522" y="18158"/>
                      </a:cubicBezTo>
                      <a:lnTo>
                        <a:pt x="3573" y="115001"/>
                      </a:lnTo>
                      <a:cubicBezTo>
                        <a:pt x="-7524" y="137194"/>
                        <a:pt x="8617" y="162414"/>
                        <a:pt x="32828" y="162414"/>
                      </a:cubicBezTo>
                      <a:lnTo>
                        <a:pt x="1135427" y="162414"/>
                      </a:lnTo>
                      <a:cubicBezTo>
                        <a:pt x="1161656" y="162414"/>
                        <a:pt x="1176787" y="134168"/>
                        <a:pt x="1162664" y="111975"/>
                      </a:cubicBezTo>
                      <a:lnTo>
                        <a:pt x="1073892" y="16141"/>
                      </a:lnTo>
                      <a:cubicBezTo>
                        <a:pt x="1064813" y="6053"/>
                        <a:pt x="1057751" y="0"/>
                        <a:pt x="1046654" y="0"/>
                      </a:cubicBezTo>
                      <a:close/>
                    </a:path>
                  </a:pathLst>
                </a:custGeom>
                <a:solidFill>
                  <a:srgbClr val="3E3E3E"/>
                </a:solidFill>
                <a:ln w="10018" cap="flat">
                  <a:noFill/>
                  <a:prstDash val="solid"/>
                  <a:miter/>
                </a:ln>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grpSp>
        </p:grpSp>
      </p:grpSp>
      <p:grpSp>
        <p:nvGrpSpPr>
          <p:cNvPr id="10" name="Group 9">
            <a:extLst>
              <a:ext uri="{FF2B5EF4-FFF2-40B4-BE49-F238E27FC236}">
                <a16:creationId xmlns:a16="http://schemas.microsoft.com/office/drawing/2014/main" id="{56C37AF6-A96F-4F60-9810-7B95A2A64DC6}"/>
              </a:ext>
            </a:extLst>
          </p:cNvPr>
          <p:cNvGrpSpPr/>
          <p:nvPr/>
        </p:nvGrpSpPr>
        <p:grpSpPr>
          <a:xfrm>
            <a:off x="7869050" y="205781"/>
            <a:ext cx="5788340" cy="768790"/>
            <a:chOff x="5945505" y="250249"/>
            <a:chExt cx="5788340" cy="768790"/>
          </a:xfrm>
        </p:grpSpPr>
        <p:sp>
          <p:nvSpPr>
            <p:cNvPr id="446" name="Rectangle 445">
              <a:extLst>
                <a:ext uri="{FF2B5EF4-FFF2-40B4-BE49-F238E27FC236}">
                  <a16:creationId xmlns:a16="http://schemas.microsoft.com/office/drawing/2014/main" id="{379C535B-C39C-4525-AE8C-15FA0EEC4AC2}"/>
                </a:ext>
              </a:extLst>
            </p:cNvPr>
            <p:cNvSpPr/>
            <p:nvPr/>
          </p:nvSpPr>
          <p:spPr bwMode="auto">
            <a:xfrm>
              <a:off x="5945505" y="250249"/>
              <a:ext cx="4065165" cy="768790"/>
            </a:xfrm>
            <a:prstGeom prst="rect">
              <a:avLst/>
            </a:prstGeom>
            <a:solidFill>
              <a:schemeClr val="bg1"/>
            </a:solidFill>
            <a:ln w="19050">
              <a:solidFill>
                <a:schemeClr val="bg1">
                  <a:lumMod val="65000"/>
                </a:schemeClr>
              </a:solidFill>
              <a:headEnd type="none" w="med" len="med"/>
              <a:tailEnd type="none" w="med" len="med"/>
            </a:ln>
            <a:effectLst>
              <a:outerShdw blurRad="152400" dist="50800" dir="2400000" algn="ctr"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18288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gradFill>
                    <a:gsLst>
                      <a:gs pos="0">
                        <a:srgbClr val="000000"/>
                      </a:gs>
                      <a:gs pos="100000">
                        <a:srgbClr val="000000"/>
                      </a:gs>
                    </a:gsLst>
                    <a:lin ang="5400000" scaled="0"/>
                  </a:gradFill>
                  <a:effectLst/>
                  <a:uLnTx/>
                  <a:uFillTx/>
                  <a:latin typeface="Segoe UI"/>
                  <a:ea typeface="Segoe UI" pitchFamily="34" charset="0"/>
                  <a:cs typeface="Segoe UI" pitchFamily="34" charset="0"/>
                </a:rPr>
                <a:t>Legend</a:t>
              </a:r>
            </a:p>
          </p:txBody>
        </p:sp>
        <p:cxnSp>
          <p:nvCxnSpPr>
            <p:cNvPr id="459" name="Straight Connector 458">
              <a:extLst>
                <a:ext uri="{FF2B5EF4-FFF2-40B4-BE49-F238E27FC236}">
                  <a16:creationId xmlns:a16="http://schemas.microsoft.com/office/drawing/2014/main" id="{3AEFB144-84DF-4A5C-A7D4-7AAE72402600}"/>
                </a:ext>
              </a:extLst>
            </p:cNvPr>
            <p:cNvCxnSpPr/>
            <p:nvPr/>
          </p:nvCxnSpPr>
          <p:spPr>
            <a:xfrm>
              <a:off x="7180455" y="516876"/>
              <a:ext cx="274320" cy="0"/>
            </a:xfrm>
            <a:prstGeom prst="line">
              <a:avLst/>
            </a:prstGeom>
            <a:ln w="38100">
              <a:solidFill>
                <a:srgbClr val="107C1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9ACE0509-30F0-42C8-9A22-E383986305AB}"/>
                </a:ext>
              </a:extLst>
            </p:cNvPr>
            <p:cNvCxnSpPr/>
            <p:nvPr/>
          </p:nvCxnSpPr>
          <p:spPr>
            <a:xfrm>
              <a:off x="8386596" y="516876"/>
              <a:ext cx="274320" cy="0"/>
            </a:xfrm>
            <a:prstGeom prst="line">
              <a:avLst/>
            </a:prstGeom>
            <a:ln w="25400">
              <a:solidFill>
                <a:srgbClr val="6A4B16"/>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1" name="TextBox 460">
              <a:extLst>
                <a:ext uri="{FF2B5EF4-FFF2-40B4-BE49-F238E27FC236}">
                  <a16:creationId xmlns:a16="http://schemas.microsoft.com/office/drawing/2014/main" id="{A5867691-0F4A-4298-8F5A-E5CB5807096F}"/>
                </a:ext>
              </a:extLst>
            </p:cNvPr>
            <p:cNvSpPr txBox="1"/>
            <p:nvPr/>
          </p:nvSpPr>
          <p:spPr>
            <a:xfrm>
              <a:off x="7545576" y="447627"/>
              <a:ext cx="548227" cy="138499"/>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mn-cs"/>
                </a:rPr>
                <a:t>Full access</a:t>
              </a:r>
            </a:p>
          </p:txBody>
        </p:sp>
        <p:sp>
          <p:nvSpPr>
            <p:cNvPr id="462" name="TextBox 461">
              <a:extLst>
                <a:ext uri="{FF2B5EF4-FFF2-40B4-BE49-F238E27FC236}">
                  <a16:creationId xmlns:a16="http://schemas.microsoft.com/office/drawing/2014/main" id="{64C8DFF6-A9FC-4239-951E-1504413582E1}"/>
                </a:ext>
              </a:extLst>
            </p:cNvPr>
            <p:cNvSpPr txBox="1"/>
            <p:nvPr/>
          </p:nvSpPr>
          <p:spPr>
            <a:xfrm>
              <a:off x="8751717" y="447627"/>
              <a:ext cx="753411" cy="138499"/>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mn-cs"/>
                </a:rPr>
                <a:t>Limited access</a:t>
              </a:r>
            </a:p>
          </p:txBody>
        </p:sp>
        <p:sp>
          <p:nvSpPr>
            <p:cNvPr id="485" name="TextBox 484">
              <a:extLst>
                <a:ext uri="{FF2B5EF4-FFF2-40B4-BE49-F238E27FC236}">
                  <a16:creationId xmlns:a16="http://schemas.microsoft.com/office/drawing/2014/main" id="{E081FA70-FAB6-4273-A7A0-F414360D7184}"/>
                </a:ext>
              </a:extLst>
            </p:cNvPr>
            <p:cNvSpPr txBox="1"/>
            <p:nvPr/>
          </p:nvSpPr>
          <p:spPr>
            <a:xfrm>
              <a:off x="7545576" y="685051"/>
              <a:ext cx="793487" cy="138499"/>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mn-cs"/>
                </a:rPr>
                <a:t>Risk Mitigation</a:t>
              </a:r>
            </a:p>
          </p:txBody>
        </p:sp>
        <p:pic>
          <p:nvPicPr>
            <p:cNvPr id="486" name="Graphic 485" descr="Chat bubble">
              <a:extLst>
                <a:ext uri="{FF2B5EF4-FFF2-40B4-BE49-F238E27FC236}">
                  <a16:creationId xmlns:a16="http://schemas.microsoft.com/office/drawing/2014/main" id="{F7E7A599-22C6-4F55-BA19-22DDCE9895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21865" y="631861"/>
              <a:ext cx="244878" cy="244878"/>
            </a:xfrm>
            <a:prstGeom prst="rect">
              <a:avLst/>
            </a:prstGeom>
          </p:spPr>
        </p:pic>
        <p:cxnSp>
          <p:nvCxnSpPr>
            <p:cNvPr id="463" name="Straight Connector 462">
              <a:extLst>
                <a:ext uri="{FF2B5EF4-FFF2-40B4-BE49-F238E27FC236}">
                  <a16:creationId xmlns:a16="http://schemas.microsoft.com/office/drawing/2014/main" id="{BBC4CE6C-21DD-4FA8-8B0D-437BEDC79522}"/>
                </a:ext>
              </a:extLst>
            </p:cNvPr>
            <p:cNvCxnSpPr>
              <a:cxnSpLocks/>
            </p:cNvCxnSpPr>
            <p:nvPr/>
          </p:nvCxnSpPr>
          <p:spPr>
            <a:xfrm>
              <a:off x="7201020" y="749841"/>
              <a:ext cx="207480" cy="0"/>
            </a:xfrm>
            <a:prstGeom prst="line">
              <a:avLst/>
            </a:prstGeom>
            <a:ln w="38100">
              <a:solidFill>
                <a:schemeClr val="accent6">
                  <a:lumMod val="75000"/>
                </a:schemeClr>
              </a:solidFill>
              <a:prstDash val="sysDot"/>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64" name="TextBox 463">
              <a:extLst>
                <a:ext uri="{FF2B5EF4-FFF2-40B4-BE49-F238E27FC236}">
                  <a16:creationId xmlns:a16="http://schemas.microsoft.com/office/drawing/2014/main" id="{99C246E1-F77A-474B-9465-69DBAE267B77}"/>
                </a:ext>
              </a:extLst>
            </p:cNvPr>
            <p:cNvSpPr txBox="1"/>
            <p:nvPr/>
          </p:nvSpPr>
          <p:spPr>
            <a:xfrm>
              <a:off x="10333141" y="685051"/>
              <a:ext cx="224420" cy="138499"/>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mn-cs"/>
                </a:rPr>
                <a:t>       </a:t>
              </a:r>
            </a:p>
          </p:txBody>
        </p:sp>
        <p:sp>
          <p:nvSpPr>
            <p:cNvPr id="503" name="TextBox 502">
              <a:extLst>
                <a:ext uri="{FF2B5EF4-FFF2-40B4-BE49-F238E27FC236}">
                  <a16:creationId xmlns:a16="http://schemas.microsoft.com/office/drawing/2014/main" id="{6B7A06B6-7985-4F8B-BD8B-24258E212A18}"/>
                </a:ext>
              </a:extLst>
            </p:cNvPr>
            <p:cNvSpPr txBox="1"/>
            <p:nvPr/>
          </p:nvSpPr>
          <p:spPr>
            <a:xfrm>
              <a:off x="10333141" y="447627"/>
              <a:ext cx="1400704" cy="138499"/>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mn-cs"/>
              </a:endParaRPr>
            </a:p>
          </p:txBody>
        </p:sp>
        <p:sp>
          <p:nvSpPr>
            <p:cNvPr id="252" name="TextBox 251">
              <a:extLst>
                <a:ext uri="{FF2B5EF4-FFF2-40B4-BE49-F238E27FC236}">
                  <a16:creationId xmlns:a16="http://schemas.microsoft.com/office/drawing/2014/main" id="{70A7BE87-F79B-40DE-8C21-50195718CDC7}"/>
                </a:ext>
              </a:extLst>
            </p:cNvPr>
            <p:cNvSpPr txBox="1"/>
            <p:nvPr/>
          </p:nvSpPr>
          <p:spPr>
            <a:xfrm>
              <a:off x="8751717" y="685051"/>
              <a:ext cx="934551" cy="138499"/>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mn-cs"/>
                </a:rPr>
                <a:t>Remediation Path</a:t>
              </a:r>
            </a:p>
          </p:txBody>
        </p:sp>
      </p:grpSp>
      <p:grpSp>
        <p:nvGrpSpPr>
          <p:cNvPr id="6" name="Group 5">
            <a:extLst>
              <a:ext uri="{FF2B5EF4-FFF2-40B4-BE49-F238E27FC236}">
                <a16:creationId xmlns:a16="http://schemas.microsoft.com/office/drawing/2014/main" id="{24FE82D0-A34E-4412-8706-9322B75BE092}"/>
              </a:ext>
            </a:extLst>
          </p:cNvPr>
          <p:cNvGrpSpPr/>
          <p:nvPr/>
        </p:nvGrpSpPr>
        <p:grpSpPr>
          <a:xfrm>
            <a:off x="4446167" y="4069215"/>
            <a:ext cx="2088045" cy="1670701"/>
            <a:chOff x="4446167" y="4069215"/>
            <a:chExt cx="2088045" cy="1670701"/>
          </a:xfrm>
        </p:grpSpPr>
        <p:cxnSp>
          <p:nvCxnSpPr>
            <p:cNvPr id="279" name="Straight Connector 25">
              <a:extLst>
                <a:ext uri="{FF2B5EF4-FFF2-40B4-BE49-F238E27FC236}">
                  <a16:creationId xmlns:a16="http://schemas.microsoft.com/office/drawing/2014/main" id="{3A5F8C0D-2B89-4C14-9652-764D9736B7FC}"/>
                </a:ext>
              </a:extLst>
            </p:cNvPr>
            <p:cNvCxnSpPr>
              <a:cxnSpLocks/>
            </p:cNvCxnSpPr>
            <p:nvPr/>
          </p:nvCxnSpPr>
          <p:spPr>
            <a:xfrm rot="5400000">
              <a:off x="5696529" y="4632578"/>
              <a:ext cx="1401046" cy="274320"/>
            </a:xfrm>
            <a:prstGeom prst="bentConnector2">
              <a:avLst/>
            </a:prstGeom>
            <a:ln w="25400">
              <a:solidFill>
                <a:srgbClr val="C00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80" name="Group 279">
              <a:extLst>
                <a:ext uri="{FF2B5EF4-FFF2-40B4-BE49-F238E27FC236}">
                  <a16:creationId xmlns:a16="http://schemas.microsoft.com/office/drawing/2014/main" id="{C8EFD9BD-C03D-46E5-8AD8-EF80C0D36B7D}"/>
                </a:ext>
              </a:extLst>
            </p:cNvPr>
            <p:cNvGrpSpPr/>
            <p:nvPr/>
          </p:nvGrpSpPr>
          <p:grpSpPr>
            <a:xfrm>
              <a:off x="4883203" y="5200605"/>
              <a:ext cx="1384548" cy="539311"/>
              <a:chOff x="5360114" y="5133779"/>
              <a:chExt cx="1384548" cy="539311"/>
            </a:xfrm>
          </p:grpSpPr>
          <p:sp>
            <p:nvSpPr>
              <p:cNvPr id="281" name="Rectangle 280">
                <a:hlinkClick r:id="rId5" tooltip="Azure Active Directory (Azure AD) is Microsoft’s multi-tenant, cloud-based directory, and identity management service that combines core directory services, application access management, and identity protection into a single solution."/>
                <a:extLst>
                  <a:ext uri="{FF2B5EF4-FFF2-40B4-BE49-F238E27FC236}">
                    <a16:creationId xmlns:a16="http://schemas.microsoft.com/office/drawing/2014/main" id="{90CB93BB-3B1D-4F88-94D2-4568675F5C24}"/>
                  </a:ext>
                </a:extLst>
              </p:cNvPr>
              <p:cNvSpPr/>
              <p:nvPr/>
            </p:nvSpPr>
            <p:spPr>
              <a:xfrm>
                <a:off x="5360114" y="5133779"/>
                <a:ext cx="1384548" cy="539311"/>
              </a:xfrm>
              <a:prstGeom prst="rect">
                <a:avLst/>
              </a:prstGeom>
              <a:solidFill>
                <a:schemeClr val="bg1"/>
              </a:solidFill>
              <a:ln w="14224">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0" rtlCol="0" anchor="t" anchorCtr="0">
                <a:no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900" b="1" i="0" u="none" strike="noStrike" kern="1200" cap="none" spc="0" normalizeH="0" baseline="0" noProof="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Azure AD Self Service Password Reset (SSPR)</a:t>
                </a:r>
              </a:p>
            </p:txBody>
          </p:sp>
          <p:pic>
            <p:nvPicPr>
              <p:cNvPr id="282" name="Picture 281">
                <a:extLst>
                  <a:ext uri="{FF2B5EF4-FFF2-40B4-BE49-F238E27FC236}">
                    <a16:creationId xmlns:a16="http://schemas.microsoft.com/office/drawing/2014/main" id="{6F573724-4E51-468B-932D-5B94F46BAAE6}"/>
                  </a:ext>
                </a:extLst>
              </p:cNvPr>
              <p:cNvPicPr>
                <a:picLocks noChangeAspect="1"/>
              </p:cNvPicPr>
              <p:nvPr/>
            </p:nvPicPr>
            <p:blipFill>
              <a:blip r:embed="rId6">
                <a:duotone>
                  <a:schemeClr val="accent1">
                    <a:shade val="45000"/>
                    <a:satMod val="135000"/>
                  </a:schemeClr>
                  <a:prstClr val="white"/>
                </a:duotone>
                <a:lum bright="-20000" contrast="40000"/>
              </a:blip>
              <a:stretch>
                <a:fillRect/>
              </a:stretch>
            </p:blipFill>
            <p:spPr>
              <a:xfrm>
                <a:off x="5404479" y="5176224"/>
                <a:ext cx="278831" cy="278832"/>
              </a:xfrm>
              <a:prstGeom prst="rect">
                <a:avLst/>
              </a:prstGeom>
            </p:spPr>
          </p:pic>
        </p:grpSp>
        <p:grpSp>
          <p:nvGrpSpPr>
            <p:cNvPr id="286" name="Group 285">
              <a:extLst>
                <a:ext uri="{FF2B5EF4-FFF2-40B4-BE49-F238E27FC236}">
                  <a16:creationId xmlns:a16="http://schemas.microsoft.com/office/drawing/2014/main" id="{6F6E047C-524D-4F19-957F-466A5C5B14E6}"/>
                </a:ext>
              </a:extLst>
            </p:cNvPr>
            <p:cNvGrpSpPr/>
            <p:nvPr/>
          </p:nvGrpSpPr>
          <p:grpSpPr>
            <a:xfrm>
              <a:off x="4446167" y="4698585"/>
              <a:ext cx="1899343" cy="377976"/>
              <a:chOff x="5060293" y="1254791"/>
              <a:chExt cx="1899343" cy="377976"/>
            </a:xfrm>
          </p:grpSpPr>
          <p:sp>
            <p:nvSpPr>
              <p:cNvPr id="287" name="Speech Bubble: Rectangle with Corners Rounded 286">
                <a:extLst>
                  <a:ext uri="{FF2B5EF4-FFF2-40B4-BE49-F238E27FC236}">
                    <a16:creationId xmlns:a16="http://schemas.microsoft.com/office/drawing/2014/main" id="{79AB515B-64B3-4ABB-B0A0-1B191B8E463C}"/>
                  </a:ext>
                </a:extLst>
              </p:cNvPr>
              <p:cNvSpPr/>
              <p:nvPr/>
            </p:nvSpPr>
            <p:spPr bwMode="auto">
              <a:xfrm>
                <a:off x="5060293" y="1254791"/>
                <a:ext cx="1899343" cy="377976"/>
              </a:xfrm>
              <a:prstGeom prst="wedgeRoundRectCallout">
                <a:avLst>
                  <a:gd name="adj1" fmla="val 59255"/>
                  <a:gd name="adj2" fmla="val -24410"/>
                  <a:gd name="adj3" fmla="val 16667"/>
                </a:avLst>
              </a:prstGeom>
              <a:solidFill>
                <a:srgbClr val="FFB9B9"/>
              </a:solidFill>
              <a:ln w="19050">
                <a:solidFill>
                  <a:srgbClr val="C00000"/>
                </a:solidFill>
                <a:headEnd type="none" w="med" len="med"/>
                <a:tailEnd type="none" w="med" len="med"/>
              </a:ln>
              <a:effectLst>
                <a:outerShdw blurRad="127000" dist="25400" algn="ctr" rotWithShape="0">
                  <a:prstClr val="black">
                    <a:alpha val="2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20040" tIns="45720" rIns="0" bIns="45720" numCol="1" spcCol="0" rtlCol="0" fromWordArt="0" anchor="t" anchorCtr="0" forceAA="0" compatLnSpc="1">
                <a:prstTxWarp prst="textNoShape">
                  <a:avLst/>
                </a:prstTxWarp>
                <a:sp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900" b="1" i="0" u="none" strike="noStrike" kern="1200" cap="none" spc="0" normalizeH="0" baseline="0" noProof="0">
                    <a:ln>
                      <a:noFill/>
                    </a:ln>
                    <a:gradFill>
                      <a:gsLst>
                        <a:gs pos="2917">
                          <a:srgbClr val="353535"/>
                        </a:gs>
                        <a:gs pos="30000">
                          <a:srgbClr val="353535"/>
                        </a:gs>
                      </a:gsLst>
                      <a:lin ang="5400000" scaled="0"/>
                    </a:gradFill>
                    <a:effectLst/>
                    <a:uLnTx/>
                    <a:uFillTx/>
                    <a:latin typeface="Segoe UI" panose="020B0502040204020203" pitchFamily="34" charset="0"/>
                    <a:ea typeface="+mn-ea"/>
                    <a:cs typeface="Segoe UI" panose="020B0502040204020203" pitchFamily="34" charset="0"/>
                  </a:rPr>
                  <a:t>Remediate </a:t>
                </a:r>
                <a:r>
                  <a:rPr kumimoji="0" lang="en-US" sz="900" b="0" i="0" u="none" strike="noStrike" kern="1200" cap="none" spc="0" normalizeH="0" baseline="0" noProof="0">
                    <a:ln>
                      <a:noFill/>
                    </a:ln>
                    <a:gradFill>
                      <a:gsLst>
                        <a:gs pos="2917">
                          <a:srgbClr val="353535"/>
                        </a:gs>
                        <a:gs pos="30000">
                          <a:srgbClr val="353535"/>
                        </a:gs>
                      </a:gsLst>
                      <a:lin ang="5400000" scaled="0"/>
                    </a:gradFill>
                    <a:effectLst/>
                    <a:uLnTx/>
                    <a:uFillTx/>
                    <a:latin typeface="Segoe UI" panose="020B0502040204020203" pitchFamily="34" charset="0"/>
                    <a:ea typeface="+mn-ea"/>
                    <a:cs typeface="Segoe UI" panose="020B0502040204020203" pitchFamily="34" charset="0"/>
                  </a:rPr>
                  <a:t>Leaked Credential (Requires MFA)</a:t>
                </a:r>
              </a:p>
            </p:txBody>
          </p:sp>
          <p:pic>
            <p:nvPicPr>
              <p:cNvPr id="289" name="Graphic 288" descr="Chat bubble">
                <a:extLst>
                  <a:ext uri="{FF2B5EF4-FFF2-40B4-BE49-F238E27FC236}">
                    <a16:creationId xmlns:a16="http://schemas.microsoft.com/office/drawing/2014/main" id="{D3ECDB75-4A8B-4987-8C2B-BC698267B2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09698" y="1332292"/>
                <a:ext cx="244878" cy="244878"/>
              </a:xfrm>
              <a:prstGeom prst="rect">
                <a:avLst/>
              </a:prstGeom>
            </p:spPr>
          </p:pic>
        </p:grpSp>
      </p:grpSp>
      <p:sp>
        <p:nvSpPr>
          <p:cNvPr id="326" name="TextBox 325">
            <a:extLst>
              <a:ext uri="{FF2B5EF4-FFF2-40B4-BE49-F238E27FC236}">
                <a16:creationId xmlns:a16="http://schemas.microsoft.com/office/drawing/2014/main" id="{125269CC-DFBE-48A0-BF83-430EEFDC286B}"/>
              </a:ext>
            </a:extLst>
          </p:cNvPr>
          <p:cNvSpPr txBox="1"/>
          <p:nvPr/>
        </p:nvSpPr>
        <p:spPr>
          <a:xfrm rot="16200000">
            <a:off x="-120802" y="5126443"/>
            <a:ext cx="1304268" cy="30777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gradFill>
                  <a:gsLst>
                    <a:gs pos="2917">
                      <a:srgbClr val="0078D4"/>
                    </a:gs>
                    <a:gs pos="100000">
                      <a:srgbClr val="0078D4"/>
                    </a:gs>
                  </a:gsLst>
                  <a:lin ang="5400000" scaled="0"/>
                </a:gradFill>
                <a:effectLst/>
                <a:uLnTx/>
                <a:uFillTx/>
                <a:latin typeface="Segoe UI" panose="020B0502040204020203" pitchFamily="34" charset="0"/>
                <a:ea typeface="Segoe UI Black" panose="020B0A02040204020203" pitchFamily="34" charset="0"/>
                <a:cs typeface="Segoe UI" panose="020B0502040204020203" pitchFamily="34" charset="0"/>
              </a:rPr>
              <a:t>Device risk</a:t>
            </a:r>
          </a:p>
        </p:txBody>
      </p:sp>
      <p:sp>
        <p:nvSpPr>
          <p:cNvPr id="327" name="TextBox 326">
            <a:extLst>
              <a:ext uri="{FF2B5EF4-FFF2-40B4-BE49-F238E27FC236}">
                <a16:creationId xmlns:a16="http://schemas.microsoft.com/office/drawing/2014/main" id="{58B8DAC8-D76F-4332-BCEE-D22EBB2F1F30}"/>
              </a:ext>
            </a:extLst>
          </p:cNvPr>
          <p:cNvSpPr txBox="1"/>
          <p:nvPr/>
        </p:nvSpPr>
        <p:spPr>
          <a:xfrm rot="16200000">
            <a:off x="21403" y="2451700"/>
            <a:ext cx="1041375" cy="30777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gradFill>
                  <a:gsLst>
                    <a:gs pos="2917">
                      <a:srgbClr val="0078D4"/>
                    </a:gs>
                    <a:gs pos="100000">
                      <a:srgbClr val="0078D4"/>
                    </a:gs>
                  </a:gsLst>
                  <a:lin ang="5400000" scaled="0"/>
                </a:gradFill>
                <a:effectLst/>
                <a:uLnTx/>
                <a:uFillTx/>
                <a:latin typeface="Segoe UI" panose="020B0502040204020203" pitchFamily="34" charset="0"/>
                <a:ea typeface="Segoe UI Black" panose="020B0A02040204020203" pitchFamily="34" charset="0"/>
                <a:cs typeface="Segoe UI" panose="020B0502040204020203" pitchFamily="34" charset="0"/>
              </a:rPr>
              <a:t>User risk</a:t>
            </a:r>
          </a:p>
        </p:txBody>
      </p:sp>
      <p:grpSp>
        <p:nvGrpSpPr>
          <p:cNvPr id="362" name="Group 4">
            <a:extLst>
              <a:ext uri="{FF2B5EF4-FFF2-40B4-BE49-F238E27FC236}">
                <a16:creationId xmlns:a16="http://schemas.microsoft.com/office/drawing/2014/main" id="{D5279F5D-DAA8-4D72-A184-28820BF08856}"/>
              </a:ext>
            </a:extLst>
          </p:cNvPr>
          <p:cNvGrpSpPr>
            <a:grpSpLocks noChangeAspect="1"/>
          </p:cNvGrpSpPr>
          <p:nvPr/>
        </p:nvGrpSpPr>
        <p:grpSpPr bwMode="auto">
          <a:xfrm>
            <a:off x="315078" y="3648438"/>
            <a:ext cx="454025" cy="454025"/>
            <a:chOff x="380" y="3325"/>
            <a:chExt cx="286" cy="286"/>
          </a:xfrm>
          <a:solidFill>
            <a:schemeClr val="accent2"/>
          </a:solidFill>
        </p:grpSpPr>
        <p:sp>
          <p:nvSpPr>
            <p:cNvPr id="363" name="Freeform 5">
              <a:extLst>
                <a:ext uri="{FF2B5EF4-FFF2-40B4-BE49-F238E27FC236}">
                  <a16:creationId xmlns:a16="http://schemas.microsoft.com/office/drawing/2014/main" id="{33C873E2-42EA-4056-B478-D3F1BE048189}"/>
                </a:ext>
              </a:extLst>
            </p:cNvPr>
            <p:cNvSpPr>
              <a:spLocks noEditPoints="1"/>
            </p:cNvSpPr>
            <p:nvPr/>
          </p:nvSpPr>
          <p:spPr bwMode="auto">
            <a:xfrm>
              <a:off x="398" y="3343"/>
              <a:ext cx="250" cy="250"/>
            </a:xfrm>
            <a:custGeom>
              <a:avLst/>
              <a:gdLst>
                <a:gd name="T0" fmla="*/ 250 w 250"/>
                <a:gd name="T1" fmla="*/ 44 h 250"/>
                <a:gd name="T2" fmla="*/ 244 w 250"/>
                <a:gd name="T3" fmla="*/ 36 h 250"/>
                <a:gd name="T4" fmla="*/ 128 w 250"/>
                <a:gd name="T5" fmla="*/ 0 h 250"/>
                <a:gd name="T6" fmla="*/ 123 w 250"/>
                <a:gd name="T7" fmla="*/ 0 h 250"/>
                <a:gd name="T8" fmla="*/ 6 w 250"/>
                <a:gd name="T9" fmla="*/ 36 h 250"/>
                <a:gd name="T10" fmla="*/ 0 w 250"/>
                <a:gd name="T11" fmla="*/ 44 h 250"/>
                <a:gd name="T12" fmla="*/ 0 w 250"/>
                <a:gd name="T13" fmla="*/ 205 h 250"/>
                <a:gd name="T14" fmla="*/ 6 w 250"/>
                <a:gd name="T15" fmla="*/ 214 h 250"/>
                <a:gd name="T16" fmla="*/ 123 w 250"/>
                <a:gd name="T17" fmla="*/ 250 h 250"/>
                <a:gd name="T18" fmla="*/ 128 w 250"/>
                <a:gd name="T19" fmla="*/ 250 h 250"/>
                <a:gd name="T20" fmla="*/ 244 w 250"/>
                <a:gd name="T21" fmla="*/ 214 h 250"/>
                <a:gd name="T22" fmla="*/ 250 w 250"/>
                <a:gd name="T23" fmla="*/ 205 h 250"/>
                <a:gd name="T24" fmla="*/ 250 w 250"/>
                <a:gd name="T25" fmla="*/ 44 h 250"/>
                <a:gd name="T26" fmla="*/ 116 w 250"/>
                <a:gd name="T27" fmla="*/ 108 h 250"/>
                <a:gd name="T28" fmla="*/ 29 w 250"/>
                <a:gd name="T29" fmla="*/ 47 h 250"/>
                <a:gd name="T30" fmla="*/ 116 w 250"/>
                <a:gd name="T31" fmla="*/ 21 h 250"/>
                <a:gd name="T32" fmla="*/ 116 w 250"/>
                <a:gd name="T33" fmla="*/ 108 h 250"/>
                <a:gd name="T34" fmla="*/ 134 w 250"/>
                <a:gd name="T35" fmla="*/ 21 h 250"/>
                <a:gd name="T36" fmla="*/ 221 w 250"/>
                <a:gd name="T37" fmla="*/ 47 h 250"/>
                <a:gd name="T38" fmla="*/ 134 w 250"/>
                <a:gd name="T39" fmla="*/ 108 h 250"/>
                <a:gd name="T40" fmla="*/ 134 w 250"/>
                <a:gd name="T41" fmla="*/ 21 h 250"/>
                <a:gd name="T42" fmla="*/ 109 w 250"/>
                <a:gd name="T43" fmla="*/ 125 h 250"/>
                <a:gd name="T44" fmla="*/ 18 w 250"/>
                <a:gd name="T45" fmla="*/ 188 h 250"/>
                <a:gd name="T46" fmla="*/ 18 w 250"/>
                <a:gd name="T47" fmla="*/ 62 h 250"/>
                <a:gd name="T48" fmla="*/ 109 w 250"/>
                <a:gd name="T49" fmla="*/ 125 h 250"/>
                <a:gd name="T50" fmla="*/ 116 w 250"/>
                <a:gd name="T51" fmla="*/ 142 h 250"/>
                <a:gd name="T52" fmla="*/ 116 w 250"/>
                <a:gd name="T53" fmla="*/ 229 h 250"/>
                <a:gd name="T54" fmla="*/ 29 w 250"/>
                <a:gd name="T55" fmla="*/ 203 h 250"/>
                <a:gd name="T56" fmla="*/ 116 w 250"/>
                <a:gd name="T57" fmla="*/ 142 h 250"/>
                <a:gd name="T58" fmla="*/ 134 w 250"/>
                <a:gd name="T59" fmla="*/ 142 h 250"/>
                <a:gd name="T60" fmla="*/ 221 w 250"/>
                <a:gd name="T61" fmla="*/ 203 h 250"/>
                <a:gd name="T62" fmla="*/ 134 w 250"/>
                <a:gd name="T63" fmla="*/ 229 h 250"/>
                <a:gd name="T64" fmla="*/ 134 w 250"/>
                <a:gd name="T65" fmla="*/ 142 h 250"/>
                <a:gd name="T66" fmla="*/ 141 w 250"/>
                <a:gd name="T67" fmla="*/ 125 h 250"/>
                <a:gd name="T68" fmla="*/ 233 w 250"/>
                <a:gd name="T69" fmla="*/ 62 h 250"/>
                <a:gd name="T70" fmla="*/ 233 w 250"/>
                <a:gd name="T71" fmla="*/ 188 h 250"/>
                <a:gd name="T72" fmla="*/ 141 w 250"/>
                <a:gd name="T73" fmla="*/ 12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0" h="250">
                  <a:moveTo>
                    <a:pt x="250" y="44"/>
                  </a:moveTo>
                  <a:lnTo>
                    <a:pt x="244" y="36"/>
                  </a:lnTo>
                  <a:lnTo>
                    <a:pt x="128" y="0"/>
                  </a:lnTo>
                  <a:lnTo>
                    <a:pt x="123" y="0"/>
                  </a:lnTo>
                  <a:lnTo>
                    <a:pt x="6" y="36"/>
                  </a:lnTo>
                  <a:lnTo>
                    <a:pt x="0" y="44"/>
                  </a:lnTo>
                  <a:lnTo>
                    <a:pt x="0" y="205"/>
                  </a:lnTo>
                  <a:lnTo>
                    <a:pt x="6" y="214"/>
                  </a:lnTo>
                  <a:lnTo>
                    <a:pt x="123" y="250"/>
                  </a:lnTo>
                  <a:lnTo>
                    <a:pt x="128" y="250"/>
                  </a:lnTo>
                  <a:lnTo>
                    <a:pt x="244" y="214"/>
                  </a:lnTo>
                  <a:lnTo>
                    <a:pt x="250" y="205"/>
                  </a:lnTo>
                  <a:lnTo>
                    <a:pt x="250" y="44"/>
                  </a:lnTo>
                  <a:close/>
                  <a:moveTo>
                    <a:pt x="116" y="108"/>
                  </a:moveTo>
                  <a:lnTo>
                    <a:pt x="29" y="47"/>
                  </a:lnTo>
                  <a:lnTo>
                    <a:pt x="116" y="21"/>
                  </a:lnTo>
                  <a:lnTo>
                    <a:pt x="116" y="108"/>
                  </a:lnTo>
                  <a:close/>
                  <a:moveTo>
                    <a:pt x="134" y="21"/>
                  </a:moveTo>
                  <a:lnTo>
                    <a:pt x="221" y="47"/>
                  </a:lnTo>
                  <a:lnTo>
                    <a:pt x="134" y="108"/>
                  </a:lnTo>
                  <a:lnTo>
                    <a:pt x="134" y="21"/>
                  </a:lnTo>
                  <a:close/>
                  <a:moveTo>
                    <a:pt x="109" y="125"/>
                  </a:moveTo>
                  <a:lnTo>
                    <a:pt x="18" y="188"/>
                  </a:lnTo>
                  <a:lnTo>
                    <a:pt x="18" y="62"/>
                  </a:lnTo>
                  <a:lnTo>
                    <a:pt x="109" y="125"/>
                  </a:lnTo>
                  <a:close/>
                  <a:moveTo>
                    <a:pt x="116" y="142"/>
                  </a:moveTo>
                  <a:lnTo>
                    <a:pt x="116" y="229"/>
                  </a:lnTo>
                  <a:lnTo>
                    <a:pt x="29" y="203"/>
                  </a:lnTo>
                  <a:lnTo>
                    <a:pt x="116" y="142"/>
                  </a:lnTo>
                  <a:close/>
                  <a:moveTo>
                    <a:pt x="134" y="142"/>
                  </a:moveTo>
                  <a:lnTo>
                    <a:pt x="221" y="203"/>
                  </a:lnTo>
                  <a:lnTo>
                    <a:pt x="134" y="229"/>
                  </a:lnTo>
                  <a:lnTo>
                    <a:pt x="134" y="142"/>
                  </a:lnTo>
                  <a:close/>
                  <a:moveTo>
                    <a:pt x="141" y="125"/>
                  </a:moveTo>
                  <a:lnTo>
                    <a:pt x="233" y="62"/>
                  </a:lnTo>
                  <a:lnTo>
                    <a:pt x="233" y="188"/>
                  </a:lnTo>
                  <a:lnTo>
                    <a:pt x="141"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
          <p:nvSpPr>
            <p:cNvPr id="364" name="Oval 6">
              <a:extLst>
                <a:ext uri="{FF2B5EF4-FFF2-40B4-BE49-F238E27FC236}">
                  <a16:creationId xmlns:a16="http://schemas.microsoft.com/office/drawing/2014/main" id="{A5C1CA48-CA8C-44E6-A5C3-FC8B8A9EE565}"/>
                </a:ext>
              </a:extLst>
            </p:cNvPr>
            <p:cNvSpPr>
              <a:spLocks noChangeArrowheads="1"/>
            </p:cNvSpPr>
            <p:nvPr/>
          </p:nvSpPr>
          <p:spPr bwMode="auto">
            <a:xfrm>
              <a:off x="612" y="3360"/>
              <a:ext cx="54" cy="5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
          <p:nvSpPr>
            <p:cNvPr id="365" name="Oval 7">
              <a:extLst>
                <a:ext uri="{FF2B5EF4-FFF2-40B4-BE49-F238E27FC236}">
                  <a16:creationId xmlns:a16="http://schemas.microsoft.com/office/drawing/2014/main" id="{B951A595-DFFA-40D7-86A5-B33BF86492D2}"/>
                </a:ext>
              </a:extLst>
            </p:cNvPr>
            <p:cNvSpPr>
              <a:spLocks noChangeArrowheads="1"/>
            </p:cNvSpPr>
            <p:nvPr/>
          </p:nvSpPr>
          <p:spPr bwMode="auto">
            <a:xfrm>
              <a:off x="612" y="3521"/>
              <a:ext cx="54" cy="5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
          <p:nvSpPr>
            <p:cNvPr id="366" name="Oval 8">
              <a:extLst>
                <a:ext uri="{FF2B5EF4-FFF2-40B4-BE49-F238E27FC236}">
                  <a16:creationId xmlns:a16="http://schemas.microsoft.com/office/drawing/2014/main" id="{36805AF0-71D5-48A5-941B-5322A24FEA8A}"/>
                </a:ext>
              </a:extLst>
            </p:cNvPr>
            <p:cNvSpPr>
              <a:spLocks noChangeArrowheads="1"/>
            </p:cNvSpPr>
            <p:nvPr/>
          </p:nvSpPr>
          <p:spPr bwMode="auto">
            <a:xfrm>
              <a:off x="380" y="3360"/>
              <a:ext cx="54" cy="5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
          <p:nvSpPr>
            <p:cNvPr id="367" name="Oval 9">
              <a:extLst>
                <a:ext uri="{FF2B5EF4-FFF2-40B4-BE49-F238E27FC236}">
                  <a16:creationId xmlns:a16="http://schemas.microsoft.com/office/drawing/2014/main" id="{6A4609E1-4D63-4FE6-A7E6-7D2E4044C9F7}"/>
                </a:ext>
              </a:extLst>
            </p:cNvPr>
            <p:cNvSpPr>
              <a:spLocks noChangeArrowheads="1"/>
            </p:cNvSpPr>
            <p:nvPr/>
          </p:nvSpPr>
          <p:spPr bwMode="auto">
            <a:xfrm>
              <a:off x="497" y="3441"/>
              <a:ext cx="53" cy="5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
          <p:nvSpPr>
            <p:cNvPr id="368" name="Oval 10">
              <a:extLst>
                <a:ext uri="{FF2B5EF4-FFF2-40B4-BE49-F238E27FC236}">
                  <a16:creationId xmlns:a16="http://schemas.microsoft.com/office/drawing/2014/main" id="{FDF72AC5-CBA4-4F6C-B8A4-14EBC31A1BC3}"/>
                </a:ext>
              </a:extLst>
            </p:cNvPr>
            <p:cNvSpPr>
              <a:spLocks noChangeArrowheads="1"/>
            </p:cNvSpPr>
            <p:nvPr/>
          </p:nvSpPr>
          <p:spPr bwMode="auto">
            <a:xfrm>
              <a:off x="380" y="3522"/>
              <a:ext cx="54" cy="5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
          <p:nvSpPr>
            <p:cNvPr id="369" name="Oval 11">
              <a:extLst>
                <a:ext uri="{FF2B5EF4-FFF2-40B4-BE49-F238E27FC236}">
                  <a16:creationId xmlns:a16="http://schemas.microsoft.com/office/drawing/2014/main" id="{9B9710D1-6CC6-4D65-8372-8C52EE419552}"/>
                </a:ext>
              </a:extLst>
            </p:cNvPr>
            <p:cNvSpPr>
              <a:spLocks noChangeArrowheads="1"/>
            </p:cNvSpPr>
            <p:nvPr/>
          </p:nvSpPr>
          <p:spPr bwMode="auto">
            <a:xfrm>
              <a:off x="497" y="3325"/>
              <a:ext cx="53" cy="5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
          <p:nvSpPr>
            <p:cNvPr id="370" name="Oval 12">
              <a:extLst>
                <a:ext uri="{FF2B5EF4-FFF2-40B4-BE49-F238E27FC236}">
                  <a16:creationId xmlns:a16="http://schemas.microsoft.com/office/drawing/2014/main" id="{B0551301-F5BF-44E1-8AB0-690A77194FFE}"/>
                </a:ext>
              </a:extLst>
            </p:cNvPr>
            <p:cNvSpPr>
              <a:spLocks noChangeArrowheads="1"/>
            </p:cNvSpPr>
            <p:nvPr/>
          </p:nvSpPr>
          <p:spPr bwMode="auto">
            <a:xfrm>
              <a:off x="497" y="3557"/>
              <a:ext cx="53" cy="5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grpSp>
      <p:cxnSp>
        <p:nvCxnSpPr>
          <p:cNvPr id="51" name="Straight Connector 50">
            <a:extLst>
              <a:ext uri="{FF2B5EF4-FFF2-40B4-BE49-F238E27FC236}">
                <a16:creationId xmlns:a16="http://schemas.microsoft.com/office/drawing/2014/main" id="{6738D402-5890-4900-B809-D092CDD5E2DE}"/>
              </a:ext>
            </a:extLst>
          </p:cNvPr>
          <p:cNvCxnSpPr>
            <a:cxnSpLocks/>
          </p:cNvCxnSpPr>
          <p:nvPr/>
        </p:nvCxnSpPr>
        <p:spPr>
          <a:xfrm>
            <a:off x="378987" y="6179056"/>
            <a:ext cx="3599391" cy="0"/>
          </a:xfrm>
          <a:prstGeom prst="line">
            <a:avLst/>
          </a:prstGeom>
          <a:ln w="3810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2EB47429-E5DD-4504-B548-55CC52F84993}"/>
              </a:ext>
            </a:extLst>
          </p:cNvPr>
          <p:cNvCxnSpPr>
            <a:cxnSpLocks/>
          </p:cNvCxnSpPr>
          <p:nvPr/>
        </p:nvCxnSpPr>
        <p:spPr>
          <a:xfrm>
            <a:off x="4313739" y="6179056"/>
            <a:ext cx="3635794" cy="0"/>
          </a:xfrm>
          <a:prstGeom prst="line">
            <a:avLst/>
          </a:prstGeom>
          <a:ln w="38100">
            <a:solidFill>
              <a:schemeClr val="accent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F8E55DBC-3BE2-4F48-95F8-8EBB5E148030}"/>
              </a:ext>
            </a:extLst>
          </p:cNvPr>
          <p:cNvGrpSpPr/>
          <p:nvPr/>
        </p:nvGrpSpPr>
        <p:grpSpPr>
          <a:xfrm>
            <a:off x="5796466" y="1224191"/>
            <a:ext cx="6255011" cy="5455895"/>
            <a:chOff x="5796466" y="1224191"/>
            <a:chExt cx="6255011" cy="5455895"/>
          </a:xfrm>
        </p:grpSpPr>
        <p:cxnSp>
          <p:nvCxnSpPr>
            <p:cNvPr id="267" name="Connector: Elbow 266">
              <a:extLst>
                <a:ext uri="{FF2B5EF4-FFF2-40B4-BE49-F238E27FC236}">
                  <a16:creationId xmlns:a16="http://schemas.microsoft.com/office/drawing/2014/main" id="{AD87987B-E242-4A9F-8D10-9097F399A65D}"/>
                </a:ext>
              </a:extLst>
            </p:cNvPr>
            <p:cNvCxnSpPr>
              <a:cxnSpLocks/>
            </p:cNvCxnSpPr>
            <p:nvPr/>
          </p:nvCxnSpPr>
          <p:spPr>
            <a:xfrm>
              <a:off x="6110118" y="3916507"/>
              <a:ext cx="3915015" cy="274320"/>
            </a:xfrm>
            <a:prstGeom prst="bentConnector3">
              <a:avLst>
                <a:gd name="adj1" fmla="val 38980"/>
              </a:avLst>
            </a:prstGeom>
            <a:ln w="25400">
              <a:solidFill>
                <a:srgbClr val="107C1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1" name="Connector: Elbow 240">
              <a:extLst>
                <a:ext uri="{FF2B5EF4-FFF2-40B4-BE49-F238E27FC236}">
                  <a16:creationId xmlns:a16="http://schemas.microsoft.com/office/drawing/2014/main" id="{E8E9B0BB-B23D-4B1F-92C8-CCCE82B93D6E}"/>
                </a:ext>
              </a:extLst>
            </p:cNvPr>
            <p:cNvCxnSpPr>
              <a:cxnSpLocks/>
            </p:cNvCxnSpPr>
            <p:nvPr/>
          </p:nvCxnSpPr>
          <p:spPr>
            <a:xfrm flipV="1">
              <a:off x="6638367" y="2627936"/>
              <a:ext cx="3383280" cy="457200"/>
            </a:xfrm>
            <a:prstGeom prst="bentConnector3">
              <a:avLst>
                <a:gd name="adj1" fmla="val 29183"/>
              </a:avLst>
            </a:prstGeom>
            <a:ln w="25400">
              <a:solidFill>
                <a:srgbClr val="107C1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0" name="Connector: Elbow 229">
              <a:extLst>
                <a:ext uri="{FF2B5EF4-FFF2-40B4-BE49-F238E27FC236}">
                  <a16:creationId xmlns:a16="http://schemas.microsoft.com/office/drawing/2014/main" id="{825D5B63-4449-4781-80C8-A2F7831CAB77}"/>
                </a:ext>
              </a:extLst>
            </p:cNvPr>
            <p:cNvCxnSpPr>
              <a:cxnSpLocks/>
            </p:cNvCxnSpPr>
            <p:nvPr/>
          </p:nvCxnSpPr>
          <p:spPr>
            <a:xfrm flipV="1">
              <a:off x="6541553" y="2063021"/>
              <a:ext cx="3474720" cy="914400"/>
            </a:xfrm>
            <a:prstGeom prst="bentConnector3">
              <a:avLst>
                <a:gd name="adj1" fmla="val 25887"/>
              </a:avLst>
            </a:prstGeom>
            <a:ln w="25400">
              <a:solidFill>
                <a:srgbClr val="107C1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555" name="Group 554">
              <a:extLst>
                <a:ext uri="{FF2B5EF4-FFF2-40B4-BE49-F238E27FC236}">
                  <a16:creationId xmlns:a16="http://schemas.microsoft.com/office/drawing/2014/main" id="{CBC452DB-9FDC-45BC-9815-F3E3F181147F}"/>
                </a:ext>
              </a:extLst>
            </p:cNvPr>
            <p:cNvGrpSpPr/>
            <p:nvPr/>
          </p:nvGrpSpPr>
          <p:grpSpPr>
            <a:xfrm>
              <a:off x="8838958" y="6260570"/>
              <a:ext cx="2443248" cy="419516"/>
              <a:chOff x="8874272" y="5847588"/>
              <a:chExt cx="3727806" cy="640080"/>
            </a:xfrm>
          </p:grpSpPr>
          <p:sp>
            <p:nvSpPr>
              <p:cNvPr id="556" name="TextBox 555">
                <a:extLst>
                  <a:ext uri="{FF2B5EF4-FFF2-40B4-BE49-F238E27FC236}">
                    <a16:creationId xmlns:a16="http://schemas.microsoft.com/office/drawing/2014/main" id="{BFD608A6-8C00-49A9-BC15-D5067C6CA12C}"/>
                  </a:ext>
                </a:extLst>
              </p:cNvPr>
              <p:cNvSpPr txBox="1"/>
              <p:nvPr/>
            </p:nvSpPr>
            <p:spPr>
              <a:xfrm>
                <a:off x="9401717" y="5870366"/>
                <a:ext cx="3200361" cy="610471"/>
              </a:xfrm>
              <a:prstGeom prst="rect">
                <a:avLst/>
              </a:prstGeom>
              <a:solidFill>
                <a:schemeClr val="bg1"/>
              </a:solidFill>
            </p:spPr>
            <p:txBody>
              <a:bodyPr wrap="square" lIns="18288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gradFill>
                      <a:gsLst>
                        <a:gs pos="0">
                          <a:srgbClr val="000000"/>
                        </a:gs>
                        <a:gs pos="100000">
                          <a:srgbClr val="000000"/>
                        </a:gs>
                      </a:gsLst>
                      <a:lin ang="5400000" scaled="0"/>
                    </a:gradFill>
                    <a:effectLst/>
                    <a:uLnTx/>
                    <a:uFillTx/>
                    <a:latin typeface="Segoe UI Semibold"/>
                    <a:ea typeface="+mn-ea"/>
                    <a:cs typeface="+mn-cs"/>
                  </a:rPr>
                  <a:t>Enforcement</a:t>
                </a:r>
                <a:br>
                  <a:rPr kumimoji="0" lang="en-US" sz="1600" b="0" i="0" u="none" strike="noStrike" kern="1200" cap="none" spc="0" normalizeH="0" baseline="0" noProof="0">
                    <a:ln>
                      <a:noFill/>
                    </a:ln>
                    <a:gradFill>
                      <a:gsLst>
                        <a:gs pos="0">
                          <a:srgbClr val="000000"/>
                        </a:gs>
                        <a:gs pos="100000">
                          <a:srgbClr val="000000"/>
                        </a:gs>
                      </a:gsLst>
                      <a:lin ang="5400000" scaled="0"/>
                    </a:gradFill>
                    <a:effectLst/>
                    <a:uLnTx/>
                    <a:uFillTx/>
                    <a:latin typeface="Segoe UI Semibold"/>
                    <a:ea typeface="+mn-ea"/>
                    <a:cs typeface="+mn-cs"/>
                  </a:rPr>
                </a:br>
                <a:r>
                  <a:rPr kumimoji="0" lang="en-US" sz="1200" b="0" i="0" u="none" strike="noStrike" kern="1200" cap="none" spc="0" normalizeH="0" baseline="0" noProof="0">
                    <a:ln>
                      <a:noFill/>
                    </a:ln>
                    <a:gradFill>
                      <a:gsLst>
                        <a:gs pos="0">
                          <a:srgbClr val="000000"/>
                        </a:gs>
                        <a:gs pos="100000">
                          <a:srgbClr val="000000"/>
                        </a:gs>
                      </a:gsLst>
                      <a:lin ang="5400000" scaled="0"/>
                    </a:gradFill>
                    <a:effectLst/>
                    <a:uLnTx/>
                    <a:uFillTx/>
                    <a:latin typeface="Segoe UI"/>
                    <a:ea typeface="+mn-ea"/>
                    <a:cs typeface="+mn-cs"/>
                  </a:rPr>
                  <a:t>of policy across resources</a:t>
                </a:r>
              </a:p>
            </p:txBody>
          </p:sp>
          <p:grpSp>
            <p:nvGrpSpPr>
              <p:cNvPr id="557" name="Group 556">
                <a:extLst>
                  <a:ext uri="{FF2B5EF4-FFF2-40B4-BE49-F238E27FC236}">
                    <a16:creationId xmlns:a16="http://schemas.microsoft.com/office/drawing/2014/main" id="{1DC3024E-286B-480B-B20A-C2F1BDE1CC70}"/>
                  </a:ext>
                </a:extLst>
              </p:cNvPr>
              <p:cNvGrpSpPr/>
              <p:nvPr/>
            </p:nvGrpSpPr>
            <p:grpSpPr>
              <a:xfrm>
                <a:off x="8874272" y="5847588"/>
                <a:ext cx="640080" cy="640080"/>
                <a:chOff x="8564293" y="6421758"/>
                <a:chExt cx="812414" cy="812410"/>
              </a:xfrm>
            </p:grpSpPr>
            <p:sp>
              <p:nvSpPr>
                <p:cNvPr id="558" name="Oval 557">
                  <a:extLst>
                    <a:ext uri="{FF2B5EF4-FFF2-40B4-BE49-F238E27FC236}">
                      <a16:creationId xmlns:a16="http://schemas.microsoft.com/office/drawing/2014/main" id="{C4BEB093-8646-41E1-BD6D-D61C38E4E452}"/>
                    </a:ext>
                  </a:extLst>
                </p:cNvPr>
                <p:cNvSpPr/>
                <p:nvPr/>
              </p:nvSpPr>
              <p:spPr bwMode="auto">
                <a:xfrm>
                  <a:off x="8564293" y="6421758"/>
                  <a:ext cx="812414" cy="812410"/>
                </a:xfrm>
                <a:prstGeom prst="ellipse">
                  <a:avLst/>
                </a:prstGeom>
                <a:solidFill>
                  <a:schemeClr val="bg1"/>
                </a:solidFill>
                <a:ln>
                  <a:noFill/>
                </a:ln>
                <a:effectLst>
                  <a:outerShdw blurRad="254000" dist="762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err="1">
                    <a:ln>
                      <a:noFill/>
                    </a:ln>
                    <a:solidFill>
                      <a:srgbClr val="00B050"/>
                    </a:solidFill>
                    <a:effectLst/>
                    <a:uLnTx/>
                    <a:uFillTx/>
                    <a:latin typeface="Segoe UI"/>
                    <a:ea typeface="+mn-ea"/>
                    <a:cs typeface="+mn-cs"/>
                  </a:endParaRPr>
                </a:p>
              </p:txBody>
            </p:sp>
            <p:sp>
              <p:nvSpPr>
                <p:cNvPr id="559" name="Freeform 13">
                  <a:extLst>
                    <a:ext uri="{FF2B5EF4-FFF2-40B4-BE49-F238E27FC236}">
                      <a16:creationId xmlns:a16="http://schemas.microsoft.com/office/drawing/2014/main" id="{FD046240-CC64-4C24-A89C-029B73C82931}"/>
                    </a:ext>
                  </a:extLst>
                </p:cNvPr>
                <p:cNvSpPr>
                  <a:spLocks/>
                </p:cNvSpPr>
                <p:nvPr/>
              </p:nvSpPr>
              <p:spPr bwMode="auto">
                <a:xfrm>
                  <a:off x="8749484" y="6597456"/>
                  <a:ext cx="442033" cy="461015"/>
                </a:xfrm>
                <a:custGeom>
                  <a:avLst/>
                  <a:gdLst>
                    <a:gd name="T0" fmla="*/ 121 w 186"/>
                    <a:gd name="T1" fmla="*/ 8 h 195"/>
                    <a:gd name="T2" fmla="*/ 121 w 186"/>
                    <a:gd name="T3" fmla="*/ 8 h 195"/>
                    <a:gd name="T4" fmla="*/ 93 w 186"/>
                    <a:gd name="T5" fmla="*/ 0 h 195"/>
                    <a:gd name="T6" fmla="*/ 65 w 186"/>
                    <a:gd name="T7" fmla="*/ 8 h 195"/>
                    <a:gd name="T8" fmla="*/ 34 w 186"/>
                    <a:gd name="T9" fmla="*/ 24 h 195"/>
                    <a:gd name="T10" fmla="*/ 0 w 186"/>
                    <a:gd name="T11" fmla="*/ 32 h 195"/>
                    <a:gd name="T12" fmla="*/ 0 w 186"/>
                    <a:gd name="T13" fmla="*/ 64 h 195"/>
                    <a:gd name="T14" fmla="*/ 8 w 186"/>
                    <a:gd name="T15" fmla="*/ 105 h 195"/>
                    <a:gd name="T16" fmla="*/ 29 w 186"/>
                    <a:gd name="T17" fmla="*/ 141 h 195"/>
                    <a:gd name="T18" fmla="*/ 59 w 186"/>
                    <a:gd name="T19" fmla="*/ 171 h 195"/>
                    <a:gd name="T20" fmla="*/ 93 w 186"/>
                    <a:gd name="T21" fmla="*/ 195 h 195"/>
                    <a:gd name="T22" fmla="*/ 127 w 186"/>
                    <a:gd name="T23" fmla="*/ 171 h 195"/>
                    <a:gd name="T24" fmla="*/ 157 w 186"/>
                    <a:gd name="T25" fmla="*/ 141 h 195"/>
                    <a:gd name="T26" fmla="*/ 178 w 186"/>
                    <a:gd name="T27" fmla="*/ 105 h 195"/>
                    <a:gd name="T28" fmla="*/ 186 w 186"/>
                    <a:gd name="T29" fmla="*/ 64 h 195"/>
                    <a:gd name="T30" fmla="*/ 186 w 186"/>
                    <a:gd name="T31" fmla="*/ 32 h 195"/>
                    <a:gd name="T32" fmla="*/ 152 w 186"/>
                    <a:gd name="T33" fmla="*/ 24 h 195"/>
                    <a:gd name="T34" fmla="*/ 121 w 186"/>
                    <a:gd name="T35" fmla="*/ 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195">
                      <a:moveTo>
                        <a:pt x="121" y="8"/>
                      </a:moveTo>
                      <a:lnTo>
                        <a:pt x="121" y="8"/>
                      </a:lnTo>
                      <a:cubicBezTo>
                        <a:pt x="113" y="2"/>
                        <a:pt x="103" y="0"/>
                        <a:pt x="93" y="0"/>
                      </a:cubicBezTo>
                      <a:cubicBezTo>
                        <a:pt x="83" y="0"/>
                        <a:pt x="74" y="2"/>
                        <a:pt x="65" y="8"/>
                      </a:cubicBezTo>
                      <a:cubicBezTo>
                        <a:pt x="56" y="14"/>
                        <a:pt x="45" y="20"/>
                        <a:pt x="34" y="24"/>
                      </a:cubicBezTo>
                      <a:cubicBezTo>
                        <a:pt x="23" y="27"/>
                        <a:pt x="11" y="30"/>
                        <a:pt x="0" y="32"/>
                      </a:cubicBezTo>
                      <a:lnTo>
                        <a:pt x="0" y="64"/>
                      </a:lnTo>
                      <a:cubicBezTo>
                        <a:pt x="0" y="78"/>
                        <a:pt x="3" y="92"/>
                        <a:pt x="8" y="105"/>
                      </a:cubicBezTo>
                      <a:cubicBezTo>
                        <a:pt x="13" y="118"/>
                        <a:pt x="20" y="130"/>
                        <a:pt x="29" y="141"/>
                      </a:cubicBezTo>
                      <a:cubicBezTo>
                        <a:pt x="38" y="152"/>
                        <a:pt x="48" y="162"/>
                        <a:pt x="59" y="171"/>
                      </a:cubicBezTo>
                      <a:cubicBezTo>
                        <a:pt x="70" y="180"/>
                        <a:pt x="82" y="188"/>
                        <a:pt x="93" y="195"/>
                      </a:cubicBezTo>
                      <a:cubicBezTo>
                        <a:pt x="105" y="188"/>
                        <a:pt x="116" y="180"/>
                        <a:pt x="127" y="171"/>
                      </a:cubicBezTo>
                      <a:cubicBezTo>
                        <a:pt x="138" y="162"/>
                        <a:pt x="148" y="152"/>
                        <a:pt x="157" y="141"/>
                      </a:cubicBezTo>
                      <a:cubicBezTo>
                        <a:pt x="166" y="130"/>
                        <a:pt x="173" y="118"/>
                        <a:pt x="178" y="105"/>
                      </a:cubicBezTo>
                      <a:cubicBezTo>
                        <a:pt x="184" y="92"/>
                        <a:pt x="186" y="78"/>
                        <a:pt x="186" y="64"/>
                      </a:cubicBezTo>
                      <a:lnTo>
                        <a:pt x="186" y="32"/>
                      </a:lnTo>
                      <a:cubicBezTo>
                        <a:pt x="175" y="30"/>
                        <a:pt x="164" y="27"/>
                        <a:pt x="152" y="24"/>
                      </a:cubicBezTo>
                      <a:cubicBezTo>
                        <a:pt x="141" y="20"/>
                        <a:pt x="131" y="14"/>
                        <a:pt x="121" y="8"/>
                      </a:cubicBezTo>
                      <a:close/>
                    </a:path>
                  </a:pathLst>
                </a:custGeom>
                <a:solidFill>
                  <a:srgbClr val="3E3E3E"/>
                </a:solidFill>
                <a:ln w="41275">
                  <a:solidFill>
                    <a:schemeClr val="bg1"/>
                  </a:solidFill>
                  <a:prstDash val="solid"/>
                  <a:round/>
                  <a:headEnd/>
                  <a:tailEnd/>
                </a:ln>
              </p:spPr>
              <p:txBody>
                <a:bodyPr vert="horz" wrap="square" lIns="109728" tIns="54864" rIns="109728" bIns="54864"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grpSp>
        </p:grpSp>
        <p:sp>
          <p:nvSpPr>
            <p:cNvPr id="619" name="Rectangle 618">
              <a:hlinkClick r:id="rId8" tooltip="Conditional Access provides centralized policy control for data and applications by enforcing conditions on account authentication, network location, device health/compliance, and other risk factors. "/>
              <a:extLst>
                <a:ext uri="{FF2B5EF4-FFF2-40B4-BE49-F238E27FC236}">
                  <a16:creationId xmlns:a16="http://schemas.microsoft.com/office/drawing/2014/main" id="{45EE5440-F9D3-49F4-AD6C-497E57924A15}"/>
                </a:ext>
              </a:extLst>
            </p:cNvPr>
            <p:cNvSpPr/>
            <p:nvPr/>
          </p:nvSpPr>
          <p:spPr>
            <a:xfrm>
              <a:off x="9858457" y="1478366"/>
              <a:ext cx="2035922" cy="42696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11" name="Group 10">
              <a:extLst>
                <a:ext uri="{FF2B5EF4-FFF2-40B4-BE49-F238E27FC236}">
                  <a16:creationId xmlns:a16="http://schemas.microsoft.com/office/drawing/2014/main" id="{E9F61797-D917-40AD-B3B0-4BE51C250F36}"/>
                </a:ext>
              </a:extLst>
            </p:cNvPr>
            <p:cNvGrpSpPr/>
            <p:nvPr/>
          </p:nvGrpSpPr>
          <p:grpSpPr>
            <a:xfrm>
              <a:off x="10031177" y="1224191"/>
              <a:ext cx="1534059" cy="692207"/>
              <a:chOff x="10031177" y="1212625"/>
              <a:chExt cx="1534059" cy="692207"/>
            </a:xfrm>
          </p:grpSpPr>
          <p:pic>
            <p:nvPicPr>
              <p:cNvPr id="620" name="Picture 619">
                <a:extLst>
                  <a:ext uri="{FF2B5EF4-FFF2-40B4-BE49-F238E27FC236}">
                    <a16:creationId xmlns:a16="http://schemas.microsoft.com/office/drawing/2014/main" id="{F670D964-E4F5-404D-B87F-8DBBF6C4FA3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50456" y="1526298"/>
                <a:ext cx="93267" cy="121670"/>
              </a:xfrm>
              <a:prstGeom prst="rect">
                <a:avLst/>
              </a:prstGeom>
              <a:solidFill>
                <a:schemeClr val="bg1"/>
              </a:solidFill>
            </p:spPr>
          </p:pic>
          <p:sp>
            <p:nvSpPr>
              <p:cNvPr id="621" name="Rectangle 620">
                <a:extLst>
                  <a:ext uri="{FF2B5EF4-FFF2-40B4-BE49-F238E27FC236}">
                    <a16:creationId xmlns:a16="http://schemas.microsoft.com/office/drawing/2014/main" id="{FBA3DA00-D7BB-4189-8BFA-20F83A85F205}"/>
                  </a:ext>
                </a:extLst>
              </p:cNvPr>
              <p:cNvSpPr/>
              <p:nvPr/>
            </p:nvSpPr>
            <p:spPr>
              <a:xfrm>
                <a:off x="10097207" y="1456328"/>
                <a:ext cx="840295"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gradFill>
                      <a:gsLst>
                        <a:gs pos="0">
                          <a:srgbClr val="EB3C00"/>
                        </a:gs>
                        <a:gs pos="100000">
                          <a:srgbClr val="EB3C00"/>
                        </a:gs>
                      </a:gsLst>
                      <a:lin ang="5400000" scaled="0"/>
                    </a:gradFill>
                    <a:effectLst/>
                    <a:uLnTx/>
                    <a:uFillTx/>
                    <a:latin typeface="Segoe UI Semibold"/>
                    <a:ea typeface="+mn-ea"/>
                    <a:cs typeface="Segoe UI Light" panose="020B0502040204020203" pitchFamily="34" charset="0"/>
                  </a:rPr>
                  <a:t>Office 365</a:t>
                </a:r>
              </a:p>
            </p:txBody>
          </p:sp>
          <p:sp>
            <p:nvSpPr>
              <p:cNvPr id="622" name="Rectangle 621">
                <a:extLst>
                  <a:ext uri="{FF2B5EF4-FFF2-40B4-BE49-F238E27FC236}">
                    <a16:creationId xmlns:a16="http://schemas.microsoft.com/office/drawing/2014/main" id="{117A06AD-63DC-4AF7-9534-1B03B0752454}"/>
                  </a:ext>
                </a:extLst>
              </p:cNvPr>
              <p:cNvSpPr/>
              <p:nvPr/>
            </p:nvSpPr>
            <p:spPr>
              <a:xfrm>
                <a:off x="10089768" y="1643222"/>
                <a:ext cx="1075936"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gradFill>
                      <a:gsLst>
                        <a:gs pos="0">
                          <a:srgbClr val="13224D"/>
                        </a:gs>
                        <a:gs pos="100000">
                          <a:srgbClr val="13224D"/>
                        </a:gs>
                      </a:gsLst>
                      <a:lin ang="5400000" scaled="0"/>
                    </a:gradFill>
                    <a:effectLst/>
                    <a:uLnTx/>
                    <a:uFillTx/>
                    <a:latin typeface="Segoe UI Semibold"/>
                    <a:ea typeface="+mn-ea"/>
                    <a:cs typeface="Segoe UI Light" panose="020B0502040204020203" pitchFamily="34" charset="0"/>
                  </a:rPr>
                  <a:t>Dynamics 365</a:t>
                </a:r>
              </a:p>
            </p:txBody>
          </p:sp>
          <p:pic>
            <p:nvPicPr>
              <p:cNvPr id="623" name="Picture 622">
                <a:extLst>
                  <a:ext uri="{FF2B5EF4-FFF2-40B4-BE49-F238E27FC236}">
                    <a16:creationId xmlns:a16="http://schemas.microsoft.com/office/drawing/2014/main" id="{F3CBB633-2C1A-4C2F-93F0-DF85A860E98E}"/>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10040531" y="1698453"/>
                <a:ext cx="113442" cy="151148"/>
              </a:xfrm>
              <a:prstGeom prst="rect">
                <a:avLst/>
              </a:prstGeom>
            </p:spPr>
          </p:pic>
          <p:sp>
            <p:nvSpPr>
              <p:cNvPr id="618" name="Rectangle 617">
                <a:extLst>
                  <a:ext uri="{FF2B5EF4-FFF2-40B4-BE49-F238E27FC236}">
                    <a16:creationId xmlns:a16="http://schemas.microsoft.com/office/drawing/2014/main" id="{9D95274E-A0F8-40B4-883E-4FF160C4F570}"/>
                  </a:ext>
                </a:extLst>
              </p:cNvPr>
              <p:cNvSpPr/>
              <p:nvPr/>
            </p:nvSpPr>
            <p:spPr>
              <a:xfrm>
                <a:off x="10031177" y="1212625"/>
                <a:ext cx="1534059" cy="230832"/>
              </a:xfrm>
              <a:prstGeom prst="rect">
                <a:avLst/>
              </a:prstGeom>
              <a:solidFill>
                <a:schemeClr val="tx1">
                  <a:lumMod val="65000"/>
                  <a:lumOff val="35000"/>
                </a:schemeClr>
              </a:solidFill>
              <a:effectLst>
                <a:outerShdw blurRad="63500" dist="38100" dir="2400000" algn="ctr" rotWithShape="0">
                  <a:prstClr val="black">
                    <a:alpha val="30000"/>
                  </a:prstClr>
                </a:outerShdw>
              </a:effectLst>
            </p:spPr>
            <p:txBody>
              <a:bodyPr wrap="square" lIns="73152" tIns="45720" rIns="73152" bIns="45720" anchor="ctr" anchorCtr="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gradFill>
                      <a:gsLst>
                        <a:gs pos="0">
                          <a:srgbClr val="FFFFFF"/>
                        </a:gs>
                        <a:gs pos="100000">
                          <a:srgbClr val="FFFFFF"/>
                        </a:gs>
                      </a:gsLst>
                      <a:lin ang="5400000" scaled="1"/>
                    </a:gradFill>
                    <a:effectLst/>
                    <a:uLnTx/>
                    <a:uFillTx/>
                    <a:latin typeface="Segoe UI Semibold"/>
                    <a:ea typeface="+mn-ea"/>
                    <a:cs typeface="+mn-cs"/>
                  </a:rPr>
                  <a:t>Microsoft Applications</a:t>
                </a:r>
              </a:p>
            </p:txBody>
          </p:sp>
        </p:grpSp>
        <p:grpSp>
          <p:nvGrpSpPr>
            <p:cNvPr id="635" name="Group 634">
              <a:extLst>
                <a:ext uri="{FF2B5EF4-FFF2-40B4-BE49-F238E27FC236}">
                  <a16:creationId xmlns:a16="http://schemas.microsoft.com/office/drawing/2014/main" id="{A5DF3AD4-DFEC-4E72-996A-C44FC2E6FBA0}"/>
                </a:ext>
              </a:extLst>
            </p:cNvPr>
            <p:cNvGrpSpPr/>
            <p:nvPr/>
          </p:nvGrpSpPr>
          <p:grpSpPr>
            <a:xfrm>
              <a:off x="9959467" y="1958799"/>
              <a:ext cx="1746605" cy="517132"/>
              <a:chOff x="9959467" y="1316071"/>
              <a:chExt cx="1746605" cy="517132"/>
            </a:xfrm>
          </p:grpSpPr>
          <p:sp>
            <p:nvSpPr>
              <p:cNvPr id="636" name="Rectangle 635">
                <a:extLst>
                  <a:ext uri="{FF2B5EF4-FFF2-40B4-BE49-F238E27FC236}">
                    <a16:creationId xmlns:a16="http://schemas.microsoft.com/office/drawing/2014/main" id="{5B9BF89B-6448-422D-B297-4132D48F815A}"/>
                  </a:ext>
                </a:extLst>
              </p:cNvPr>
              <p:cNvSpPr/>
              <p:nvPr/>
            </p:nvSpPr>
            <p:spPr>
              <a:xfrm>
                <a:off x="10031177" y="1316071"/>
                <a:ext cx="1364645" cy="230832"/>
              </a:xfrm>
              <a:prstGeom prst="rect">
                <a:avLst/>
              </a:prstGeom>
              <a:solidFill>
                <a:schemeClr val="tx1">
                  <a:lumMod val="65000"/>
                  <a:lumOff val="35000"/>
                </a:schemeClr>
              </a:solidFill>
              <a:effectLst>
                <a:outerShdw blurRad="63500" dist="38100" dir="2400000" algn="ctr" rotWithShape="0">
                  <a:prstClr val="black">
                    <a:alpha val="30000"/>
                  </a:prstClr>
                </a:outerShdw>
              </a:effectLst>
            </p:spPr>
            <p:txBody>
              <a:bodyPr wrap="square" lIns="73152" tIns="45720" rIns="73152" bIns="45720" anchor="ctr" anchorCtr="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gradFill>
                      <a:gsLst>
                        <a:gs pos="0">
                          <a:srgbClr val="FFFFFF"/>
                        </a:gs>
                        <a:gs pos="100000">
                          <a:srgbClr val="FFFFFF"/>
                        </a:gs>
                      </a:gsLst>
                      <a:lin ang="5400000" scaled="1"/>
                    </a:gradFill>
                    <a:effectLst/>
                    <a:uLnTx/>
                    <a:uFillTx/>
                    <a:latin typeface="Segoe UI Semibold"/>
                    <a:ea typeface="+mn-ea"/>
                    <a:cs typeface="+mn-cs"/>
                  </a:rPr>
                  <a:t>Cloud Infrastructure</a:t>
                </a:r>
              </a:p>
            </p:txBody>
          </p:sp>
          <p:grpSp>
            <p:nvGrpSpPr>
              <p:cNvPr id="637" name="Group 636">
                <a:extLst>
                  <a:ext uri="{FF2B5EF4-FFF2-40B4-BE49-F238E27FC236}">
                    <a16:creationId xmlns:a16="http://schemas.microsoft.com/office/drawing/2014/main" id="{65147A29-7162-452F-8D10-F75C49E85476}"/>
                  </a:ext>
                </a:extLst>
              </p:cNvPr>
              <p:cNvGrpSpPr/>
              <p:nvPr/>
            </p:nvGrpSpPr>
            <p:grpSpPr>
              <a:xfrm>
                <a:off x="9959467" y="1558883"/>
                <a:ext cx="1746605" cy="274320"/>
                <a:chOff x="9836368" y="1560202"/>
                <a:chExt cx="2351432" cy="369314"/>
              </a:xfrm>
            </p:grpSpPr>
            <p:sp>
              <p:nvSpPr>
                <p:cNvPr id="638" name="Rectangle 637">
                  <a:hlinkClick r:id="rId8" tooltip="Conditional Access provides centralized policy control for data and applications by enforcing conditions on account authentication, network location, device health/compliance, and other risk factors. "/>
                  <a:extLst>
                    <a:ext uri="{FF2B5EF4-FFF2-40B4-BE49-F238E27FC236}">
                      <a16:creationId xmlns:a16="http://schemas.microsoft.com/office/drawing/2014/main" id="{5D22B80D-426A-4F65-992F-1840447C240D}"/>
                    </a:ext>
                  </a:extLst>
                </p:cNvPr>
                <p:cNvSpPr/>
                <p:nvPr/>
              </p:nvSpPr>
              <p:spPr>
                <a:xfrm>
                  <a:off x="9836368" y="1560202"/>
                  <a:ext cx="2168031" cy="369314"/>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0078D4"/>
                        </a:gs>
                        <a:gs pos="100000">
                          <a:srgbClr val="0078D4"/>
                        </a:gs>
                      </a:gsLst>
                      <a:lin ang="5400000" scaled="0"/>
                    </a:gradFill>
                    <a:effectLst/>
                    <a:uLnTx/>
                    <a:uFillTx/>
                    <a:latin typeface="Segoe UI"/>
                    <a:ea typeface="+mn-ea"/>
                    <a:cs typeface="Segoe UI" pitchFamily="34" charset="0"/>
                  </a:endParaRPr>
                </a:p>
              </p:txBody>
            </p:sp>
            <p:sp>
              <p:nvSpPr>
                <p:cNvPr id="639" name="Freeform 6">
                  <a:extLst>
                    <a:ext uri="{FF2B5EF4-FFF2-40B4-BE49-F238E27FC236}">
                      <a16:creationId xmlns:a16="http://schemas.microsoft.com/office/drawing/2014/main" id="{D9C4EA85-490B-4B42-83F8-9B2B3AFE0683}"/>
                    </a:ext>
                  </a:extLst>
                </p:cNvPr>
                <p:cNvSpPr>
                  <a:spLocks noEditPoints="1"/>
                </p:cNvSpPr>
                <p:nvPr/>
              </p:nvSpPr>
              <p:spPr bwMode="auto">
                <a:xfrm>
                  <a:off x="11156583" y="1623907"/>
                  <a:ext cx="274116" cy="271209"/>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70C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706" tIns="146165" rIns="182706" bIns="146165" numCol="1" spcCol="0" rtlCol="0" fromWordArt="0" anchor="t" anchorCtr="0" forceAA="0" compatLnSpc="1">
                  <a:prstTxWarp prst="textNoShape">
                    <a:avLst/>
                  </a:prstTxWarp>
                  <a:noAutofit/>
                </a:bodyPr>
                <a:lstStyle/>
                <a:p>
                  <a:pPr marL="0" marR="0" lvl="0" indent="0" algn="l" defTabSz="913111" rtl="0" eaLnBrk="1" fontAlgn="base" latinLnBrk="0" hangingPunct="1">
                    <a:lnSpc>
                      <a:spcPct val="90000"/>
                    </a:lnSpc>
                    <a:spcBef>
                      <a:spcPct val="0"/>
                    </a:spcBef>
                    <a:spcAft>
                      <a:spcPct val="0"/>
                    </a:spcAft>
                    <a:buClrTx/>
                    <a:buSzTx/>
                    <a:buFontTx/>
                    <a:buNone/>
                    <a:tabLst/>
                    <a:defRPr/>
                  </a:pPr>
                  <a:endParaRPr kumimoji="0" lang="en-US" sz="1998" b="0" i="0" u="none" strike="noStrike" kern="1200" cap="none" spc="-50" normalizeH="0" baseline="0" noProof="0">
                    <a:ln>
                      <a:noFill/>
                    </a:ln>
                    <a:gradFill>
                      <a:gsLst>
                        <a:gs pos="1250">
                          <a:srgbClr val="EFEFEF"/>
                        </a:gs>
                        <a:gs pos="10417">
                          <a:srgbClr val="EFEFEF"/>
                        </a:gs>
                      </a:gsLst>
                      <a:lin ang="5400000" scaled="0"/>
                    </a:gradFill>
                    <a:effectLst/>
                    <a:uLnTx/>
                    <a:uFillTx/>
                    <a:latin typeface="Segoe UI Light"/>
                    <a:ea typeface="+mn-ea"/>
                    <a:cs typeface="+mn-cs"/>
                  </a:endParaRPr>
                </a:p>
              </p:txBody>
            </p:sp>
            <p:pic>
              <p:nvPicPr>
                <p:cNvPr id="640" name="Picture 639">
                  <a:extLst>
                    <a:ext uri="{FF2B5EF4-FFF2-40B4-BE49-F238E27FC236}">
                      <a16:creationId xmlns:a16="http://schemas.microsoft.com/office/drawing/2014/main" id="{EC5E15AF-F4AE-4AED-9A4F-32C3327D1D63}"/>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69531" y="1630087"/>
                  <a:ext cx="347139" cy="258850"/>
                </a:xfrm>
                <a:prstGeom prst="rect">
                  <a:avLst/>
                </a:prstGeom>
              </p:spPr>
            </p:pic>
            <p:sp>
              <p:nvSpPr>
                <p:cNvPr id="641" name="Rectangle 640">
                  <a:extLst>
                    <a:ext uri="{FF2B5EF4-FFF2-40B4-BE49-F238E27FC236}">
                      <a16:creationId xmlns:a16="http://schemas.microsoft.com/office/drawing/2014/main" id="{CED22218-4DC0-45EE-9485-E3EE9E6259DD}"/>
                    </a:ext>
                  </a:extLst>
                </p:cNvPr>
                <p:cNvSpPr/>
                <p:nvPr/>
              </p:nvSpPr>
              <p:spPr>
                <a:xfrm>
                  <a:off x="11350024" y="1659484"/>
                  <a:ext cx="837776" cy="2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700" b="0" i="1" u="none" strike="noStrike" kern="1200" cap="none" spc="0" normalizeH="0" baseline="0" noProof="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Linux Login</a:t>
                  </a:r>
                </a:p>
              </p:txBody>
            </p:sp>
            <p:sp>
              <p:nvSpPr>
                <p:cNvPr id="642" name="Rectangle 641">
                  <a:extLst>
                    <a:ext uri="{FF2B5EF4-FFF2-40B4-BE49-F238E27FC236}">
                      <a16:creationId xmlns:a16="http://schemas.microsoft.com/office/drawing/2014/main" id="{45FF2646-06F3-40FE-97DB-4E3917AA7920}"/>
                    </a:ext>
                  </a:extLst>
                </p:cNvPr>
                <p:cNvSpPr/>
                <p:nvPr/>
              </p:nvSpPr>
              <p:spPr>
                <a:xfrm>
                  <a:off x="10238132" y="1659484"/>
                  <a:ext cx="889572" cy="2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700" b="0" i="1" u="none" strike="noStrike" kern="1200" cap="none" spc="0" normalizeH="0" baseline="0" noProof="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Azure Portal</a:t>
                  </a:r>
                </a:p>
              </p:txBody>
            </p:sp>
          </p:grpSp>
        </p:grpSp>
        <p:grpSp>
          <p:nvGrpSpPr>
            <p:cNvPr id="643" name="Group 642">
              <a:extLst>
                <a:ext uri="{FF2B5EF4-FFF2-40B4-BE49-F238E27FC236}">
                  <a16:creationId xmlns:a16="http://schemas.microsoft.com/office/drawing/2014/main" id="{877FB108-2443-4C10-AC77-280B9522CC87}"/>
                </a:ext>
              </a:extLst>
            </p:cNvPr>
            <p:cNvGrpSpPr/>
            <p:nvPr/>
          </p:nvGrpSpPr>
          <p:grpSpPr>
            <a:xfrm>
              <a:off x="9949897" y="2573009"/>
              <a:ext cx="1922778" cy="517133"/>
              <a:chOff x="9949897" y="2676455"/>
              <a:chExt cx="1922778" cy="517133"/>
            </a:xfrm>
          </p:grpSpPr>
          <p:sp>
            <p:nvSpPr>
              <p:cNvPr id="644" name="Rectangle 643">
                <a:extLst>
                  <a:ext uri="{FF2B5EF4-FFF2-40B4-BE49-F238E27FC236}">
                    <a16:creationId xmlns:a16="http://schemas.microsoft.com/office/drawing/2014/main" id="{4EF6E4C7-2536-4959-8250-6A3AD4A90C72}"/>
                  </a:ext>
                </a:extLst>
              </p:cNvPr>
              <p:cNvSpPr/>
              <p:nvPr/>
            </p:nvSpPr>
            <p:spPr>
              <a:xfrm>
                <a:off x="10031177" y="2676455"/>
                <a:ext cx="1469815" cy="230832"/>
              </a:xfrm>
              <a:prstGeom prst="rect">
                <a:avLst/>
              </a:prstGeom>
              <a:solidFill>
                <a:schemeClr val="tx1">
                  <a:lumMod val="65000"/>
                  <a:lumOff val="35000"/>
                </a:schemeClr>
              </a:solidFill>
              <a:effectLst>
                <a:outerShdw blurRad="63500" dist="38100" dir="2400000" algn="ctr" rotWithShape="0">
                  <a:prstClr val="black">
                    <a:alpha val="30000"/>
                  </a:prstClr>
                </a:outerShdw>
              </a:effectLst>
            </p:spPr>
            <p:txBody>
              <a:bodyPr wrap="square" lIns="73152" tIns="45720" rIns="73152" bIns="45720" anchor="ctr" anchorCtr="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gradFill>
                      <a:gsLst>
                        <a:gs pos="0">
                          <a:srgbClr val="FFFFFF"/>
                        </a:gs>
                        <a:gs pos="100000">
                          <a:srgbClr val="FFFFFF"/>
                        </a:gs>
                      </a:gsLst>
                      <a:lin ang="5400000" scaled="1"/>
                    </a:gradFill>
                    <a:effectLst/>
                    <a:uLnTx/>
                    <a:uFillTx/>
                    <a:latin typeface="Segoe UI Semibold"/>
                    <a:ea typeface="+mn-ea"/>
                    <a:cs typeface="+mn-cs"/>
                  </a:rPr>
                  <a:t>Modern Applications</a:t>
                </a:r>
              </a:p>
            </p:txBody>
          </p:sp>
          <p:grpSp>
            <p:nvGrpSpPr>
              <p:cNvPr id="645" name="Group 644">
                <a:extLst>
                  <a:ext uri="{FF2B5EF4-FFF2-40B4-BE49-F238E27FC236}">
                    <a16:creationId xmlns:a16="http://schemas.microsoft.com/office/drawing/2014/main" id="{A8AAC4C7-2D3C-421B-A87F-B1D896DDF339}"/>
                  </a:ext>
                </a:extLst>
              </p:cNvPr>
              <p:cNvGrpSpPr/>
              <p:nvPr/>
            </p:nvGrpSpPr>
            <p:grpSpPr>
              <a:xfrm>
                <a:off x="9949897" y="2919268"/>
                <a:ext cx="1922778" cy="274320"/>
                <a:chOff x="9512328" y="2303347"/>
                <a:chExt cx="2588611" cy="369314"/>
              </a:xfrm>
            </p:grpSpPr>
            <p:sp>
              <p:nvSpPr>
                <p:cNvPr id="646" name="Rectangle 645">
                  <a:hlinkClick r:id="rId8" tooltip="Conditional Access provides centralized policy control for data and applications by enforcing conditions on account authentication, network location, device health/compliance, and other risk factors. "/>
                  <a:extLst>
                    <a:ext uri="{FF2B5EF4-FFF2-40B4-BE49-F238E27FC236}">
                      <a16:creationId xmlns:a16="http://schemas.microsoft.com/office/drawing/2014/main" id="{46F8C148-50A0-4F07-A300-0FC7733B9A7F}"/>
                    </a:ext>
                  </a:extLst>
                </p:cNvPr>
                <p:cNvSpPr/>
                <p:nvPr/>
              </p:nvSpPr>
              <p:spPr>
                <a:xfrm>
                  <a:off x="9512328" y="2303347"/>
                  <a:ext cx="2588611" cy="369314"/>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647" name="Picture 646">
                  <a:extLst>
                    <a:ext uri="{FF2B5EF4-FFF2-40B4-BE49-F238E27FC236}">
                      <a16:creationId xmlns:a16="http://schemas.microsoft.com/office/drawing/2014/main" id="{C99011E6-0118-4356-94CD-47676A75A40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439589" y="2432448"/>
                  <a:ext cx="256758" cy="153503"/>
                </a:xfrm>
                <a:prstGeom prst="rect">
                  <a:avLst/>
                </a:prstGeom>
              </p:spPr>
            </p:pic>
            <p:pic>
              <p:nvPicPr>
                <p:cNvPr id="648" name="Picture 647">
                  <a:extLst>
                    <a:ext uri="{FF2B5EF4-FFF2-40B4-BE49-F238E27FC236}">
                      <a16:creationId xmlns:a16="http://schemas.microsoft.com/office/drawing/2014/main" id="{5F9742F6-DBAE-4B37-A864-8006E661D955}"/>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73899" y="2400183"/>
                  <a:ext cx="292403" cy="218036"/>
                </a:xfrm>
                <a:prstGeom prst="rect">
                  <a:avLst/>
                </a:prstGeom>
              </p:spPr>
            </p:pic>
            <p:pic>
              <p:nvPicPr>
                <p:cNvPr id="649" name="Picture 648">
                  <a:extLst>
                    <a:ext uri="{FF2B5EF4-FFF2-40B4-BE49-F238E27FC236}">
                      <a16:creationId xmlns:a16="http://schemas.microsoft.com/office/drawing/2014/main" id="{CD37996F-FACF-4C7C-9284-6CEDE5A0E17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647707" y="2375757"/>
                  <a:ext cx="482421" cy="223308"/>
                </a:xfrm>
                <a:prstGeom prst="rect">
                  <a:avLst/>
                </a:prstGeom>
              </p:spPr>
            </p:pic>
            <p:pic>
              <p:nvPicPr>
                <p:cNvPr id="650" name="Picture 649">
                  <a:extLst>
                    <a:ext uri="{FF2B5EF4-FFF2-40B4-BE49-F238E27FC236}">
                      <a16:creationId xmlns:a16="http://schemas.microsoft.com/office/drawing/2014/main" id="{0820CEEF-6F3D-493E-9BD8-792D1C553CF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92520" y="2439562"/>
                  <a:ext cx="551669" cy="139274"/>
                </a:xfrm>
                <a:prstGeom prst="rect">
                  <a:avLst/>
                </a:prstGeom>
              </p:spPr>
            </p:pic>
          </p:grpSp>
        </p:grpSp>
        <p:grpSp>
          <p:nvGrpSpPr>
            <p:cNvPr id="651" name="Group 650">
              <a:extLst>
                <a:ext uri="{FF2B5EF4-FFF2-40B4-BE49-F238E27FC236}">
                  <a16:creationId xmlns:a16="http://schemas.microsoft.com/office/drawing/2014/main" id="{27228D5E-661B-49F8-9FBC-8B86CF37A749}"/>
                </a:ext>
              </a:extLst>
            </p:cNvPr>
            <p:cNvGrpSpPr/>
            <p:nvPr/>
          </p:nvGrpSpPr>
          <p:grpSpPr>
            <a:xfrm>
              <a:off x="9949897" y="3163792"/>
              <a:ext cx="1511462" cy="769915"/>
              <a:chOff x="9949897" y="3267238"/>
              <a:chExt cx="1511462" cy="769915"/>
            </a:xfrm>
          </p:grpSpPr>
          <p:grpSp>
            <p:nvGrpSpPr>
              <p:cNvPr id="652" name="Group 651">
                <a:extLst>
                  <a:ext uri="{FF2B5EF4-FFF2-40B4-BE49-F238E27FC236}">
                    <a16:creationId xmlns:a16="http://schemas.microsoft.com/office/drawing/2014/main" id="{1135DBCE-F693-42B0-862E-75ED3176DFAF}"/>
                  </a:ext>
                </a:extLst>
              </p:cNvPr>
              <p:cNvGrpSpPr/>
              <p:nvPr/>
            </p:nvGrpSpPr>
            <p:grpSpPr>
              <a:xfrm>
                <a:off x="9949897" y="3489769"/>
                <a:ext cx="1511462" cy="547384"/>
                <a:chOff x="10066075" y="3025272"/>
                <a:chExt cx="2034864" cy="736939"/>
              </a:xfrm>
            </p:grpSpPr>
            <p:sp>
              <p:nvSpPr>
                <p:cNvPr id="654" name="Rectangle 653">
                  <a:hlinkClick r:id="rId8" tooltip="Conditional Access provides centralized policy control for data and applications by enforcing conditions on account authentication, network location, device health/compliance, and other risk factors. "/>
                  <a:extLst>
                    <a:ext uri="{FF2B5EF4-FFF2-40B4-BE49-F238E27FC236}">
                      <a16:creationId xmlns:a16="http://schemas.microsoft.com/office/drawing/2014/main" id="{9365E1B2-2CB4-49DF-B439-70AB463C22EC}"/>
                    </a:ext>
                  </a:extLst>
                </p:cNvPr>
                <p:cNvSpPr/>
                <p:nvPr/>
              </p:nvSpPr>
              <p:spPr>
                <a:xfrm>
                  <a:off x="10066075" y="3025272"/>
                  <a:ext cx="2034864" cy="73693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655" name="Picture 654">
                  <a:extLst>
                    <a:ext uri="{FF2B5EF4-FFF2-40B4-BE49-F238E27FC236}">
                      <a16:creationId xmlns:a16="http://schemas.microsoft.com/office/drawing/2014/main" id="{96374544-D296-4196-937B-434D7CB4598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433313" y="3115320"/>
                  <a:ext cx="211649" cy="211647"/>
                </a:xfrm>
                <a:prstGeom prst="rect">
                  <a:avLst/>
                </a:prstGeom>
              </p:spPr>
            </p:pic>
            <p:pic>
              <p:nvPicPr>
                <p:cNvPr id="656" name="Picture 655">
                  <a:extLst>
                    <a:ext uri="{FF2B5EF4-FFF2-40B4-BE49-F238E27FC236}">
                      <a16:creationId xmlns:a16="http://schemas.microsoft.com/office/drawing/2014/main" id="{BF0CBECF-6334-480C-A7A2-B2701577256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976257" y="3105197"/>
                  <a:ext cx="331111" cy="231892"/>
                </a:xfrm>
                <a:prstGeom prst="rect">
                  <a:avLst/>
                </a:prstGeom>
              </p:spPr>
            </p:pic>
            <p:pic>
              <p:nvPicPr>
                <p:cNvPr id="657" name="Picture 656">
                  <a:extLst>
                    <a:ext uri="{FF2B5EF4-FFF2-40B4-BE49-F238E27FC236}">
                      <a16:creationId xmlns:a16="http://schemas.microsoft.com/office/drawing/2014/main" id="{0E072103-4A28-4145-BFA8-A070D4BB432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616040" y="3104007"/>
                  <a:ext cx="234272" cy="234274"/>
                </a:xfrm>
                <a:prstGeom prst="rect">
                  <a:avLst/>
                </a:prstGeom>
              </p:spPr>
            </p:pic>
            <p:pic>
              <p:nvPicPr>
                <p:cNvPr id="658" name="Picture 657">
                  <a:extLst>
                    <a:ext uri="{FF2B5EF4-FFF2-40B4-BE49-F238E27FC236}">
                      <a16:creationId xmlns:a16="http://schemas.microsoft.com/office/drawing/2014/main" id="{7F74AC6D-C59B-4C45-90A7-2BFC814ABB2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770906" y="3089761"/>
                  <a:ext cx="266246" cy="262764"/>
                </a:xfrm>
                <a:prstGeom prst="rect">
                  <a:avLst/>
                </a:prstGeom>
              </p:spPr>
            </p:pic>
            <p:grpSp>
              <p:nvGrpSpPr>
                <p:cNvPr id="659" name="Group 658">
                  <a:extLst>
                    <a:ext uri="{FF2B5EF4-FFF2-40B4-BE49-F238E27FC236}">
                      <a16:creationId xmlns:a16="http://schemas.microsoft.com/office/drawing/2014/main" id="{6E736CF2-F4AE-4A71-8167-9190E653696E}"/>
                    </a:ext>
                  </a:extLst>
                </p:cNvPr>
                <p:cNvGrpSpPr/>
                <p:nvPr/>
              </p:nvGrpSpPr>
              <p:grpSpPr>
                <a:xfrm>
                  <a:off x="11440280" y="3532127"/>
                  <a:ext cx="172208" cy="39750"/>
                  <a:chOff x="2347623" y="628659"/>
                  <a:chExt cx="412253" cy="115311"/>
                </a:xfrm>
                <a:solidFill>
                  <a:schemeClr val="tx1">
                    <a:lumMod val="65000"/>
                    <a:lumOff val="35000"/>
                  </a:schemeClr>
                </a:solidFill>
              </p:grpSpPr>
              <p:sp>
                <p:nvSpPr>
                  <p:cNvPr id="664" name="Oval 663">
                    <a:extLst>
                      <a:ext uri="{FF2B5EF4-FFF2-40B4-BE49-F238E27FC236}">
                        <a16:creationId xmlns:a16="http://schemas.microsoft.com/office/drawing/2014/main" id="{22606A6F-E82F-4C21-9284-537A67A05B7F}"/>
                      </a:ext>
                    </a:extLst>
                  </p:cNvPr>
                  <p:cNvSpPr/>
                  <p:nvPr/>
                </p:nvSpPr>
                <p:spPr bwMode="auto">
                  <a:xfrm>
                    <a:off x="2347623" y="628667"/>
                    <a:ext cx="95147" cy="115296"/>
                  </a:xfrm>
                  <a:prstGeom prst="ellipse">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65" name="Oval 664">
                    <a:extLst>
                      <a:ext uri="{FF2B5EF4-FFF2-40B4-BE49-F238E27FC236}">
                        <a16:creationId xmlns:a16="http://schemas.microsoft.com/office/drawing/2014/main" id="{CC80929A-AE3C-4367-B48A-9CD225FE23C9}"/>
                      </a:ext>
                    </a:extLst>
                  </p:cNvPr>
                  <p:cNvSpPr/>
                  <p:nvPr/>
                </p:nvSpPr>
                <p:spPr bwMode="auto">
                  <a:xfrm>
                    <a:off x="2506183" y="628675"/>
                    <a:ext cx="95147" cy="115295"/>
                  </a:xfrm>
                  <a:prstGeom prst="ellipse">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66" name="Oval 665">
                    <a:extLst>
                      <a:ext uri="{FF2B5EF4-FFF2-40B4-BE49-F238E27FC236}">
                        <a16:creationId xmlns:a16="http://schemas.microsoft.com/office/drawing/2014/main" id="{02ECD42D-80C8-4E17-B882-995766C4A3B4}"/>
                      </a:ext>
                    </a:extLst>
                  </p:cNvPr>
                  <p:cNvSpPr/>
                  <p:nvPr/>
                </p:nvSpPr>
                <p:spPr bwMode="auto">
                  <a:xfrm>
                    <a:off x="2664729" y="628659"/>
                    <a:ext cx="95147" cy="115296"/>
                  </a:xfrm>
                  <a:prstGeom prst="ellipse">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pic>
              <p:nvPicPr>
                <p:cNvPr id="660" name="Picture 659">
                  <a:extLst>
                    <a:ext uri="{FF2B5EF4-FFF2-40B4-BE49-F238E27FC236}">
                      <a16:creationId xmlns:a16="http://schemas.microsoft.com/office/drawing/2014/main" id="{AF78B49C-7883-4965-BC25-206CECA1A99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80291" y="3167385"/>
                  <a:ext cx="309804" cy="185216"/>
                </a:xfrm>
                <a:prstGeom prst="rect">
                  <a:avLst/>
                </a:prstGeom>
              </p:spPr>
            </p:pic>
            <p:pic>
              <p:nvPicPr>
                <p:cNvPr id="661" name="Picture 660">
                  <a:extLst>
                    <a:ext uri="{FF2B5EF4-FFF2-40B4-BE49-F238E27FC236}">
                      <a16:creationId xmlns:a16="http://schemas.microsoft.com/office/drawing/2014/main" id="{9A2BEA03-E363-4DFD-AE01-059285FFCF2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21036" y="3468023"/>
                  <a:ext cx="211914" cy="196960"/>
                </a:xfrm>
                <a:prstGeom prst="rect">
                  <a:avLst/>
                </a:prstGeom>
              </p:spPr>
            </p:pic>
            <p:pic>
              <p:nvPicPr>
                <p:cNvPr id="662" name="Picture 661">
                  <a:extLst>
                    <a:ext uri="{FF2B5EF4-FFF2-40B4-BE49-F238E27FC236}">
                      <a16:creationId xmlns:a16="http://schemas.microsoft.com/office/drawing/2014/main" id="{A86D407F-2C08-4358-835D-DBBB33DEBFED}"/>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623340" y="3447618"/>
                  <a:ext cx="226972" cy="226972"/>
                </a:xfrm>
                <a:prstGeom prst="rect">
                  <a:avLst/>
                </a:prstGeom>
              </p:spPr>
            </p:pic>
            <p:pic>
              <p:nvPicPr>
                <p:cNvPr id="663" name="Picture 662">
                  <a:extLst>
                    <a:ext uri="{FF2B5EF4-FFF2-40B4-BE49-F238E27FC236}">
                      <a16:creationId xmlns:a16="http://schemas.microsoft.com/office/drawing/2014/main" id="{93F3A493-6788-4251-A2B8-A85B03E96A1B}"/>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978345" y="3378419"/>
                  <a:ext cx="342374" cy="357973"/>
                </a:xfrm>
                <a:prstGeom prst="rect">
                  <a:avLst/>
                </a:prstGeom>
              </p:spPr>
            </p:pic>
          </p:grpSp>
          <p:sp>
            <p:nvSpPr>
              <p:cNvPr id="653" name="Rectangle 652">
                <a:extLst>
                  <a:ext uri="{FF2B5EF4-FFF2-40B4-BE49-F238E27FC236}">
                    <a16:creationId xmlns:a16="http://schemas.microsoft.com/office/drawing/2014/main" id="{F0F40D85-E0C1-4734-994E-44BFCD4A3DFE}"/>
                  </a:ext>
                </a:extLst>
              </p:cNvPr>
              <p:cNvSpPr/>
              <p:nvPr/>
            </p:nvSpPr>
            <p:spPr>
              <a:xfrm>
                <a:off x="10031177" y="3267238"/>
                <a:ext cx="1248965" cy="230832"/>
              </a:xfrm>
              <a:prstGeom prst="rect">
                <a:avLst/>
              </a:prstGeom>
              <a:solidFill>
                <a:schemeClr val="tx1">
                  <a:lumMod val="65000"/>
                  <a:lumOff val="35000"/>
                </a:schemeClr>
              </a:solidFill>
              <a:effectLst>
                <a:outerShdw blurRad="63500" dist="38100" dir="2400000" algn="ctr" rotWithShape="0">
                  <a:prstClr val="black">
                    <a:alpha val="30000"/>
                  </a:prstClr>
                </a:outerShdw>
              </a:effectLst>
            </p:spPr>
            <p:txBody>
              <a:bodyPr wrap="square" lIns="73152" tIns="45720" rIns="73152" bIns="45720" anchor="ctr" anchorCtr="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gradFill>
                      <a:gsLst>
                        <a:gs pos="0">
                          <a:srgbClr val="FFFFFF"/>
                        </a:gs>
                        <a:gs pos="100000">
                          <a:srgbClr val="FFFFFF"/>
                        </a:gs>
                      </a:gsLst>
                      <a:lin ang="5400000" scaled="1"/>
                    </a:gradFill>
                    <a:effectLst/>
                    <a:uLnTx/>
                    <a:uFillTx/>
                    <a:latin typeface="Segoe UI Semibold"/>
                    <a:ea typeface="+mn-ea"/>
                    <a:cs typeface="+mn-cs"/>
                  </a:rPr>
                  <a:t>SaaS Applications</a:t>
                </a:r>
              </a:p>
            </p:txBody>
          </p:sp>
        </p:grpSp>
        <p:grpSp>
          <p:nvGrpSpPr>
            <p:cNvPr id="683" name="Group 682">
              <a:extLst>
                <a:ext uri="{FF2B5EF4-FFF2-40B4-BE49-F238E27FC236}">
                  <a16:creationId xmlns:a16="http://schemas.microsoft.com/office/drawing/2014/main" id="{9452F80F-1D93-46A2-8B19-B76747C0A9F2}"/>
                </a:ext>
              </a:extLst>
            </p:cNvPr>
            <p:cNvGrpSpPr/>
            <p:nvPr/>
          </p:nvGrpSpPr>
          <p:grpSpPr>
            <a:xfrm>
              <a:off x="9949897" y="4884487"/>
              <a:ext cx="1626646" cy="543674"/>
              <a:chOff x="9949897" y="4987933"/>
              <a:chExt cx="1626646" cy="543674"/>
            </a:xfrm>
          </p:grpSpPr>
          <p:grpSp>
            <p:nvGrpSpPr>
              <p:cNvPr id="684" name="Group 683">
                <a:extLst>
                  <a:ext uri="{FF2B5EF4-FFF2-40B4-BE49-F238E27FC236}">
                    <a16:creationId xmlns:a16="http://schemas.microsoft.com/office/drawing/2014/main" id="{C3679B68-6108-46AE-A15A-58960237F390}"/>
                  </a:ext>
                </a:extLst>
              </p:cNvPr>
              <p:cNvGrpSpPr/>
              <p:nvPr/>
            </p:nvGrpSpPr>
            <p:grpSpPr>
              <a:xfrm>
                <a:off x="9949897" y="5225967"/>
                <a:ext cx="1626646" cy="305640"/>
                <a:chOff x="9911004" y="5286022"/>
                <a:chExt cx="2189934" cy="411480"/>
              </a:xfrm>
            </p:grpSpPr>
            <p:sp>
              <p:nvSpPr>
                <p:cNvPr id="686" name="Rectangle 685">
                  <a:hlinkClick r:id="rId8" tooltip="Conditional Access provides centralized policy control for data and applications by enforcing conditions on account authentication, network location, device health/compliance, and other risk factors. "/>
                  <a:extLst>
                    <a:ext uri="{FF2B5EF4-FFF2-40B4-BE49-F238E27FC236}">
                      <a16:creationId xmlns:a16="http://schemas.microsoft.com/office/drawing/2014/main" id="{1B5BFFFB-7CC6-4CA1-8D7B-CC27419CB11A}"/>
                    </a:ext>
                  </a:extLst>
                </p:cNvPr>
                <p:cNvSpPr/>
                <p:nvPr/>
              </p:nvSpPr>
              <p:spPr>
                <a:xfrm>
                  <a:off x="9911004" y="5286022"/>
                  <a:ext cx="2189934" cy="41148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687" name="Group 686">
                  <a:extLst>
                    <a:ext uri="{FF2B5EF4-FFF2-40B4-BE49-F238E27FC236}">
                      <a16:creationId xmlns:a16="http://schemas.microsoft.com/office/drawing/2014/main" id="{8F48E151-11B4-40D7-974A-25751AD9B6B4}"/>
                    </a:ext>
                  </a:extLst>
                </p:cNvPr>
                <p:cNvGrpSpPr/>
                <p:nvPr/>
              </p:nvGrpSpPr>
              <p:grpSpPr>
                <a:xfrm>
                  <a:off x="9992822" y="5334677"/>
                  <a:ext cx="1990425" cy="314171"/>
                  <a:chOff x="10773383" y="4110803"/>
                  <a:chExt cx="1115338" cy="176047"/>
                </a:xfrm>
              </p:grpSpPr>
              <p:grpSp>
                <p:nvGrpSpPr>
                  <p:cNvPr id="688" name="Group 687">
                    <a:extLst>
                      <a:ext uri="{FF2B5EF4-FFF2-40B4-BE49-F238E27FC236}">
                        <a16:creationId xmlns:a16="http://schemas.microsoft.com/office/drawing/2014/main" id="{92D60579-833F-46EC-BCFD-6A6DE458705A}"/>
                      </a:ext>
                    </a:extLst>
                  </p:cNvPr>
                  <p:cNvGrpSpPr/>
                  <p:nvPr/>
                </p:nvGrpSpPr>
                <p:grpSpPr>
                  <a:xfrm>
                    <a:off x="10773383" y="4110803"/>
                    <a:ext cx="1115338" cy="176047"/>
                    <a:chOff x="-135564" y="2964206"/>
                    <a:chExt cx="2478627" cy="391231"/>
                  </a:xfrm>
                </p:grpSpPr>
                <p:grpSp>
                  <p:nvGrpSpPr>
                    <p:cNvPr id="701" name="Group 700">
                      <a:extLst>
                        <a:ext uri="{FF2B5EF4-FFF2-40B4-BE49-F238E27FC236}">
                          <a16:creationId xmlns:a16="http://schemas.microsoft.com/office/drawing/2014/main" id="{7877DD02-78DB-4EAA-9F53-6C94E95D147F}"/>
                        </a:ext>
                      </a:extLst>
                    </p:cNvPr>
                    <p:cNvGrpSpPr/>
                    <p:nvPr/>
                  </p:nvGrpSpPr>
                  <p:grpSpPr>
                    <a:xfrm>
                      <a:off x="-135564" y="2964206"/>
                      <a:ext cx="1811803" cy="391231"/>
                      <a:chOff x="-135564" y="2964206"/>
                      <a:chExt cx="1811803" cy="391231"/>
                    </a:xfrm>
                  </p:grpSpPr>
                  <p:pic>
                    <p:nvPicPr>
                      <p:cNvPr id="707" name="Picture 706">
                        <a:hlinkClick r:id="rId22"/>
                        <a:extLst>
                          <a:ext uri="{FF2B5EF4-FFF2-40B4-BE49-F238E27FC236}">
                            <a16:creationId xmlns:a16="http://schemas.microsoft.com/office/drawing/2014/main" id="{CF05CF53-9C67-4B3A-AA0A-DBB4E680B14B}"/>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262356" y="2989082"/>
                        <a:ext cx="413883" cy="311792"/>
                      </a:xfrm>
                      <a:prstGeom prst="rect">
                        <a:avLst/>
                      </a:prstGeom>
                    </p:spPr>
                  </p:pic>
                  <p:grpSp>
                    <p:nvGrpSpPr>
                      <p:cNvPr id="708" name="Group 707">
                        <a:extLst>
                          <a:ext uri="{FF2B5EF4-FFF2-40B4-BE49-F238E27FC236}">
                            <a16:creationId xmlns:a16="http://schemas.microsoft.com/office/drawing/2014/main" id="{449DF612-786A-4B5E-BD56-A012AD28C55A}"/>
                          </a:ext>
                        </a:extLst>
                      </p:cNvPr>
                      <p:cNvGrpSpPr/>
                      <p:nvPr/>
                    </p:nvGrpSpPr>
                    <p:grpSpPr>
                      <a:xfrm>
                        <a:off x="-135564" y="2964206"/>
                        <a:ext cx="1469346" cy="391231"/>
                        <a:chOff x="11727059" y="7366546"/>
                        <a:chExt cx="2260404" cy="601860"/>
                      </a:xfrm>
                    </p:grpSpPr>
                    <p:pic>
                      <p:nvPicPr>
                        <p:cNvPr id="709" name="Picture 708">
                          <a:extLst>
                            <a:ext uri="{FF2B5EF4-FFF2-40B4-BE49-F238E27FC236}">
                              <a16:creationId xmlns:a16="http://schemas.microsoft.com/office/drawing/2014/main" id="{22E38CFC-F672-4501-A90A-708862211367}"/>
                            </a:ext>
                          </a:extLst>
                        </p:cNvPr>
                        <p:cNvPicPr>
                          <a:picLocks noChangeAspect="1"/>
                        </p:cNvPicPr>
                        <p:nvPr/>
                      </p:nvPicPr>
                      <p:blipFill rotWithShape="1">
                        <a:blip r:embed="rId24">
                          <a:extLst>
                            <a:ext uri="{28A0092B-C50C-407E-A947-70E740481C1C}">
                              <a14:useLocalDpi xmlns:a14="http://schemas.microsoft.com/office/drawing/2010/main" val="0"/>
                            </a:ext>
                          </a:extLst>
                        </a:blip>
                        <a:srcRect/>
                        <a:stretch/>
                      </p:blipFill>
                      <p:spPr>
                        <a:xfrm>
                          <a:off x="12306492" y="7395332"/>
                          <a:ext cx="531603" cy="573074"/>
                        </a:xfrm>
                        <a:prstGeom prst="rect">
                          <a:avLst/>
                        </a:prstGeom>
                      </p:spPr>
                    </p:pic>
                    <p:pic>
                      <p:nvPicPr>
                        <p:cNvPr id="710" name="Picture 709">
                          <a:extLst>
                            <a:ext uri="{FF2B5EF4-FFF2-40B4-BE49-F238E27FC236}">
                              <a16:creationId xmlns:a16="http://schemas.microsoft.com/office/drawing/2014/main" id="{61CB1F61-6437-41C0-A9AB-64F17AB77263}"/>
                            </a:ext>
                          </a:extLst>
                        </p:cNvPr>
                        <p:cNvPicPr>
                          <a:picLocks noChangeAspect="1"/>
                        </p:cNvPicPr>
                        <p:nvPr/>
                      </p:nvPicPr>
                      <p:blipFill rotWithShape="1">
                        <a:blip r:embed="rId25">
                          <a:extLst>
                            <a:ext uri="{28A0092B-C50C-407E-A947-70E740481C1C}">
                              <a14:useLocalDpi xmlns:a14="http://schemas.microsoft.com/office/drawing/2010/main" val="0"/>
                            </a:ext>
                          </a:extLst>
                        </a:blip>
                        <a:srcRect/>
                        <a:stretch/>
                      </p:blipFill>
                      <p:spPr>
                        <a:xfrm>
                          <a:off x="11727059" y="7375762"/>
                          <a:ext cx="530659" cy="573073"/>
                        </a:xfrm>
                        <a:prstGeom prst="rect">
                          <a:avLst/>
                        </a:prstGeom>
                      </p:spPr>
                    </p:pic>
                    <p:pic>
                      <p:nvPicPr>
                        <p:cNvPr id="711" name="Picture 710">
                          <a:extLst>
                            <a:ext uri="{FF2B5EF4-FFF2-40B4-BE49-F238E27FC236}">
                              <a16:creationId xmlns:a16="http://schemas.microsoft.com/office/drawing/2014/main" id="{FDEB0DD5-BEF8-478D-B053-FFC0D5714A3B}"/>
                            </a:ext>
                          </a:extLst>
                        </p:cNvPr>
                        <p:cNvPicPr>
                          <a:picLocks noChangeAspect="1"/>
                        </p:cNvPicPr>
                        <p:nvPr/>
                      </p:nvPicPr>
                      <p:blipFill rotWithShape="1">
                        <a:blip r:embed="rId26">
                          <a:extLst>
                            <a:ext uri="{28A0092B-C50C-407E-A947-70E740481C1C}">
                              <a14:useLocalDpi xmlns:a14="http://schemas.microsoft.com/office/drawing/2010/main" val="0"/>
                            </a:ext>
                          </a:extLst>
                        </a:blip>
                        <a:srcRect/>
                        <a:stretch/>
                      </p:blipFill>
                      <p:spPr>
                        <a:xfrm>
                          <a:off x="12890224" y="7393808"/>
                          <a:ext cx="522821" cy="573075"/>
                        </a:xfrm>
                        <a:prstGeom prst="rect">
                          <a:avLst/>
                        </a:prstGeom>
                      </p:spPr>
                    </p:pic>
                    <p:pic>
                      <p:nvPicPr>
                        <p:cNvPr id="712" name="Picture 711">
                          <a:extLst>
                            <a:ext uri="{FF2B5EF4-FFF2-40B4-BE49-F238E27FC236}">
                              <a16:creationId xmlns:a16="http://schemas.microsoft.com/office/drawing/2014/main" id="{BCE19819-603A-4604-9FD6-75DDEF4C7DBC}"/>
                            </a:ext>
                          </a:extLst>
                        </p:cNvPr>
                        <p:cNvPicPr>
                          <a:picLocks noChangeAspect="1"/>
                        </p:cNvPicPr>
                        <p:nvPr/>
                      </p:nvPicPr>
                      <p:blipFill rotWithShape="1">
                        <a:blip r:embed="rId27">
                          <a:extLst>
                            <a:ext uri="{28A0092B-C50C-407E-A947-70E740481C1C}">
                              <a14:useLocalDpi xmlns:a14="http://schemas.microsoft.com/office/drawing/2010/main" val="0"/>
                            </a:ext>
                          </a:extLst>
                        </a:blip>
                        <a:srcRect/>
                        <a:stretch/>
                      </p:blipFill>
                      <p:spPr>
                        <a:xfrm>
                          <a:off x="13465910" y="7366546"/>
                          <a:ext cx="521553" cy="573074"/>
                        </a:xfrm>
                        <a:prstGeom prst="rect">
                          <a:avLst/>
                        </a:prstGeom>
                      </p:spPr>
                    </p:pic>
                  </p:grpSp>
                </p:grpSp>
                <p:grpSp>
                  <p:nvGrpSpPr>
                    <p:cNvPr id="702" name="Group 701">
                      <a:extLst>
                        <a:ext uri="{FF2B5EF4-FFF2-40B4-BE49-F238E27FC236}">
                          <a16:creationId xmlns:a16="http://schemas.microsoft.com/office/drawing/2014/main" id="{BD44AAC1-7C7C-4628-B488-6409C13D86A1}"/>
                        </a:ext>
                      </a:extLst>
                    </p:cNvPr>
                    <p:cNvGrpSpPr/>
                    <p:nvPr/>
                  </p:nvGrpSpPr>
                  <p:grpSpPr>
                    <a:xfrm>
                      <a:off x="2013569" y="3113302"/>
                      <a:ext cx="329494" cy="79868"/>
                      <a:chOff x="6663231" y="3052616"/>
                      <a:chExt cx="188660" cy="45730"/>
                    </a:xfrm>
                  </p:grpSpPr>
                  <p:sp>
                    <p:nvSpPr>
                      <p:cNvPr id="704" name="Oval 703">
                        <a:extLst>
                          <a:ext uri="{FF2B5EF4-FFF2-40B4-BE49-F238E27FC236}">
                            <a16:creationId xmlns:a16="http://schemas.microsoft.com/office/drawing/2014/main" id="{9CF961A2-8288-4DFE-9441-0D9DF9FFA491}"/>
                          </a:ext>
                        </a:extLst>
                      </p:cNvPr>
                      <p:cNvSpPr/>
                      <p:nvPr/>
                    </p:nvSpPr>
                    <p:spPr bwMode="auto">
                      <a:xfrm>
                        <a:off x="6663231" y="3052627"/>
                        <a:ext cx="45720" cy="45719"/>
                      </a:xfrm>
                      <a:prstGeom prst="ellipse">
                        <a:avLst/>
                      </a:prstGeom>
                      <a:solidFill>
                        <a:sysClr val="windowText" lastClr="000000">
                          <a:lumMod val="65000"/>
                          <a:lumOff val="35000"/>
                        </a:sysClr>
                      </a:solidFill>
                      <a:ln w="9525" cap="flat" cmpd="sng" algn="ctr">
                        <a:noFill/>
                        <a:prstDash val="solid"/>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l" defTabSz="932293" rtl="0" eaLnBrk="1" fontAlgn="base" latinLnBrk="0" hangingPunct="1">
                          <a:lnSpc>
                            <a:spcPct val="90000"/>
                          </a:lnSpc>
                          <a:spcBef>
                            <a:spcPct val="0"/>
                          </a:spcBef>
                          <a:spcAft>
                            <a:spcPct val="0"/>
                          </a:spcAft>
                          <a:buClrTx/>
                          <a:buSzTx/>
                          <a:buFontTx/>
                          <a:buNone/>
                          <a:tabLst/>
                          <a:defRPr/>
                        </a:pPr>
                        <a:endParaRPr kumimoji="0" lang="en-US" sz="3600" b="0" i="0" u="none" strike="noStrike" kern="0" cap="none" spc="0" normalizeH="0" baseline="0" noProof="0" err="1">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705" name="Oval 704">
                        <a:extLst>
                          <a:ext uri="{FF2B5EF4-FFF2-40B4-BE49-F238E27FC236}">
                            <a16:creationId xmlns:a16="http://schemas.microsoft.com/office/drawing/2014/main" id="{1480707E-7E02-4E91-B67C-F6E5C794C804}"/>
                          </a:ext>
                        </a:extLst>
                      </p:cNvPr>
                      <p:cNvSpPr/>
                      <p:nvPr/>
                    </p:nvSpPr>
                    <p:spPr bwMode="auto">
                      <a:xfrm>
                        <a:off x="6734695" y="3052622"/>
                        <a:ext cx="45720" cy="45719"/>
                      </a:xfrm>
                      <a:prstGeom prst="ellipse">
                        <a:avLst/>
                      </a:prstGeom>
                      <a:solidFill>
                        <a:sysClr val="windowText" lastClr="000000">
                          <a:lumMod val="65000"/>
                          <a:lumOff val="35000"/>
                        </a:sysClr>
                      </a:solidFill>
                      <a:ln w="9525" cap="flat" cmpd="sng" algn="ctr">
                        <a:noFill/>
                        <a:prstDash val="solid"/>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l" defTabSz="932293" rtl="0" eaLnBrk="1" fontAlgn="base" latinLnBrk="0" hangingPunct="1">
                          <a:lnSpc>
                            <a:spcPct val="90000"/>
                          </a:lnSpc>
                          <a:spcBef>
                            <a:spcPct val="0"/>
                          </a:spcBef>
                          <a:spcAft>
                            <a:spcPct val="0"/>
                          </a:spcAft>
                          <a:buClrTx/>
                          <a:buSzTx/>
                          <a:buFontTx/>
                          <a:buNone/>
                          <a:tabLst/>
                          <a:defRPr/>
                        </a:pPr>
                        <a:endParaRPr kumimoji="0" lang="en-US" sz="3600" b="0" i="0" u="none" strike="noStrike" kern="0" cap="none" spc="0" normalizeH="0" baseline="0" noProof="0" err="1">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706" name="Oval 705">
                        <a:extLst>
                          <a:ext uri="{FF2B5EF4-FFF2-40B4-BE49-F238E27FC236}">
                            <a16:creationId xmlns:a16="http://schemas.microsoft.com/office/drawing/2014/main" id="{47CC5075-5E2F-44A3-B8F5-242866CDFA88}"/>
                          </a:ext>
                        </a:extLst>
                      </p:cNvPr>
                      <p:cNvSpPr/>
                      <p:nvPr/>
                    </p:nvSpPr>
                    <p:spPr bwMode="auto">
                      <a:xfrm>
                        <a:off x="6806171" y="3052616"/>
                        <a:ext cx="45720" cy="45719"/>
                      </a:xfrm>
                      <a:prstGeom prst="ellipse">
                        <a:avLst/>
                      </a:prstGeom>
                      <a:solidFill>
                        <a:sysClr val="windowText" lastClr="000000">
                          <a:lumMod val="65000"/>
                          <a:lumOff val="35000"/>
                        </a:sysClr>
                      </a:solidFill>
                      <a:ln w="9525" cap="flat" cmpd="sng" algn="ctr">
                        <a:noFill/>
                        <a:prstDash val="solid"/>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l" defTabSz="932293" rtl="0" eaLnBrk="1" fontAlgn="base" latinLnBrk="0" hangingPunct="1">
                          <a:lnSpc>
                            <a:spcPct val="90000"/>
                          </a:lnSpc>
                          <a:spcBef>
                            <a:spcPct val="0"/>
                          </a:spcBef>
                          <a:spcAft>
                            <a:spcPct val="0"/>
                          </a:spcAft>
                          <a:buClrTx/>
                          <a:buSzTx/>
                          <a:buFontTx/>
                          <a:buNone/>
                          <a:tabLst/>
                          <a:defRPr/>
                        </a:pPr>
                        <a:endParaRPr kumimoji="0" lang="en-US" sz="3600" b="0" i="0" u="none" strike="noStrike" kern="0" cap="none" spc="0" normalizeH="0" baseline="0" noProof="0" err="1">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grpSp>
                <p:pic>
                  <p:nvPicPr>
                    <p:cNvPr id="703" name="Picture 702">
                      <a:hlinkClick r:id="rId28"/>
                      <a:extLst>
                        <a:ext uri="{FF2B5EF4-FFF2-40B4-BE49-F238E27FC236}">
                          <a16:creationId xmlns:a16="http://schemas.microsoft.com/office/drawing/2014/main" id="{4F86DADB-DF8F-4B48-BBF7-08107A1030D3}"/>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670366" y="3017516"/>
                      <a:ext cx="252081" cy="252081"/>
                    </a:xfrm>
                    <a:prstGeom prst="rect">
                      <a:avLst/>
                    </a:prstGeom>
                  </p:spPr>
                </p:pic>
              </p:grpSp>
              <p:grpSp>
                <p:nvGrpSpPr>
                  <p:cNvPr id="689" name="Group 688">
                    <a:extLst>
                      <a:ext uri="{FF2B5EF4-FFF2-40B4-BE49-F238E27FC236}">
                        <a16:creationId xmlns:a16="http://schemas.microsoft.com/office/drawing/2014/main" id="{3B96AF80-ED9F-478E-92C3-B0E426C7132D}"/>
                      </a:ext>
                    </a:extLst>
                  </p:cNvPr>
                  <p:cNvGrpSpPr/>
                  <p:nvPr/>
                </p:nvGrpSpPr>
                <p:grpSpPr bwMode="black">
                  <a:xfrm>
                    <a:off x="11508867" y="4239613"/>
                    <a:ext cx="75077" cy="45719"/>
                    <a:chOff x="10387012" y="4179358"/>
                    <a:chExt cx="974726" cy="593725"/>
                  </a:xfrm>
                  <a:solidFill>
                    <a:schemeClr val="tx1"/>
                  </a:solidFill>
                </p:grpSpPr>
                <p:sp>
                  <p:nvSpPr>
                    <p:cNvPr id="696" name="Freeform 26">
                      <a:extLst>
                        <a:ext uri="{FF2B5EF4-FFF2-40B4-BE49-F238E27FC236}">
                          <a16:creationId xmlns:a16="http://schemas.microsoft.com/office/drawing/2014/main" id="{F9BADB76-E80F-474C-8994-DE1E7F0F45CD}"/>
                        </a:ext>
                      </a:extLst>
                    </p:cNvPr>
                    <p:cNvSpPr>
                      <a:spLocks/>
                    </p:cNvSpPr>
                    <p:nvPr/>
                  </p:nvSpPr>
                  <p:spPr bwMode="black">
                    <a:xfrm>
                      <a:off x="10506075" y="4258733"/>
                      <a:ext cx="706438" cy="514350"/>
                    </a:xfrm>
                    <a:custGeom>
                      <a:avLst/>
                      <a:gdLst>
                        <a:gd name="T0" fmla="*/ 183 w 188"/>
                        <a:gd name="T1" fmla="*/ 84 h 137"/>
                        <a:gd name="T2" fmla="*/ 104 w 188"/>
                        <a:gd name="T3" fmla="*/ 27 h 137"/>
                        <a:gd name="T4" fmla="*/ 86 w 188"/>
                        <a:gd name="T5" fmla="*/ 19 h 137"/>
                        <a:gd name="T6" fmla="*/ 59 w 188"/>
                        <a:gd name="T7" fmla="*/ 34 h 137"/>
                        <a:gd name="T8" fmla="*/ 56 w 188"/>
                        <a:gd name="T9" fmla="*/ 36 h 137"/>
                        <a:gd name="T10" fmla="*/ 43 w 188"/>
                        <a:gd name="T11" fmla="*/ 38 h 137"/>
                        <a:gd name="T12" fmla="*/ 43 w 188"/>
                        <a:gd name="T13" fmla="*/ 38 h 137"/>
                        <a:gd name="T14" fmla="*/ 26 w 188"/>
                        <a:gd name="T15" fmla="*/ 27 h 137"/>
                        <a:gd name="T16" fmla="*/ 24 w 188"/>
                        <a:gd name="T17" fmla="*/ 14 h 137"/>
                        <a:gd name="T18" fmla="*/ 31 w 188"/>
                        <a:gd name="T19" fmla="*/ 0 h 137"/>
                        <a:gd name="T20" fmla="*/ 21 w 188"/>
                        <a:gd name="T21" fmla="*/ 0 h 137"/>
                        <a:gd name="T22" fmla="*/ 1 w 188"/>
                        <a:gd name="T23" fmla="*/ 79 h 137"/>
                        <a:gd name="T24" fmla="*/ 4 w 188"/>
                        <a:gd name="T25" fmla="*/ 80 h 137"/>
                        <a:gd name="T26" fmla="*/ 16 w 188"/>
                        <a:gd name="T27" fmla="*/ 70 h 137"/>
                        <a:gd name="T28" fmla="*/ 22 w 188"/>
                        <a:gd name="T29" fmla="*/ 70 h 137"/>
                        <a:gd name="T30" fmla="*/ 32 w 188"/>
                        <a:gd name="T31" fmla="*/ 74 h 137"/>
                        <a:gd name="T32" fmla="*/ 43 w 188"/>
                        <a:gd name="T33" fmla="*/ 72 h 137"/>
                        <a:gd name="T34" fmla="*/ 44 w 188"/>
                        <a:gd name="T35" fmla="*/ 72 h 137"/>
                        <a:gd name="T36" fmla="*/ 53 w 188"/>
                        <a:gd name="T37" fmla="*/ 76 h 137"/>
                        <a:gd name="T38" fmla="*/ 65 w 188"/>
                        <a:gd name="T39" fmla="*/ 74 h 137"/>
                        <a:gd name="T40" fmla="*/ 67 w 188"/>
                        <a:gd name="T41" fmla="*/ 74 h 137"/>
                        <a:gd name="T42" fmla="*/ 80 w 188"/>
                        <a:gd name="T43" fmla="*/ 88 h 137"/>
                        <a:gd name="T44" fmla="*/ 83 w 188"/>
                        <a:gd name="T45" fmla="*/ 88 h 137"/>
                        <a:gd name="T46" fmla="*/ 85 w 188"/>
                        <a:gd name="T47" fmla="*/ 89 h 137"/>
                        <a:gd name="T48" fmla="*/ 99 w 188"/>
                        <a:gd name="T49" fmla="*/ 108 h 137"/>
                        <a:gd name="T50" fmla="*/ 99 w 188"/>
                        <a:gd name="T51" fmla="*/ 110 h 137"/>
                        <a:gd name="T52" fmla="*/ 96 w 188"/>
                        <a:gd name="T53" fmla="*/ 124 h 137"/>
                        <a:gd name="T54" fmla="*/ 114 w 188"/>
                        <a:gd name="T55" fmla="*/ 137 h 137"/>
                        <a:gd name="T56" fmla="*/ 123 w 188"/>
                        <a:gd name="T57" fmla="*/ 132 h 137"/>
                        <a:gd name="T58" fmla="*/ 124 w 188"/>
                        <a:gd name="T59" fmla="*/ 124 h 137"/>
                        <a:gd name="T60" fmla="*/ 108 w 188"/>
                        <a:gd name="T61" fmla="*/ 112 h 137"/>
                        <a:gd name="T62" fmla="*/ 107 w 188"/>
                        <a:gd name="T63" fmla="*/ 109 h 137"/>
                        <a:gd name="T64" fmla="*/ 110 w 188"/>
                        <a:gd name="T65" fmla="*/ 109 h 137"/>
                        <a:gd name="T66" fmla="*/ 136 w 188"/>
                        <a:gd name="T67" fmla="*/ 127 h 137"/>
                        <a:gd name="T68" fmla="*/ 145 w 188"/>
                        <a:gd name="T69" fmla="*/ 123 h 137"/>
                        <a:gd name="T70" fmla="*/ 147 w 188"/>
                        <a:gd name="T71" fmla="*/ 114 h 137"/>
                        <a:gd name="T72" fmla="*/ 117 w 188"/>
                        <a:gd name="T73" fmla="*/ 93 h 137"/>
                        <a:gd name="T74" fmla="*/ 117 w 188"/>
                        <a:gd name="T75" fmla="*/ 90 h 137"/>
                        <a:gd name="T76" fmla="*/ 120 w 188"/>
                        <a:gd name="T77" fmla="*/ 89 h 137"/>
                        <a:gd name="T78" fmla="*/ 156 w 188"/>
                        <a:gd name="T79" fmla="*/ 116 h 137"/>
                        <a:gd name="T80" fmla="*/ 165 w 188"/>
                        <a:gd name="T81" fmla="*/ 111 h 137"/>
                        <a:gd name="T82" fmla="*/ 167 w 188"/>
                        <a:gd name="T83" fmla="*/ 102 h 137"/>
                        <a:gd name="T84" fmla="*/ 137 w 188"/>
                        <a:gd name="T85" fmla="*/ 81 h 137"/>
                        <a:gd name="T86" fmla="*/ 136 w 188"/>
                        <a:gd name="T87" fmla="*/ 78 h 137"/>
                        <a:gd name="T88" fmla="*/ 139 w 188"/>
                        <a:gd name="T89" fmla="*/ 77 h 137"/>
                        <a:gd name="T90" fmla="*/ 176 w 188"/>
                        <a:gd name="T91" fmla="*/ 104 h 137"/>
                        <a:gd name="T92" fmla="*/ 185 w 188"/>
                        <a:gd name="T93" fmla="*/ 99 h 137"/>
                        <a:gd name="T94" fmla="*/ 183 w 188"/>
                        <a:gd name="T9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137">
                          <a:moveTo>
                            <a:pt x="183" y="84"/>
                          </a:moveTo>
                          <a:cubicBezTo>
                            <a:pt x="104" y="27"/>
                            <a:pt x="104" y="27"/>
                            <a:pt x="104" y="27"/>
                          </a:cubicBezTo>
                          <a:cubicBezTo>
                            <a:pt x="86" y="19"/>
                            <a:pt x="86" y="19"/>
                            <a:pt x="86" y="19"/>
                          </a:cubicBezTo>
                          <a:cubicBezTo>
                            <a:pt x="59" y="34"/>
                            <a:pt x="59" y="34"/>
                            <a:pt x="59" y="34"/>
                          </a:cubicBezTo>
                          <a:cubicBezTo>
                            <a:pt x="56" y="36"/>
                            <a:pt x="56" y="36"/>
                            <a:pt x="56" y="36"/>
                          </a:cubicBezTo>
                          <a:cubicBezTo>
                            <a:pt x="52" y="38"/>
                            <a:pt x="47" y="39"/>
                            <a:pt x="43" y="38"/>
                          </a:cubicBezTo>
                          <a:cubicBezTo>
                            <a:pt x="43" y="38"/>
                            <a:pt x="43" y="38"/>
                            <a:pt x="43" y="38"/>
                          </a:cubicBezTo>
                          <a:cubicBezTo>
                            <a:pt x="36" y="38"/>
                            <a:pt x="30" y="34"/>
                            <a:pt x="26" y="27"/>
                          </a:cubicBezTo>
                          <a:cubicBezTo>
                            <a:pt x="24" y="23"/>
                            <a:pt x="23" y="19"/>
                            <a:pt x="24" y="14"/>
                          </a:cubicBezTo>
                          <a:cubicBezTo>
                            <a:pt x="24" y="9"/>
                            <a:pt x="27" y="4"/>
                            <a:pt x="31" y="0"/>
                          </a:cubicBezTo>
                          <a:cubicBezTo>
                            <a:pt x="25" y="0"/>
                            <a:pt x="21" y="0"/>
                            <a:pt x="21" y="0"/>
                          </a:cubicBezTo>
                          <a:cubicBezTo>
                            <a:pt x="21" y="0"/>
                            <a:pt x="0" y="40"/>
                            <a:pt x="1" y="79"/>
                          </a:cubicBezTo>
                          <a:cubicBezTo>
                            <a:pt x="4" y="80"/>
                            <a:pt x="4" y="80"/>
                            <a:pt x="4" y="80"/>
                          </a:cubicBezTo>
                          <a:cubicBezTo>
                            <a:pt x="6" y="75"/>
                            <a:pt x="10" y="72"/>
                            <a:pt x="16" y="70"/>
                          </a:cubicBezTo>
                          <a:cubicBezTo>
                            <a:pt x="18" y="70"/>
                            <a:pt x="20" y="70"/>
                            <a:pt x="22" y="70"/>
                          </a:cubicBezTo>
                          <a:cubicBezTo>
                            <a:pt x="25" y="70"/>
                            <a:pt x="29" y="72"/>
                            <a:pt x="32" y="74"/>
                          </a:cubicBezTo>
                          <a:cubicBezTo>
                            <a:pt x="35" y="72"/>
                            <a:pt x="39" y="71"/>
                            <a:pt x="43" y="72"/>
                          </a:cubicBezTo>
                          <a:cubicBezTo>
                            <a:pt x="43" y="72"/>
                            <a:pt x="44" y="72"/>
                            <a:pt x="44" y="72"/>
                          </a:cubicBezTo>
                          <a:cubicBezTo>
                            <a:pt x="48" y="72"/>
                            <a:pt x="51" y="74"/>
                            <a:pt x="53" y="76"/>
                          </a:cubicBezTo>
                          <a:cubicBezTo>
                            <a:pt x="56" y="74"/>
                            <a:pt x="60" y="73"/>
                            <a:pt x="65" y="74"/>
                          </a:cubicBezTo>
                          <a:cubicBezTo>
                            <a:pt x="65" y="74"/>
                            <a:pt x="66" y="74"/>
                            <a:pt x="67" y="74"/>
                          </a:cubicBezTo>
                          <a:cubicBezTo>
                            <a:pt x="74" y="76"/>
                            <a:pt x="79" y="81"/>
                            <a:pt x="80" y="88"/>
                          </a:cubicBezTo>
                          <a:cubicBezTo>
                            <a:pt x="81" y="88"/>
                            <a:pt x="82" y="88"/>
                            <a:pt x="83" y="88"/>
                          </a:cubicBezTo>
                          <a:cubicBezTo>
                            <a:pt x="84" y="88"/>
                            <a:pt x="84" y="88"/>
                            <a:pt x="85" y="89"/>
                          </a:cubicBezTo>
                          <a:cubicBezTo>
                            <a:pt x="94" y="91"/>
                            <a:pt x="100" y="99"/>
                            <a:pt x="99" y="108"/>
                          </a:cubicBezTo>
                          <a:cubicBezTo>
                            <a:pt x="99" y="109"/>
                            <a:pt x="99" y="110"/>
                            <a:pt x="99" y="110"/>
                          </a:cubicBezTo>
                          <a:cubicBezTo>
                            <a:pt x="96" y="124"/>
                            <a:pt x="96" y="124"/>
                            <a:pt x="96" y="124"/>
                          </a:cubicBezTo>
                          <a:cubicBezTo>
                            <a:pt x="114" y="137"/>
                            <a:pt x="114" y="137"/>
                            <a:pt x="114" y="137"/>
                          </a:cubicBezTo>
                          <a:cubicBezTo>
                            <a:pt x="117" y="137"/>
                            <a:pt x="120" y="135"/>
                            <a:pt x="123" y="132"/>
                          </a:cubicBezTo>
                          <a:cubicBezTo>
                            <a:pt x="124" y="130"/>
                            <a:pt x="125" y="127"/>
                            <a:pt x="124" y="124"/>
                          </a:cubicBezTo>
                          <a:cubicBezTo>
                            <a:pt x="108" y="112"/>
                            <a:pt x="108" y="112"/>
                            <a:pt x="108" y="112"/>
                          </a:cubicBezTo>
                          <a:cubicBezTo>
                            <a:pt x="107" y="111"/>
                            <a:pt x="107" y="110"/>
                            <a:pt x="107" y="109"/>
                          </a:cubicBezTo>
                          <a:cubicBezTo>
                            <a:pt x="108" y="108"/>
                            <a:pt x="109" y="108"/>
                            <a:pt x="110" y="109"/>
                          </a:cubicBezTo>
                          <a:cubicBezTo>
                            <a:pt x="136" y="127"/>
                            <a:pt x="136" y="127"/>
                            <a:pt x="136" y="127"/>
                          </a:cubicBezTo>
                          <a:cubicBezTo>
                            <a:pt x="140" y="127"/>
                            <a:pt x="143" y="126"/>
                            <a:pt x="145" y="123"/>
                          </a:cubicBezTo>
                          <a:cubicBezTo>
                            <a:pt x="147" y="120"/>
                            <a:pt x="147" y="117"/>
                            <a:pt x="147" y="114"/>
                          </a:cubicBezTo>
                          <a:cubicBezTo>
                            <a:pt x="117" y="93"/>
                            <a:pt x="117" y="93"/>
                            <a:pt x="117" y="93"/>
                          </a:cubicBezTo>
                          <a:cubicBezTo>
                            <a:pt x="116" y="92"/>
                            <a:pt x="116" y="91"/>
                            <a:pt x="117" y="90"/>
                          </a:cubicBezTo>
                          <a:cubicBezTo>
                            <a:pt x="117" y="89"/>
                            <a:pt x="119" y="89"/>
                            <a:pt x="120" y="89"/>
                          </a:cubicBezTo>
                          <a:cubicBezTo>
                            <a:pt x="156" y="116"/>
                            <a:pt x="156" y="116"/>
                            <a:pt x="156" y="116"/>
                          </a:cubicBezTo>
                          <a:cubicBezTo>
                            <a:pt x="159" y="116"/>
                            <a:pt x="163" y="114"/>
                            <a:pt x="165" y="111"/>
                          </a:cubicBezTo>
                          <a:cubicBezTo>
                            <a:pt x="167" y="108"/>
                            <a:pt x="167" y="105"/>
                            <a:pt x="167" y="102"/>
                          </a:cubicBezTo>
                          <a:cubicBezTo>
                            <a:pt x="137" y="81"/>
                            <a:pt x="137" y="81"/>
                            <a:pt x="137" y="81"/>
                          </a:cubicBezTo>
                          <a:cubicBezTo>
                            <a:pt x="136" y="80"/>
                            <a:pt x="136" y="79"/>
                            <a:pt x="136" y="78"/>
                          </a:cubicBezTo>
                          <a:cubicBezTo>
                            <a:pt x="137" y="77"/>
                            <a:pt x="138" y="76"/>
                            <a:pt x="139" y="77"/>
                          </a:cubicBezTo>
                          <a:cubicBezTo>
                            <a:pt x="176" y="104"/>
                            <a:pt x="176" y="104"/>
                            <a:pt x="176" y="104"/>
                          </a:cubicBezTo>
                          <a:cubicBezTo>
                            <a:pt x="180" y="104"/>
                            <a:pt x="183" y="102"/>
                            <a:pt x="185" y="99"/>
                          </a:cubicBezTo>
                          <a:cubicBezTo>
                            <a:pt x="188" y="94"/>
                            <a:pt x="187" y="87"/>
                            <a:pt x="183" y="84"/>
                          </a:cubicBezTo>
                          <a:close/>
                        </a:path>
                      </a:pathLst>
                    </a:custGeom>
                    <a:grpFill/>
                    <a:ln>
                      <a:noFill/>
                    </a:ln>
                  </p:spPr>
                  <p:txBody>
                    <a:bodyPr vert="horz" wrap="square" lIns="121888" tIns="60944" rIns="121888" bIns="60944" numCol="1" anchor="t" anchorCtr="0" compatLnSpc="1">
                      <a:prstTxWarp prst="textNoShape">
                        <a:avLst/>
                      </a:prstTxWarp>
                    </a:bodyPr>
                    <a:lstStyle/>
                    <a:p>
                      <a:pPr marL="0" marR="0" lvl="0" indent="0" algn="l" defTabSz="60944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97" name="Freeform 27">
                      <a:extLst>
                        <a:ext uri="{FF2B5EF4-FFF2-40B4-BE49-F238E27FC236}">
                          <a16:creationId xmlns:a16="http://schemas.microsoft.com/office/drawing/2014/main" id="{2469CAEE-F4CC-4882-B3C5-18949F1C05A5}"/>
                        </a:ext>
                      </a:extLst>
                    </p:cNvPr>
                    <p:cNvSpPr>
                      <a:spLocks/>
                    </p:cNvSpPr>
                    <p:nvPr/>
                  </p:nvSpPr>
                  <p:spPr bwMode="black">
                    <a:xfrm>
                      <a:off x="10615612" y="4179358"/>
                      <a:ext cx="657225" cy="376238"/>
                    </a:xfrm>
                    <a:custGeom>
                      <a:avLst/>
                      <a:gdLst>
                        <a:gd name="T0" fmla="*/ 127 w 175"/>
                        <a:gd name="T1" fmla="*/ 31 h 100"/>
                        <a:gd name="T2" fmla="*/ 119 w 175"/>
                        <a:gd name="T3" fmla="*/ 28 h 100"/>
                        <a:gd name="T4" fmla="*/ 62 w 175"/>
                        <a:gd name="T5" fmla="*/ 2 h 100"/>
                        <a:gd name="T6" fmla="*/ 49 w 175"/>
                        <a:gd name="T7" fmla="*/ 3 h 100"/>
                        <a:gd name="T8" fmla="*/ 26 w 175"/>
                        <a:gd name="T9" fmla="*/ 16 h 100"/>
                        <a:gd name="T10" fmla="*/ 9 w 175"/>
                        <a:gd name="T11" fmla="*/ 25 h 100"/>
                        <a:gd name="T12" fmla="*/ 4 w 175"/>
                        <a:gd name="T13" fmla="*/ 45 h 100"/>
                        <a:gd name="T14" fmla="*/ 15 w 175"/>
                        <a:gd name="T15" fmla="*/ 52 h 100"/>
                        <a:gd name="T16" fmla="*/ 23 w 175"/>
                        <a:gd name="T17" fmla="*/ 50 h 100"/>
                        <a:gd name="T18" fmla="*/ 23 w 175"/>
                        <a:gd name="T19" fmla="*/ 50 h 100"/>
                        <a:gd name="T20" fmla="*/ 57 w 175"/>
                        <a:gd name="T21" fmla="*/ 32 h 100"/>
                        <a:gd name="T22" fmla="*/ 79 w 175"/>
                        <a:gd name="T23" fmla="*/ 42 h 100"/>
                        <a:gd name="T24" fmla="*/ 109 w 175"/>
                        <a:gd name="T25" fmla="*/ 64 h 100"/>
                        <a:gd name="T26" fmla="*/ 158 w 175"/>
                        <a:gd name="T27" fmla="*/ 99 h 100"/>
                        <a:gd name="T28" fmla="*/ 159 w 175"/>
                        <a:gd name="T29" fmla="*/ 100 h 100"/>
                        <a:gd name="T30" fmla="*/ 173 w 175"/>
                        <a:gd name="T31" fmla="*/ 97 h 100"/>
                        <a:gd name="T32" fmla="*/ 154 w 175"/>
                        <a:gd name="T33" fmla="*/ 29 h 100"/>
                        <a:gd name="T34" fmla="*/ 127 w 175"/>
                        <a:gd name="T35"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00">
                          <a:moveTo>
                            <a:pt x="127" y="31"/>
                          </a:moveTo>
                          <a:cubicBezTo>
                            <a:pt x="125" y="31"/>
                            <a:pt x="122" y="30"/>
                            <a:pt x="119" y="28"/>
                          </a:cubicBezTo>
                          <a:cubicBezTo>
                            <a:pt x="62" y="2"/>
                            <a:pt x="62" y="2"/>
                            <a:pt x="62" y="2"/>
                          </a:cubicBezTo>
                          <a:cubicBezTo>
                            <a:pt x="58" y="0"/>
                            <a:pt x="53" y="1"/>
                            <a:pt x="49" y="3"/>
                          </a:cubicBezTo>
                          <a:cubicBezTo>
                            <a:pt x="26" y="16"/>
                            <a:pt x="26" y="16"/>
                            <a:pt x="26" y="16"/>
                          </a:cubicBezTo>
                          <a:cubicBezTo>
                            <a:pt x="9" y="25"/>
                            <a:pt x="9" y="25"/>
                            <a:pt x="9" y="25"/>
                          </a:cubicBezTo>
                          <a:cubicBezTo>
                            <a:pt x="2" y="29"/>
                            <a:pt x="0" y="38"/>
                            <a:pt x="4" y="45"/>
                          </a:cubicBezTo>
                          <a:cubicBezTo>
                            <a:pt x="6" y="49"/>
                            <a:pt x="10" y="52"/>
                            <a:pt x="15" y="52"/>
                          </a:cubicBezTo>
                          <a:cubicBezTo>
                            <a:pt x="18" y="52"/>
                            <a:pt x="21" y="52"/>
                            <a:pt x="23" y="50"/>
                          </a:cubicBezTo>
                          <a:cubicBezTo>
                            <a:pt x="23" y="50"/>
                            <a:pt x="23" y="50"/>
                            <a:pt x="23" y="50"/>
                          </a:cubicBezTo>
                          <a:cubicBezTo>
                            <a:pt x="57" y="32"/>
                            <a:pt x="57" y="32"/>
                            <a:pt x="57" y="32"/>
                          </a:cubicBezTo>
                          <a:cubicBezTo>
                            <a:pt x="79" y="42"/>
                            <a:pt x="79" y="42"/>
                            <a:pt x="79" y="42"/>
                          </a:cubicBezTo>
                          <a:cubicBezTo>
                            <a:pt x="109" y="64"/>
                            <a:pt x="109" y="64"/>
                            <a:pt x="109" y="64"/>
                          </a:cubicBezTo>
                          <a:cubicBezTo>
                            <a:pt x="158" y="99"/>
                            <a:pt x="158" y="99"/>
                            <a:pt x="158" y="99"/>
                          </a:cubicBezTo>
                          <a:cubicBezTo>
                            <a:pt x="158" y="99"/>
                            <a:pt x="159" y="100"/>
                            <a:pt x="159" y="100"/>
                          </a:cubicBezTo>
                          <a:cubicBezTo>
                            <a:pt x="173" y="97"/>
                            <a:pt x="173" y="97"/>
                            <a:pt x="173" y="97"/>
                          </a:cubicBezTo>
                          <a:cubicBezTo>
                            <a:pt x="175" y="51"/>
                            <a:pt x="154" y="29"/>
                            <a:pt x="154" y="29"/>
                          </a:cubicBezTo>
                          <a:cubicBezTo>
                            <a:pt x="154" y="29"/>
                            <a:pt x="133" y="33"/>
                            <a:pt x="127" y="31"/>
                          </a:cubicBezTo>
                          <a:close/>
                        </a:path>
                      </a:pathLst>
                    </a:custGeom>
                    <a:grpFill/>
                    <a:ln>
                      <a:noFill/>
                    </a:ln>
                  </p:spPr>
                  <p:txBody>
                    <a:bodyPr vert="horz" wrap="square" lIns="121888" tIns="60944" rIns="121888" bIns="60944" numCol="1" anchor="t" anchorCtr="0" compatLnSpc="1">
                      <a:prstTxWarp prst="textNoShape">
                        <a:avLst/>
                      </a:prstTxWarp>
                    </a:bodyPr>
                    <a:lstStyle/>
                    <a:p>
                      <a:pPr marL="0" marR="0" lvl="0" indent="0" algn="l" defTabSz="60944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98" name="Freeform 28">
                      <a:extLst>
                        <a:ext uri="{FF2B5EF4-FFF2-40B4-BE49-F238E27FC236}">
                          <a16:creationId xmlns:a16="http://schemas.microsoft.com/office/drawing/2014/main" id="{383C5DD1-8F6A-430A-B5D7-491D4F2091B6}"/>
                        </a:ext>
                      </a:extLst>
                    </p:cNvPr>
                    <p:cNvSpPr>
                      <a:spLocks/>
                    </p:cNvSpPr>
                    <p:nvPr/>
                  </p:nvSpPr>
                  <p:spPr bwMode="black">
                    <a:xfrm>
                      <a:off x="10536237" y="4544483"/>
                      <a:ext cx="319088" cy="220663"/>
                    </a:xfrm>
                    <a:custGeom>
                      <a:avLst/>
                      <a:gdLst>
                        <a:gd name="T0" fmla="*/ 76 w 85"/>
                        <a:gd name="T1" fmla="*/ 20 h 59"/>
                        <a:gd name="T2" fmla="*/ 64 w 85"/>
                        <a:gd name="T3" fmla="*/ 25 h 59"/>
                        <a:gd name="T4" fmla="*/ 65 w 85"/>
                        <a:gd name="T5" fmla="*/ 18 h 59"/>
                        <a:gd name="T6" fmla="*/ 57 w 85"/>
                        <a:gd name="T7" fmla="*/ 5 h 59"/>
                        <a:gd name="T8" fmla="*/ 44 w 85"/>
                        <a:gd name="T9" fmla="*/ 13 h 59"/>
                        <a:gd name="T10" fmla="*/ 44 w 85"/>
                        <a:gd name="T11" fmla="*/ 14 h 59"/>
                        <a:gd name="T12" fmla="*/ 35 w 85"/>
                        <a:gd name="T13" fmla="*/ 3 h 59"/>
                        <a:gd name="T14" fmla="*/ 23 w 85"/>
                        <a:gd name="T15" fmla="*/ 10 h 59"/>
                        <a:gd name="T16" fmla="*/ 23 w 85"/>
                        <a:gd name="T17" fmla="*/ 10 h 59"/>
                        <a:gd name="T18" fmla="*/ 10 w 85"/>
                        <a:gd name="T19" fmla="*/ 1 h 59"/>
                        <a:gd name="T20" fmla="*/ 1 w 85"/>
                        <a:gd name="T21" fmla="*/ 14 h 59"/>
                        <a:gd name="T22" fmla="*/ 4 w 85"/>
                        <a:gd name="T23" fmla="*/ 28 h 59"/>
                        <a:gd name="T24" fmla="*/ 14 w 85"/>
                        <a:gd name="T25" fmla="*/ 36 h 59"/>
                        <a:gd name="T26" fmla="*/ 17 w 85"/>
                        <a:gd name="T27" fmla="*/ 36 h 59"/>
                        <a:gd name="T28" fmla="*/ 19 w 85"/>
                        <a:gd name="T29" fmla="*/ 35 h 59"/>
                        <a:gd name="T30" fmla="*/ 27 w 85"/>
                        <a:gd name="T31" fmla="*/ 43 h 59"/>
                        <a:gd name="T32" fmla="*/ 28 w 85"/>
                        <a:gd name="T33" fmla="*/ 43 h 59"/>
                        <a:gd name="T34" fmla="*/ 39 w 85"/>
                        <a:gd name="T35" fmla="*/ 38 h 59"/>
                        <a:gd name="T36" fmla="*/ 38 w 85"/>
                        <a:gd name="T37" fmla="*/ 39 h 59"/>
                        <a:gd name="T38" fmla="*/ 47 w 85"/>
                        <a:gd name="T39" fmla="*/ 52 h 59"/>
                        <a:gd name="T40" fmla="*/ 48 w 85"/>
                        <a:gd name="T41" fmla="*/ 52 h 59"/>
                        <a:gd name="T42" fmla="*/ 58 w 85"/>
                        <a:gd name="T43" fmla="*/ 47 h 59"/>
                        <a:gd name="T44" fmla="*/ 67 w 85"/>
                        <a:gd name="T45" fmla="*/ 59 h 59"/>
                        <a:gd name="T46" fmla="*/ 68 w 85"/>
                        <a:gd name="T47" fmla="*/ 59 h 59"/>
                        <a:gd name="T48" fmla="*/ 80 w 85"/>
                        <a:gd name="T49" fmla="*/ 50 h 59"/>
                        <a:gd name="T50" fmla="*/ 84 w 85"/>
                        <a:gd name="T51" fmla="*/ 33 h 59"/>
                        <a:gd name="T52" fmla="*/ 76 w 85"/>
                        <a:gd name="T5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59">
                          <a:moveTo>
                            <a:pt x="76" y="20"/>
                          </a:moveTo>
                          <a:cubicBezTo>
                            <a:pt x="71" y="19"/>
                            <a:pt x="66" y="21"/>
                            <a:pt x="64" y="25"/>
                          </a:cubicBezTo>
                          <a:cubicBezTo>
                            <a:pt x="65" y="18"/>
                            <a:pt x="65" y="18"/>
                            <a:pt x="65" y="18"/>
                          </a:cubicBezTo>
                          <a:cubicBezTo>
                            <a:pt x="67" y="12"/>
                            <a:pt x="63" y="6"/>
                            <a:pt x="57" y="5"/>
                          </a:cubicBezTo>
                          <a:cubicBezTo>
                            <a:pt x="51" y="4"/>
                            <a:pt x="45" y="7"/>
                            <a:pt x="44" y="13"/>
                          </a:cubicBezTo>
                          <a:cubicBezTo>
                            <a:pt x="44" y="14"/>
                            <a:pt x="44" y="14"/>
                            <a:pt x="44" y="14"/>
                          </a:cubicBezTo>
                          <a:cubicBezTo>
                            <a:pt x="44" y="9"/>
                            <a:pt x="40" y="4"/>
                            <a:pt x="35" y="3"/>
                          </a:cubicBezTo>
                          <a:cubicBezTo>
                            <a:pt x="30" y="2"/>
                            <a:pt x="24" y="5"/>
                            <a:pt x="23" y="10"/>
                          </a:cubicBezTo>
                          <a:cubicBezTo>
                            <a:pt x="23" y="10"/>
                            <a:pt x="23" y="10"/>
                            <a:pt x="23" y="10"/>
                          </a:cubicBezTo>
                          <a:cubicBezTo>
                            <a:pt x="21" y="4"/>
                            <a:pt x="15" y="0"/>
                            <a:pt x="10" y="1"/>
                          </a:cubicBezTo>
                          <a:cubicBezTo>
                            <a:pt x="4" y="3"/>
                            <a:pt x="0" y="8"/>
                            <a:pt x="1" y="14"/>
                          </a:cubicBezTo>
                          <a:cubicBezTo>
                            <a:pt x="4" y="28"/>
                            <a:pt x="4" y="28"/>
                            <a:pt x="4" y="28"/>
                          </a:cubicBezTo>
                          <a:cubicBezTo>
                            <a:pt x="5" y="32"/>
                            <a:pt x="9" y="36"/>
                            <a:pt x="14" y="36"/>
                          </a:cubicBezTo>
                          <a:cubicBezTo>
                            <a:pt x="15" y="36"/>
                            <a:pt x="16" y="36"/>
                            <a:pt x="17" y="36"/>
                          </a:cubicBezTo>
                          <a:cubicBezTo>
                            <a:pt x="18" y="36"/>
                            <a:pt x="18" y="36"/>
                            <a:pt x="19" y="35"/>
                          </a:cubicBezTo>
                          <a:cubicBezTo>
                            <a:pt x="20" y="39"/>
                            <a:pt x="23" y="42"/>
                            <a:pt x="27" y="43"/>
                          </a:cubicBezTo>
                          <a:cubicBezTo>
                            <a:pt x="28" y="43"/>
                            <a:pt x="28" y="43"/>
                            <a:pt x="28" y="43"/>
                          </a:cubicBezTo>
                          <a:cubicBezTo>
                            <a:pt x="32" y="43"/>
                            <a:pt x="36" y="41"/>
                            <a:pt x="39" y="38"/>
                          </a:cubicBezTo>
                          <a:cubicBezTo>
                            <a:pt x="38" y="39"/>
                            <a:pt x="38" y="39"/>
                            <a:pt x="38" y="39"/>
                          </a:cubicBezTo>
                          <a:cubicBezTo>
                            <a:pt x="37" y="44"/>
                            <a:pt x="41" y="50"/>
                            <a:pt x="47" y="52"/>
                          </a:cubicBezTo>
                          <a:cubicBezTo>
                            <a:pt x="47" y="52"/>
                            <a:pt x="47" y="52"/>
                            <a:pt x="48" y="52"/>
                          </a:cubicBezTo>
                          <a:cubicBezTo>
                            <a:pt x="52" y="52"/>
                            <a:pt x="56" y="50"/>
                            <a:pt x="58" y="47"/>
                          </a:cubicBezTo>
                          <a:cubicBezTo>
                            <a:pt x="58" y="52"/>
                            <a:pt x="61" y="57"/>
                            <a:pt x="67" y="59"/>
                          </a:cubicBezTo>
                          <a:cubicBezTo>
                            <a:pt x="67" y="59"/>
                            <a:pt x="67" y="59"/>
                            <a:pt x="68" y="59"/>
                          </a:cubicBezTo>
                          <a:cubicBezTo>
                            <a:pt x="73" y="59"/>
                            <a:pt x="78" y="56"/>
                            <a:pt x="80" y="50"/>
                          </a:cubicBezTo>
                          <a:cubicBezTo>
                            <a:pt x="84" y="33"/>
                            <a:pt x="84" y="33"/>
                            <a:pt x="84" y="33"/>
                          </a:cubicBezTo>
                          <a:cubicBezTo>
                            <a:pt x="85" y="27"/>
                            <a:pt x="81" y="21"/>
                            <a:pt x="76" y="20"/>
                          </a:cubicBezTo>
                          <a:close/>
                        </a:path>
                      </a:pathLst>
                    </a:custGeom>
                    <a:grpFill/>
                    <a:ln>
                      <a:noFill/>
                    </a:ln>
                  </p:spPr>
                  <p:txBody>
                    <a:bodyPr vert="horz" wrap="square" lIns="121888" tIns="60944" rIns="121888" bIns="60944" numCol="1" anchor="t" anchorCtr="0" compatLnSpc="1">
                      <a:prstTxWarp prst="textNoShape">
                        <a:avLst/>
                      </a:prstTxWarp>
                    </a:bodyPr>
                    <a:lstStyle/>
                    <a:p>
                      <a:pPr marL="0" marR="0" lvl="0" indent="0" algn="l" defTabSz="60944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99" name="Freeform 29">
                      <a:extLst>
                        <a:ext uri="{FF2B5EF4-FFF2-40B4-BE49-F238E27FC236}">
                          <a16:creationId xmlns:a16="http://schemas.microsoft.com/office/drawing/2014/main" id="{4415CF35-B74A-43AA-B270-097115785076}"/>
                        </a:ext>
                      </a:extLst>
                    </p:cNvPr>
                    <p:cNvSpPr>
                      <a:spLocks/>
                    </p:cNvSpPr>
                    <p:nvPr/>
                  </p:nvSpPr>
                  <p:spPr bwMode="black">
                    <a:xfrm>
                      <a:off x="11207750" y="4239683"/>
                      <a:ext cx="153988" cy="319088"/>
                    </a:xfrm>
                    <a:custGeom>
                      <a:avLst/>
                      <a:gdLst>
                        <a:gd name="T0" fmla="*/ 41 w 41"/>
                        <a:gd name="T1" fmla="*/ 77 h 85"/>
                        <a:gd name="T2" fmla="*/ 33 w 41"/>
                        <a:gd name="T3" fmla="*/ 7 h 85"/>
                        <a:gd name="T4" fmla="*/ 24 w 41"/>
                        <a:gd name="T5" fmla="*/ 1 h 85"/>
                        <a:gd name="T6" fmla="*/ 0 w 41"/>
                        <a:gd name="T7" fmla="*/ 7 h 85"/>
                        <a:gd name="T8" fmla="*/ 22 w 41"/>
                        <a:gd name="T9" fmla="*/ 85 h 85"/>
                        <a:gd name="T10" fmla="*/ 33 w 41"/>
                        <a:gd name="T11" fmla="*/ 85 h 85"/>
                        <a:gd name="T12" fmla="*/ 41 w 41"/>
                        <a:gd name="T13" fmla="*/ 77 h 85"/>
                      </a:gdLst>
                      <a:ahLst/>
                      <a:cxnLst>
                        <a:cxn ang="0">
                          <a:pos x="T0" y="T1"/>
                        </a:cxn>
                        <a:cxn ang="0">
                          <a:pos x="T2" y="T3"/>
                        </a:cxn>
                        <a:cxn ang="0">
                          <a:pos x="T4" y="T5"/>
                        </a:cxn>
                        <a:cxn ang="0">
                          <a:pos x="T6" y="T7"/>
                        </a:cxn>
                        <a:cxn ang="0">
                          <a:pos x="T8" y="T9"/>
                        </a:cxn>
                        <a:cxn ang="0">
                          <a:pos x="T10" y="T11"/>
                        </a:cxn>
                        <a:cxn ang="0">
                          <a:pos x="T12" y="T13"/>
                        </a:cxn>
                      </a:cxnLst>
                      <a:rect l="0" t="0" r="r" b="b"/>
                      <a:pathLst>
                        <a:path w="41" h="85">
                          <a:moveTo>
                            <a:pt x="41" y="77"/>
                          </a:moveTo>
                          <a:cubicBezTo>
                            <a:pt x="33" y="7"/>
                            <a:pt x="33" y="7"/>
                            <a:pt x="33" y="7"/>
                          </a:cubicBezTo>
                          <a:cubicBezTo>
                            <a:pt x="32" y="2"/>
                            <a:pt x="28" y="0"/>
                            <a:pt x="24" y="1"/>
                          </a:cubicBezTo>
                          <a:cubicBezTo>
                            <a:pt x="0" y="7"/>
                            <a:pt x="0" y="7"/>
                            <a:pt x="0" y="7"/>
                          </a:cubicBezTo>
                          <a:cubicBezTo>
                            <a:pt x="0" y="7"/>
                            <a:pt x="25" y="32"/>
                            <a:pt x="22" y="85"/>
                          </a:cubicBezTo>
                          <a:cubicBezTo>
                            <a:pt x="33" y="85"/>
                            <a:pt x="33" y="85"/>
                            <a:pt x="33" y="85"/>
                          </a:cubicBezTo>
                          <a:cubicBezTo>
                            <a:pt x="38" y="85"/>
                            <a:pt x="41" y="81"/>
                            <a:pt x="41" y="77"/>
                          </a:cubicBezTo>
                          <a:close/>
                        </a:path>
                      </a:pathLst>
                    </a:custGeom>
                    <a:grpFill/>
                    <a:ln>
                      <a:noFill/>
                    </a:ln>
                  </p:spPr>
                  <p:txBody>
                    <a:bodyPr vert="horz" wrap="square" lIns="121888" tIns="60944" rIns="121888" bIns="60944" numCol="1" anchor="t" anchorCtr="0" compatLnSpc="1">
                      <a:prstTxWarp prst="textNoShape">
                        <a:avLst/>
                      </a:prstTxWarp>
                    </a:bodyPr>
                    <a:lstStyle/>
                    <a:p>
                      <a:pPr marL="0" marR="0" lvl="0" indent="0" algn="l" defTabSz="60944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00" name="Freeform 30">
                      <a:extLst>
                        <a:ext uri="{FF2B5EF4-FFF2-40B4-BE49-F238E27FC236}">
                          <a16:creationId xmlns:a16="http://schemas.microsoft.com/office/drawing/2014/main" id="{74A3FA6C-A9B5-49C7-9972-2F7171D6594F}"/>
                        </a:ext>
                      </a:extLst>
                    </p:cNvPr>
                    <p:cNvSpPr>
                      <a:spLocks/>
                    </p:cNvSpPr>
                    <p:nvPr/>
                  </p:nvSpPr>
                  <p:spPr bwMode="black">
                    <a:xfrm>
                      <a:off x="10387012" y="4206346"/>
                      <a:ext cx="176213" cy="352425"/>
                    </a:xfrm>
                    <a:custGeom>
                      <a:avLst/>
                      <a:gdLst>
                        <a:gd name="T0" fmla="*/ 47 w 47"/>
                        <a:gd name="T1" fmla="*/ 9 h 94"/>
                        <a:gd name="T2" fmla="*/ 35 w 47"/>
                        <a:gd name="T3" fmla="*/ 2 h 94"/>
                        <a:gd name="T4" fmla="*/ 25 w 47"/>
                        <a:gd name="T5" fmla="*/ 6 h 94"/>
                        <a:gd name="T6" fmla="*/ 2 w 47"/>
                        <a:gd name="T7" fmla="*/ 81 h 94"/>
                        <a:gd name="T8" fmla="*/ 7 w 47"/>
                        <a:gd name="T9" fmla="*/ 90 h 94"/>
                        <a:gd name="T10" fmla="*/ 26 w 47"/>
                        <a:gd name="T11" fmla="*/ 94 h 94"/>
                        <a:gd name="T12" fmla="*/ 47 w 47"/>
                        <a:gd name="T13" fmla="*/ 9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47" y="9"/>
                          </a:moveTo>
                          <a:cubicBezTo>
                            <a:pt x="35" y="2"/>
                            <a:pt x="35" y="2"/>
                            <a:pt x="35" y="2"/>
                          </a:cubicBezTo>
                          <a:cubicBezTo>
                            <a:pt x="31" y="0"/>
                            <a:pt x="27" y="2"/>
                            <a:pt x="25" y="6"/>
                          </a:cubicBezTo>
                          <a:cubicBezTo>
                            <a:pt x="2" y="81"/>
                            <a:pt x="2" y="81"/>
                            <a:pt x="2" y="81"/>
                          </a:cubicBezTo>
                          <a:cubicBezTo>
                            <a:pt x="0" y="86"/>
                            <a:pt x="3" y="90"/>
                            <a:pt x="7" y="90"/>
                          </a:cubicBezTo>
                          <a:cubicBezTo>
                            <a:pt x="26" y="94"/>
                            <a:pt x="26" y="94"/>
                            <a:pt x="26" y="94"/>
                          </a:cubicBezTo>
                          <a:cubicBezTo>
                            <a:pt x="24" y="52"/>
                            <a:pt x="47" y="9"/>
                            <a:pt x="47" y="9"/>
                          </a:cubicBezTo>
                          <a:close/>
                        </a:path>
                      </a:pathLst>
                    </a:custGeom>
                    <a:grpFill/>
                    <a:ln>
                      <a:noFill/>
                    </a:ln>
                  </p:spPr>
                  <p:txBody>
                    <a:bodyPr vert="horz" wrap="square" lIns="121888" tIns="60944" rIns="121888" bIns="60944" numCol="1" anchor="t" anchorCtr="0" compatLnSpc="1">
                      <a:prstTxWarp prst="textNoShape">
                        <a:avLst/>
                      </a:prstTxWarp>
                    </a:bodyPr>
                    <a:lstStyle/>
                    <a:p>
                      <a:pPr marL="0" marR="0" lvl="0" indent="0" algn="l" defTabSz="60944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690" name="Group 689">
                    <a:extLst>
                      <a:ext uri="{FF2B5EF4-FFF2-40B4-BE49-F238E27FC236}">
                        <a16:creationId xmlns:a16="http://schemas.microsoft.com/office/drawing/2014/main" id="{7C437A8F-BF7B-4486-A817-BC681656093F}"/>
                      </a:ext>
                    </a:extLst>
                  </p:cNvPr>
                  <p:cNvGrpSpPr/>
                  <p:nvPr/>
                </p:nvGrpSpPr>
                <p:grpSpPr bwMode="black">
                  <a:xfrm>
                    <a:off x="11638296" y="4235799"/>
                    <a:ext cx="75077" cy="45719"/>
                    <a:chOff x="10387012" y="4179358"/>
                    <a:chExt cx="974726" cy="593725"/>
                  </a:xfrm>
                  <a:solidFill>
                    <a:schemeClr val="tx1"/>
                  </a:solidFill>
                </p:grpSpPr>
                <p:sp>
                  <p:nvSpPr>
                    <p:cNvPr id="691" name="Freeform 26">
                      <a:extLst>
                        <a:ext uri="{FF2B5EF4-FFF2-40B4-BE49-F238E27FC236}">
                          <a16:creationId xmlns:a16="http://schemas.microsoft.com/office/drawing/2014/main" id="{6DD50764-A673-4578-9875-DE247CD4B9C2}"/>
                        </a:ext>
                      </a:extLst>
                    </p:cNvPr>
                    <p:cNvSpPr>
                      <a:spLocks/>
                    </p:cNvSpPr>
                    <p:nvPr/>
                  </p:nvSpPr>
                  <p:spPr bwMode="black">
                    <a:xfrm>
                      <a:off x="10506075" y="4258733"/>
                      <a:ext cx="706438" cy="514350"/>
                    </a:xfrm>
                    <a:custGeom>
                      <a:avLst/>
                      <a:gdLst>
                        <a:gd name="T0" fmla="*/ 183 w 188"/>
                        <a:gd name="T1" fmla="*/ 84 h 137"/>
                        <a:gd name="T2" fmla="*/ 104 w 188"/>
                        <a:gd name="T3" fmla="*/ 27 h 137"/>
                        <a:gd name="T4" fmla="*/ 86 w 188"/>
                        <a:gd name="T5" fmla="*/ 19 h 137"/>
                        <a:gd name="T6" fmla="*/ 59 w 188"/>
                        <a:gd name="T7" fmla="*/ 34 h 137"/>
                        <a:gd name="T8" fmla="*/ 56 w 188"/>
                        <a:gd name="T9" fmla="*/ 36 h 137"/>
                        <a:gd name="T10" fmla="*/ 43 w 188"/>
                        <a:gd name="T11" fmla="*/ 38 h 137"/>
                        <a:gd name="T12" fmla="*/ 43 w 188"/>
                        <a:gd name="T13" fmla="*/ 38 h 137"/>
                        <a:gd name="T14" fmla="*/ 26 w 188"/>
                        <a:gd name="T15" fmla="*/ 27 h 137"/>
                        <a:gd name="T16" fmla="*/ 24 w 188"/>
                        <a:gd name="T17" fmla="*/ 14 h 137"/>
                        <a:gd name="T18" fmla="*/ 31 w 188"/>
                        <a:gd name="T19" fmla="*/ 0 h 137"/>
                        <a:gd name="T20" fmla="*/ 21 w 188"/>
                        <a:gd name="T21" fmla="*/ 0 h 137"/>
                        <a:gd name="T22" fmla="*/ 1 w 188"/>
                        <a:gd name="T23" fmla="*/ 79 h 137"/>
                        <a:gd name="T24" fmla="*/ 4 w 188"/>
                        <a:gd name="T25" fmla="*/ 80 h 137"/>
                        <a:gd name="T26" fmla="*/ 16 w 188"/>
                        <a:gd name="T27" fmla="*/ 70 h 137"/>
                        <a:gd name="T28" fmla="*/ 22 w 188"/>
                        <a:gd name="T29" fmla="*/ 70 h 137"/>
                        <a:gd name="T30" fmla="*/ 32 w 188"/>
                        <a:gd name="T31" fmla="*/ 74 h 137"/>
                        <a:gd name="T32" fmla="*/ 43 w 188"/>
                        <a:gd name="T33" fmla="*/ 72 h 137"/>
                        <a:gd name="T34" fmla="*/ 44 w 188"/>
                        <a:gd name="T35" fmla="*/ 72 h 137"/>
                        <a:gd name="T36" fmla="*/ 53 w 188"/>
                        <a:gd name="T37" fmla="*/ 76 h 137"/>
                        <a:gd name="T38" fmla="*/ 65 w 188"/>
                        <a:gd name="T39" fmla="*/ 74 h 137"/>
                        <a:gd name="T40" fmla="*/ 67 w 188"/>
                        <a:gd name="T41" fmla="*/ 74 h 137"/>
                        <a:gd name="T42" fmla="*/ 80 w 188"/>
                        <a:gd name="T43" fmla="*/ 88 h 137"/>
                        <a:gd name="T44" fmla="*/ 83 w 188"/>
                        <a:gd name="T45" fmla="*/ 88 h 137"/>
                        <a:gd name="T46" fmla="*/ 85 w 188"/>
                        <a:gd name="T47" fmla="*/ 89 h 137"/>
                        <a:gd name="T48" fmla="*/ 99 w 188"/>
                        <a:gd name="T49" fmla="*/ 108 h 137"/>
                        <a:gd name="T50" fmla="*/ 99 w 188"/>
                        <a:gd name="T51" fmla="*/ 110 h 137"/>
                        <a:gd name="T52" fmla="*/ 96 w 188"/>
                        <a:gd name="T53" fmla="*/ 124 h 137"/>
                        <a:gd name="T54" fmla="*/ 114 w 188"/>
                        <a:gd name="T55" fmla="*/ 137 h 137"/>
                        <a:gd name="T56" fmla="*/ 123 w 188"/>
                        <a:gd name="T57" fmla="*/ 132 h 137"/>
                        <a:gd name="T58" fmla="*/ 124 w 188"/>
                        <a:gd name="T59" fmla="*/ 124 h 137"/>
                        <a:gd name="T60" fmla="*/ 108 w 188"/>
                        <a:gd name="T61" fmla="*/ 112 h 137"/>
                        <a:gd name="T62" fmla="*/ 107 w 188"/>
                        <a:gd name="T63" fmla="*/ 109 h 137"/>
                        <a:gd name="T64" fmla="*/ 110 w 188"/>
                        <a:gd name="T65" fmla="*/ 109 h 137"/>
                        <a:gd name="T66" fmla="*/ 136 w 188"/>
                        <a:gd name="T67" fmla="*/ 127 h 137"/>
                        <a:gd name="T68" fmla="*/ 145 w 188"/>
                        <a:gd name="T69" fmla="*/ 123 h 137"/>
                        <a:gd name="T70" fmla="*/ 147 w 188"/>
                        <a:gd name="T71" fmla="*/ 114 h 137"/>
                        <a:gd name="T72" fmla="*/ 117 w 188"/>
                        <a:gd name="T73" fmla="*/ 93 h 137"/>
                        <a:gd name="T74" fmla="*/ 117 w 188"/>
                        <a:gd name="T75" fmla="*/ 90 h 137"/>
                        <a:gd name="T76" fmla="*/ 120 w 188"/>
                        <a:gd name="T77" fmla="*/ 89 h 137"/>
                        <a:gd name="T78" fmla="*/ 156 w 188"/>
                        <a:gd name="T79" fmla="*/ 116 h 137"/>
                        <a:gd name="T80" fmla="*/ 165 w 188"/>
                        <a:gd name="T81" fmla="*/ 111 h 137"/>
                        <a:gd name="T82" fmla="*/ 167 w 188"/>
                        <a:gd name="T83" fmla="*/ 102 h 137"/>
                        <a:gd name="T84" fmla="*/ 137 w 188"/>
                        <a:gd name="T85" fmla="*/ 81 h 137"/>
                        <a:gd name="T86" fmla="*/ 136 w 188"/>
                        <a:gd name="T87" fmla="*/ 78 h 137"/>
                        <a:gd name="T88" fmla="*/ 139 w 188"/>
                        <a:gd name="T89" fmla="*/ 77 h 137"/>
                        <a:gd name="T90" fmla="*/ 176 w 188"/>
                        <a:gd name="T91" fmla="*/ 104 h 137"/>
                        <a:gd name="T92" fmla="*/ 185 w 188"/>
                        <a:gd name="T93" fmla="*/ 99 h 137"/>
                        <a:gd name="T94" fmla="*/ 183 w 188"/>
                        <a:gd name="T9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137">
                          <a:moveTo>
                            <a:pt x="183" y="84"/>
                          </a:moveTo>
                          <a:cubicBezTo>
                            <a:pt x="104" y="27"/>
                            <a:pt x="104" y="27"/>
                            <a:pt x="104" y="27"/>
                          </a:cubicBezTo>
                          <a:cubicBezTo>
                            <a:pt x="86" y="19"/>
                            <a:pt x="86" y="19"/>
                            <a:pt x="86" y="19"/>
                          </a:cubicBezTo>
                          <a:cubicBezTo>
                            <a:pt x="59" y="34"/>
                            <a:pt x="59" y="34"/>
                            <a:pt x="59" y="34"/>
                          </a:cubicBezTo>
                          <a:cubicBezTo>
                            <a:pt x="56" y="36"/>
                            <a:pt x="56" y="36"/>
                            <a:pt x="56" y="36"/>
                          </a:cubicBezTo>
                          <a:cubicBezTo>
                            <a:pt x="52" y="38"/>
                            <a:pt x="47" y="39"/>
                            <a:pt x="43" y="38"/>
                          </a:cubicBezTo>
                          <a:cubicBezTo>
                            <a:pt x="43" y="38"/>
                            <a:pt x="43" y="38"/>
                            <a:pt x="43" y="38"/>
                          </a:cubicBezTo>
                          <a:cubicBezTo>
                            <a:pt x="36" y="38"/>
                            <a:pt x="30" y="34"/>
                            <a:pt x="26" y="27"/>
                          </a:cubicBezTo>
                          <a:cubicBezTo>
                            <a:pt x="24" y="23"/>
                            <a:pt x="23" y="19"/>
                            <a:pt x="24" y="14"/>
                          </a:cubicBezTo>
                          <a:cubicBezTo>
                            <a:pt x="24" y="9"/>
                            <a:pt x="27" y="4"/>
                            <a:pt x="31" y="0"/>
                          </a:cubicBezTo>
                          <a:cubicBezTo>
                            <a:pt x="25" y="0"/>
                            <a:pt x="21" y="0"/>
                            <a:pt x="21" y="0"/>
                          </a:cubicBezTo>
                          <a:cubicBezTo>
                            <a:pt x="21" y="0"/>
                            <a:pt x="0" y="40"/>
                            <a:pt x="1" y="79"/>
                          </a:cubicBezTo>
                          <a:cubicBezTo>
                            <a:pt x="4" y="80"/>
                            <a:pt x="4" y="80"/>
                            <a:pt x="4" y="80"/>
                          </a:cubicBezTo>
                          <a:cubicBezTo>
                            <a:pt x="6" y="75"/>
                            <a:pt x="10" y="72"/>
                            <a:pt x="16" y="70"/>
                          </a:cubicBezTo>
                          <a:cubicBezTo>
                            <a:pt x="18" y="70"/>
                            <a:pt x="20" y="70"/>
                            <a:pt x="22" y="70"/>
                          </a:cubicBezTo>
                          <a:cubicBezTo>
                            <a:pt x="25" y="70"/>
                            <a:pt x="29" y="72"/>
                            <a:pt x="32" y="74"/>
                          </a:cubicBezTo>
                          <a:cubicBezTo>
                            <a:pt x="35" y="72"/>
                            <a:pt x="39" y="71"/>
                            <a:pt x="43" y="72"/>
                          </a:cubicBezTo>
                          <a:cubicBezTo>
                            <a:pt x="43" y="72"/>
                            <a:pt x="44" y="72"/>
                            <a:pt x="44" y="72"/>
                          </a:cubicBezTo>
                          <a:cubicBezTo>
                            <a:pt x="48" y="72"/>
                            <a:pt x="51" y="74"/>
                            <a:pt x="53" y="76"/>
                          </a:cubicBezTo>
                          <a:cubicBezTo>
                            <a:pt x="56" y="74"/>
                            <a:pt x="60" y="73"/>
                            <a:pt x="65" y="74"/>
                          </a:cubicBezTo>
                          <a:cubicBezTo>
                            <a:pt x="65" y="74"/>
                            <a:pt x="66" y="74"/>
                            <a:pt x="67" y="74"/>
                          </a:cubicBezTo>
                          <a:cubicBezTo>
                            <a:pt x="74" y="76"/>
                            <a:pt x="79" y="81"/>
                            <a:pt x="80" y="88"/>
                          </a:cubicBezTo>
                          <a:cubicBezTo>
                            <a:pt x="81" y="88"/>
                            <a:pt x="82" y="88"/>
                            <a:pt x="83" y="88"/>
                          </a:cubicBezTo>
                          <a:cubicBezTo>
                            <a:pt x="84" y="88"/>
                            <a:pt x="84" y="88"/>
                            <a:pt x="85" y="89"/>
                          </a:cubicBezTo>
                          <a:cubicBezTo>
                            <a:pt x="94" y="91"/>
                            <a:pt x="100" y="99"/>
                            <a:pt x="99" y="108"/>
                          </a:cubicBezTo>
                          <a:cubicBezTo>
                            <a:pt x="99" y="109"/>
                            <a:pt x="99" y="110"/>
                            <a:pt x="99" y="110"/>
                          </a:cubicBezTo>
                          <a:cubicBezTo>
                            <a:pt x="96" y="124"/>
                            <a:pt x="96" y="124"/>
                            <a:pt x="96" y="124"/>
                          </a:cubicBezTo>
                          <a:cubicBezTo>
                            <a:pt x="114" y="137"/>
                            <a:pt x="114" y="137"/>
                            <a:pt x="114" y="137"/>
                          </a:cubicBezTo>
                          <a:cubicBezTo>
                            <a:pt x="117" y="137"/>
                            <a:pt x="120" y="135"/>
                            <a:pt x="123" y="132"/>
                          </a:cubicBezTo>
                          <a:cubicBezTo>
                            <a:pt x="124" y="130"/>
                            <a:pt x="125" y="127"/>
                            <a:pt x="124" y="124"/>
                          </a:cubicBezTo>
                          <a:cubicBezTo>
                            <a:pt x="108" y="112"/>
                            <a:pt x="108" y="112"/>
                            <a:pt x="108" y="112"/>
                          </a:cubicBezTo>
                          <a:cubicBezTo>
                            <a:pt x="107" y="111"/>
                            <a:pt x="107" y="110"/>
                            <a:pt x="107" y="109"/>
                          </a:cubicBezTo>
                          <a:cubicBezTo>
                            <a:pt x="108" y="108"/>
                            <a:pt x="109" y="108"/>
                            <a:pt x="110" y="109"/>
                          </a:cubicBezTo>
                          <a:cubicBezTo>
                            <a:pt x="136" y="127"/>
                            <a:pt x="136" y="127"/>
                            <a:pt x="136" y="127"/>
                          </a:cubicBezTo>
                          <a:cubicBezTo>
                            <a:pt x="140" y="127"/>
                            <a:pt x="143" y="126"/>
                            <a:pt x="145" y="123"/>
                          </a:cubicBezTo>
                          <a:cubicBezTo>
                            <a:pt x="147" y="120"/>
                            <a:pt x="147" y="117"/>
                            <a:pt x="147" y="114"/>
                          </a:cubicBezTo>
                          <a:cubicBezTo>
                            <a:pt x="117" y="93"/>
                            <a:pt x="117" y="93"/>
                            <a:pt x="117" y="93"/>
                          </a:cubicBezTo>
                          <a:cubicBezTo>
                            <a:pt x="116" y="92"/>
                            <a:pt x="116" y="91"/>
                            <a:pt x="117" y="90"/>
                          </a:cubicBezTo>
                          <a:cubicBezTo>
                            <a:pt x="117" y="89"/>
                            <a:pt x="119" y="89"/>
                            <a:pt x="120" y="89"/>
                          </a:cubicBezTo>
                          <a:cubicBezTo>
                            <a:pt x="156" y="116"/>
                            <a:pt x="156" y="116"/>
                            <a:pt x="156" y="116"/>
                          </a:cubicBezTo>
                          <a:cubicBezTo>
                            <a:pt x="159" y="116"/>
                            <a:pt x="163" y="114"/>
                            <a:pt x="165" y="111"/>
                          </a:cubicBezTo>
                          <a:cubicBezTo>
                            <a:pt x="167" y="108"/>
                            <a:pt x="167" y="105"/>
                            <a:pt x="167" y="102"/>
                          </a:cubicBezTo>
                          <a:cubicBezTo>
                            <a:pt x="137" y="81"/>
                            <a:pt x="137" y="81"/>
                            <a:pt x="137" y="81"/>
                          </a:cubicBezTo>
                          <a:cubicBezTo>
                            <a:pt x="136" y="80"/>
                            <a:pt x="136" y="79"/>
                            <a:pt x="136" y="78"/>
                          </a:cubicBezTo>
                          <a:cubicBezTo>
                            <a:pt x="137" y="77"/>
                            <a:pt x="138" y="76"/>
                            <a:pt x="139" y="77"/>
                          </a:cubicBezTo>
                          <a:cubicBezTo>
                            <a:pt x="176" y="104"/>
                            <a:pt x="176" y="104"/>
                            <a:pt x="176" y="104"/>
                          </a:cubicBezTo>
                          <a:cubicBezTo>
                            <a:pt x="180" y="104"/>
                            <a:pt x="183" y="102"/>
                            <a:pt x="185" y="99"/>
                          </a:cubicBezTo>
                          <a:cubicBezTo>
                            <a:pt x="188" y="94"/>
                            <a:pt x="187" y="87"/>
                            <a:pt x="183" y="84"/>
                          </a:cubicBezTo>
                          <a:close/>
                        </a:path>
                      </a:pathLst>
                    </a:custGeom>
                    <a:grpFill/>
                    <a:ln>
                      <a:noFill/>
                    </a:ln>
                  </p:spPr>
                  <p:txBody>
                    <a:bodyPr vert="horz" wrap="square" lIns="121888" tIns="60944" rIns="121888" bIns="60944" numCol="1" anchor="t" anchorCtr="0" compatLnSpc="1">
                      <a:prstTxWarp prst="textNoShape">
                        <a:avLst/>
                      </a:prstTxWarp>
                    </a:bodyPr>
                    <a:lstStyle/>
                    <a:p>
                      <a:pPr marL="0" marR="0" lvl="0" indent="0" algn="l" defTabSz="60944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92" name="Freeform 27">
                      <a:extLst>
                        <a:ext uri="{FF2B5EF4-FFF2-40B4-BE49-F238E27FC236}">
                          <a16:creationId xmlns:a16="http://schemas.microsoft.com/office/drawing/2014/main" id="{F20C034A-1A8D-4125-A00A-40208878479B}"/>
                        </a:ext>
                      </a:extLst>
                    </p:cNvPr>
                    <p:cNvSpPr>
                      <a:spLocks/>
                    </p:cNvSpPr>
                    <p:nvPr/>
                  </p:nvSpPr>
                  <p:spPr bwMode="black">
                    <a:xfrm>
                      <a:off x="10615612" y="4179358"/>
                      <a:ext cx="657225" cy="376238"/>
                    </a:xfrm>
                    <a:custGeom>
                      <a:avLst/>
                      <a:gdLst>
                        <a:gd name="T0" fmla="*/ 127 w 175"/>
                        <a:gd name="T1" fmla="*/ 31 h 100"/>
                        <a:gd name="T2" fmla="*/ 119 w 175"/>
                        <a:gd name="T3" fmla="*/ 28 h 100"/>
                        <a:gd name="T4" fmla="*/ 62 w 175"/>
                        <a:gd name="T5" fmla="*/ 2 h 100"/>
                        <a:gd name="T6" fmla="*/ 49 w 175"/>
                        <a:gd name="T7" fmla="*/ 3 h 100"/>
                        <a:gd name="T8" fmla="*/ 26 w 175"/>
                        <a:gd name="T9" fmla="*/ 16 h 100"/>
                        <a:gd name="T10" fmla="*/ 9 w 175"/>
                        <a:gd name="T11" fmla="*/ 25 h 100"/>
                        <a:gd name="T12" fmla="*/ 4 w 175"/>
                        <a:gd name="T13" fmla="*/ 45 h 100"/>
                        <a:gd name="T14" fmla="*/ 15 w 175"/>
                        <a:gd name="T15" fmla="*/ 52 h 100"/>
                        <a:gd name="T16" fmla="*/ 23 w 175"/>
                        <a:gd name="T17" fmla="*/ 50 h 100"/>
                        <a:gd name="T18" fmla="*/ 23 w 175"/>
                        <a:gd name="T19" fmla="*/ 50 h 100"/>
                        <a:gd name="T20" fmla="*/ 57 w 175"/>
                        <a:gd name="T21" fmla="*/ 32 h 100"/>
                        <a:gd name="T22" fmla="*/ 79 w 175"/>
                        <a:gd name="T23" fmla="*/ 42 h 100"/>
                        <a:gd name="T24" fmla="*/ 109 w 175"/>
                        <a:gd name="T25" fmla="*/ 64 h 100"/>
                        <a:gd name="T26" fmla="*/ 158 w 175"/>
                        <a:gd name="T27" fmla="*/ 99 h 100"/>
                        <a:gd name="T28" fmla="*/ 159 w 175"/>
                        <a:gd name="T29" fmla="*/ 100 h 100"/>
                        <a:gd name="T30" fmla="*/ 173 w 175"/>
                        <a:gd name="T31" fmla="*/ 97 h 100"/>
                        <a:gd name="T32" fmla="*/ 154 w 175"/>
                        <a:gd name="T33" fmla="*/ 29 h 100"/>
                        <a:gd name="T34" fmla="*/ 127 w 175"/>
                        <a:gd name="T35"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00">
                          <a:moveTo>
                            <a:pt x="127" y="31"/>
                          </a:moveTo>
                          <a:cubicBezTo>
                            <a:pt x="125" y="31"/>
                            <a:pt x="122" y="30"/>
                            <a:pt x="119" y="28"/>
                          </a:cubicBezTo>
                          <a:cubicBezTo>
                            <a:pt x="62" y="2"/>
                            <a:pt x="62" y="2"/>
                            <a:pt x="62" y="2"/>
                          </a:cubicBezTo>
                          <a:cubicBezTo>
                            <a:pt x="58" y="0"/>
                            <a:pt x="53" y="1"/>
                            <a:pt x="49" y="3"/>
                          </a:cubicBezTo>
                          <a:cubicBezTo>
                            <a:pt x="26" y="16"/>
                            <a:pt x="26" y="16"/>
                            <a:pt x="26" y="16"/>
                          </a:cubicBezTo>
                          <a:cubicBezTo>
                            <a:pt x="9" y="25"/>
                            <a:pt x="9" y="25"/>
                            <a:pt x="9" y="25"/>
                          </a:cubicBezTo>
                          <a:cubicBezTo>
                            <a:pt x="2" y="29"/>
                            <a:pt x="0" y="38"/>
                            <a:pt x="4" y="45"/>
                          </a:cubicBezTo>
                          <a:cubicBezTo>
                            <a:pt x="6" y="49"/>
                            <a:pt x="10" y="52"/>
                            <a:pt x="15" y="52"/>
                          </a:cubicBezTo>
                          <a:cubicBezTo>
                            <a:pt x="18" y="52"/>
                            <a:pt x="21" y="52"/>
                            <a:pt x="23" y="50"/>
                          </a:cubicBezTo>
                          <a:cubicBezTo>
                            <a:pt x="23" y="50"/>
                            <a:pt x="23" y="50"/>
                            <a:pt x="23" y="50"/>
                          </a:cubicBezTo>
                          <a:cubicBezTo>
                            <a:pt x="57" y="32"/>
                            <a:pt x="57" y="32"/>
                            <a:pt x="57" y="32"/>
                          </a:cubicBezTo>
                          <a:cubicBezTo>
                            <a:pt x="79" y="42"/>
                            <a:pt x="79" y="42"/>
                            <a:pt x="79" y="42"/>
                          </a:cubicBezTo>
                          <a:cubicBezTo>
                            <a:pt x="109" y="64"/>
                            <a:pt x="109" y="64"/>
                            <a:pt x="109" y="64"/>
                          </a:cubicBezTo>
                          <a:cubicBezTo>
                            <a:pt x="158" y="99"/>
                            <a:pt x="158" y="99"/>
                            <a:pt x="158" y="99"/>
                          </a:cubicBezTo>
                          <a:cubicBezTo>
                            <a:pt x="158" y="99"/>
                            <a:pt x="159" y="100"/>
                            <a:pt x="159" y="100"/>
                          </a:cubicBezTo>
                          <a:cubicBezTo>
                            <a:pt x="173" y="97"/>
                            <a:pt x="173" y="97"/>
                            <a:pt x="173" y="97"/>
                          </a:cubicBezTo>
                          <a:cubicBezTo>
                            <a:pt x="175" y="51"/>
                            <a:pt x="154" y="29"/>
                            <a:pt x="154" y="29"/>
                          </a:cubicBezTo>
                          <a:cubicBezTo>
                            <a:pt x="154" y="29"/>
                            <a:pt x="133" y="33"/>
                            <a:pt x="127" y="31"/>
                          </a:cubicBezTo>
                          <a:close/>
                        </a:path>
                      </a:pathLst>
                    </a:custGeom>
                    <a:grpFill/>
                    <a:ln>
                      <a:noFill/>
                    </a:ln>
                  </p:spPr>
                  <p:txBody>
                    <a:bodyPr vert="horz" wrap="square" lIns="121888" tIns="60944" rIns="121888" bIns="60944" numCol="1" anchor="t" anchorCtr="0" compatLnSpc="1">
                      <a:prstTxWarp prst="textNoShape">
                        <a:avLst/>
                      </a:prstTxWarp>
                    </a:bodyPr>
                    <a:lstStyle/>
                    <a:p>
                      <a:pPr marL="0" marR="0" lvl="0" indent="0" algn="l" defTabSz="60944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93" name="Freeform 28">
                      <a:extLst>
                        <a:ext uri="{FF2B5EF4-FFF2-40B4-BE49-F238E27FC236}">
                          <a16:creationId xmlns:a16="http://schemas.microsoft.com/office/drawing/2014/main" id="{8955437B-8B15-43E9-AC65-4134380239E8}"/>
                        </a:ext>
                      </a:extLst>
                    </p:cNvPr>
                    <p:cNvSpPr>
                      <a:spLocks/>
                    </p:cNvSpPr>
                    <p:nvPr/>
                  </p:nvSpPr>
                  <p:spPr bwMode="black">
                    <a:xfrm>
                      <a:off x="10536237" y="4544483"/>
                      <a:ext cx="319088" cy="220663"/>
                    </a:xfrm>
                    <a:custGeom>
                      <a:avLst/>
                      <a:gdLst>
                        <a:gd name="T0" fmla="*/ 76 w 85"/>
                        <a:gd name="T1" fmla="*/ 20 h 59"/>
                        <a:gd name="T2" fmla="*/ 64 w 85"/>
                        <a:gd name="T3" fmla="*/ 25 h 59"/>
                        <a:gd name="T4" fmla="*/ 65 w 85"/>
                        <a:gd name="T5" fmla="*/ 18 h 59"/>
                        <a:gd name="T6" fmla="*/ 57 w 85"/>
                        <a:gd name="T7" fmla="*/ 5 h 59"/>
                        <a:gd name="T8" fmla="*/ 44 w 85"/>
                        <a:gd name="T9" fmla="*/ 13 h 59"/>
                        <a:gd name="T10" fmla="*/ 44 w 85"/>
                        <a:gd name="T11" fmla="*/ 14 h 59"/>
                        <a:gd name="T12" fmla="*/ 35 w 85"/>
                        <a:gd name="T13" fmla="*/ 3 h 59"/>
                        <a:gd name="T14" fmla="*/ 23 w 85"/>
                        <a:gd name="T15" fmla="*/ 10 h 59"/>
                        <a:gd name="T16" fmla="*/ 23 w 85"/>
                        <a:gd name="T17" fmla="*/ 10 h 59"/>
                        <a:gd name="T18" fmla="*/ 10 w 85"/>
                        <a:gd name="T19" fmla="*/ 1 h 59"/>
                        <a:gd name="T20" fmla="*/ 1 w 85"/>
                        <a:gd name="T21" fmla="*/ 14 h 59"/>
                        <a:gd name="T22" fmla="*/ 4 w 85"/>
                        <a:gd name="T23" fmla="*/ 28 h 59"/>
                        <a:gd name="T24" fmla="*/ 14 w 85"/>
                        <a:gd name="T25" fmla="*/ 36 h 59"/>
                        <a:gd name="T26" fmla="*/ 17 w 85"/>
                        <a:gd name="T27" fmla="*/ 36 h 59"/>
                        <a:gd name="T28" fmla="*/ 19 w 85"/>
                        <a:gd name="T29" fmla="*/ 35 h 59"/>
                        <a:gd name="T30" fmla="*/ 27 w 85"/>
                        <a:gd name="T31" fmla="*/ 43 h 59"/>
                        <a:gd name="T32" fmla="*/ 28 w 85"/>
                        <a:gd name="T33" fmla="*/ 43 h 59"/>
                        <a:gd name="T34" fmla="*/ 39 w 85"/>
                        <a:gd name="T35" fmla="*/ 38 h 59"/>
                        <a:gd name="T36" fmla="*/ 38 w 85"/>
                        <a:gd name="T37" fmla="*/ 39 h 59"/>
                        <a:gd name="T38" fmla="*/ 47 w 85"/>
                        <a:gd name="T39" fmla="*/ 52 h 59"/>
                        <a:gd name="T40" fmla="*/ 48 w 85"/>
                        <a:gd name="T41" fmla="*/ 52 h 59"/>
                        <a:gd name="T42" fmla="*/ 58 w 85"/>
                        <a:gd name="T43" fmla="*/ 47 h 59"/>
                        <a:gd name="T44" fmla="*/ 67 w 85"/>
                        <a:gd name="T45" fmla="*/ 59 h 59"/>
                        <a:gd name="T46" fmla="*/ 68 w 85"/>
                        <a:gd name="T47" fmla="*/ 59 h 59"/>
                        <a:gd name="T48" fmla="*/ 80 w 85"/>
                        <a:gd name="T49" fmla="*/ 50 h 59"/>
                        <a:gd name="T50" fmla="*/ 84 w 85"/>
                        <a:gd name="T51" fmla="*/ 33 h 59"/>
                        <a:gd name="T52" fmla="*/ 76 w 85"/>
                        <a:gd name="T5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59">
                          <a:moveTo>
                            <a:pt x="76" y="20"/>
                          </a:moveTo>
                          <a:cubicBezTo>
                            <a:pt x="71" y="19"/>
                            <a:pt x="66" y="21"/>
                            <a:pt x="64" y="25"/>
                          </a:cubicBezTo>
                          <a:cubicBezTo>
                            <a:pt x="65" y="18"/>
                            <a:pt x="65" y="18"/>
                            <a:pt x="65" y="18"/>
                          </a:cubicBezTo>
                          <a:cubicBezTo>
                            <a:pt x="67" y="12"/>
                            <a:pt x="63" y="6"/>
                            <a:pt x="57" y="5"/>
                          </a:cubicBezTo>
                          <a:cubicBezTo>
                            <a:pt x="51" y="4"/>
                            <a:pt x="45" y="7"/>
                            <a:pt x="44" y="13"/>
                          </a:cubicBezTo>
                          <a:cubicBezTo>
                            <a:pt x="44" y="14"/>
                            <a:pt x="44" y="14"/>
                            <a:pt x="44" y="14"/>
                          </a:cubicBezTo>
                          <a:cubicBezTo>
                            <a:pt x="44" y="9"/>
                            <a:pt x="40" y="4"/>
                            <a:pt x="35" y="3"/>
                          </a:cubicBezTo>
                          <a:cubicBezTo>
                            <a:pt x="30" y="2"/>
                            <a:pt x="24" y="5"/>
                            <a:pt x="23" y="10"/>
                          </a:cubicBezTo>
                          <a:cubicBezTo>
                            <a:pt x="23" y="10"/>
                            <a:pt x="23" y="10"/>
                            <a:pt x="23" y="10"/>
                          </a:cubicBezTo>
                          <a:cubicBezTo>
                            <a:pt x="21" y="4"/>
                            <a:pt x="15" y="0"/>
                            <a:pt x="10" y="1"/>
                          </a:cubicBezTo>
                          <a:cubicBezTo>
                            <a:pt x="4" y="3"/>
                            <a:pt x="0" y="8"/>
                            <a:pt x="1" y="14"/>
                          </a:cubicBezTo>
                          <a:cubicBezTo>
                            <a:pt x="4" y="28"/>
                            <a:pt x="4" y="28"/>
                            <a:pt x="4" y="28"/>
                          </a:cubicBezTo>
                          <a:cubicBezTo>
                            <a:pt x="5" y="32"/>
                            <a:pt x="9" y="36"/>
                            <a:pt x="14" y="36"/>
                          </a:cubicBezTo>
                          <a:cubicBezTo>
                            <a:pt x="15" y="36"/>
                            <a:pt x="16" y="36"/>
                            <a:pt x="17" y="36"/>
                          </a:cubicBezTo>
                          <a:cubicBezTo>
                            <a:pt x="18" y="36"/>
                            <a:pt x="18" y="36"/>
                            <a:pt x="19" y="35"/>
                          </a:cubicBezTo>
                          <a:cubicBezTo>
                            <a:pt x="20" y="39"/>
                            <a:pt x="23" y="42"/>
                            <a:pt x="27" y="43"/>
                          </a:cubicBezTo>
                          <a:cubicBezTo>
                            <a:pt x="28" y="43"/>
                            <a:pt x="28" y="43"/>
                            <a:pt x="28" y="43"/>
                          </a:cubicBezTo>
                          <a:cubicBezTo>
                            <a:pt x="32" y="43"/>
                            <a:pt x="36" y="41"/>
                            <a:pt x="39" y="38"/>
                          </a:cubicBezTo>
                          <a:cubicBezTo>
                            <a:pt x="38" y="39"/>
                            <a:pt x="38" y="39"/>
                            <a:pt x="38" y="39"/>
                          </a:cubicBezTo>
                          <a:cubicBezTo>
                            <a:pt x="37" y="44"/>
                            <a:pt x="41" y="50"/>
                            <a:pt x="47" y="52"/>
                          </a:cubicBezTo>
                          <a:cubicBezTo>
                            <a:pt x="47" y="52"/>
                            <a:pt x="47" y="52"/>
                            <a:pt x="48" y="52"/>
                          </a:cubicBezTo>
                          <a:cubicBezTo>
                            <a:pt x="52" y="52"/>
                            <a:pt x="56" y="50"/>
                            <a:pt x="58" y="47"/>
                          </a:cubicBezTo>
                          <a:cubicBezTo>
                            <a:pt x="58" y="52"/>
                            <a:pt x="61" y="57"/>
                            <a:pt x="67" y="59"/>
                          </a:cubicBezTo>
                          <a:cubicBezTo>
                            <a:pt x="67" y="59"/>
                            <a:pt x="67" y="59"/>
                            <a:pt x="68" y="59"/>
                          </a:cubicBezTo>
                          <a:cubicBezTo>
                            <a:pt x="73" y="59"/>
                            <a:pt x="78" y="56"/>
                            <a:pt x="80" y="50"/>
                          </a:cubicBezTo>
                          <a:cubicBezTo>
                            <a:pt x="84" y="33"/>
                            <a:pt x="84" y="33"/>
                            <a:pt x="84" y="33"/>
                          </a:cubicBezTo>
                          <a:cubicBezTo>
                            <a:pt x="85" y="27"/>
                            <a:pt x="81" y="21"/>
                            <a:pt x="76" y="20"/>
                          </a:cubicBezTo>
                          <a:close/>
                        </a:path>
                      </a:pathLst>
                    </a:custGeom>
                    <a:grpFill/>
                    <a:ln>
                      <a:noFill/>
                    </a:ln>
                  </p:spPr>
                  <p:txBody>
                    <a:bodyPr vert="horz" wrap="square" lIns="121888" tIns="60944" rIns="121888" bIns="60944" numCol="1" anchor="t" anchorCtr="0" compatLnSpc="1">
                      <a:prstTxWarp prst="textNoShape">
                        <a:avLst/>
                      </a:prstTxWarp>
                    </a:bodyPr>
                    <a:lstStyle/>
                    <a:p>
                      <a:pPr marL="0" marR="0" lvl="0" indent="0" algn="l" defTabSz="60944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94" name="Freeform 29">
                      <a:extLst>
                        <a:ext uri="{FF2B5EF4-FFF2-40B4-BE49-F238E27FC236}">
                          <a16:creationId xmlns:a16="http://schemas.microsoft.com/office/drawing/2014/main" id="{73BB4CEA-C062-4034-AB1E-D1E1C9D5E690}"/>
                        </a:ext>
                      </a:extLst>
                    </p:cNvPr>
                    <p:cNvSpPr>
                      <a:spLocks/>
                    </p:cNvSpPr>
                    <p:nvPr/>
                  </p:nvSpPr>
                  <p:spPr bwMode="black">
                    <a:xfrm>
                      <a:off x="11207750" y="4239683"/>
                      <a:ext cx="153988" cy="319088"/>
                    </a:xfrm>
                    <a:custGeom>
                      <a:avLst/>
                      <a:gdLst>
                        <a:gd name="T0" fmla="*/ 41 w 41"/>
                        <a:gd name="T1" fmla="*/ 77 h 85"/>
                        <a:gd name="T2" fmla="*/ 33 w 41"/>
                        <a:gd name="T3" fmla="*/ 7 h 85"/>
                        <a:gd name="T4" fmla="*/ 24 w 41"/>
                        <a:gd name="T5" fmla="*/ 1 h 85"/>
                        <a:gd name="T6" fmla="*/ 0 w 41"/>
                        <a:gd name="T7" fmla="*/ 7 h 85"/>
                        <a:gd name="T8" fmla="*/ 22 w 41"/>
                        <a:gd name="T9" fmla="*/ 85 h 85"/>
                        <a:gd name="T10" fmla="*/ 33 w 41"/>
                        <a:gd name="T11" fmla="*/ 85 h 85"/>
                        <a:gd name="T12" fmla="*/ 41 w 41"/>
                        <a:gd name="T13" fmla="*/ 77 h 85"/>
                      </a:gdLst>
                      <a:ahLst/>
                      <a:cxnLst>
                        <a:cxn ang="0">
                          <a:pos x="T0" y="T1"/>
                        </a:cxn>
                        <a:cxn ang="0">
                          <a:pos x="T2" y="T3"/>
                        </a:cxn>
                        <a:cxn ang="0">
                          <a:pos x="T4" y="T5"/>
                        </a:cxn>
                        <a:cxn ang="0">
                          <a:pos x="T6" y="T7"/>
                        </a:cxn>
                        <a:cxn ang="0">
                          <a:pos x="T8" y="T9"/>
                        </a:cxn>
                        <a:cxn ang="0">
                          <a:pos x="T10" y="T11"/>
                        </a:cxn>
                        <a:cxn ang="0">
                          <a:pos x="T12" y="T13"/>
                        </a:cxn>
                      </a:cxnLst>
                      <a:rect l="0" t="0" r="r" b="b"/>
                      <a:pathLst>
                        <a:path w="41" h="85">
                          <a:moveTo>
                            <a:pt x="41" y="77"/>
                          </a:moveTo>
                          <a:cubicBezTo>
                            <a:pt x="33" y="7"/>
                            <a:pt x="33" y="7"/>
                            <a:pt x="33" y="7"/>
                          </a:cubicBezTo>
                          <a:cubicBezTo>
                            <a:pt x="32" y="2"/>
                            <a:pt x="28" y="0"/>
                            <a:pt x="24" y="1"/>
                          </a:cubicBezTo>
                          <a:cubicBezTo>
                            <a:pt x="0" y="7"/>
                            <a:pt x="0" y="7"/>
                            <a:pt x="0" y="7"/>
                          </a:cubicBezTo>
                          <a:cubicBezTo>
                            <a:pt x="0" y="7"/>
                            <a:pt x="25" y="32"/>
                            <a:pt x="22" y="85"/>
                          </a:cubicBezTo>
                          <a:cubicBezTo>
                            <a:pt x="33" y="85"/>
                            <a:pt x="33" y="85"/>
                            <a:pt x="33" y="85"/>
                          </a:cubicBezTo>
                          <a:cubicBezTo>
                            <a:pt x="38" y="85"/>
                            <a:pt x="41" y="81"/>
                            <a:pt x="41" y="77"/>
                          </a:cubicBezTo>
                          <a:close/>
                        </a:path>
                      </a:pathLst>
                    </a:custGeom>
                    <a:grpFill/>
                    <a:ln>
                      <a:noFill/>
                    </a:ln>
                  </p:spPr>
                  <p:txBody>
                    <a:bodyPr vert="horz" wrap="square" lIns="121888" tIns="60944" rIns="121888" bIns="60944" numCol="1" anchor="t" anchorCtr="0" compatLnSpc="1">
                      <a:prstTxWarp prst="textNoShape">
                        <a:avLst/>
                      </a:prstTxWarp>
                    </a:bodyPr>
                    <a:lstStyle/>
                    <a:p>
                      <a:pPr marL="0" marR="0" lvl="0" indent="0" algn="l" defTabSz="60944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95" name="Freeform 30">
                      <a:extLst>
                        <a:ext uri="{FF2B5EF4-FFF2-40B4-BE49-F238E27FC236}">
                          <a16:creationId xmlns:a16="http://schemas.microsoft.com/office/drawing/2014/main" id="{517109A2-37DC-4210-AAD7-A9365E1AA0A0}"/>
                        </a:ext>
                      </a:extLst>
                    </p:cNvPr>
                    <p:cNvSpPr>
                      <a:spLocks/>
                    </p:cNvSpPr>
                    <p:nvPr/>
                  </p:nvSpPr>
                  <p:spPr bwMode="black">
                    <a:xfrm>
                      <a:off x="10387012" y="4206346"/>
                      <a:ext cx="176213" cy="352425"/>
                    </a:xfrm>
                    <a:custGeom>
                      <a:avLst/>
                      <a:gdLst>
                        <a:gd name="T0" fmla="*/ 47 w 47"/>
                        <a:gd name="T1" fmla="*/ 9 h 94"/>
                        <a:gd name="T2" fmla="*/ 35 w 47"/>
                        <a:gd name="T3" fmla="*/ 2 h 94"/>
                        <a:gd name="T4" fmla="*/ 25 w 47"/>
                        <a:gd name="T5" fmla="*/ 6 h 94"/>
                        <a:gd name="T6" fmla="*/ 2 w 47"/>
                        <a:gd name="T7" fmla="*/ 81 h 94"/>
                        <a:gd name="T8" fmla="*/ 7 w 47"/>
                        <a:gd name="T9" fmla="*/ 90 h 94"/>
                        <a:gd name="T10" fmla="*/ 26 w 47"/>
                        <a:gd name="T11" fmla="*/ 94 h 94"/>
                        <a:gd name="T12" fmla="*/ 47 w 47"/>
                        <a:gd name="T13" fmla="*/ 9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47" y="9"/>
                          </a:moveTo>
                          <a:cubicBezTo>
                            <a:pt x="35" y="2"/>
                            <a:pt x="35" y="2"/>
                            <a:pt x="35" y="2"/>
                          </a:cubicBezTo>
                          <a:cubicBezTo>
                            <a:pt x="31" y="0"/>
                            <a:pt x="27" y="2"/>
                            <a:pt x="25" y="6"/>
                          </a:cubicBezTo>
                          <a:cubicBezTo>
                            <a:pt x="2" y="81"/>
                            <a:pt x="2" y="81"/>
                            <a:pt x="2" y="81"/>
                          </a:cubicBezTo>
                          <a:cubicBezTo>
                            <a:pt x="0" y="86"/>
                            <a:pt x="3" y="90"/>
                            <a:pt x="7" y="90"/>
                          </a:cubicBezTo>
                          <a:cubicBezTo>
                            <a:pt x="26" y="94"/>
                            <a:pt x="26" y="94"/>
                            <a:pt x="26" y="94"/>
                          </a:cubicBezTo>
                          <a:cubicBezTo>
                            <a:pt x="24" y="52"/>
                            <a:pt x="47" y="9"/>
                            <a:pt x="47" y="9"/>
                          </a:cubicBezTo>
                          <a:close/>
                        </a:path>
                      </a:pathLst>
                    </a:custGeom>
                    <a:grpFill/>
                    <a:ln>
                      <a:noFill/>
                    </a:ln>
                  </p:spPr>
                  <p:txBody>
                    <a:bodyPr vert="horz" wrap="square" lIns="121888" tIns="60944" rIns="121888" bIns="60944" numCol="1" anchor="t" anchorCtr="0" compatLnSpc="1">
                      <a:prstTxWarp prst="textNoShape">
                        <a:avLst/>
                      </a:prstTxWarp>
                    </a:bodyPr>
                    <a:lstStyle/>
                    <a:p>
                      <a:pPr marL="0" marR="0" lvl="0" indent="0" algn="l" defTabSz="60944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grpSp>
          <p:sp>
            <p:nvSpPr>
              <p:cNvPr id="685" name="Rectangle 684">
                <a:extLst>
                  <a:ext uri="{FF2B5EF4-FFF2-40B4-BE49-F238E27FC236}">
                    <a16:creationId xmlns:a16="http://schemas.microsoft.com/office/drawing/2014/main" id="{973BDFF0-57CF-43C2-81D0-8F6D61435E86}"/>
                  </a:ext>
                </a:extLst>
              </p:cNvPr>
              <p:cNvSpPr/>
              <p:nvPr/>
            </p:nvSpPr>
            <p:spPr>
              <a:xfrm>
                <a:off x="10031177" y="4987933"/>
                <a:ext cx="834195" cy="230832"/>
              </a:xfrm>
              <a:prstGeom prst="rect">
                <a:avLst/>
              </a:prstGeom>
              <a:solidFill>
                <a:schemeClr val="tx1">
                  <a:lumMod val="65000"/>
                  <a:lumOff val="35000"/>
                </a:schemeClr>
              </a:solidFill>
              <a:effectLst>
                <a:outerShdw blurRad="63500" dist="38100" dir="2400000" algn="ctr" rotWithShape="0">
                  <a:prstClr val="black">
                    <a:alpha val="30000"/>
                  </a:prstClr>
                </a:outerShdw>
              </a:effectLst>
            </p:spPr>
            <p:txBody>
              <a:bodyPr wrap="square" lIns="73152" tIns="45720" rIns="73152" bIns="45720" anchor="ctr" anchorCtr="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gradFill>
                      <a:gsLst>
                        <a:gs pos="0">
                          <a:srgbClr val="FFFFFF"/>
                        </a:gs>
                        <a:gs pos="100000">
                          <a:srgbClr val="FFFFFF"/>
                        </a:gs>
                      </a:gsLst>
                      <a:lin ang="5400000" scaled="1"/>
                    </a:gradFill>
                    <a:effectLst/>
                    <a:uLnTx/>
                    <a:uFillTx/>
                    <a:latin typeface="Segoe UI Semibold"/>
                    <a:ea typeface="+mn-ea"/>
                    <a:cs typeface="+mn-cs"/>
                  </a:rPr>
                  <a:t>Documents</a:t>
                </a:r>
              </a:p>
            </p:txBody>
          </p:sp>
        </p:grpSp>
        <p:grpSp>
          <p:nvGrpSpPr>
            <p:cNvPr id="713" name="Group 712">
              <a:extLst>
                <a:ext uri="{FF2B5EF4-FFF2-40B4-BE49-F238E27FC236}">
                  <a16:creationId xmlns:a16="http://schemas.microsoft.com/office/drawing/2014/main" id="{F3ECE341-53B5-4986-9D34-18E0FDC395E3}"/>
                </a:ext>
              </a:extLst>
            </p:cNvPr>
            <p:cNvGrpSpPr/>
            <p:nvPr/>
          </p:nvGrpSpPr>
          <p:grpSpPr>
            <a:xfrm>
              <a:off x="9858457" y="5501814"/>
              <a:ext cx="1095823" cy="503034"/>
              <a:chOff x="9858457" y="5605260"/>
              <a:chExt cx="1095823" cy="503034"/>
            </a:xfrm>
          </p:grpSpPr>
          <p:grpSp>
            <p:nvGrpSpPr>
              <p:cNvPr id="714" name="Group 713">
                <a:extLst>
                  <a:ext uri="{FF2B5EF4-FFF2-40B4-BE49-F238E27FC236}">
                    <a16:creationId xmlns:a16="http://schemas.microsoft.com/office/drawing/2014/main" id="{3F9CCE84-D638-407E-B365-C16FD0488762}"/>
                  </a:ext>
                </a:extLst>
              </p:cNvPr>
              <p:cNvGrpSpPr/>
              <p:nvPr/>
            </p:nvGrpSpPr>
            <p:grpSpPr>
              <a:xfrm>
                <a:off x="9858457" y="5802654"/>
                <a:ext cx="1003902" cy="305640"/>
                <a:chOff x="10749399" y="6085940"/>
                <a:chExt cx="1351540" cy="411480"/>
              </a:xfrm>
            </p:grpSpPr>
            <p:sp>
              <p:nvSpPr>
                <p:cNvPr id="716" name="Rectangle 715">
                  <a:hlinkClick r:id="rId8" tooltip="Conditional Access provides centralized policy control for data and applications by enforcing conditions on account authentication, network location, device health/compliance, and other risk factors. "/>
                  <a:extLst>
                    <a:ext uri="{FF2B5EF4-FFF2-40B4-BE49-F238E27FC236}">
                      <a16:creationId xmlns:a16="http://schemas.microsoft.com/office/drawing/2014/main" id="{EDC17551-187C-4B35-8541-7A5EBC53F447}"/>
                    </a:ext>
                  </a:extLst>
                </p:cNvPr>
                <p:cNvSpPr/>
                <p:nvPr/>
              </p:nvSpPr>
              <p:spPr>
                <a:xfrm>
                  <a:off x="10749399" y="6085940"/>
                  <a:ext cx="1351540" cy="41148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717" name="Group 716">
                  <a:extLst>
                    <a:ext uri="{FF2B5EF4-FFF2-40B4-BE49-F238E27FC236}">
                      <a16:creationId xmlns:a16="http://schemas.microsoft.com/office/drawing/2014/main" id="{38324F7F-BFB5-44EB-A3D4-1C79415E364E}"/>
                    </a:ext>
                  </a:extLst>
                </p:cNvPr>
                <p:cNvGrpSpPr/>
                <p:nvPr/>
              </p:nvGrpSpPr>
              <p:grpSpPr>
                <a:xfrm>
                  <a:off x="11330131" y="6199229"/>
                  <a:ext cx="147921" cy="184902"/>
                  <a:chOff x="9444088" y="2885171"/>
                  <a:chExt cx="107950" cy="134938"/>
                </a:xfrm>
                <a:solidFill>
                  <a:schemeClr val="tx1"/>
                </a:solidFill>
              </p:grpSpPr>
              <p:sp>
                <p:nvSpPr>
                  <p:cNvPr id="730" name="Freeform 26">
                    <a:extLst>
                      <a:ext uri="{FF2B5EF4-FFF2-40B4-BE49-F238E27FC236}">
                        <a16:creationId xmlns:a16="http://schemas.microsoft.com/office/drawing/2014/main" id="{CE0B6684-3D55-4A8B-9DBF-A7AFC31B3C26}"/>
                      </a:ext>
                    </a:extLst>
                  </p:cNvPr>
                  <p:cNvSpPr>
                    <a:spLocks/>
                  </p:cNvSpPr>
                  <p:nvPr/>
                </p:nvSpPr>
                <p:spPr bwMode="auto">
                  <a:xfrm>
                    <a:off x="9496476" y="2885171"/>
                    <a:ext cx="30163" cy="31750"/>
                  </a:xfrm>
                  <a:custGeom>
                    <a:avLst/>
                    <a:gdLst>
                      <a:gd name="T0" fmla="*/ 179 w 188"/>
                      <a:gd name="T1" fmla="*/ 0 h 196"/>
                      <a:gd name="T2" fmla="*/ 45 w 188"/>
                      <a:gd name="T3" fmla="*/ 72 h 196"/>
                      <a:gd name="T4" fmla="*/ 12 w 188"/>
                      <a:gd name="T5" fmla="*/ 195 h 196"/>
                      <a:gd name="T6" fmla="*/ 141 w 188"/>
                      <a:gd name="T7" fmla="*/ 128 h 196"/>
                      <a:gd name="T8" fmla="*/ 179 w 188"/>
                      <a:gd name="T9" fmla="*/ 0 h 196"/>
                    </a:gdLst>
                    <a:ahLst/>
                    <a:cxnLst>
                      <a:cxn ang="0">
                        <a:pos x="T0" y="T1"/>
                      </a:cxn>
                      <a:cxn ang="0">
                        <a:pos x="T2" y="T3"/>
                      </a:cxn>
                      <a:cxn ang="0">
                        <a:pos x="T4" y="T5"/>
                      </a:cxn>
                      <a:cxn ang="0">
                        <a:pos x="T6" y="T7"/>
                      </a:cxn>
                      <a:cxn ang="0">
                        <a:pos x="T8" y="T9"/>
                      </a:cxn>
                    </a:cxnLst>
                    <a:rect l="0" t="0" r="r" b="b"/>
                    <a:pathLst>
                      <a:path w="188" h="196">
                        <a:moveTo>
                          <a:pt x="179" y="0"/>
                        </a:moveTo>
                        <a:cubicBezTo>
                          <a:pt x="179" y="0"/>
                          <a:pt x="90" y="8"/>
                          <a:pt x="45" y="72"/>
                        </a:cubicBezTo>
                        <a:cubicBezTo>
                          <a:pt x="0" y="136"/>
                          <a:pt x="12" y="195"/>
                          <a:pt x="12" y="195"/>
                        </a:cubicBezTo>
                        <a:cubicBezTo>
                          <a:pt x="12" y="195"/>
                          <a:pt x="90" y="196"/>
                          <a:pt x="141" y="128"/>
                        </a:cubicBezTo>
                        <a:cubicBezTo>
                          <a:pt x="188" y="66"/>
                          <a:pt x="179" y="0"/>
                          <a:pt x="1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731" name="Freeform 27">
                    <a:extLst>
                      <a:ext uri="{FF2B5EF4-FFF2-40B4-BE49-F238E27FC236}">
                        <a16:creationId xmlns:a16="http://schemas.microsoft.com/office/drawing/2014/main" id="{72042680-39AE-47C5-A373-4E59B07BD40C}"/>
                      </a:ext>
                    </a:extLst>
                  </p:cNvPr>
                  <p:cNvSpPr>
                    <a:spLocks/>
                  </p:cNvSpPr>
                  <p:nvPr/>
                </p:nvSpPr>
                <p:spPr bwMode="auto">
                  <a:xfrm>
                    <a:off x="9444088" y="2916921"/>
                    <a:ext cx="107950" cy="103188"/>
                  </a:xfrm>
                  <a:custGeom>
                    <a:avLst/>
                    <a:gdLst>
                      <a:gd name="T0" fmla="*/ 662 w 682"/>
                      <a:gd name="T1" fmla="*/ 87 h 643"/>
                      <a:gd name="T2" fmla="*/ 499 w 682"/>
                      <a:gd name="T3" fmla="*/ 2 h 643"/>
                      <a:gd name="T4" fmla="*/ 424 w 682"/>
                      <a:gd name="T5" fmla="*/ 16 h 643"/>
                      <a:gd name="T6" fmla="*/ 345 w 682"/>
                      <a:gd name="T7" fmla="*/ 41 h 643"/>
                      <a:gd name="T8" fmla="*/ 286 w 682"/>
                      <a:gd name="T9" fmla="*/ 22 h 643"/>
                      <a:gd name="T10" fmla="*/ 201 w 682"/>
                      <a:gd name="T11" fmla="*/ 4 h 643"/>
                      <a:gd name="T12" fmla="*/ 82 w 682"/>
                      <a:gd name="T13" fmla="*/ 53 h 643"/>
                      <a:gd name="T14" fmla="*/ 0 w 682"/>
                      <a:gd name="T15" fmla="*/ 261 h 643"/>
                      <a:gd name="T16" fmla="*/ 58 w 682"/>
                      <a:gd name="T17" fmla="*/ 484 h 643"/>
                      <a:gd name="T18" fmla="*/ 143 w 682"/>
                      <a:gd name="T19" fmla="*/ 603 h 643"/>
                      <a:gd name="T20" fmla="*/ 209 w 682"/>
                      <a:gd name="T21" fmla="*/ 639 h 643"/>
                      <a:gd name="T22" fmla="*/ 258 w 682"/>
                      <a:gd name="T23" fmla="*/ 634 h 643"/>
                      <a:gd name="T24" fmla="*/ 321 w 682"/>
                      <a:gd name="T25" fmla="*/ 609 h 643"/>
                      <a:gd name="T26" fmla="*/ 406 w 682"/>
                      <a:gd name="T27" fmla="*/ 612 h 643"/>
                      <a:gd name="T28" fmla="*/ 492 w 682"/>
                      <a:gd name="T29" fmla="*/ 640 h 643"/>
                      <a:gd name="T30" fmla="*/ 609 w 682"/>
                      <a:gd name="T31" fmla="*/ 560 h 643"/>
                      <a:gd name="T32" fmla="*/ 671 w 682"/>
                      <a:gd name="T33" fmla="*/ 452 h 643"/>
                      <a:gd name="T34" fmla="*/ 682 w 682"/>
                      <a:gd name="T35" fmla="*/ 414 h 643"/>
                      <a:gd name="T36" fmla="*/ 631 w 682"/>
                      <a:gd name="T37" fmla="*/ 382 h 643"/>
                      <a:gd name="T38" fmla="*/ 572 w 682"/>
                      <a:gd name="T39" fmla="*/ 274 h 643"/>
                      <a:gd name="T40" fmla="*/ 599 w 682"/>
                      <a:gd name="T41" fmla="*/ 147 h 643"/>
                      <a:gd name="T42" fmla="*/ 662 w 682"/>
                      <a:gd name="T43" fmla="*/ 87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2" h="643">
                        <a:moveTo>
                          <a:pt x="662" y="87"/>
                        </a:moveTo>
                        <a:cubicBezTo>
                          <a:pt x="662" y="87"/>
                          <a:pt x="614" y="2"/>
                          <a:pt x="499" y="2"/>
                        </a:cubicBezTo>
                        <a:cubicBezTo>
                          <a:pt x="499" y="2"/>
                          <a:pt x="469" y="0"/>
                          <a:pt x="424" y="16"/>
                        </a:cubicBezTo>
                        <a:cubicBezTo>
                          <a:pt x="379" y="32"/>
                          <a:pt x="367" y="41"/>
                          <a:pt x="345" y="41"/>
                        </a:cubicBezTo>
                        <a:cubicBezTo>
                          <a:pt x="345" y="41"/>
                          <a:pt x="315" y="36"/>
                          <a:pt x="286" y="22"/>
                        </a:cubicBezTo>
                        <a:cubicBezTo>
                          <a:pt x="257" y="9"/>
                          <a:pt x="226" y="4"/>
                          <a:pt x="201" y="4"/>
                        </a:cubicBezTo>
                        <a:cubicBezTo>
                          <a:pt x="176" y="4"/>
                          <a:pt x="121" y="20"/>
                          <a:pt x="82" y="53"/>
                        </a:cubicBezTo>
                        <a:cubicBezTo>
                          <a:pt x="41" y="88"/>
                          <a:pt x="0" y="152"/>
                          <a:pt x="0" y="261"/>
                        </a:cubicBezTo>
                        <a:cubicBezTo>
                          <a:pt x="0" y="370"/>
                          <a:pt x="55" y="479"/>
                          <a:pt x="58" y="484"/>
                        </a:cubicBezTo>
                        <a:cubicBezTo>
                          <a:pt x="60" y="488"/>
                          <a:pt x="120" y="584"/>
                          <a:pt x="143" y="603"/>
                        </a:cubicBezTo>
                        <a:cubicBezTo>
                          <a:pt x="167" y="623"/>
                          <a:pt x="185" y="638"/>
                          <a:pt x="209" y="639"/>
                        </a:cubicBezTo>
                        <a:cubicBezTo>
                          <a:pt x="232" y="640"/>
                          <a:pt x="245" y="638"/>
                          <a:pt x="258" y="634"/>
                        </a:cubicBezTo>
                        <a:cubicBezTo>
                          <a:pt x="270" y="629"/>
                          <a:pt x="305" y="611"/>
                          <a:pt x="321" y="609"/>
                        </a:cubicBezTo>
                        <a:cubicBezTo>
                          <a:pt x="337" y="608"/>
                          <a:pt x="362" y="598"/>
                          <a:pt x="406" y="612"/>
                        </a:cubicBezTo>
                        <a:cubicBezTo>
                          <a:pt x="450" y="626"/>
                          <a:pt x="464" y="643"/>
                          <a:pt x="492" y="640"/>
                        </a:cubicBezTo>
                        <a:cubicBezTo>
                          <a:pt x="520" y="636"/>
                          <a:pt x="557" y="635"/>
                          <a:pt x="609" y="560"/>
                        </a:cubicBezTo>
                        <a:cubicBezTo>
                          <a:pt x="626" y="536"/>
                          <a:pt x="669" y="463"/>
                          <a:pt x="671" y="452"/>
                        </a:cubicBezTo>
                        <a:cubicBezTo>
                          <a:pt x="673" y="441"/>
                          <a:pt x="682" y="427"/>
                          <a:pt x="682" y="414"/>
                        </a:cubicBezTo>
                        <a:cubicBezTo>
                          <a:pt x="682" y="414"/>
                          <a:pt x="642" y="394"/>
                          <a:pt x="631" y="382"/>
                        </a:cubicBezTo>
                        <a:cubicBezTo>
                          <a:pt x="615" y="364"/>
                          <a:pt x="584" y="338"/>
                          <a:pt x="572" y="274"/>
                        </a:cubicBezTo>
                        <a:cubicBezTo>
                          <a:pt x="561" y="211"/>
                          <a:pt x="592" y="155"/>
                          <a:pt x="599" y="147"/>
                        </a:cubicBezTo>
                        <a:cubicBezTo>
                          <a:pt x="606" y="139"/>
                          <a:pt x="641" y="96"/>
                          <a:pt x="66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grpSp>
              <p:nvGrpSpPr>
                <p:cNvPr id="718" name="Group 30">
                  <a:extLst>
                    <a:ext uri="{FF2B5EF4-FFF2-40B4-BE49-F238E27FC236}">
                      <a16:creationId xmlns:a16="http://schemas.microsoft.com/office/drawing/2014/main" id="{0FE5DAAE-B4E3-4F0D-A3CF-BB0411A0C7C2}"/>
                    </a:ext>
                  </a:extLst>
                </p:cNvPr>
                <p:cNvGrpSpPr>
                  <a:grpSpLocks noChangeAspect="1"/>
                </p:cNvGrpSpPr>
                <p:nvPr/>
              </p:nvGrpSpPr>
              <p:grpSpPr bwMode="auto">
                <a:xfrm>
                  <a:off x="10990854" y="6187214"/>
                  <a:ext cx="201847" cy="208932"/>
                  <a:chOff x="5049" y="1841"/>
                  <a:chExt cx="57" cy="59"/>
                </a:xfrm>
                <a:solidFill>
                  <a:srgbClr val="00B050"/>
                </a:solidFill>
              </p:grpSpPr>
              <p:sp>
                <p:nvSpPr>
                  <p:cNvPr id="722" name="Freeform 31">
                    <a:extLst>
                      <a:ext uri="{FF2B5EF4-FFF2-40B4-BE49-F238E27FC236}">
                        <a16:creationId xmlns:a16="http://schemas.microsoft.com/office/drawing/2014/main" id="{612440FE-D7CE-4980-A3BD-7EC012B2F648}"/>
                      </a:ext>
                    </a:extLst>
                  </p:cNvPr>
                  <p:cNvSpPr>
                    <a:spLocks/>
                  </p:cNvSpPr>
                  <p:nvPr/>
                </p:nvSpPr>
                <p:spPr bwMode="auto">
                  <a:xfrm>
                    <a:off x="5049" y="1859"/>
                    <a:ext cx="9" cy="23"/>
                  </a:xfrm>
                  <a:custGeom>
                    <a:avLst/>
                    <a:gdLst>
                      <a:gd name="T0" fmla="*/ 70 w 81"/>
                      <a:gd name="T1" fmla="*/ 0 h 212"/>
                      <a:gd name="T2" fmla="*/ 11 w 81"/>
                      <a:gd name="T3" fmla="*/ 0 h 212"/>
                      <a:gd name="T4" fmla="*/ 0 w 81"/>
                      <a:gd name="T5" fmla="*/ 11 h 212"/>
                      <a:gd name="T6" fmla="*/ 0 w 81"/>
                      <a:gd name="T7" fmla="*/ 201 h 212"/>
                      <a:gd name="T8" fmla="*/ 11 w 81"/>
                      <a:gd name="T9" fmla="*/ 212 h 212"/>
                      <a:gd name="T10" fmla="*/ 70 w 81"/>
                      <a:gd name="T11" fmla="*/ 212 h 212"/>
                      <a:gd name="T12" fmla="*/ 81 w 81"/>
                      <a:gd name="T13" fmla="*/ 201 h 212"/>
                      <a:gd name="T14" fmla="*/ 81 w 81"/>
                      <a:gd name="T15" fmla="*/ 11 h 212"/>
                      <a:gd name="T16" fmla="*/ 70 w 81"/>
                      <a:gd name="T1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212">
                        <a:moveTo>
                          <a:pt x="70" y="0"/>
                        </a:moveTo>
                        <a:cubicBezTo>
                          <a:pt x="11" y="0"/>
                          <a:pt x="11" y="0"/>
                          <a:pt x="11" y="0"/>
                        </a:cubicBezTo>
                        <a:cubicBezTo>
                          <a:pt x="5" y="0"/>
                          <a:pt x="0" y="5"/>
                          <a:pt x="0" y="11"/>
                        </a:cubicBezTo>
                        <a:cubicBezTo>
                          <a:pt x="0" y="201"/>
                          <a:pt x="0" y="201"/>
                          <a:pt x="0" y="201"/>
                        </a:cubicBezTo>
                        <a:cubicBezTo>
                          <a:pt x="0" y="207"/>
                          <a:pt x="5" y="212"/>
                          <a:pt x="11" y="212"/>
                        </a:cubicBezTo>
                        <a:cubicBezTo>
                          <a:pt x="70" y="212"/>
                          <a:pt x="70" y="212"/>
                          <a:pt x="70" y="212"/>
                        </a:cubicBezTo>
                        <a:cubicBezTo>
                          <a:pt x="76" y="212"/>
                          <a:pt x="81" y="207"/>
                          <a:pt x="81" y="201"/>
                        </a:cubicBezTo>
                        <a:cubicBezTo>
                          <a:pt x="81" y="11"/>
                          <a:pt x="81" y="11"/>
                          <a:pt x="81" y="11"/>
                        </a:cubicBezTo>
                        <a:cubicBezTo>
                          <a:pt x="81" y="5"/>
                          <a:pt x="76" y="0"/>
                          <a:pt x="7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723" name="Freeform 32">
                    <a:extLst>
                      <a:ext uri="{FF2B5EF4-FFF2-40B4-BE49-F238E27FC236}">
                        <a16:creationId xmlns:a16="http://schemas.microsoft.com/office/drawing/2014/main" id="{7A792933-885A-49DA-ADCB-FC4640679CE3}"/>
                      </a:ext>
                    </a:extLst>
                  </p:cNvPr>
                  <p:cNvSpPr>
                    <a:spLocks/>
                  </p:cNvSpPr>
                  <p:nvPr/>
                </p:nvSpPr>
                <p:spPr bwMode="auto">
                  <a:xfrm>
                    <a:off x="5097" y="1859"/>
                    <a:ext cx="9" cy="23"/>
                  </a:xfrm>
                  <a:custGeom>
                    <a:avLst/>
                    <a:gdLst>
                      <a:gd name="T0" fmla="*/ 71 w 82"/>
                      <a:gd name="T1" fmla="*/ 0 h 212"/>
                      <a:gd name="T2" fmla="*/ 11 w 82"/>
                      <a:gd name="T3" fmla="*/ 0 h 212"/>
                      <a:gd name="T4" fmla="*/ 0 w 82"/>
                      <a:gd name="T5" fmla="*/ 11 h 212"/>
                      <a:gd name="T6" fmla="*/ 0 w 82"/>
                      <a:gd name="T7" fmla="*/ 201 h 212"/>
                      <a:gd name="T8" fmla="*/ 11 w 82"/>
                      <a:gd name="T9" fmla="*/ 212 h 212"/>
                      <a:gd name="T10" fmla="*/ 71 w 82"/>
                      <a:gd name="T11" fmla="*/ 212 h 212"/>
                      <a:gd name="T12" fmla="*/ 82 w 82"/>
                      <a:gd name="T13" fmla="*/ 201 h 212"/>
                      <a:gd name="T14" fmla="*/ 82 w 82"/>
                      <a:gd name="T15" fmla="*/ 11 h 212"/>
                      <a:gd name="T16" fmla="*/ 71 w 82"/>
                      <a:gd name="T1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12">
                        <a:moveTo>
                          <a:pt x="71" y="0"/>
                        </a:moveTo>
                        <a:cubicBezTo>
                          <a:pt x="11" y="0"/>
                          <a:pt x="11" y="0"/>
                          <a:pt x="11" y="0"/>
                        </a:cubicBezTo>
                        <a:cubicBezTo>
                          <a:pt x="5" y="0"/>
                          <a:pt x="0" y="5"/>
                          <a:pt x="0" y="11"/>
                        </a:cubicBezTo>
                        <a:cubicBezTo>
                          <a:pt x="0" y="201"/>
                          <a:pt x="0" y="201"/>
                          <a:pt x="0" y="201"/>
                        </a:cubicBezTo>
                        <a:cubicBezTo>
                          <a:pt x="0" y="207"/>
                          <a:pt x="5" y="212"/>
                          <a:pt x="11" y="212"/>
                        </a:cubicBezTo>
                        <a:cubicBezTo>
                          <a:pt x="71" y="212"/>
                          <a:pt x="71" y="212"/>
                          <a:pt x="71" y="212"/>
                        </a:cubicBezTo>
                        <a:cubicBezTo>
                          <a:pt x="77" y="212"/>
                          <a:pt x="82" y="207"/>
                          <a:pt x="82" y="201"/>
                        </a:cubicBezTo>
                        <a:cubicBezTo>
                          <a:pt x="82" y="11"/>
                          <a:pt x="82" y="11"/>
                          <a:pt x="82" y="11"/>
                        </a:cubicBezTo>
                        <a:cubicBezTo>
                          <a:pt x="82" y="5"/>
                          <a:pt x="77" y="0"/>
                          <a:pt x="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724" name="Freeform 33">
                    <a:extLst>
                      <a:ext uri="{FF2B5EF4-FFF2-40B4-BE49-F238E27FC236}">
                        <a16:creationId xmlns:a16="http://schemas.microsoft.com/office/drawing/2014/main" id="{905D3FC5-7FC5-4004-A93D-E5330207E509}"/>
                      </a:ext>
                    </a:extLst>
                  </p:cNvPr>
                  <p:cNvSpPr>
                    <a:spLocks/>
                  </p:cNvSpPr>
                  <p:nvPr/>
                </p:nvSpPr>
                <p:spPr bwMode="auto">
                  <a:xfrm>
                    <a:off x="5066" y="1877"/>
                    <a:ext cx="9" cy="23"/>
                  </a:xfrm>
                  <a:custGeom>
                    <a:avLst/>
                    <a:gdLst>
                      <a:gd name="T0" fmla="*/ 70 w 81"/>
                      <a:gd name="T1" fmla="*/ 0 h 211"/>
                      <a:gd name="T2" fmla="*/ 11 w 81"/>
                      <a:gd name="T3" fmla="*/ 0 h 211"/>
                      <a:gd name="T4" fmla="*/ 0 w 81"/>
                      <a:gd name="T5" fmla="*/ 11 h 211"/>
                      <a:gd name="T6" fmla="*/ 0 w 81"/>
                      <a:gd name="T7" fmla="*/ 200 h 211"/>
                      <a:gd name="T8" fmla="*/ 11 w 81"/>
                      <a:gd name="T9" fmla="*/ 211 h 211"/>
                      <a:gd name="T10" fmla="*/ 70 w 81"/>
                      <a:gd name="T11" fmla="*/ 211 h 211"/>
                      <a:gd name="T12" fmla="*/ 81 w 81"/>
                      <a:gd name="T13" fmla="*/ 200 h 211"/>
                      <a:gd name="T14" fmla="*/ 81 w 81"/>
                      <a:gd name="T15" fmla="*/ 11 h 211"/>
                      <a:gd name="T16" fmla="*/ 70 w 81"/>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211">
                        <a:moveTo>
                          <a:pt x="70" y="0"/>
                        </a:moveTo>
                        <a:cubicBezTo>
                          <a:pt x="11" y="0"/>
                          <a:pt x="11" y="0"/>
                          <a:pt x="11" y="0"/>
                        </a:cubicBezTo>
                        <a:cubicBezTo>
                          <a:pt x="5" y="0"/>
                          <a:pt x="0" y="4"/>
                          <a:pt x="0" y="11"/>
                        </a:cubicBezTo>
                        <a:cubicBezTo>
                          <a:pt x="0" y="200"/>
                          <a:pt x="0" y="200"/>
                          <a:pt x="0" y="200"/>
                        </a:cubicBezTo>
                        <a:cubicBezTo>
                          <a:pt x="0" y="206"/>
                          <a:pt x="5" y="211"/>
                          <a:pt x="11" y="211"/>
                        </a:cubicBezTo>
                        <a:cubicBezTo>
                          <a:pt x="70" y="211"/>
                          <a:pt x="70" y="211"/>
                          <a:pt x="70" y="211"/>
                        </a:cubicBezTo>
                        <a:cubicBezTo>
                          <a:pt x="76" y="211"/>
                          <a:pt x="81" y="206"/>
                          <a:pt x="81" y="200"/>
                        </a:cubicBezTo>
                        <a:cubicBezTo>
                          <a:pt x="81" y="11"/>
                          <a:pt x="81" y="11"/>
                          <a:pt x="81" y="11"/>
                        </a:cubicBezTo>
                        <a:cubicBezTo>
                          <a:pt x="81" y="4"/>
                          <a:pt x="76" y="0"/>
                          <a:pt x="7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725" name="Freeform 34">
                    <a:extLst>
                      <a:ext uri="{FF2B5EF4-FFF2-40B4-BE49-F238E27FC236}">
                        <a16:creationId xmlns:a16="http://schemas.microsoft.com/office/drawing/2014/main" id="{097397C5-055E-4A4D-BA5D-C698392C3D9C}"/>
                      </a:ext>
                    </a:extLst>
                  </p:cNvPr>
                  <p:cNvSpPr>
                    <a:spLocks/>
                  </p:cNvSpPr>
                  <p:nvPr/>
                </p:nvSpPr>
                <p:spPr bwMode="auto">
                  <a:xfrm>
                    <a:off x="5079" y="1877"/>
                    <a:ext cx="10" cy="23"/>
                  </a:xfrm>
                  <a:custGeom>
                    <a:avLst/>
                    <a:gdLst>
                      <a:gd name="T0" fmla="*/ 71 w 82"/>
                      <a:gd name="T1" fmla="*/ 0 h 211"/>
                      <a:gd name="T2" fmla="*/ 11 w 82"/>
                      <a:gd name="T3" fmla="*/ 0 h 211"/>
                      <a:gd name="T4" fmla="*/ 0 w 82"/>
                      <a:gd name="T5" fmla="*/ 11 h 211"/>
                      <a:gd name="T6" fmla="*/ 0 w 82"/>
                      <a:gd name="T7" fmla="*/ 200 h 211"/>
                      <a:gd name="T8" fmla="*/ 11 w 82"/>
                      <a:gd name="T9" fmla="*/ 211 h 211"/>
                      <a:gd name="T10" fmla="*/ 71 w 82"/>
                      <a:gd name="T11" fmla="*/ 211 h 211"/>
                      <a:gd name="T12" fmla="*/ 82 w 82"/>
                      <a:gd name="T13" fmla="*/ 200 h 211"/>
                      <a:gd name="T14" fmla="*/ 82 w 82"/>
                      <a:gd name="T15" fmla="*/ 11 h 211"/>
                      <a:gd name="T16" fmla="*/ 71 w 82"/>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11">
                        <a:moveTo>
                          <a:pt x="71" y="0"/>
                        </a:moveTo>
                        <a:cubicBezTo>
                          <a:pt x="11" y="0"/>
                          <a:pt x="11" y="0"/>
                          <a:pt x="11" y="0"/>
                        </a:cubicBezTo>
                        <a:cubicBezTo>
                          <a:pt x="5" y="0"/>
                          <a:pt x="0" y="4"/>
                          <a:pt x="0" y="11"/>
                        </a:cubicBezTo>
                        <a:cubicBezTo>
                          <a:pt x="0" y="200"/>
                          <a:pt x="0" y="200"/>
                          <a:pt x="0" y="200"/>
                        </a:cubicBezTo>
                        <a:cubicBezTo>
                          <a:pt x="0" y="206"/>
                          <a:pt x="5" y="211"/>
                          <a:pt x="11" y="211"/>
                        </a:cubicBezTo>
                        <a:cubicBezTo>
                          <a:pt x="71" y="211"/>
                          <a:pt x="71" y="211"/>
                          <a:pt x="71" y="211"/>
                        </a:cubicBezTo>
                        <a:cubicBezTo>
                          <a:pt x="77" y="211"/>
                          <a:pt x="82" y="206"/>
                          <a:pt x="82" y="200"/>
                        </a:cubicBezTo>
                        <a:cubicBezTo>
                          <a:pt x="82" y="11"/>
                          <a:pt x="82" y="11"/>
                          <a:pt x="82" y="11"/>
                        </a:cubicBezTo>
                        <a:cubicBezTo>
                          <a:pt x="82" y="4"/>
                          <a:pt x="77" y="0"/>
                          <a:pt x="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726" name="Freeform 35">
                    <a:extLst>
                      <a:ext uri="{FF2B5EF4-FFF2-40B4-BE49-F238E27FC236}">
                        <a16:creationId xmlns:a16="http://schemas.microsoft.com/office/drawing/2014/main" id="{CDF1158C-F6CD-4109-925D-2D5929F25A2D}"/>
                      </a:ext>
                    </a:extLst>
                  </p:cNvPr>
                  <p:cNvSpPr>
                    <a:spLocks/>
                  </p:cNvSpPr>
                  <p:nvPr/>
                </p:nvSpPr>
                <p:spPr bwMode="auto">
                  <a:xfrm>
                    <a:off x="5060" y="1859"/>
                    <a:ext cx="35" cy="28"/>
                  </a:xfrm>
                  <a:custGeom>
                    <a:avLst/>
                    <a:gdLst>
                      <a:gd name="T0" fmla="*/ 304 w 304"/>
                      <a:gd name="T1" fmla="*/ 0 h 264"/>
                      <a:gd name="T2" fmla="*/ 304 w 304"/>
                      <a:gd name="T3" fmla="*/ 221 h 264"/>
                      <a:gd name="T4" fmla="*/ 261 w 304"/>
                      <a:gd name="T5" fmla="*/ 264 h 264"/>
                      <a:gd name="T6" fmla="*/ 43 w 304"/>
                      <a:gd name="T7" fmla="*/ 264 h 264"/>
                      <a:gd name="T8" fmla="*/ 0 w 304"/>
                      <a:gd name="T9" fmla="*/ 221 h 264"/>
                      <a:gd name="T10" fmla="*/ 0 w 304"/>
                      <a:gd name="T11" fmla="*/ 0 h 264"/>
                      <a:gd name="T12" fmla="*/ 304 w 304"/>
                      <a:gd name="T13" fmla="*/ 0 h 264"/>
                    </a:gdLst>
                    <a:ahLst/>
                    <a:cxnLst>
                      <a:cxn ang="0">
                        <a:pos x="T0" y="T1"/>
                      </a:cxn>
                      <a:cxn ang="0">
                        <a:pos x="T2" y="T3"/>
                      </a:cxn>
                      <a:cxn ang="0">
                        <a:pos x="T4" y="T5"/>
                      </a:cxn>
                      <a:cxn ang="0">
                        <a:pos x="T6" y="T7"/>
                      </a:cxn>
                      <a:cxn ang="0">
                        <a:pos x="T8" y="T9"/>
                      </a:cxn>
                      <a:cxn ang="0">
                        <a:pos x="T10" y="T11"/>
                      </a:cxn>
                      <a:cxn ang="0">
                        <a:pos x="T12" y="T13"/>
                      </a:cxn>
                    </a:cxnLst>
                    <a:rect l="0" t="0" r="r" b="b"/>
                    <a:pathLst>
                      <a:path w="304" h="264">
                        <a:moveTo>
                          <a:pt x="304" y="0"/>
                        </a:moveTo>
                        <a:cubicBezTo>
                          <a:pt x="304" y="221"/>
                          <a:pt x="304" y="221"/>
                          <a:pt x="304" y="221"/>
                        </a:cubicBezTo>
                        <a:cubicBezTo>
                          <a:pt x="304" y="244"/>
                          <a:pt x="285" y="264"/>
                          <a:pt x="261" y="264"/>
                        </a:cubicBezTo>
                        <a:cubicBezTo>
                          <a:pt x="43" y="264"/>
                          <a:pt x="43" y="264"/>
                          <a:pt x="43" y="264"/>
                        </a:cubicBezTo>
                        <a:cubicBezTo>
                          <a:pt x="20" y="264"/>
                          <a:pt x="0" y="244"/>
                          <a:pt x="0" y="221"/>
                        </a:cubicBezTo>
                        <a:cubicBezTo>
                          <a:pt x="0" y="0"/>
                          <a:pt x="0" y="0"/>
                          <a:pt x="0" y="0"/>
                        </a:cubicBezTo>
                        <a:lnTo>
                          <a:pt x="3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727" name="Freeform 36">
                    <a:extLst>
                      <a:ext uri="{FF2B5EF4-FFF2-40B4-BE49-F238E27FC236}">
                        <a16:creationId xmlns:a16="http://schemas.microsoft.com/office/drawing/2014/main" id="{7CAA5DA3-2E73-4C28-9D32-817FBFCA8E6D}"/>
                      </a:ext>
                    </a:extLst>
                  </p:cNvPr>
                  <p:cNvSpPr>
                    <a:spLocks noEditPoints="1"/>
                  </p:cNvSpPr>
                  <p:nvPr/>
                </p:nvSpPr>
                <p:spPr bwMode="auto">
                  <a:xfrm>
                    <a:off x="5060" y="1845"/>
                    <a:ext cx="35" cy="13"/>
                  </a:xfrm>
                  <a:custGeom>
                    <a:avLst/>
                    <a:gdLst>
                      <a:gd name="T0" fmla="*/ 152 w 304"/>
                      <a:gd name="T1" fmla="*/ 0 h 118"/>
                      <a:gd name="T2" fmla="*/ 0 w 304"/>
                      <a:gd name="T3" fmla="*/ 118 h 118"/>
                      <a:gd name="T4" fmla="*/ 304 w 304"/>
                      <a:gd name="T5" fmla="*/ 118 h 118"/>
                      <a:gd name="T6" fmla="*/ 152 w 304"/>
                      <a:gd name="T7" fmla="*/ 0 h 118"/>
                      <a:gd name="T8" fmla="*/ 90 w 304"/>
                      <a:gd name="T9" fmla="*/ 79 h 118"/>
                      <a:gd name="T10" fmla="*/ 72 w 304"/>
                      <a:gd name="T11" fmla="*/ 61 h 118"/>
                      <a:gd name="T12" fmla="*/ 90 w 304"/>
                      <a:gd name="T13" fmla="*/ 43 h 118"/>
                      <a:gd name="T14" fmla="*/ 108 w 304"/>
                      <a:gd name="T15" fmla="*/ 61 h 118"/>
                      <a:gd name="T16" fmla="*/ 90 w 304"/>
                      <a:gd name="T17" fmla="*/ 79 h 118"/>
                      <a:gd name="T18" fmla="*/ 214 w 304"/>
                      <a:gd name="T19" fmla="*/ 79 h 118"/>
                      <a:gd name="T20" fmla="*/ 196 w 304"/>
                      <a:gd name="T21" fmla="*/ 61 h 118"/>
                      <a:gd name="T22" fmla="*/ 214 w 304"/>
                      <a:gd name="T23" fmla="*/ 43 h 118"/>
                      <a:gd name="T24" fmla="*/ 233 w 304"/>
                      <a:gd name="T25" fmla="*/ 61 h 118"/>
                      <a:gd name="T26" fmla="*/ 214 w 304"/>
                      <a:gd name="T27" fmla="*/ 7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4" h="118">
                        <a:moveTo>
                          <a:pt x="152" y="0"/>
                        </a:moveTo>
                        <a:cubicBezTo>
                          <a:pt x="68" y="0"/>
                          <a:pt x="0" y="53"/>
                          <a:pt x="0" y="118"/>
                        </a:cubicBezTo>
                        <a:cubicBezTo>
                          <a:pt x="304" y="118"/>
                          <a:pt x="304" y="118"/>
                          <a:pt x="304" y="118"/>
                        </a:cubicBezTo>
                        <a:cubicBezTo>
                          <a:pt x="304" y="53"/>
                          <a:pt x="236" y="0"/>
                          <a:pt x="152" y="0"/>
                        </a:cubicBezTo>
                        <a:close/>
                        <a:moveTo>
                          <a:pt x="90" y="79"/>
                        </a:moveTo>
                        <a:cubicBezTo>
                          <a:pt x="80" y="79"/>
                          <a:pt x="72" y="71"/>
                          <a:pt x="72" y="61"/>
                        </a:cubicBezTo>
                        <a:cubicBezTo>
                          <a:pt x="72" y="51"/>
                          <a:pt x="80" y="43"/>
                          <a:pt x="90" y="43"/>
                        </a:cubicBezTo>
                        <a:cubicBezTo>
                          <a:pt x="100" y="43"/>
                          <a:pt x="108" y="51"/>
                          <a:pt x="108" y="61"/>
                        </a:cubicBezTo>
                        <a:cubicBezTo>
                          <a:pt x="108" y="71"/>
                          <a:pt x="100" y="79"/>
                          <a:pt x="90" y="79"/>
                        </a:cubicBezTo>
                        <a:close/>
                        <a:moveTo>
                          <a:pt x="214" y="79"/>
                        </a:moveTo>
                        <a:cubicBezTo>
                          <a:pt x="204" y="79"/>
                          <a:pt x="196" y="71"/>
                          <a:pt x="196" y="61"/>
                        </a:cubicBezTo>
                        <a:cubicBezTo>
                          <a:pt x="196" y="51"/>
                          <a:pt x="204" y="43"/>
                          <a:pt x="214" y="43"/>
                        </a:cubicBezTo>
                        <a:cubicBezTo>
                          <a:pt x="224" y="43"/>
                          <a:pt x="233" y="51"/>
                          <a:pt x="233" y="61"/>
                        </a:cubicBezTo>
                        <a:cubicBezTo>
                          <a:pt x="233" y="71"/>
                          <a:pt x="224" y="79"/>
                          <a:pt x="214"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728" name="Freeform 37">
                    <a:extLst>
                      <a:ext uri="{FF2B5EF4-FFF2-40B4-BE49-F238E27FC236}">
                        <a16:creationId xmlns:a16="http://schemas.microsoft.com/office/drawing/2014/main" id="{98143F9F-D4D4-4116-A0CC-47262989A9E2}"/>
                      </a:ext>
                    </a:extLst>
                  </p:cNvPr>
                  <p:cNvSpPr>
                    <a:spLocks/>
                  </p:cNvSpPr>
                  <p:nvPr/>
                </p:nvSpPr>
                <p:spPr bwMode="auto">
                  <a:xfrm>
                    <a:off x="5064" y="1841"/>
                    <a:ext cx="10" cy="10"/>
                  </a:xfrm>
                  <a:custGeom>
                    <a:avLst/>
                    <a:gdLst>
                      <a:gd name="T0" fmla="*/ 79 w 85"/>
                      <a:gd name="T1" fmla="*/ 71 h 101"/>
                      <a:gd name="T2" fmla="*/ 40 w 85"/>
                      <a:gd name="T3" fmla="*/ 12 h 101"/>
                      <a:gd name="T4" fmla="*/ 12 w 85"/>
                      <a:gd name="T5" fmla="*/ 7 h 101"/>
                      <a:gd name="T6" fmla="*/ 6 w 85"/>
                      <a:gd name="T7" fmla="*/ 35 h 101"/>
                      <a:gd name="T8" fmla="*/ 42 w 85"/>
                      <a:gd name="T9" fmla="*/ 89 h 101"/>
                      <a:gd name="T10" fmla="*/ 53 w 85"/>
                      <a:gd name="T11" fmla="*/ 85 h 101"/>
                      <a:gd name="T12" fmla="*/ 71 w 85"/>
                      <a:gd name="T13" fmla="*/ 101 h 101"/>
                      <a:gd name="T14" fmla="*/ 73 w 85"/>
                      <a:gd name="T15" fmla="*/ 100 h 101"/>
                      <a:gd name="T16" fmla="*/ 79 w 85"/>
                      <a:gd name="T17" fmla="*/ 7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01">
                        <a:moveTo>
                          <a:pt x="79" y="71"/>
                        </a:moveTo>
                        <a:cubicBezTo>
                          <a:pt x="40" y="12"/>
                          <a:pt x="40" y="12"/>
                          <a:pt x="40" y="12"/>
                        </a:cubicBezTo>
                        <a:cubicBezTo>
                          <a:pt x="34" y="3"/>
                          <a:pt x="21" y="0"/>
                          <a:pt x="12" y="7"/>
                        </a:cubicBezTo>
                        <a:cubicBezTo>
                          <a:pt x="3" y="13"/>
                          <a:pt x="0" y="25"/>
                          <a:pt x="6" y="35"/>
                        </a:cubicBezTo>
                        <a:cubicBezTo>
                          <a:pt x="42" y="89"/>
                          <a:pt x="42" y="89"/>
                          <a:pt x="42" y="89"/>
                        </a:cubicBezTo>
                        <a:cubicBezTo>
                          <a:pt x="45" y="86"/>
                          <a:pt x="49" y="85"/>
                          <a:pt x="53" y="85"/>
                        </a:cubicBezTo>
                        <a:cubicBezTo>
                          <a:pt x="63" y="85"/>
                          <a:pt x="70" y="92"/>
                          <a:pt x="71" y="101"/>
                        </a:cubicBezTo>
                        <a:cubicBezTo>
                          <a:pt x="72" y="100"/>
                          <a:pt x="73" y="100"/>
                          <a:pt x="73" y="100"/>
                        </a:cubicBezTo>
                        <a:cubicBezTo>
                          <a:pt x="82" y="93"/>
                          <a:pt x="85" y="81"/>
                          <a:pt x="79"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729" name="Freeform 38">
                    <a:extLst>
                      <a:ext uri="{FF2B5EF4-FFF2-40B4-BE49-F238E27FC236}">
                        <a16:creationId xmlns:a16="http://schemas.microsoft.com/office/drawing/2014/main" id="{83614B13-BF19-47EB-BF63-00CCF0F4A783}"/>
                      </a:ext>
                    </a:extLst>
                  </p:cNvPr>
                  <p:cNvSpPr>
                    <a:spLocks/>
                  </p:cNvSpPr>
                  <p:nvPr/>
                </p:nvSpPr>
                <p:spPr bwMode="auto">
                  <a:xfrm>
                    <a:off x="5081" y="1841"/>
                    <a:ext cx="10" cy="10"/>
                  </a:xfrm>
                  <a:custGeom>
                    <a:avLst/>
                    <a:gdLst>
                      <a:gd name="T0" fmla="*/ 73 w 85"/>
                      <a:gd name="T1" fmla="*/ 7 h 101"/>
                      <a:gd name="T2" fmla="*/ 44 w 85"/>
                      <a:gd name="T3" fmla="*/ 12 h 101"/>
                      <a:gd name="T4" fmla="*/ 6 w 85"/>
                      <a:gd name="T5" fmla="*/ 71 h 101"/>
                      <a:gd name="T6" fmla="*/ 12 w 85"/>
                      <a:gd name="T7" fmla="*/ 100 h 101"/>
                      <a:gd name="T8" fmla="*/ 13 w 85"/>
                      <a:gd name="T9" fmla="*/ 101 h 101"/>
                      <a:gd name="T10" fmla="*/ 31 w 85"/>
                      <a:gd name="T11" fmla="*/ 85 h 101"/>
                      <a:gd name="T12" fmla="*/ 43 w 85"/>
                      <a:gd name="T13" fmla="*/ 89 h 101"/>
                      <a:gd name="T14" fmla="*/ 78 w 85"/>
                      <a:gd name="T15" fmla="*/ 35 h 101"/>
                      <a:gd name="T16" fmla="*/ 73 w 85"/>
                      <a:gd name="T17" fmla="*/ 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01">
                        <a:moveTo>
                          <a:pt x="73" y="7"/>
                        </a:moveTo>
                        <a:cubicBezTo>
                          <a:pt x="63" y="0"/>
                          <a:pt x="51" y="3"/>
                          <a:pt x="44" y="12"/>
                        </a:cubicBezTo>
                        <a:cubicBezTo>
                          <a:pt x="6" y="71"/>
                          <a:pt x="6" y="71"/>
                          <a:pt x="6" y="71"/>
                        </a:cubicBezTo>
                        <a:cubicBezTo>
                          <a:pt x="0" y="81"/>
                          <a:pt x="2" y="93"/>
                          <a:pt x="12" y="100"/>
                        </a:cubicBezTo>
                        <a:cubicBezTo>
                          <a:pt x="12" y="100"/>
                          <a:pt x="13" y="100"/>
                          <a:pt x="13" y="101"/>
                        </a:cubicBezTo>
                        <a:cubicBezTo>
                          <a:pt x="15" y="92"/>
                          <a:pt x="22" y="85"/>
                          <a:pt x="31" y="85"/>
                        </a:cubicBezTo>
                        <a:cubicBezTo>
                          <a:pt x="36" y="85"/>
                          <a:pt x="40" y="86"/>
                          <a:pt x="43" y="89"/>
                        </a:cubicBezTo>
                        <a:cubicBezTo>
                          <a:pt x="78" y="35"/>
                          <a:pt x="78" y="35"/>
                          <a:pt x="78" y="35"/>
                        </a:cubicBezTo>
                        <a:cubicBezTo>
                          <a:pt x="85" y="25"/>
                          <a:pt x="82" y="13"/>
                          <a:pt x="7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sp>
              <p:nvSpPr>
                <p:cNvPr id="719" name="Oval 718">
                  <a:extLst>
                    <a:ext uri="{FF2B5EF4-FFF2-40B4-BE49-F238E27FC236}">
                      <a16:creationId xmlns:a16="http://schemas.microsoft.com/office/drawing/2014/main" id="{E1CC3513-648E-4131-875C-627198EDE947}"/>
                    </a:ext>
                  </a:extLst>
                </p:cNvPr>
                <p:cNvSpPr/>
                <p:nvPr/>
              </p:nvSpPr>
              <p:spPr bwMode="auto">
                <a:xfrm>
                  <a:off x="11626078" y="6259619"/>
                  <a:ext cx="64122" cy="64122"/>
                </a:xfrm>
                <a:prstGeom prst="ellipse">
                  <a:avLst/>
                </a:prstGeom>
                <a:solidFill>
                  <a:sysClr val="windowText" lastClr="000000">
                    <a:lumMod val="65000"/>
                    <a:lumOff val="35000"/>
                  </a:sysClr>
                </a:solidFill>
                <a:ln w="9525" cap="flat" cmpd="sng" algn="ctr">
                  <a:noFill/>
                  <a:prstDash val="solid"/>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l" defTabSz="932293" rtl="0" eaLnBrk="1" fontAlgn="base" latinLnBrk="0" hangingPunct="1">
                    <a:lnSpc>
                      <a:spcPct val="90000"/>
                    </a:lnSpc>
                    <a:spcBef>
                      <a:spcPct val="0"/>
                    </a:spcBef>
                    <a:spcAft>
                      <a:spcPct val="0"/>
                    </a:spcAft>
                    <a:buClrTx/>
                    <a:buSzTx/>
                    <a:buFontTx/>
                    <a:buNone/>
                    <a:tabLst/>
                    <a:defRPr/>
                  </a:pPr>
                  <a:endParaRPr kumimoji="0" lang="en-US" sz="3600" b="0" i="0" u="none" strike="noStrike" kern="0" cap="none" spc="0" normalizeH="0" baseline="0" noProof="0" err="1">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720" name="Oval 719">
                  <a:extLst>
                    <a:ext uri="{FF2B5EF4-FFF2-40B4-BE49-F238E27FC236}">
                      <a16:creationId xmlns:a16="http://schemas.microsoft.com/office/drawing/2014/main" id="{6D9E7D4D-1365-4173-8050-E9DDDCFD803F}"/>
                    </a:ext>
                  </a:extLst>
                </p:cNvPr>
                <p:cNvSpPr/>
                <p:nvPr/>
              </p:nvSpPr>
              <p:spPr bwMode="auto">
                <a:xfrm>
                  <a:off x="11726306" y="6259619"/>
                  <a:ext cx="64122" cy="64122"/>
                </a:xfrm>
                <a:prstGeom prst="ellipse">
                  <a:avLst/>
                </a:prstGeom>
                <a:solidFill>
                  <a:sysClr val="windowText" lastClr="000000">
                    <a:lumMod val="65000"/>
                    <a:lumOff val="35000"/>
                  </a:sysClr>
                </a:solidFill>
                <a:ln w="9525" cap="flat" cmpd="sng" algn="ctr">
                  <a:noFill/>
                  <a:prstDash val="solid"/>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l" defTabSz="932293" rtl="0" eaLnBrk="1" fontAlgn="base" latinLnBrk="0" hangingPunct="1">
                    <a:lnSpc>
                      <a:spcPct val="90000"/>
                    </a:lnSpc>
                    <a:spcBef>
                      <a:spcPct val="0"/>
                    </a:spcBef>
                    <a:spcAft>
                      <a:spcPct val="0"/>
                    </a:spcAft>
                    <a:buClrTx/>
                    <a:buSzTx/>
                    <a:buFontTx/>
                    <a:buNone/>
                    <a:tabLst/>
                    <a:defRPr/>
                  </a:pPr>
                  <a:endParaRPr kumimoji="0" lang="en-US" sz="3600" b="0" i="0" u="none" strike="noStrike" kern="0" cap="none" spc="0" normalizeH="0" baseline="0" noProof="0" err="1">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721" name="Oval 720">
                  <a:extLst>
                    <a:ext uri="{FF2B5EF4-FFF2-40B4-BE49-F238E27FC236}">
                      <a16:creationId xmlns:a16="http://schemas.microsoft.com/office/drawing/2014/main" id="{1CBAFCB3-D8B4-4D0A-9B07-FFC935FC9953}"/>
                    </a:ext>
                  </a:extLst>
                </p:cNvPr>
                <p:cNvSpPr/>
                <p:nvPr/>
              </p:nvSpPr>
              <p:spPr bwMode="auto">
                <a:xfrm>
                  <a:off x="11826551" y="6259619"/>
                  <a:ext cx="64122" cy="64122"/>
                </a:xfrm>
                <a:prstGeom prst="ellipse">
                  <a:avLst/>
                </a:prstGeom>
                <a:solidFill>
                  <a:sysClr val="windowText" lastClr="000000">
                    <a:lumMod val="65000"/>
                    <a:lumOff val="35000"/>
                  </a:sysClr>
                </a:solidFill>
                <a:ln w="9525" cap="flat" cmpd="sng" algn="ctr">
                  <a:noFill/>
                  <a:prstDash val="solid"/>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l" defTabSz="932293" rtl="0" eaLnBrk="1" fontAlgn="base" latinLnBrk="0" hangingPunct="1">
                    <a:lnSpc>
                      <a:spcPct val="90000"/>
                    </a:lnSpc>
                    <a:spcBef>
                      <a:spcPct val="0"/>
                    </a:spcBef>
                    <a:spcAft>
                      <a:spcPct val="0"/>
                    </a:spcAft>
                    <a:buClrTx/>
                    <a:buSzTx/>
                    <a:buFontTx/>
                    <a:buNone/>
                    <a:tabLst/>
                    <a:defRPr/>
                  </a:pPr>
                  <a:endParaRPr kumimoji="0" lang="en-US" sz="3600" b="0" i="0" u="none" strike="noStrike" kern="0" cap="none" spc="0" normalizeH="0" baseline="0" noProof="0" err="1">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grpSp>
          <p:sp>
            <p:nvSpPr>
              <p:cNvPr id="715" name="Rectangle 714">
                <a:extLst>
                  <a:ext uri="{FF2B5EF4-FFF2-40B4-BE49-F238E27FC236}">
                    <a16:creationId xmlns:a16="http://schemas.microsoft.com/office/drawing/2014/main" id="{0DB642EB-A4A4-49A9-B5E7-A58B3112BEEE}"/>
                  </a:ext>
                </a:extLst>
              </p:cNvPr>
              <p:cNvSpPr/>
              <p:nvPr/>
            </p:nvSpPr>
            <p:spPr>
              <a:xfrm>
                <a:off x="10031177" y="5605260"/>
                <a:ext cx="923103" cy="230832"/>
              </a:xfrm>
              <a:prstGeom prst="rect">
                <a:avLst/>
              </a:prstGeom>
              <a:solidFill>
                <a:schemeClr val="tx1">
                  <a:lumMod val="65000"/>
                  <a:lumOff val="35000"/>
                </a:schemeClr>
              </a:solidFill>
              <a:effectLst>
                <a:outerShdw blurRad="63500" dist="38100" dir="2400000" algn="ctr" rotWithShape="0">
                  <a:prstClr val="black">
                    <a:alpha val="30000"/>
                  </a:prstClr>
                </a:outerShdw>
              </a:effectLst>
            </p:spPr>
            <p:txBody>
              <a:bodyPr wrap="square" lIns="73152" tIns="45720" rIns="73152" bIns="45720" anchor="ctr" anchorCtr="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gradFill>
                      <a:gsLst>
                        <a:gs pos="0">
                          <a:srgbClr val="FFFFFF"/>
                        </a:gs>
                        <a:gs pos="100000">
                          <a:srgbClr val="FFFFFF"/>
                        </a:gs>
                      </a:gsLst>
                      <a:lin ang="5400000" scaled="1"/>
                    </a:gradFill>
                    <a:effectLst/>
                    <a:uLnTx/>
                    <a:uFillTx/>
                    <a:latin typeface="Segoe UI Semibold"/>
                    <a:ea typeface="+mn-ea"/>
                    <a:cs typeface="+mn-cs"/>
                  </a:rPr>
                  <a:t>Mobile Apps</a:t>
                </a:r>
              </a:p>
            </p:txBody>
          </p:sp>
        </p:grpSp>
        <p:grpSp>
          <p:nvGrpSpPr>
            <p:cNvPr id="12" name="Group 11">
              <a:extLst>
                <a:ext uri="{FF2B5EF4-FFF2-40B4-BE49-F238E27FC236}">
                  <a16:creationId xmlns:a16="http://schemas.microsoft.com/office/drawing/2014/main" id="{94473E90-C997-43E1-9DB3-CAFF568310F0}"/>
                </a:ext>
              </a:extLst>
            </p:cNvPr>
            <p:cNvGrpSpPr/>
            <p:nvPr/>
          </p:nvGrpSpPr>
          <p:grpSpPr>
            <a:xfrm>
              <a:off x="10018613" y="4017610"/>
              <a:ext cx="2032864" cy="733907"/>
              <a:chOff x="10018613" y="3953126"/>
              <a:chExt cx="2032864" cy="733907"/>
            </a:xfrm>
          </p:grpSpPr>
          <p:pic>
            <p:nvPicPr>
              <p:cNvPr id="671" name="Picture 670">
                <a:extLst>
                  <a:ext uri="{FF2B5EF4-FFF2-40B4-BE49-F238E27FC236}">
                    <a16:creationId xmlns:a16="http://schemas.microsoft.com/office/drawing/2014/main" id="{742BCCCA-4E6E-404C-B896-B5A9800BE7CA}"/>
                  </a:ext>
                </a:extLst>
              </p:cNvPr>
              <p:cNvPicPr>
                <a:picLocks noChangeAspect="1"/>
              </p:cNvPicPr>
              <p:nvPr/>
            </p:nvPicPr>
            <p:blipFill>
              <a:blip r:embed="rId30"/>
              <a:stretch>
                <a:fillRect/>
              </a:stretch>
            </p:blipFill>
            <p:spPr>
              <a:xfrm>
                <a:off x="10664283" y="4266629"/>
                <a:ext cx="224303" cy="149536"/>
              </a:xfrm>
              <a:prstGeom prst="rect">
                <a:avLst/>
              </a:prstGeom>
            </p:spPr>
          </p:pic>
          <p:pic>
            <p:nvPicPr>
              <p:cNvPr id="672" name="Picture 671">
                <a:extLst>
                  <a:ext uri="{FF2B5EF4-FFF2-40B4-BE49-F238E27FC236}">
                    <a16:creationId xmlns:a16="http://schemas.microsoft.com/office/drawing/2014/main" id="{A54326F1-184B-4045-AD58-4E8F03DA851D}"/>
                  </a:ext>
                </a:extLst>
              </p:cNvPr>
              <p:cNvPicPr>
                <a:picLocks noChangeAspect="1"/>
              </p:cNvPicPr>
              <p:nvPr/>
            </p:nvPicPr>
            <p:blipFill>
              <a:blip r:embed="rId3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64398" y="4518755"/>
                <a:ext cx="184163" cy="145309"/>
              </a:xfrm>
              <a:prstGeom prst="rect">
                <a:avLst/>
              </a:prstGeom>
            </p:spPr>
          </p:pic>
          <p:pic>
            <p:nvPicPr>
              <p:cNvPr id="673" name="Picture 672">
                <a:extLst>
                  <a:ext uri="{FF2B5EF4-FFF2-40B4-BE49-F238E27FC236}">
                    <a16:creationId xmlns:a16="http://schemas.microsoft.com/office/drawing/2014/main" id="{3BB9DDEF-8FE5-4451-9618-12C1B171F9E5}"/>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10037345" y="4212733"/>
                <a:ext cx="140386" cy="257327"/>
              </a:xfrm>
              <a:prstGeom prst="rect">
                <a:avLst/>
              </a:prstGeom>
            </p:spPr>
          </p:pic>
          <p:pic>
            <p:nvPicPr>
              <p:cNvPr id="674" name="Picture 673">
                <a:extLst>
                  <a:ext uri="{FF2B5EF4-FFF2-40B4-BE49-F238E27FC236}">
                    <a16:creationId xmlns:a16="http://schemas.microsoft.com/office/drawing/2014/main" id="{314EC82C-F52B-48C7-9879-A6EE12ABFBF6}"/>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11306737" y="4268901"/>
                <a:ext cx="269515" cy="144991"/>
              </a:xfrm>
              <a:prstGeom prst="rect">
                <a:avLst/>
              </a:prstGeom>
            </p:spPr>
          </p:pic>
          <p:pic>
            <p:nvPicPr>
              <p:cNvPr id="675" name="Picture 674">
                <a:extLst>
                  <a:ext uri="{FF2B5EF4-FFF2-40B4-BE49-F238E27FC236}">
                    <a16:creationId xmlns:a16="http://schemas.microsoft.com/office/drawing/2014/main" id="{3264AD44-AFE3-4A80-9298-6FEED3BE9904}"/>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10018613" y="4495787"/>
                <a:ext cx="191246" cy="191246"/>
              </a:xfrm>
              <a:prstGeom prst="rect">
                <a:avLst/>
              </a:prstGeom>
            </p:spPr>
          </p:pic>
          <p:pic>
            <p:nvPicPr>
              <p:cNvPr id="676" name="Picture 675">
                <a:extLst>
                  <a:ext uri="{FF2B5EF4-FFF2-40B4-BE49-F238E27FC236}">
                    <a16:creationId xmlns:a16="http://schemas.microsoft.com/office/drawing/2014/main" id="{B47DC2B7-5DC4-4199-9455-1574014398FC}"/>
                  </a:ext>
                </a:extLst>
              </p:cNvPr>
              <p:cNvPicPr>
                <a:picLocks noChangeAspect="1"/>
              </p:cNvPicPr>
              <p:nvPr/>
            </p:nvPicPr>
            <p:blipFill>
              <a:blip r:embed="rId3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49651" y="4183872"/>
                <a:ext cx="501826" cy="315049"/>
              </a:xfrm>
              <a:prstGeom prst="rect">
                <a:avLst/>
              </a:prstGeom>
            </p:spPr>
          </p:pic>
          <p:pic>
            <p:nvPicPr>
              <p:cNvPr id="677" name="Picture 676">
                <a:extLst>
                  <a:ext uri="{FF2B5EF4-FFF2-40B4-BE49-F238E27FC236}">
                    <a16:creationId xmlns:a16="http://schemas.microsoft.com/office/drawing/2014/main" id="{02DBCC52-B642-49C2-97F0-1E86B2E80C29}"/>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10295717" y="4505098"/>
                <a:ext cx="276198" cy="172623"/>
              </a:xfrm>
              <a:prstGeom prst="rect">
                <a:avLst/>
              </a:prstGeom>
            </p:spPr>
          </p:pic>
          <p:grpSp>
            <p:nvGrpSpPr>
              <p:cNvPr id="678" name="Group 677">
                <a:extLst>
                  <a:ext uri="{FF2B5EF4-FFF2-40B4-BE49-F238E27FC236}">
                    <a16:creationId xmlns:a16="http://schemas.microsoft.com/office/drawing/2014/main" id="{8FD2E63F-A526-4FA5-B6FB-1E00051CB36A}"/>
                  </a:ext>
                </a:extLst>
              </p:cNvPr>
              <p:cNvGrpSpPr/>
              <p:nvPr/>
            </p:nvGrpSpPr>
            <p:grpSpPr>
              <a:xfrm>
                <a:off x="11000072" y="4566700"/>
                <a:ext cx="203852" cy="49419"/>
                <a:chOff x="11279844" y="3739404"/>
                <a:chExt cx="343140" cy="83186"/>
              </a:xfrm>
            </p:grpSpPr>
            <p:sp>
              <p:nvSpPr>
                <p:cNvPr id="680" name="Oval 679">
                  <a:extLst>
                    <a:ext uri="{FF2B5EF4-FFF2-40B4-BE49-F238E27FC236}">
                      <a16:creationId xmlns:a16="http://schemas.microsoft.com/office/drawing/2014/main" id="{432F9DDE-5F48-4210-9D26-D8A5F534DAD5}"/>
                    </a:ext>
                  </a:extLst>
                </p:cNvPr>
                <p:cNvSpPr/>
                <p:nvPr/>
              </p:nvSpPr>
              <p:spPr bwMode="auto">
                <a:xfrm>
                  <a:off x="11279844" y="3739404"/>
                  <a:ext cx="83149" cy="83148"/>
                </a:xfrm>
                <a:prstGeom prst="ellipse">
                  <a:avLst/>
                </a:prstGeom>
                <a:solidFill>
                  <a:sysClr val="windowText" lastClr="000000">
                    <a:lumMod val="65000"/>
                    <a:lumOff val="35000"/>
                  </a:sysClr>
                </a:solidFill>
                <a:ln w="9525" cap="flat" cmpd="sng" algn="ctr">
                  <a:noFill/>
                  <a:prstDash val="solid"/>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l" defTabSz="932293" rtl="0" eaLnBrk="1" fontAlgn="base" latinLnBrk="0" hangingPunct="1">
                    <a:lnSpc>
                      <a:spcPct val="90000"/>
                    </a:lnSpc>
                    <a:spcBef>
                      <a:spcPct val="0"/>
                    </a:spcBef>
                    <a:spcAft>
                      <a:spcPct val="0"/>
                    </a:spcAft>
                    <a:buClrTx/>
                    <a:buSzTx/>
                    <a:buFontTx/>
                    <a:buNone/>
                    <a:tabLst/>
                    <a:defRPr/>
                  </a:pPr>
                  <a:endParaRPr kumimoji="0" lang="en-US" sz="3600" b="0" i="0" u="none" strike="noStrike" kern="0" cap="none" spc="0" normalizeH="0" baseline="0" noProof="0" err="1">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681" name="Oval 680">
                  <a:extLst>
                    <a:ext uri="{FF2B5EF4-FFF2-40B4-BE49-F238E27FC236}">
                      <a16:creationId xmlns:a16="http://schemas.microsoft.com/office/drawing/2014/main" id="{AE966003-1B37-4582-8D78-427A9E1D3517}"/>
                    </a:ext>
                  </a:extLst>
                </p:cNvPr>
                <p:cNvSpPr/>
                <p:nvPr/>
              </p:nvSpPr>
              <p:spPr bwMode="auto">
                <a:xfrm>
                  <a:off x="11409843" y="3739422"/>
                  <a:ext cx="83150" cy="83148"/>
                </a:xfrm>
                <a:prstGeom prst="ellipse">
                  <a:avLst/>
                </a:prstGeom>
                <a:solidFill>
                  <a:sysClr val="windowText" lastClr="000000">
                    <a:lumMod val="65000"/>
                    <a:lumOff val="35000"/>
                  </a:sysClr>
                </a:solidFill>
                <a:ln w="9525" cap="flat" cmpd="sng" algn="ctr">
                  <a:noFill/>
                  <a:prstDash val="solid"/>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l" defTabSz="932293" rtl="0" eaLnBrk="1" fontAlgn="base" latinLnBrk="0" hangingPunct="1">
                    <a:lnSpc>
                      <a:spcPct val="90000"/>
                    </a:lnSpc>
                    <a:spcBef>
                      <a:spcPct val="0"/>
                    </a:spcBef>
                    <a:spcAft>
                      <a:spcPct val="0"/>
                    </a:spcAft>
                    <a:buClrTx/>
                    <a:buSzTx/>
                    <a:buFontTx/>
                    <a:buNone/>
                    <a:tabLst/>
                    <a:defRPr/>
                  </a:pPr>
                  <a:endParaRPr kumimoji="0" lang="en-US" sz="3600" b="0" i="0" u="none" strike="noStrike" kern="0" cap="none" spc="0" normalizeH="0" baseline="0" noProof="0" err="1">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682" name="Oval 681">
                  <a:extLst>
                    <a:ext uri="{FF2B5EF4-FFF2-40B4-BE49-F238E27FC236}">
                      <a16:creationId xmlns:a16="http://schemas.microsoft.com/office/drawing/2014/main" id="{7DD1162F-4A43-4E31-9454-B05049EF5736}"/>
                    </a:ext>
                  </a:extLst>
                </p:cNvPr>
                <p:cNvSpPr/>
                <p:nvPr/>
              </p:nvSpPr>
              <p:spPr bwMode="auto">
                <a:xfrm>
                  <a:off x="11539834" y="3739442"/>
                  <a:ext cx="83150" cy="83148"/>
                </a:xfrm>
                <a:prstGeom prst="ellipse">
                  <a:avLst/>
                </a:prstGeom>
                <a:solidFill>
                  <a:sysClr val="windowText" lastClr="000000">
                    <a:lumMod val="65000"/>
                    <a:lumOff val="35000"/>
                  </a:sysClr>
                </a:solidFill>
                <a:ln w="9525" cap="flat" cmpd="sng" algn="ctr">
                  <a:noFill/>
                  <a:prstDash val="solid"/>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l" defTabSz="932293" rtl="0" eaLnBrk="1" fontAlgn="base" latinLnBrk="0" hangingPunct="1">
                    <a:lnSpc>
                      <a:spcPct val="90000"/>
                    </a:lnSpc>
                    <a:spcBef>
                      <a:spcPct val="0"/>
                    </a:spcBef>
                    <a:spcAft>
                      <a:spcPct val="0"/>
                    </a:spcAft>
                    <a:buClrTx/>
                    <a:buSzTx/>
                    <a:buFontTx/>
                    <a:buNone/>
                    <a:tabLst/>
                    <a:defRPr/>
                  </a:pPr>
                  <a:endParaRPr kumimoji="0" lang="en-US" sz="3600" b="0" i="0" u="none" strike="noStrike" kern="0" cap="none" spc="0" normalizeH="0" baseline="0" noProof="0" err="1">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grpSp>
          <p:pic>
            <p:nvPicPr>
              <p:cNvPr id="679" name="Picture 678">
                <a:extLst>
                  <a:ext uri="{FF2B5EF4-FFF2-40B4-BE49-F238E27FC236}">
                    <a16:creationId xmlns:a16="http://schemas.microsoft.com/office/drawing/2014/main" id="{8B7E5721-A93D-4E2F-8E4C-4E0499915360}"/>
                  </a:ext>
                </a:extLst>
              </p:cNvPr>
              <p:cNvPicPr>
                <a:picLocks noChangeAspect="1"/>
              </p:cNvPicPr>
              <p:nvPr/>
            </p:nvPicPr>
            <p:blipFill rotWithShape="1">
              <a:blip r:embed="rId37">
                <a:extLst>
                  <a:ext uri="{28A0092B-C50C-407E-A947-70E740481C1C}">
                    <a14:useLocalDpi xmlns:a14="http://schemas.microsoft.com/office/drawing/2010/main" val="0"/>
                  </a:ext>
                </a:extLst>
              </a:blip>
              <a:srcRect l="13212" t="27676" r="12301" b="27919"/>
              <a:stretch/>
            </p:blipFill>
            <p:spPr>
              <a:xfrm>
                <a:off x="10279119" y="4231793"/>
                <a:ext cx="367709" cy="219207"/>
              </a:xfrm>
              <a:prstGeom prst="rect">
                <a:avLst/>
              </a:prstGeom>
            </p:spPr>
          </p:pic>
          <p:sp>
            <p:nvSpPr>
              <p:cNvPr id="669" name="Rectangle 668">
                <a:extLst>
                  <a:ext uri="{FF2B5EF4-FFF2-40B4-BE49-F238E27FC236}">
                    <a16:creationId xmlns:a16="http://schemas.microsoft.com/office/drawing/2014/main" id="{14AEEC8E-55ED-4710-BB33-7F7B39F0CA72}"/>
                  </a:ext>
                </a:extLst>
              </p:cNvPr>
              <p:cNvSpPr/>
              <p:nvPr/>
            </p:nvSpPr>
            <p:spPr>
              <a:xfrm>
                <a:off x="10031177" y="3953126"/>
                <a:ext cx="1990778" cy="230832"/>
              </a:xfrm>
              <a:prstGeom prst="rect">
                <a:avLst/>
              </a:prstGeom>
              <a:solidFill>
                <a:schemeClr val="tx1">
                  <a:lumMod val="65000"/>
                  <a:lumOff val="35000"/>
                </a:schemeClr>
              </a:solidFill>
              <a:effectLst>
                <a:outerShdw blurRad="63500" dist="38100" dir="2400000" algn="ctr" rotWithShape="0">
                  <a:prstClr val="black">
                    <a:alpha val="30000"/>
                  </a:prstClr>
                </a:outerShdw>
              </a:effectLst>
            </p:spPr>
            <p:txBody>
              <a:bodyPr wrap="square" lIns="73152" tIns="45720" rIns="73152" bIns="45720" anchor="ctr" anchorCtr="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gradFill>
                      <a:gsLst>
                        <a:gs pos="0">
                          <a:srgbClr val="FFFFFF"/>
                        </a:gs>
                        <a:gs pos="100000">
                          <a:srgbClr val="FFFFFF"/>
                        </a:gs>
                      </a:gsLst>
                      <a:lin ang="5400000" scaled="1"/>
                    </a:gradFill>
                    <a:effectLst/>
                    <a:uLnTx/>
                    <a:uFillTx/>
                    <a:latin typeface="Segoe UI Semibold"/>
                    <a:ea typeface="+mn-ea"/>
                    <a:cs typeface="+mn-cs"/>
                  </a:rPr>
                  <a:t>Legacy Apps  (</a:t>
                </a:r>
                <a:r>
                  <a:rPr kumimoji="0" lang="en-US" sz="700" b="1" i="0" u="none" strike="noStrike" kern="1200" cap="none" spc="0" normalizeH="0" baseline="0" noProof="0">
                    <a:ln>
                      <a:noFill/>
                    </a:ln>
                    <a:gradFill>
                      <a:gsLst>
                        <a:gs pos="0">
                          <a:srgbClr val="FFFFFF"/>
                        </a:gs>
                        <a:gs pos="100000">
                          <a:srgbClr val="FFFFFF"/>
                        </a:gs>
                      </a:gsLst>
                      <a:lin ang="5400000" scaled="1"/>
                    </a:gradFill>
                    <a:effectLst/>
                    <a:uLnTx/>
                    <a:uFillTx/>
                    <a:latin typeface="Segoe UI Semibold"/>
                    <a:ea typeface="+mn-ea"/>
                    <a:cs typeface="+mn-cs"/>
                  </a:rPr>
                  <a:t>Secure VPN Replacement )</a:t>
                </a:r>
              </a:p>
            </p:txBody>
          </p:sp>
          <p:sp>
            <p:nvSpPr>
              <p:cNvPr id="732" name="TextBox 731">
                <a:extLst>
                  <a:ext uri="{FF2B5EF4-FFF2-40B4-BE49-F238E27FC236}">
                    <a16:creationId xmlns:a16="http://schemas.microsoft.com/office/drawing/2014/main" id="{47F6E368-42EF-46D1-AF8E-0B8ABDD1B495}"/>
                  </a:ext>
                </a:extLst>
              </p:cNvPr>
              <p:cNvSpPr txBox="1"/>
              <p:nvPr/>
            </p:nvSpPr>
            <p:spPr>
              <a:xfrm>
                <a:off x="10768386" y="4181502"/>
                <a:ext cx="580954" cy="295466"/>
              </a:xfrm>
              <a:prstGeom prst="rect">
                <a:avLst/>
              </a:prstGeom>
              <a:noFill/>
            </p:spPr>
            <p:txBody>
              <a:bodyPr wrap="square" lIns="0" tIns="91440" rIns="0" bIns="91440" rtlCol="0">
                <a:spAutoFit/>
              </a:bodyPr>
              <a:lstStyle/>
              <a:p>
                <a:pPr marL="0" marR="0" lvl="0" indent="0" algn="ctr" defTabSz="914437" rtl="0" eaLnBrk="1" fontAlgn="auto" latinLnBrk="0" hangingPunct="1">
                  <a:lnSpc>
                    <a:spcPct val="90000"/>
                  </a:lnSpc>
                  <a:spcBef>
                    <a:spcPts val="0"/>
                  </a:spcBef>
                  <a:spcAft>
                    <a:spcPts val="588"/>
                  </a:spcAft>
                  <a:buClrTx/>
                  <a:buSzTx/>
                  <a:buFontTx/>
                  <a:buNone/>
                  <a:tabLst/>
                  <a:defRPr/>
                </a:pPr>
                <a:r>
                  <a:rPr kumimoji="0" lang="en-US" sz="800" b="1" i="0" u="none" strike="noStrike" kern="1200" cap="none" spc="0" normalizeH="0" baseline="0" noProof="0">
                    <a:ln>
                      <a:noFill/>
                    </a:ln>
                    <a:gradFill>
                      <a:gsLst>
                        <a:gs pos="2917">
                          <a:srgbClr val="353535"/>
                        </a:gs>
                        <a:gs pos="30000">
                          <a:srgbClr val="353535"/>
                        </a:gs>
                      </a:gsLst>
                      <a:lin ang="5400000" scaled="0"/>
                    </a:gradFill>
                    <a:effectLst/>
                    <a:uLnTx/>
                    <a:uFillTx/>
                    <a:latin typeface="Segoe UI" panose="020B0502040204020203" pitchFamily="34" charset="0"/>
                    <a:ea typeface="+mn-ea"/>
                    <a:cs typeface="Segoe UI" panose="020B0502040204020203" pitchFamily="34" charset="0"/>
                  </a:rPr>
                  <a:t>{LDAP}</a:t>
                </a:r>
              </a:p>
            </p:txBody>
          </p:sp>
        </p:grpSp>
        <p:cxnSp>
          <p:nvCxnSpPr>
            <p:cNvPr id="775" name="Connector: Elbow 774">
              <a:extLst>
                <a:ext uri="{FF2B5EF4-FFF2-40B4-BE49-F238E27FC236}">
                  <a16:creationId xmlns:a16="http://schemas.microsoft.com/office/drawing/2014/main" id="{C7AD2917-86F8-4B66-8423-38E3297E46BF}"/>
                </a:ext>
              </a:extLst>
            </p:cNvPr>
            <p:cNvCxnSpPr>
              <a:cxnSpLocks/>
            </p:cNvCxnSpPr>
            <p:nvPr/>
          </p:nvCxnSpPr>
          <p:spPr>
            <a:xfrm flipV="1">
              <a:off x="6144080" y="1268373"/>
              <a:ext cx="3886200" cy="1371600"/>
            </a:xfrm>
            <a:prstGeom prst="bentConnector3">
              <a:avLst>
                <a:gd name="adj1" fmla="val 23647"/>
              </a:avLst>
            </a:prstGeom>
            <a:ln w="25400">
              <a:solidFill>
                <a:srgbClr val="107C1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76" name="Connector: Elbow 775">
              <a:extLst>
                <a:ext uri="{FF2B5EF4-FFF2-40B4-BE49-F238E27FC236}">
                  <a16:creationId xmlns:a16="http://schemas.microsoft.com/office/drawing/2014/main" id="{0DC1EFD7-7515-4D84-9CD6-A3904BF744D7}"/>
                </a:ext>
              </a:extLst>
            </p:cNvPr>
            <p:cNvCxnSpPr>
              <a:cxnSpLocks/>
            </p:cNvCxnSpPr>
            <p:nvPr/>
          </p:nvCxnSpPr>
          <p:spPr>
            <a:xfrm flipV="1">
              <a:off x="6382980" y="1378901"/>
              <a:ext cx="3657600" cy="1371600"/>
            </a:xfrm>
            <a:prstGeom prst="bentConnector3">
              <a:avLst>
                <a:gd name="adj1" fmla="val 22102"/>
              </a:avLst>
            </a:prstGeom>
            <a:ln w="25400">
              <a:solidFill>
                <a:srgbClr val="6A4B16"/>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741" name="Group 740">
              <a:extLst>
                <a:ext uri="{FF2B5EF4-FFF2-40B4-BE49-F238E27FC236}">
                  <a16:creationId xmlns:a16="http://schemas.microsoft.com/office/drawing/2014/main" id="{AAC89B04-1F0E-42DD-929B-230959ADA899}"/>
                </a:ext>
              </a:extLst>
            </p:cNvPr>
            <p:cNvGrpSpPr/>
            <p:nvPr/>
          </p:nvGrpSpPr>
          <p:grpSpPr>
            <a:xfrm>
              <a:off x="8177561" y="1940884"/>
              <a:ext cx="1280632" cy="333182"/>
              <a:chOff x="8061611" y="2111873"/>
              <a:chExt cx="1280632" cy="333182"/>
            </a:xfrm>
          </p:grpSpPr>
          <p:sp>
            <p:nvSpPr>
              <p:cNvPr id="742" name="Flowchart: Alternate Process 741">
                <a:extLst>
                  <a:ext uri="{FF2B5EF4-FFF2-40B4-BE49-F238E27FC236}">
                    <a16:creationId xmlns:a16="http://schemas.microsoft.com/office/drawing/2014/main" id="{D992C7FF-A405-4509-A5E4-BA83E3F86F44}"/>
                  </a:ext>
                </a:extLst>
              </p:cNvPr>
              <p:cNvSpPr/>
              <p:nvPr/>
            </p:nvSpPr>
            <p:spPr bwMode="auto">
              <a:xfrm>
                <a:off x="8061611" y="2111873"/>
                <a:ext cx="1280632" cy="333182"/>
              </a:xfrm>
              <a:prstGeom prst="flowChartAlternateProcess">
                <a:avLst/>
              </a:prstGeom>
              <a:solidFill>
                <a:schemeClr val="bg1"/>
              </a:solidFill>
              <a:ln>
                <a:noFill/>
              </a:ln>
              <a:effectLst>
                <a:outerShdw blurRad="254000" dist="762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146304" rIns="0" bIns="146304" numCol="1" spcCol="0" rtlCol="0" fromWordArt="0" anchor="ctr" anchorCtr="0" forceAA="0" compatLnSpc="1">
                <a:prstTxWarp prst="textNoShape">
                  <a:avLst/>
                </a:prstTxWarp>
                <a:noAutofit/>
              </a:bodyPr>
              <a:lstStyle/>
              <a:p>
                <a:pPr marL="0" marR="0" lvl="0" indent="0" algn="l" defTabSz="914367"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Azure Resource Manager</a:t>
                </a:r>
              </a:p>
            </p:txBody>
          </p:sp>
          <p:pic>
            <p:nvPicPr>
              <p:cNvPr id="743" name="Picture 742">
                <a:extLst>
                  <a:ext uri="{FF2B5EF4-FFF2-40B4-BE49-F238E27FC236}">
                    <a16:creationId xmlns:a16="http://schemas.microsoft.com/office/drawing/2014/main" id="{03247D91-49C8-4C04-913D-45D0EB66B0D7}"/>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20949" y="2169878"/>
                <a:ext cx="285230" cy="212686"/>
              </a:xfrm>
              <a:prstGeom prst="rect">
                <a:avLst/>
              </a:prstGeom>
            </p:spPr>
          </p:pic>
        </p:grpSp>
        <p:cxnSp>
          <p:nvCxnSpPr>
            <p:cNvPr id="243" name="Connector: Elbow 242">
              <a:extLst>
                <a:ext uri="{FF2B5EF4-FFF2-40B4-BE49-F238E27FC236}">
                  <a16:creationId xmlns:a16="http://schemas.microsoft.com/office/drawing/2014/main" id="{0ABB205E-8B5F-4588-ABC3-2E013D82EFBB}"/>
                </a:ext>
              </a:extLst>
            </p:cNvPr>
            <p:cNvCxnSpPr>
              <a:cxnSpLocks/>
              <a:stCxn id="750" idx="3"/>
            </p:cNvCxnSpPr>
            <p:nvPr/>
          </p:nvCxnSpPr>
          <p:spPr>
            <a:xfrm flipV="1">
              <a:off x="8820079" y="3328179"/>
              <a:ext cx="1199660" cy="154212"/>
            </a:xfrm>
            <a:prstGeom prst="bentConnector3">
              <a:avLst>
                <a:gd name="adj1" fmla="val 50000"/>
              </a:avLst>
            </a:prstGeom>
            <a:ln w="25400">
              <a:solidFill>
                <a:srgbClr val="6A4B16"/>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4" name="Connector: Elbow 243">
              <a:extLst>
                <a:ext uri="{FF2B5EF4-FFF2-40B4-BE49-F238E27FC236}">
                  <a16:creationId xmlns:a16="http://schemas.microsoft.com/office/drawing/2014/main" id="{F0EE167E-65BF-43AE-983A-C2959BE45C2B}"/>
                </a:ext>
              </a:extLst>
            </p:cNvPr>
            <p:cNvCxnSpPr>
              <a:cxnSpLocks/>
            </p:cNvCxnSpPr>
            <p:nvPr/>
          </p:nvCxnSpPr>
          <p:spPr>
            <a:xfrm flipV="1">
              <a:off x="6766792" y="2733090"/>
              <a:ext cx="3258341" cy="758952"/>
            </a:xfrm>
            <a:prstGeom prst="bentConnector3">
              <a:avLst>
                <a:gd name="adj1" fmla="val 50000"/>
              </a:avLst>
            </a:prstGeom>
            <a:ln w="25400">
              <a:solidFill>
                <a:srgbClr val="6A4B16"/>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5" name="Connector: Elbow 244">
              <a:extLst>
                <a:ext uri="{FF2B5EF4-FFF2-40B4-BE49-F238E27FC236}">
                  <a16:creationId xmlns:a16="http://schemas.microsoft.com/office/drawing/2014/main" id="{F75D5182-8EF3-4A52-8F56-0C9FD5B6846C}"/>
                </a:ext>
              </a:extLst>
            </p:cNvPr>
            <p:cNvCxnSpPr>
              <a:cxnSpLocks/>
              <a:endCxn id="669" idx="1"/>
            </p:cNvCxnSpPr>
            <p:nvPr/>
          </p:nvCxnSpPr>
          <p:spPr>
            <a:xfrm>
              <a:off x="6764936" y="3586596"/>
              <a:ext cx="3266241" cy="502920"/>
            </a:xfrm>
            <a:prstGeom prst="bentConnector3">
              <a:avLst>
                <a:gd name="adj1" fmla="val 50000"/>
              </a:avLst>
            </a:prstGeom>
            <a:ln w="25400">
              <a:solidFill>
                <a:srgbClr val="6A4B16"/>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757" name="Group 756">
              <a:extLst>
                <a:ext uri="{FF2B5EF4-FFF2-40B4-BE49-F238E27FC236}">
                  <a16:creationId xmlns:a16="http://schemas.microsoft.com/office/drawing/2014/main" id="{DC662587-F55F-44D0-BB3A-CC6858ACC901}"/>
                </a:ext>
              </a:extLst>
            </p:cNvPr>
            <p:cNvGrpSpPr/>
            <p:nvPr/>
          </p:nvGrpSpPr>
          <p:grpSpPr>
            <a:xfrm>
              <a:off x="8177561" y="3995379"/>
              <a:ext cx="1525899" cy="274564"/>
              <a:chOff x="7750627" y="4231083"/>
              <a:chExt cx="1525899" cy="274564"/>
            </a:xfrm>
          </p:grpSpPr>
          <p:sp>
            <p:nvSpPr>
              <p:cNvPr id="758" name="Flowchart: Alternate Process 757">
                <a:extLst>
                  <a:ext uri="{FF2B5EF4-FFF2-40B4-BE49-F238E27FC236}">
                    <a16:creationId xmlns:a16="http://schemas.microsoft.com/office/drawing/2014/main" id="{0947A334-BD66-44B2-BA1D-FA26C93F3414}"/>
                  </a:ext>
                </a:extLst>
              </p:cNvPr>
              <p:cNvSpPr/>
              <p:nvPr/>
            </p:nvSpPr>
            <p:spPr bwMode="auto">
              <a:xfrm>
                <a:off x="7750627" y="4231083"/>
                <a:ext cx="1525899" cy="274564"/>
              </a:xfrm>
              <a:prstGeom prst="flowChartAlternateProcess">
                <a:avLst/>
              </a:prstGeom>
              <a:solidFill>
                <a:schemeClr val="bg1"/>
              </a:solidFill>
              <a:ln>
                <a:noFill/>
              </a:ln>
              <a:effectLst>
                <a:outerShdw blurRad="254000" dist="762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146304" rIns="0" bIns="146304" numCol="1" spcCol="0" rtlCol="0" fromWordArt="0" anchor="ctr" anchorCtr="0" forceAA="0" compatLnSpc="1">
                <a:prstTxWarp prst="textNoShape">
                  <a:avLst/>
                </a:prstTxWarp>
                <a:noAutofit/>
              </a:bodyPr>
              <a:lstStyle/>
              <a:p>
                <a:pPr marL="0" marR="0" lvl="0" indent="0" algn="l" defTabSz="914367"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Azure AD App Proxy</a:t>
                </a:r>
              </a:p>
            </p:txBody>
          </p:sp>
          <p:grpSp>
            <p:nvGrpSpPr>
              <p:cNvPr id="759" name="Group 758">
                <a:extLst>
                  <a:ext uri="{FF2B5EF4-FFF2-40B4-BE49-F238E27FC236}">
                    <a16:creationId xmlns:a16="http://schemas.microsoft.com/office/drawing/2014/main" id="{91BCA713-F714-4F5C-8D70-6A1A82E90251}"/>
                  </a:ext>
                </a:extLst>
              </p:cNvPr>
              <p:cNvGrpSpPr/>
              <p:nvPr/>
            </p:nvGrpSpPr>
            <p:grpSpPr>
              <a:xfrm>
                <a:off x="7850362" y="4247473"/>
                <a:ext cx="222072" cy="217683"/>
                <a:chOff x="9814237" y="2294368"/>
                <a:chExt cx="934121" cy="915659"/>
              </a:xfrm>
            </p:grpSpPr>
            <p:sp>
              <p:nvSpPr>
                <p:cNvPr id="765" name="Rectangle 764">
                  <a:extLst>
                    <a:ext uri="{FF2B5EF4-FFF2-40B4-BE49-F238E27FC236}">
                      <a16:creationId xmlns:a16="http://schemas.microsoft.com/office/drawing/2014/main" id="{9342E3D0-5092-4300-8E91-2DE83592FB94}"/>
                    </a:ext>
                  </a:extLst>
                </p:cNvPr>
                <p:cNvSpPr/>
                <p:nvPr/>
              </p:nvSpPr>
              <p:spPr>
                <a:xfrm rot="2660099">
                  <a:off x="10021084" y="2510036"/>
                  <a:ext cx="557906" cy="5717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Segoe UI"/>
                    <a:ea typeface="+mn-ea"/>
                    <a:cs typeface="+mn-cs"/>
                  </a:endParaRPr>
                </a:p>
              </p:txBody>
            </p:sp>
            <p:sp>
              <p:nvSpPr>
                <p:cNvPr id="766" name="Freeform: Shape 1817">
                  <a:extLst>
                    <a:ext uri="{FF2B5EF4-FFF2-40B4-BE49-F238E27FC236}">
                      <a16:creationId xmlns:a16="http://schemas.microsoft.com/office/drawing/2014/main" id="{DF9010B0-9523-4E04-A1E6-CFFC7DFB972E}"/>
                    </a:ext>
                  </a:extLst>
                </p:cNvPr>
                <p:cNvSpPr/>
                <p:nvPr/>
              </p:nvSpPr>
              <p:spPr>
                <a:xfrm flipV="1">
                  <a:off x="9814237" y="2294368"/>
                  <a:ext cx="934121" cy="915659"/>
                </a:xfrm>
                <a:custGeom>
                  <a:avLst/>
                  <a:gdLst>
                    <a:gd name="f0" fmla="val 10800000"/>
                    <a:gd name="f1" fmla="val 5400000"/>
                    <a:gd name="f2" fmla="val 180"/>
                    <a:gd name="f3" fmla="val w"/>
                    <a:gd name="f4" fmla="val h"/>
                    <a:gd name="f5" fmla="val 0"/>
                    <a:gd name="f6" fmla="val 7802051"/>
                    <a:gd name="f7" fmla="val 7751588"/>
                    <a:gd name="f8" fmla="val 3669750"/>
                    <a:gd name="f9" fmla="val 4921020"/>
                    <a:gd name="f10" fmla="val 3676808"/>
                    <a:gd name="f11" fmla="val 4917189"/>
                    <a:gd name="f12" fmla="val 3726054"/>
                    <a:gd name="f13" fmla="val 4901903"/>
                    <a:gd name="f14" fmla="val 2529358"/>
                    <a:gd name="f15" fmla="val 2407723"/>
                    <a:gd name="f16" fmla="val 3310455"/>
                    <a:gd name="f17" fmla="val 2418532"/>
                    <a:gd name="f18" fmla="val 3417678"/>
                    <a:gd name="f19" fmla="val 3504005"/>
                    <a:gd name="f20" fmla="val 2401037"/>
                    <a:gd name="f21" fmla="val 3586244"/>
                    <a:gd name="f22" fmla="val 2369399"/>
                    <a:gd name="f23" fmla="val 3661045"/>
                    <a:gd name="f24" fmla="val 2362622"/>
                    <a:gd name="f25" fmla="val 3673532"/>
                    <a:gd name="f26" fmla="val 4279965"/>
                    <a:gd name="f27" fmla="val 4958071"/>
                    <a:gd name="f28" fmla="val 5406368"/>
                    <a:gd name="f29" fmla="val 3581135"/>
                    <a:gd name="f30" fmla="val 5396221"/>
                    <a:gd name="f31" fmla="val 3548447"/>
                    <a:gd name="f32" fmla="val 5387893"/>
                    <a:gd name="f33" fmla="val 3507746"/>
                    <a:gd name="f34" fmla="val 5383519"/>
                    <a:gd name="f35" fmla="val 3465605"/>
                    <a:gd name="f36" fmla="val 3422441"/>
                    <a:gd name="f37" fmla="val 5392133"/>
                    <a:gd name="f38" fmla="val 3336986"/>
                    <a:gd name="f39" fmla="val 4117986"/>
                    <a:gd name="f40" fmla="val 2509174"/>
                    <a:gd name="f41" fmla="val 4066733"/>
                    <a:gd name="f42" fmla="val 2525083"/>
                    <a:gd name="f43" fmla="val 4044164"/>
                    <a:gd name="f44" fmla="val 2527359"/>
                    <a:gd name="f45" fmla="val 4874334"/>
                    <a:gd name="f46" fmla="val 4077374"/>
                    <a:gd name="f47" fmla="val 4877682"/>
                    <a:gd name="f48" fmla="val 4121512"/>
                    <a:gd name="f49" fmla="val 4886714"/>
                    <a:gd name="f50" fmla="val 4164089"/>
                    <a:gd name="f51" fmla="val 4900035"/>
                    <a:gd name="f52" fmla="val 4204647"/>
                    <a:gd name="f53" fmla="val 4917190"/>
                    <a:gd name="f54" fmla="val 3940727"/>
                    <a:gd name="f55" fmla="val 6219967"/>
                    <a:gd name="f56" fmla="val 3566261"/>
                    <a:gd name="f57" fmla="val 3262698"/>
                    <a:gd name="f58" fmla="val 5916403"/>
                    <a:gd name="f59" fmla="val 5541937"/>
                    <a:gd name="f60" fmla="val 5401512"/>
                    <a:gd name="f61" fmla="val 3305387"/>
                    <a:gd name="f62" fmla="val 5271058"/>
                    <a:gd name="f63" fmla="val 3378494"/>
                    <a:gd name="f64" fmla="val 5162844"/>
                    <a:gd name="f65" fmla="val 3384198"/>
                    <a:gd name="f66" fmla="val 5155931"/>
                    <a:gd name="f67" fmla="val 2119419"/>
                    <a:gd name="f68" fmla="val 3948859"/>
                    <a:gd name="f69" fmla="val 2036672"/>
                    <a:gd name="f70" fmla="val 3993772"/>
                    <a:gd name="f71" fmla="val 1961870"/>
                    <a:gd name="f72" fmla="val 4025410"/>
                    <a:gd name="f73" fmla="val 1879630"/>
                    <a:gd name="f74" fmla="val 4042906"/>
                    <a:gd name="f75" fmla="val 1793305"/>
                    <a:gd name="f76" fmla="val 1448001"/>
                    <a:gd name="f77" fmla="val 1168077"/>
                    <a:gd name="f78" fmla="val 3762982"/>
                    <a:gd name="f79" fmla="val 1168076"/>
                    <a:gd name="f80" fmla="val 3072374"/>
                    <a:gd name="f81" fmla="val 1448000"/>
                    <a:gd name="f82" fmla="val 2792450"/>
                    <a:gd name="f83" fmla="val 1793304"/>
                    <a:gd name="f84" fmla="val 2792451"/>
                    <a:gd name="f85" fmla="val 1965957"/>
                    <a:gd name="f86" fmla="val 2122264"/>
                    <a:gd name="f87" fmla="val 2862431"/>
                    <a:gd name="f88" fmla="val 2235408"/>
                    <a:gd name="f89" fmla="val 2975575"/>
                    <a:gd name="f90" fmla="val 2241113"/>
                    <a:gd name="f91" fmla="val 2982489"/>
                    <a:gd name="f92" fmla="val 3433657"/>
                    <a:gd name="f93" fmla="val 2275919"/>
                    <a:gd name="f94" fmla="val 3422279"/>
                    <a:gd name="f95" fmla="val 2262129"/>
                    <a:gd name="f96" fmla="val 3354864"/>
                    <a:gd name="f97" fmla="val 2162342"/>
                    <a:gd name="f98" fmla="val 3315500"/>
                    <a:gd name="f99" fmla="val 2042047"/>
                    <a:gd name="f100" fmla="val 1912558"/>
                    <a:gd name="f101" fmla="val 1567254"/>
                    <a:gd name="f102" fmla="val 3595424"/>
                    <a:gd name="f103" fmla="val 1287330"/>
                    <a:gd name="f104" fmla="val 3940728"/>
                    <a:gd name="f105" fmla="val 4286032"/>
                    <a:gd name="f106" fmla="val 4565956"/>
                    <a:gd name="f107" fmla="val 4526592"/>
                    <a:gd name="f108" fmla="val 4459177"/>
                    <a:gd name="f109" fmla="val 4442548"/>
                    <a:gd name="f110" fmla="val 2282283"/>
                    <a:gd name="f111" fmla="val 5549310"/>
                    <a:gd name="f112" fmla="val 3001346"/>
                    <a:gd name="f113" fmla="val 5566644"/>
                    <a:gd name="f114" fmla="val 2980338"/>
                    <a:gd name="f115" fmla="val 5679788"/>
                    <a:gd name="f116" fmla="val 2867194"/>
                    <a:gd name="f117" fmla="val 5836095"/>
                    <a:gd name="f118" fmla="val 2797213"/>
                    <a:gd name="f119" fmla="val 6008747"/>
                    <a:gd name="f120" fmla="val 6354050"/>
                    <a:gd name="f121" fmla="val 6633975"/>
                    <a:gd name="f122" fmla="val 3077137"/>
                    <a:gd name="f123" fmla="val 6633974"/>
                    <a:gd name="f124" fmla="val 3767745"/>
                    <a:gd name="f125" fmla="val 4047669"/>
                    <a:gd name="f126" fmla="val 4047670"/>
                    <a:gd name="f127" fmla="val 5879257"/>
                    <a:gd name="f128" fmla="val 5758963"/>
                    <a:gd name="f129" fmla="val 4008305"/>
                    <a:gd name="f130" fmla="val 5659175"/>
                    <a:gd name="f131" fmla="val 3940890"/>
                    <a:gd name="f132" fmla="val 5615689"/>
                    <a:gd name="f133" fmla="val 3905011"/>
                    <a:gd name="f134" fmla="val 4536367"/>
                    <a:gd name="f135" fmla="val 5224392"/>
                    <a:gd name="f136" fmla="val 4565475"/>
                    <a:gd name="f137" fmla="val 5278017"/>
                    <a:gd name="f138" fmla="val 4599785"/>
                    <a:gd name="f139" fmla="val 5359135"/>
                    <a:gd name="f140" fmla="val 4618758"/>
                    <a:gd name="f141" fmla="val 5448320"/>
                    <a:gd name="f142" fmla="val 4315194"/>
                    <a:gd name="f143" fmla="val 3898615"/>
                    <a:gd name="f144" fmla="val 7797230"/>
                    <a:gd name="f145" fmla="val 3181174"/>
                    <a:gd name="f146" fmla="val 3903436"/>
                    <a:gd name="f147" fmla="val 4821"/>
                    <a:gd name="f148" fmla="+- 0 0 -90"/>
                    <a:gd name="f149" fmla="*/ f3 1 7802051"/>
                    <a:gd name="f150" fmla="*/ f4 1 7751588"/>
                    <a:gd name="f151" fmla="val f5"/>
                    <a:gd name="f152" fmla="val f6"/>
                    <a:gd name="f153" fmla="val f7"/>
                    <a:gd name="f154" fmla="*/ f148 f0 1"/>
                    <a:gd name="f155" fmla="+- f153 0 f151"/>
                    <a:gd name="f156" fmla="+- f152 0 f151"/>
                    <a:gd name="f157" fmla="*/ f154 1 f2"/>
                    <a:gd name="f158" fmla="*/ f156 1 7802051"/>
                    <a:gd name="f159" fmla="*/ f155 1 7751588"/>
                    <a:gd name="f160" fmla="*/ 3669750 f156 1"/>
                    <a:gd name="f161" fmla="*/ 4921020 f155 1"/>
                    <a:gd name="f162" fmla="*/ 3676808 f156 1"/>
                    <a:gd name="f163" fmla="*/ 4917189 f155 1"/>
                    <a:gd name="f164" fmla="*/ 3726054 f156 1"/>
                    <a:gd name="f165" fmla="*/ 4901903 f155 1"/>
                    <a:gd name="f166" fmla="*/ 2529358 f155 1"/>
                    <a:gd name="f167" fmla="*/ 2407723 f156 1"/>
                    <a:gd name="f168" fmla="*/ 3310455 f155 1"/>
                    <a:gd name="f169" fmla="*/ 2418532 f156 1"/>
                    <a:gd name="f170" fmla="*/ 3417678 f155 1"/>
                    <a:gd name="f171" fmla="*/ 2369399 f156 1"/>
                    <a:gd name="f172" fmla="*/ 3661045 f155 1"/>
                    <a:gd name="f173" fmla="*/ 2362622 f156 1"/>
                    <a:gd name="f174" fmla="*/ 3673532 f155 1"/>
                    <a:gd name="f175" fmla="*/ 4279965 f156 1"/>
                    <a:gd name="f176" fmla="*/ 4958071 f155 1"/>
                    <a:gd name="f177" fmla="*/ 5406368 f156 1"/>
                    <a:gd name="f178" fmla="*/ 3581135 f155 1"/>
                    <a:gd name="f179" fmla="*/ 5396221 f156 1"/>
                    <a:gd name="f180" fmla="*/ 3548447 f155 1"/>
                    <a:gd name="f181" fmla="*/ 5383519 f156 1"/>
                    <a:gd name="f182" fmla="*/ 3422441 f155 1"/>
                    <a:gd name="f183" fmla="*/ 5392133 f156 1"/>
                    <a:gd name="f184" fmla="*/ 3336986 f155 1"/>
                    <a:gd name="f185" fmla="*/ 4117986 f156 1"/>
                    <a:gd name="f186" fmla="*/ 2509174 f155 1"/>
                    <a:gd name="f187" fmla="*/ 4066733 f156 1"/>
                    <a:gd name="f188" fmla="*/ 2525083 f155 1"/>
                    <a:gd name="f189" fmla="*/ 4044164 f156 1"/>
                    <a:gd name="f190" fmla="*/ 2527359 f155 1"/>
                    <a:gd name="f191" fmla="*/ 4874334 f155 1"/>
                    <a:gd name="f192" fmla="*/ 4077374 f156 1"/>
                    <a:gd name="f193" fmla="*/ 4877682 f155 1"/>
                    <a:gd name="f194" fmla="*/ 4204647 f156 1"/>
                    <a:gd name="f195" fmla="*/ 4917190 f155 1"/>
                    <a:gd name="f196" fmla="*/ 3940727 f156 1"/>
                    <a:gd name="f197" fmla="*/ 6219967 f155 1"/>
                    <a:gd name="f198" fmla="*/ 3262698 f156 1"/>
                    <a:gd name="f199" fmla="*/ 5541937 f155 1"/>
                    <a:gd name="f200" fmla="*/ 3378494 f156 1"/>
                    <a:gd name="f201" fmla="*/ 5162844 f155 1"/>
                    <a:gd name="f202" fmla="*/ 3384198 f156 1"/>
                    <a:gd name="f203" fmla="*/ 5155931 f155 1"/>
                    <a:gd name="f204" fmla="*/ 2119419 f156 1"/>
                    <a:gd name="f205" fmla="*/ 3948859 f155 1"/>
                    <a:gd name="f206" fmla="*/ 2036672 f156 1"/>
                    <a:gd name="f207" fmla="*/ 3993772 f155 1"/>
                    <a:gd name="f208" fmla="*/ 1793305 f156 1"/>
                    <a:gd name="f209" fmla="*/ 4042906 f155 1"/>
                    <a:gd name="f210" fmla="*/ 1168076 f156 1"/>
                    <a:gd name="f211" fmla="*/ 1793304 f156 1"/>
                    <a:gd name="f212" fmla="*/ 2792451 f155 1"/>
                    <a:gd name="f213" fmla="*/ 2235408 f156 1"/>
                    <a:gd name="f214" fmla="*/ 2975575 f155 1"/>
                    <a:gd name="f215" fmla="*/ 2241113 f156 1"/>
                    <a:gd name="f216" fmla="*/ 2982489 f155 1"/>
                    <a:gd name="f217" fmla="*/ 3433657 f156 1"/>
                    <a:gd name="f218" fmla="*/ 2275919 f155 1"/>
                    <a:gd name="f219" fmla="*/ 3422279 f156 1"/>
                    <a:gd name="f220" fmla="*/ 2262129 f155 1"/>
                    <a:gd name="f221" fmla="*/ 3315500 f156 1"/>
                    <a:gd name="f222" fmla="*/ 1912558 f155 1"/>
                    <a:gd name="f223" fmla="*/ 3940728 f156 1"/>
                    <a:gd name="f224" fmla="*/ 1287330 f155 1"/>
                    <a:gd name="f225" fmla="*/ 4565956 f156 1"/>
                    <a:gd name="f226" fmla="*/ 4459177 f156 1"/>
                    <a:gd name="f227" fmla="*/ 4442548 f156 1"/>
                    <a:gd name="f228" fmla="*/ 2282283 f155 1"/>
                    <a:gd name="f229" fmla="*/ 5549310 f156 1"/>
                    <a:gd name="f230" fmla="*/ 3001346 f155 1"/>
                    <a:gd name="f231" fmla="*/ 5566644 f156 1"/>
                    <a:gd name="f232" fmla="*/ 2980338 f155 1"/>
                    <a:gd name="f233" fmla="*/ 6008747 f156 1"/>
                    <a:gd name="f234" fmla="*/ 2797213 f155 1"/>
                    <a:gd name="f235" fmla="*/ 6633974 f156 1"/>
                    <a:gd name="f236" fmla="*/ 4047670 f155 1"/>
                    <a:gd name="f237" fmla="*/ 5659175 f156 1"/>
                    <a:gd name="f238" fmla="*/ 3940890 f155 1"/>
                    <a:gd name="f239" fmla="*/ 5615689 f156 1"/>
                    <a:gd name="f240" fmla="*/ 3905011 f155 1"/>
                    <a:gd name="f241" fmla="*/ 4536367 f156 1"/>
                    <a:gd name="f242" fmla="*/ 5224392 f155 1"/>
                    <a:gd name="f243" fmla="*/ 4565475 f156 1"/>
                    <a:gd name="f244" fmla="*/ 5278017 f155 1"/>
                    <a:gd name="f245" fmla="*/ 4618758 f156 1"/>
                    <a:gd name="f246" fmla="*/ 3898615 f156 1"/>
                    <a:gd name="f247" fmla="*/ 7751588 f155 1"/>
                    <a:gd name="f248" fmla="*/ 7797230 f156 1"/>
                    <a:gd name="f249" fmla="*/ 3181174 f155 1"/>
                    <a:gd name="f250" fmla="*/ 7802051 f156 1"/>
                    <a:gd name="f251" fmla="*/ 3903436 f156 1"/>
                    <a:gd name="f252" fmla="*/ 0 f155 1"/>
                    <a:gd name="f253" fmla="*/ 4821 f156 1"/>
                    <a:gd name="f254" fmla="*/ 0 f156 1"/>
                    <a:gd name="f255" fmla="+- f157 0 f1"/>
                    <a:gd name="f256" fmla="*/ f160 1 7802051"/>
                    <a:gd name="f257" fmla="*/ f161 1 7751588"/>
                    <a:gd name="f258" fmla="*/ f162 1 7802051"/>
                    <a:gd name="f259" fmla="*/ f163 1 7751588"/>
                    <a:gd name="f260" fmla="*/ f164 1 7802051"/>
                    <a:gd name="f261" fmla="*/ f165 1 7751588"/>
                    <a:gd name="f262" fmla="*/ f166 1 7751588"/>
                    <a:gd name="f263" fmla="*/ f167 1 7802051"/>
                    <a:gd name="f264" fmla="*/ f168 1 7751588"/>
                    <a:gd name="f265" fmla="*/ f169 1 7802051"/>
                    <a:gd name="f266" fmla="*/ f170 1 7751588"/>
                    <a:gd name="f267" fmla="*/ f171 1 7802051"/>
                    <a:gd name="f268" fmla="*/ f172 1 7751588"/>
                    <a:gd name="f269" fmla="*/ f173 1 7802051"/>
                    <a:gd name="f270" fmla="*/ f174 1 7751588"/>
                    <a:gd name="f271" fmla="*/ f175 1 7802051"/>
                    <a:gd name="f272" fmla="*/ f176 1 7751588"/>
                    <a:gd name="f273" fmla="*/ f177 1 7802051"/>
                    <a:gd name="f274" fmla="*/ f178 1 7751588"/>
                    <a:gd name="f275" fmla="*/ f179 1 7802051"/>
                    <a:gd name="f276" fmla="*/ f180 1 7751588"/>
                    <a:gd name="f277" fmla="*/ f181 1 7802051"/>
                    <a:gd name="f278" fmla="*/ f182 1 7751588"/>
                    <a:gd name="f279" fmla="*/ f183 1 7802051"/>
                    <a:gd name="f280" fmla="*/ f184 1 7751588"/>
                    <a:gd name="f281" fmla="*/ f185 1 7802051"/>
                    <a:gd name="f282" fmla="*/ f186 1 7751588"/>
                    <a:gd name="f283" fmla="*/ f187 1 7802051"/>
                    <a:gd name="f284" fmla="*/ f188 1 7751588"/>
                    <a:gd name="f285" fmla="*/ f189 1 7802051"/>
                    <a:gd name="f286" fmla="*/ f190 1 7751588"/>
                    <a:gd name="f287" fmla="*/ f191 1 7751588"/>
                    <a:gd name="f288" fmla="*/ f192 1 7802051"/>
                    <a:gd name="f289" fmla="*/ f193 1 7751588"/>
                    <a:gd name="f290" fmla="*/ f194 1 7802051"/>
                    <a:gd name="f291" fmla="*/ f195 1 7751588"/>
                    <a:gd name="f292" fmla="*/ f196 1 7802051"/>
                    <a:gd name="f293" fmla="*/ f197 1 7751588"/>
                    <a:gd name="f294" fmla="*/ f198 1 7802051"/>
                    <a:gd name="f295" fmla="*/ f199 1 7751588"/>
                    <a:gd name="f296" fmla="*/ f200 1 7802051"/>
                    <a:gd name="f297" fmla="*/ f201 1 7751588"/>
                    <a:gd name="f298" fmla="*/ f202 1 7802051"/>
                    <a:gd name="f299" fmla="*/ f203 1 7751588"/>
                    <a:gd name="f300" fmla="*/ f204 1 7802051"/>
                    <a:gd name="f301" fmla="*/ f205 1 7751588"/>
                    <a:gd name="f302" fmla="*/ f206 1 7802051"/>
                    <a:gd name="f303" fmla="*/ f207 1 7751588"/>
                    <a:gd name="f304" fmla="*/ f208 1 7802051"/>
                    <a:gd name="f305" fmla="*/ f209 1 7751588"/>
                    <a:gd name="f306" fmla="*/ f210 1 7802051"/>
                    <a:gd name="f307" fmla="*/ f211 1 7802051"/>
                    <a:gd name="f308" fmla="*/ f212 1 7751588"/>
                    <a:gd name="f309" fmla="*/ f213 1 7802051"/>
                    <a:gd name="f310" fmla="*/ f214 1 7751588"/>
                    <a:gd name="f311" fmla="*/ f215 1 7802051"/>
                    <a:gd name="f312" fmla="*/ f216 1 7751588"/>
                    <a:gd name="f313" fmla="*/ f217 1 7802051"/>
                    <a:gd name="f314" fmla="*/ f218 1 7751588"/>
                    <a:gd name="f315" fmla="*/ f219 1 7802051"/>
                    <a:gd name="f316" fmla="*/ f220 1 7751588"/>
                    <a:gd name="f317" fmla="*/ f221 1 7802051"/>
                    <a:gd name="f318" fmla="*/ f222 1 7751588"/>
                    <a:gd name="f319" fmla="*/ f223 1 7802051"/>
                    <a:gd name="f320" fmla="*/ f224 1 7751588"/>
                    <a:gd name="f321" fmla="*/ f225 1 7802051"/>
                    <a:gd name="f322" fmla="*/ f226 1 7802051"/>
                    <a:gd name="f323" fmla="*/ f227 1 7802051"/>
                    <a:gd name="f324" fmla="*/ f228 1 7751588"/>
                    <a:gd name="f325" fmla="*/ f229 1 7802051"/>
                    <a:gd name="f326" fmla="*/ f230 1 7751588"/>
                    <a:gd name="f327" fmla="*/ f231 1 7802051"/>
                    <a:gd name="f328" fmla="*/ f232 1 7751588"/>
                    <a:gd name="f329" fmla="*/ f233 1 7802051"/>
                    <a:gd name="f330" fmla="*/ f234 1 7751588"/>
                    <a:gd name="f331" fmla="*/ f235 1 7802051"/>
                    <a:gd name="f332" fmla="*/ f236 1 7751588"/>
                    <a:gd name="f333" fmla="*/ f237 1 7802051"/>
                    <a:gd name="f334" fmla="*/ f238 1 7751588"/>
                    <a:gd name="f335" fmla="*/ f239 1 7802051"/>
                    <a:gd name="f336" fmla="*/ f240 1 7751588"/>
                    <a:gd name="f337" fmla="*/ f241 1 7802051"/>
                    <a:gd name="f338" fmla="*/ f242 1 7751588"/>
                    <a:gd name="f339" fmla="*/ f243 1 7802051"/>
                    <a:gd name="f340" fmla="*/ f244 1 7751588"/>
                    <a:gd name="f341" fmla="*/ f245 1 7802051"/>
                    <a:gd name="f342" fmla="*/ f246 1 7802051"/>
                    <a:gd name="f343" fmla="*/ f247 1 7751588"/>
                    <a:gd name="f344" fmla="*/ f248 1 7802051"/>
                    <a:gd name="f345" fmla="*/ f249 1 7751588"/>
                    <a:gd name="f346" fmla="*/ f250 1 7802051"/>
                    <a:gd name="f347" fmla="*/ f251 1 7802051"/>
                    <a:gd name="f348" fmla="*/ f252 1 7751588"/>
                    <a:gd name="f349" fmla="*/ f253 1 7802051"/>
                    <a:gd name="f350" fmla="*/ f254 1 7802051"/>
                    <a:gd name="f351" fmla="*/ f151 1 f158"/>
                    <a:gd name="f352" fmla="*/ f152 1 f158"/>
                    <a:gd name="f353" fmla="*/ f151 1 f159"/>
                    <a:gd name="f354" fmla="*/ f153 1 f159"/>
                    <a:gd name="f355" fmla="*/ f256 1 f158"/>
                    <a:gd name="f356" fmla="*/ f257 1 f159"/>
                    <a:gd name="f357" fmla="*/ f258 1 f158"/>
                    <a:gd name="f358" fmla="*/ f259 1 f159"/>
                    <a:gd name="f359" fmla="*/ f260 1 f158"/>
                    <a:gd name="f360" fmla="*/ f261 1 f159"/>
                    <a:gd name="f361" fmla="*/ f262 1 f159"/>
                    <a:gd name="f362" fmla="*/ f263 1 f158"/>
                    <a:gd name="f363" fmla="*/ f264 1 f159"/>
                    <a:gd name="f364" fmla="*/ f265 1 f158"/>
                    <a:gd name="f365" fmla="*/ f266 1 f159"/>
                    <a:gd name="f366" fmla="*/ f267 1 f158"/>
                    <a:gd name="f367" fmla="*/ f268 1 f159"/>
                    <a:gd name="f368" fmla="*/ f269 1 f158"/>
                    <a:gd name="f369" fmla="*/ f270 1 f159"/>
                    <a:gd name="f370" fmla="*/ f271 1 f158"/>
                    <a:gd name="f371" fmla="*/ f272 1 f159"/>
                    <a:gd name="f372" fmla="*/ f273 1 f158"/>
                    <a:gd name="f373" fmla="*/ f274 1 f159"/>
                    <a:gd name="f374" fmla="*/ f275 1 f158"/>
                    <a:gd name="f375" fmla="*/ f276 1 f159"/>
                    <a:gd name="f376" fmla="*/ f277 1 f158"/>
                    <a:gd name="f377" fmla="*/ f278 1 f159"/>
                    <a:gd name="f378" fmla="*/ f279 1 f158"/>
                    <a:gd name="f379" fmla="*/ f280 1 f159"/>
                    <a:gd name="f380" fmla="*/ f281 1 f158"/>
                    <a:gd name="f381" fmla="*/ f282 1 f159"/>
                    <a:gd name="f382" fmla="*/ f283 1 f158"/>
                    <a:gd name="f383" fmla="*/ f284 1 f159"/>
                    <a:gd name="f384" fmla="*/ f285 1 f158"/>
                    <a:gd name="f385" fmla="*/ f286 1 f159"/>
                    <a:gd name="f386" fmla="*/ f287 1 f159"/>
                    <a:gd name="f387" fmla="*/ f288 1 f158"/>
                    <a:gd name="f388" fmla="*/ f289 1 f159"/>
                    <a:gd name="f389" fmla="*/ f290 1 f158"/>
                    <a:gd name="f390" fmla="*/ f291 1 f159"/>
                    <a:gd name="f391" fmla="*/ f292 1 f158"/>
                    <a:gd name="f392" fmla="*/ f293 1 f159"/>
                    <a:gd name="f393" fmla="*/ f294 1 f158"/>
                    <a:gd name="f394" fmla="*/ f295 1 f159"/>
                    <a:gd name="f395" fmla="*/ f296 1 f158"/>
                    <a:gd name="f396" fmla="*/ f297 1 f159"/>
                    <a:gd name="f397" fmla="*/ f298 1 f158"/>
                    <a:gd name="f398" fmla="*/ f299 1 f159"/>
                    <a:gd name="f399" fmla="*/ f300 1 f158"/>
                    <a:gd name="f400" fmla="*/ f301 1 f159"/>
                    <a:gd name="f401" fmla="*/ f302 1 f158"/>
                    <a:gd name="f402" fmla="*/ f303 1 f159"/>
                    <a:gd name="f403" fmla="*/ f304 1 f158"/>
                    <a:gd name="f404" fmla="*/ f305 1 f159"/>
                    <a:gd name="f405" fmla="*/ f306 1 f158"/>
                    <a:gd name="f406" fmla="*/ f307 1 f158"/>
                    <a:gd name="f407" fmla="*/ f308 1 f159"/>
                    <a:gd name="f408" fmla="*/ f309 1 f158"/>
                    <a:gd name="f409" fmla="*/ f310 1 f159"/>
                    <a:gd name="f410" fmla="*/ f311 1 f158"/>
                    <a:gd name="f411" fmla="*/ f312 1 f159"/>
                    <a:gd name="f412" fmla="*/ f313 1 f158"/>
                    <a:gd name="f413" fmla="*/ f314 1 f159"/>
                    <a:gd name="f414" fmla="*/ f315 1 f158"/>
                    <a:gd name="f415" fmla="*/ f316 1 f159"/>
                    <a:gd name="f416" fmla="*/ f317 1 f158"/>
                    <a:gd name="f417" fmla="*/ f318 1 f159"/>
                    <a:gd name="f418" fmla="*/ f319 1 f158"/>
                    <a:gd name="f419" fmla="*/ f320 1 f159"/>
                    <a:gd name="f420" fmla="*/ f321 1 f158"/>
                    <a:gd name="f421" fmla="*/ f322 1 f158"/>
                    <a:gd name="f422" fmla="*/ f323 1 f158"/>
                    <a:gd name="f423" fmla="*/ f324 1 f159"/>
                    <a:gd name="f424" fmla="*/ f325 1 f158"/>
                    <a:gd name="f425" fmla="*/ f326 1 f159"/>
                    <a:gd name="f426" fmla="*/ f327 1 f158"/>
                    <a:gd name="f427" fmla="*/ f328 1 f159"/>
                    <a:gd name="f428" fmla="*/ f329 1 f158"/>
                    <a:gd name="f429" fmla="*/ f330 1 f159"/>
                    <a:gd name="f430" fmla="*/ f331 1 f158"/>
                    <a:gd name="f431" fmla="*/ f332 1 f159"/>
                    <a:gd name="f432" fmla="*/ f333 1 f158"/>
                    <a:gd name="f433" fmla="*/ f334 1 f159"/>
                    <a:gd name="f434" fmla="*/ f335 1 f158"/>
                    <a:gd name="f435" fmla="*/ f336 1 f159"/>
                    <a:gd name="f436" fmla="*/ f337 1 f158"/>
                    <a:gd name="f437" fmla="*/ f338 1 f159"/>
                    <a:gd name="f438" fmla="*/ f339 1 f158"/>
                    <a:gd name="f439" fmla="*/ f340 1 f159"/>
                    <a:gd name="f440" fmla="*/ f341 1 f158"/>
                    <a:gd name="f441" fmla="*/ f342 1 f158"/>
                    <a:gd name="f442" fmla="*/ f343 1 f159"/>
                    <a:gd name="f443" fmla="*/ f344 1 f158"/>
                    <a:gd name="f444" fmla="*/ f345 1 f159"/>
                    <a:gd name="f445" fmla="*/ f346 1 f158"/>
                    <a:gd name="f446" fmla="*/ f347 1 f158"/>
                    <a:gd name="f447" fmla="*/ f348 1 f159"/>
                    <a:gd name="f448" fmla="*/ f349 1 f158"/>
                    <a:gd name="f449" fmla="*/ f350 1 f158"/>
                    <a:gd name="f450" fmla="*/ f351 f149 1"/>
                    <a:gd name="f451" fmla="*/ f352 f149 1"/>
                    <a:gd name="f452" fmla="*/ f354 f150 1"/>
                    <a:gd name="f453" fmla="*/ f353 f150 1"/>
                    <a:gd name="f454" fmla="*/ f355 f149 1"/>
                    <a:gd name="f455" fmla="*/ f356 f150 1"/>
                    <a:gd name="f456" fmla="*/ f357 f149 1"/>
                    <a:gd name="f457" fmla="*/ f358 f150 1"/>
                    <a:gd name="f458" fmla="*/ f359 f149 1"/>
                    <a:gd name="f459" fmla="*/ f360 f150 1"/>
                    <a:gd name="f460" fmla="*/ f361 f150 1"/>
                    <a:gd name="f461" fmla="*/ f362 f149 1"/>
                    <a:gd name="f462" fmla="*/ f363 f150 1"/>
                    <a:gd name="f463" fmla="*/ f364 f149 1"/>
                    <a:gd name="f464" fmla="*/ f365 f150 1"/>
                    <a:gd name="f465" fmla="*/ f366 f149 1"/>
                    <a:gd name="f466" fmla="*/ f367 f150 1"/>
                    <a:gd name="f467" fmla="*/ f368 f149 1"/>
                    <a:gd name="f468" fmla="*/ f369 f150 1"/>
                    <a:gd name="f469" fmla="*/ f370 f149 1"/>
                    <a:gd name="f470" fmla="*/ f371 f150 1"/>
                    <a:gd name="f471" fmla="*/ f372 f149 1"/>
                    <a:gd name="f472" fmla="*/ f373 f150 1"/>
                    <a:gd name="f473" fmla="*/ f374 f149 1"/>
                    <a:gd name="f474" fmla="*/ f375 f150 1"/>
                    <a:gd name="f475" fmla="*/ f376 f149 1"/>
                    <a:gd name="f476" fmla="*/ f377 f150 1"/>
                    <a:gd name="f477" fmla="*/ f378 f149 1"/>
                    <a:gd name="f478" fmla="*/ f379 f150 1"/>
                    <a:gd name="f479" fmla="*/ f380 f149 1"/>
                    <a:gd name="f480" fmla="*/ f381 f150 1"/>
                    <a:gd name="f481" fmla="*/ f382 f149 1"/>
                    <a:gd name="f482" fmla="*/ f383 f150 1"/>
                    <a:gd name="f483" fmla="*/ f384 f149 1"/>
                    <a:gd name="f484" fmla="*/ f385 f150 1"/>
                    <a:gd name="f485" fmla="*/ f386 f150 1"/>
                    <a:gd name="f486" fmla="*/ f387 f149 1"/>
                    <a:gd name="f487" fmla="*/ f388 f150 1"/>
                    <a:gd name="f488" fmla="*/ f389 f149 1"/>
                    <a:gd name="f489" fmla="*/ f390 f150 1"/>
                    <a:gd name="f490" fmla="*/ f391 f149 1"/>
                    <a:gd name="f491" fmla="*/ f392 f150 1"/>
                    <a:gd name="f492" fmla="*/ f393 f149 1"/>
                    <a:gd name="f493" fmla="*/ f394 f150 1"/>
                    <a:gd name="f494" fmla="*/ f395 f149 1"/>
                    <a:gd name="f495" fmla="*/ f396 f150 1"/>
                    <a:gd name="f496" fmla="*/ f397 f149 1"/>
                    <a:gd name="f497" fmla="*/ f398 f150 1"/>
                    <a:gd name="f498" fmla="*/ f399 f149 1"/>
                    <a:gd name="f499" fmla="*/ f400 f150 1"/>
                    <a:gd name="f500" fmla="*/ f401 f149 1"/>
                    <a:gd name="f501" fmla="*/ f402 f150 1"/>
                    <a:gd name="f502" fmla="*/ f403 f149 1"/>
                    <a:gd name="f503" fmla="*/ f404 f150 1"/>
                    <a:gd name="f504" fmla="*/ f405 f149 1"/>
                    <a:gd name="f505" fmla="*/ f406 f149 1"/>
                    <a:gd name="f506" fmla="*/ f407 f150 1"/>
                    <a:gd name="f507" fmla="*/ f408 f149 1"/>
                    <a:gd name="f508" fmla="*/ f409 f150 1"/>
                    <a:gd name="f509" fmla="*/ f410 f149 1"/>
                    <a:gd name="f510" fmla="*/ f411 f150 1"/>
                    <a:gd name="f511" fmla="*/ f412 f149 1"/>
                    <a:gd name="f512" fmla="*/ f413 f150 1"/>
                    <a:gd name="f513" fmla="*/ f414 f149 1"/>
                    <a:gd name="f514" fmla="*/ f415 f150 1"/>
                    <a:gd name="f515" fmla="*/ f416 f149 1"/>
                    <a:gd name="f516" fmla="*/ f417 f150 1"/>
                    <a:gd name="f517" fmla="*/ f418 f149 1"/>
                    <a:gd name="f518" fmla="*/ f419 f150 1"/>
                    <a:gd name="f519" fmla="*/ f420 f149 1"/>
                    <a:gd name="f520" fmla="*/ f421 f149 1"/>
                    <a:gd name="f521" fmla="*/ f422 f149 1"/>
                    <a:gd name="f522" fmla="*/ f423 f150 1"/>
                    <a:gd name="f523" fmla="*/ f424 f149 1"/>
                    <a:gd name="f524" fmla="*/ f425 f150 1"/>
                    <a:gd name="f525" fmla="*/ f426 f149 1"/>
                    <a:gd name="f526" fmla="*/ f427 f150 1"/>
                    <a:gd name="f527" fmla="*/ f428 f149 1"/>
                    <a:gd name="f528" fmla="*/ f429 f150 1"/>
                    <a:gd name="f529" fmla="*/ f430 f149 1"/>
                    <a:gd name="f530" fmla="*/ f431 f150 1"/>
                    <a:gd name="f531" fmla="*/ f432 f149 1"/>
                    <a:gd name="f532" fmla="*/ f433 f150 1"/>
                    <a:gd name="f533" fmla="*/ f434 f149 1"/>
                    <a:gd name="f534" fmla="*/ f435 f150 1"/>
                    <a:gd name="f535" fmla="*/ f436 f149 1"/>
                    <a:gd name="f536" fmla="*/ f437 f150 1"/>
                    <a:gd name="f537" fmla="*/ f438 f149 1"/>
                    <a:gd name="f538" fmla="*/ f439 f150 1"/>
                    <a:gd name="f539" fmla="*/ f440 f149 1"/>
                    <a:gd name="f540" fmla="*/ f441 f149 1"/>
                    <a:gd name="f541" fmla="*/ f442 f150 1"/>
                    <a:gd name="f542" fmla="*/ f443 f149 1"/>
                    <a:gd name="f543" fmla="*/ f444 f150 1"/>
                    <a:gd name="f544" fmla="*/ f445 f149 1"/>
                    <a:gd name="f545" fmla="*/ f446 f149 1"/>
                    <a:gd name="f546" fmla="*/ f447 f150 1"/>
                    <a:gd name="f547" fmla="*/ f448 f149 1"/>
                    <a:gd name="f548" fmla="*/ f449 f149 1"/>
                  </a:gdLst>
                  <a:ahLst/>
                  <a:cxnLst>
                    <a:cxn ang="3cd4">
                      <a:pos x="hc" y="t"/>
                    </a:cxn>
                    <a:cxn ang="0">
                      <a:pos x="r" y="vc"/>
                    </a:cxn>
                    <a:cxn ang="cd4">
                      <a:pos x="hc" y="b"/>
                    </a:cxn>
                    <a:cxn ang="cd2">
                      <a:pos x="l" y="vc"/>
                    </a:cxn>
                    <a:cxn ang="f255">
                      <a:pos x="f454" y="f455"/>
                    </a:cxn>
                    <a:cxn ang="f255">
                      <a:pos x="f456" y="f457"/>
                    </a:cxn>
                    <a:cxn ang="f255">
                      <a:pos x="f458" y="f459"/>
                    </a:cxn>
                    <a:cxn ang="f255">
                      <a:pos x="f458" y="f460"/>
                    </a:cxn>
                    <a:cxn ang="f255">
                      <a:pos x="f461" y="f462"/>
                    </a:cxn>
                    <a:cxn ang="f255">
                      <a:pos x="f463" y="f464"/>
                    </a:cxn>
                    <a:cxn ang="f255">
                      <a:pos x="f465" y="f466"/>
                    </a:cxn>
                    <a:cxn ang="f255">
                      <a:pos x="f467" y="f468"/>
                    </a:cxn>
                    <a:cxn ang="f255">
                      <a:pos x="f469" y="f470"/>
                    </a:cxn>
                    <a:cxn ang="f255">
                      <a:pos x="f471" y="f472"/>
                    </a:cxn>
                    <a:cxn ang="f255">
                      <a:pos x="f473" y="f474"/>
                    </a:cxn>
                    <a:cxn ang="f255">
                      <a:pos x="f475" y="f476"/>
                    </a:cxn>
                    <a:cxn ang="f255">
                      <a:pos x="f477" y="f478"/>
                    </a:cxn>
                    <a:cxn ang="f255">
                      <a:pos x="f479" y="f480"/>
                    </a:cxn>
                    <a:cxn ang="f255">
                      <a:pos x="f481" y="f482"/>
                    </a:cxn>
                    <a:cxn ang="f255">
                      <a:pos x="f483" y="f484"/>
                    </a:cxn>
                    <a:cxn ang="f255">
                      <a:pos x="f483" y="f485"/>
                    </a:cxn>
                    <a:cxn ang="f255">
                      <a:pos x="f486" y="f487"/>
                    </a:cxn>
                    <a:cxn ang="f255">
                      <a:pos x="f488" y="f489"/>
                    </a:cxn>
                    <a:cxn ang="f255">
                      <a:pos x="f490" y="f491"/>
                    </a:cxn>
                    <a:cxn ang="f255">
                      <a:pos x="f492" y="f493"/>
                    </a:cxn>
                    <a:cxn ang="f255">
                      <a:pos x="f494" y="f495"/>
                    </a:cxn>
                    <a:cxn ang="f255">
                      <a:pos x="f496" y="f497"/>
                    </a:cxn>
                    <a:cxn ang="f255">
                      <a:pos x="f498" y="f499"/>
                    </a:cxn>
                    <a:cxn ang="f255">
                      <a:pos x="f500" y="f501"/>
                    </a:cxn>
                    <a:cxn ang="f255">
                      <a:pos x="f502" y="f503"/>
                    </a:cxn>
                    <a:cxn ang="f255">
                      <a:pos x="f504" y="f464"/>
                    </a:cxn>
                    <a:cxn ang="f255">
                      <a:pos x="f505" y="f506"/>
                    </a:cxn>
                    <a:cxn ang="f255">
                      <a:pos x="f507" y="f508"/>
                    </a:cxn>
                    <a:cxn ang="f255">
                      <a:pos x="f509" y="f510"/>
                    </a:cxn>
                    <a:cxn ang="f255">
                      <a:pos x="f511" y="f512"/>
                    </a:cxn>
                    <a:cxn ang="f255">
                      <a:pos x="f513" y="f514"/>
                    </a:cxn>
                    <a:cxn ang="f255">
                      <a:pos x="f515" y="f516"/>
                    </a:cxn>
                    <a:cxn ang="f255">
                      <a:pos x="f517" y="f518"/>
                    </a:cxn>
                    <a:cxn ang="f255">
                      <a:pos x="f519" y="f516"/>
                    </a:cxn>
                    <a:cxn ang="f255">
                      <a:pos x="f520" y="f514"/>
                    </a:cxn>
                    <a:cxn ang="f255">
                      <a:pos x="f521" y="f522"/>
                    </a:cxn>
                    <a:cxn ang="f255">
                      <a:pos x="f523" y="f524"/>
                    </a:cxn>
                    <a:cxn ang="f255">
                      <a:pos x="f525" y="f526"/>
                    </a:cxn>
                    <a:cxn ang="f255">
                      <a:pos x="f527" y="f528"/>
                    </a:cxn>
                    <a:cxn ang="f255">
                      <a:pos x="f529" y="f476"/>
                    </a:cxn>
                    <a:cxn ang="f255">
                      <a:pos x="f527" y="f530"/>
                    </a:cxn>
                    <a:cxn ang="f255">
                      <a:pos x="f531" y="f532"/>
                    </a:cxn>
                    <a:cxn ang="f255">
                      <a:pos x="f533" y="f534"/>
                    </a:cxn>
                    <a:cxn ang="f255">
                      <a:pos x="f535" y="f536"/>
                    </a:cxn>
                    <a:cxn ang="f255">
                      <a:pos x="f537" y="f538"/>
                    </a:cxn>
                    <a:cxn ang="f255">
                      <a:pos x="f539" y="f493"/>
                    </a:cxn>
                    <a:cxn ang="f255">
                      <a:pos x="f490" y="f491"/>
                    </a:cxn>
                    <a:cxn ang="f255">
                      <a:pos x="f540" y="f541"/>
                    </a:cxn>
                    <a:cxn ang="f255">
                      <a:pos x="f542" y="f543"/>
                    </a:cxn>
                    <a:cxn ang="f255">
                      <a:pos x="f544" y="f543"/>
                    </a:cxn>
                    <a:cxn ang="f255">
                      <a:pos x="f545" y="f546"/>
                    </a:cxn>
                    <a:cxn ang="f255">
                      <a:pos x="f547" y="f543"/>
                    </a:cxn>
                    <a:cxn ang="f255">
                      <a:pos x="f548" y="f543"/>
                    </a:cxn>
                  </a:cxnLst>
                  <a:rect l="f450" t="f453" r="f451" b="f452"/>
                  <a:pathLst>
                    <a:path w="7802051" h="7751588">
                      <a:moveTo>
                        <a:pt x="f8" y="f9"/>
                      </a:moveTo>
                      <a:lnTo>
                        <a:pt x="f10" y="f11"/>
                      </a:lnTo>
                      <a:lnTo>
                        <a:pt x="f12" y="f13"/>
                      </a:lnTo>
                      <a:lnTo>
                        <a:pt x="f12" y="f14"/>
                      </a:lnTo>
                      <a:lnTo>
                        <a:pt x="f15" y="f16"/>
                      </a:lnTo>
                      <a:lnTo>
                        <a:pt x="f17" y="f18"/>
                      </a:lnTo>
                      <a:cubicBezTo>
                        <a:pt x="f17" y="f19"/>
                        <a:pt x="f20" y="f21"/>
                        <a:pt x="f22" y="f23"/>
                      </a:cubicBezTo>
                      <a:lnTo>
                        <a:pt x="f24" y="f25"/>
                      </a:lnTo>
                      <a:close/>
                      <a:moveTo>
                        <a:pt x="f26" y="f27"/>
                      </a:moveTo>
                      <a:lnTo>
                        <a:pt x="f28" y="f29"/>
                      </a:lnTo>
                      <a:lnTo>
                        <a:pt x="f30" y="f31"/>
                      </a:lnTo>
                      <a:cubicBezTo>
                        <a:pt x="f32" y="f33"/>
                        <a:pt x="f34" y="f35"/>
                        <a:pt x="f34" y="f36"/>
                      </a:cubicBezTo>
                      <a:lnTo>
                        <a:pt x="f37" y="f38"/>
                      </a:lnTo>
                      <a:lnTo>
                        <a:pt x="f39" y="f40"/>
                      </a:lnTo>
                      <a:lnTo>
                        <a:pt x="f41" y="f42"/>
                      </a:lnTo>
                      <a:lnTo>
                        <a:pt x="f43" y="f44"/>
                      </a:lnTo>
                      <a:lnTo>
                        <a:pt x="f43" y="f45"/>
                      </a:lnTo>
                      <a:lnTo>
                        <a:pt x="f46" y="f47"/>
                      </a:lnTo>
                      <a:cubicBezTo>
                        <a:pt x="f48" y="f49"/>
                        <a:pt x="f50" y="f51"/>
                        <a:pt x="f52" y="f53"/>
                      </a:cubicBezTo>
                      <a:close/>
                      <a:moveTo>
                        <a:pt x="f54" y="f55"/>
                      </a:moveTo>
                      <a:cubicBezTo>
                        <a:pt x="f56" y="f55"/>
                        <a:pt x="f57" y="f58"/>
                        <a:pt x="f57" y="f59"/>
                      </a:cubicBezTo>
                      <a:cubicBezTo>
                        <a:pt x="f57" y="f60"/>
                        <a:pt x="f61" y="f62"/>
                        <a:pt x="f63" y="f64"/>
                      </a:cubicBezTo>
                      <a:lnTo>
                        <a:pt x="f65" y="f66"/>
                      </a:lnTo>
                      <a:lnTo>
                        <a:pt x="f67" y="f68"/>
                      </a:lnTo>
                      <a:lnTo>
                        <a:pt x="f69" y="f70"/>
                      </a:lnTo>
                      <a:cubicBezTo>
                        <a:pt x="f71" y="f72"/>
                        <a:pt x="f73" y="f74"/>
                        <a:pt x="f75" y="f74"/>
                      </a:cubicBezTo>
                      <a:cubicBezTo>
                        <a:pt x="f76" y="f74"/>
                        <a:pt x="f77" y="f78"/>
                        <a:pt x="f79" y="f18"/>
                      </a:cubicBezTo>
                      <a:cubicBezTo>
                        <a:pt x="f77" y="f80"/>
                        <a:pt x="f81" y="f82"/>
                        <a:pt x="f83" y="f84"/>
                      </a:cubicBezTo>
                      <a:cubicBezTo>
                        <a:pt x="f85" y="f82"/>
                        <a:pt x="f86" y="f87"/>
                        <a:pt x="f88" y="f89"/>
                      </a:cubicBezTo>
                      <a:lnTo>
                        <a:pt x="f90" y="f91"/>
                      </a:lnTo>
                      <a:lnTo>
                        <a:pt x="f92" y="f93"/>
                      </a:lnTo>
                      <a:lnTo>
                        <a:pt x="f94" y="f95"/>
                      </a:lnTo>
                      <a:cubicBezTo>
                        <a:pt x="f96" y="f97"/>
                        <a:pt x="f98" y="f99"/>
                        <a:pt x="f98" y="f100"/>
                      </a:cubicBezTo>
                      <a:cubicBezTo>
                        <a:pt x="f98" y="f101"/>
                        <a:pt x="f102" y="f103"/>
                        <a:pt x="f104" y="f103"/>
                      </a:cubicBezTo>
                      <a:cubicBezTo>
                        <a:pt x="f105" y="f103"/>
                        <a:pt x="f106" y="f101"/>
                        <a:pt x="f106" y="f100"/>
                      </a:cubicBezTo>
                      <a:cubicBezTo>
                        <a:pt x="f106" y="f99"/>
                        <a:pt x="f107" y="f97"/>
                        <a:pt x="f108" y="f95"/>
                      </a:cubicBezTo>
                      <a:lnTo>
                        <a:pt x="f109" y="f110"/>
                      </a:lnTo>
                      <a:lnTo>
                        <a:pt x="f111" y="f112"/>
                      </a:lnTo>
                      <a:lnTo>
                        <a:pt x="f113" y="f114"/>
                      </a:lnTo>
                      <a:cubicBezTo>
                        <a:pt x="f115" y="f116"/>
                        <a:pt x="f117" y="f118"/>
                        <a:pt x="f119" y="f118"/>
                      </a:cubicBezTo>
                      <a:cubicBezTo>
                        <a:pt x="f120" y="f118"/>
                        <a:pt x="f121" y="f122"/>
                        <a:pt x="f123" y="f36"/>
                      </a:cubicBezTo>
                      <a:cubicBezTo>
                        <a:pt x="f121" y="f124"/>
                        <a:pt x="f120" y="f125"/>
                        <a:pt x="f119" y="f126"/>
                      </a:cubicBezTo>
                      <a:cubicBezTo>
                        <a:pt x="f127" y="f125"/>
                        <a:pt x="f128" y="f129"/>
                        <a:pt x="f130" y="f131"/>
                      </a:cubicBezTo>
                      <a:lnTo>
                        <a:pt x="f132" y="f133"/>
                      </a:lnTo>
                      <a:lnTo>
                        <a:pt x="f134" y="f135"/>
                      </a:lnTo>
                      <a:lnTo>
                        <a:pt x="f136" y="f137"/>
                      </a:lnTo>
                      <a:cubicBezTo>
                        <a:pt x="f138" y="f139"/>
                        <a:pt x="f140" y="f141"/>
                        <a:pt x="f140" y="f59"/>
                      </a:cubicBezTo>
                      <a:cubicBezTo>
                        <a:pt x="f140" y="f58"/>
                        <a:pt x="f142" y="f55"/>
                        <a:pt x="f54" y="f55"/>
                      </a:cubicBezTo>
                      <a:close/>
                      <a:moveTo>
                        <a:pt x="f143" y="f7"/>
                      </a:moveTo>
                      <a:lnTo>
                        <a:pt x="f144" y="f145"/>
                      </a:lnTo>
                      <a:lnTo>
                        <a:pt x="f6" y="f145"/>
                      </a:lnTo>
                      <a:lnTo>
                        <a:pt x="f146" y="f5"/>
                      </a:lnTo>
                      <a:lnTo>
                        <a:pt x="f147" y="f145"/>
                      </a:lnTo>
                      <a:lnTo>
                        <a:pt x="f5" y="f145"/>
                      </a:lnTo>
                      <a:close/>
                    </a:path>
                  </a:pathLst>
                </a:custGeom>
                <a:solidFill>
                  <a:srgbClr val="0078D7">
                    <a:alpha val="95000"/>
                  </a:srgbClr>
                </a:solidFill>
                <a:ln cap="flat">
                  <a:noFill/>
                  <a:prstDash val="solid"/>
                </a:ln>
              </p:spPr>
              <p:txBody>
                <a:bodyPr vert="horz" wrap="square" lIns="179260" tIns="143408" rIns="179260" bIns="143408" anchor="t" anchorCtr="1" compatLnSpc="1">
                  <a:noAutofit/>
                </a:bodyPr>
                <a:lstStyle/>
                <a:p>
                  <a:pPr marL="0" marR="0" lvl="0" indent="0" algn="ctr" defTabSz="913993"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800" b="0" i="0" u="none" strike="noStrike" kern="0" cap="none" spc="0" normalizeH="0" baseline="0" noProof="0">
                    <a:ln>
                      <a:noFill/>
                    </a:ln>
                    <a:solidFill>
                      <a:srgbClr val="000000"/>
                    </a:solidFill>
                    <a:effectLst/>
                    <a:uLnTx/>
                    <a:uFillTx/>
                    <a:latin typeface="Segoe UI Semilight"/>
                    <a:ea typeface="Segoe UI" pitchFamily="34"/>
                    <a:cs typeface="Segoe UI" pitchFamily="34"/>
                  </a:endParaRPr>
                </a:p>
              </p:txBody>
            </p:sp>
          </p:grpSp>
        </p:grpSp>
        <p:grpSp>
          <p:nvGrpSpPr>
            <p:cNvPr id="8" name="Group 7">
              <a:extLst>
                <a:ext uri="{FF2B5EF4-FFF2-40B4-BE49-F238E27FC236}">
                  <a16:creationId xmlns:a16="http://schemas.microsoft.com/office/drawing/2014/main" id="{75FBFF84-D355-4B24-8909-4AEBB0C93D3E}"/>
                </a:ext>
              </a:extLst>
            </p:cNvPr>
            <p:cNvGrpSpPr/>
            <p:nvPr/>
          </p:nvGrpSpPr>
          <p:grpSpPr>
            <a:xfrm>
              <a:off x="6535574" y="3251682"/>
              <a:ext cx="2284505" cy="461417"/>
              <a:chOff x="6468884" y="3174250"/>
              <a:chExt cx="2284505" cy="461417"/>
            </a:xfrm>
          </p:grpSpPr>
          <p:sp>
            <p:nvSpPr>
              <p:cNvPr id="750" name="Flowchart: Alternate Process 749">
                <a:extLst>
                  <a:ext uri="{FF2B5EF4-FFF2-40B4-BE49-F238E27FC236}">
                    <a16:creationId xmlns:a16="http://schemas.microsoft.com/office/drawing/2014/main" id="{BD168997-5FC4-4100-ABDA-14A021B408DA}"/>
                  </a:ext>
                </a:extLst>
              </p:cNvPr>
              <p:cNvSpPr/>
              <p:nvPr/>
            </p:nvSpPr>
            <p:spPr bwMode="auto">
              <a:xfrm>
                <a:off x="6468884" y="3174250"/>
                <a:ext cx="2284505" cy="461417"/>
              </a:xfrm>
              <a:prstGeom prst="flowChartAlternateProcess">
                <a:avLst/>
              </a:prstGeom>
              <a:solidFill>
                <a:schemeClr val="bg1"/>
              </a:solidFill>
              <a:ln>
                <a:noFill/>
              </a:ln>
              <a:effectLst>
                <a:outerShdw blurRad="254000" dist="762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0" tIns="91440" rIns="0" bIns="91440"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200"/>
                  </a:spcAft>
                  <a:buClrTx/>
                  <a:buSzTx/>
                  <a:buFontTx/>
                  <a:buNone/>
                  <a:tabLst/>
                  <a:defRPr/>
                </a:pPr>
                <a:r>
                  <a:rPr kumimoji="0" lang="en-US" sz="800" b="1" i="0" u="none" strike="noStrike" kern="1200" cap="none" spc="0" normalizeH="0" baseline="0" noProof="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Cloud App Security</a:t>
                </a:r>
              </a:p>
              <a:p>
                <a:pPr marL="0" marR="0" lvl="0" indent="0" algn="l" defTabSz="914367" rtl="0" eaLnBrk="1" fontAlgn="auto" latinLnBrk="0" hangingPunct="1">
                  <a:lnSpc>
                    <a:spcPct val="100000"/>
                  </a:lnSpc>
                  <a:spcBef>
                    <a:spcPts val="0"/>
                  </a:spcBef>
                  <a:spcAft>
                    <a:spcPts val="20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panose="020B0502040204020203" pitchFamily="34" charset="0"/>
                    <a:ea typeface="+mn-ea"/>
                    <a:cs typeface="+mn-cs"/>
                  </a:rPr>
                  <a:t>Conditional Access App Control</a:t>
                </a:r>
                <a:endParaRPr kumimoji="0" lang="en-US" sz="800" b="1" i="0" u="none" strike="noStrike" kern="1200" cap="none" spc="0" normalizeH="0" baseline="0" noProof="0">
                  <a:ln>
                    <a:noFill/>
                  </a:ln>
                  <a:gradFill>
                    <a:gsLst>
                      <a:gs pos="0">
                        <a:srgbClr val="505050">
                          <a:lumMod val="75000"/>
                        </a:srgbClr>
                      </a:gs>
                      <a:gs pos="100000">
                        <a:srgbClr val="505050">
                          <a:lumMod val="75000"/>
                        </a:srgbClr>
                      </a:gs>
                    </a:gsLst>
                    <a:lin ang="5400000" scaled="1"/>
                  </a:gradFill>
                  <a:effectLst/>
                  <a:highlight>
                    <a:srgbClr val="FFFF00"/>
                  </a:highlight>
                  <a:uLnTx/>
                  <a:uFillTx/>
                  <a:latin typeface="Segoe UI" panose="020B0502040204020203" pitchFamily="34" charset="0"/>
                  <a:ea typeface="+mn-ea"/>
                  <a:cs typeface="Segoe UI" panose="020B0502040204020203" pitchFamily="34" charset="0"/>
                </a:endParaRPr>
              </a:p>
            </p:txBody>
          </p:sp>
          <p:pic>
            <p:nvPicPr>
              <p:cNvPr id="751" name="Picture 750">
                <a:extLst>
                  <a:ext uri="{FF2B5EF4-FFF2-40B4-BE49-F238E27FC236}">
                    <a16:creationId xmlns:a16="http://schemas.microsoft.com/office/drawing/2014/main" id="{E631ECDF-C060-4A30-930A-CD6220F29322}"/>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6787605" y="3247539"/>
                <a:ext cx="334308" cy="271060"/>
              </a:xfrm>
              <a:prstGeom prst="rect">
                <a:avLst/>
              </a:prstGeom>
            </p:spPr>
          </p:pic>
        </p:grpSp>
        <p:grpSp>
          <p:nvGrpSpPr>
            <p:cNvPr id="258" name="Group 257">
              <a:extLst>
                <a:ext uri="{FF2B5EF4-FFF2-40B4-BE49-F238E27FC236}">
                  <a16:creationId xmlns:a16="http://schemas.microsoft.com/office/drawing/2014/main" id="{18838130-0F20-4D1C-AEFD-BA4797D27572}"/>
                </a:ext>
              </a:extLst>
            </p:cNvPr>
            <p:cNvGrpSpPr/>
            <p:nvPr/>
          </p:nvGrpSpPr>
          <p:grpSpPr>
            <a:xfrm>
              <a:off x="8590110" y="2813790"/>
              <a:ext cx="1228899" cy="377976"/>
              <a:chOff x="5530895" y="1367167"/>
              <a:chExt cx="1228899" cy="377976"/>
            </a:xfrm>
          </p:grpSpPr>
          <p:sp>
            <p:nvSpPr>
              <p:cNvPr id="259" name="Speech Bubble: Rectangle with Corners Rounded 258">
                <a:extLst>
                  <a:ext uri="{FF2B5EF4-FFF2-40B4-BE49-F238E27FC236}">
                    <a16:creationId xmlns:a16="http://schemas.microsoft.com/office/drawing/2014/main" id="{05880022-973A-4B17-B7D7-341D086BAED8}"/>
                  </a:ext>
                </a:extLst>
              </p:cNvPr>
              <p:cNvSpPr/>
              <p:nvPr/>
            </p:nvSpPr>
            <p:spPr bwMode="auto">
              <a:xfrm>
                <a:off x="5530895" y="1367167"/>
                <a:ext cx="1228899" cy="377976"/>
              </a:xfrm>
              <a:prstGeom prst="wedgeRoundRectCallout">
                <a:avLst>
                  <a:gd name="adj1" fmla="val -64280"/>
                  <a:gd name="adj2" fmla="val -43511"/>
                  <a:gd name="adj3" fmla="val 16667"/>
                </a:avLst>
              </a:prstGeom>
              <a:solidFill>
                <a:srgbClr val="FEF000"/>
              </a:solidFill>
              <a:ln w="19050">
                <a:solidFill>
                  <a:srgbClr val="FFB900"/>
                </a:solidFill>
                <a:headEnd type="none" w="med" len="med"/>
                <a:tailEnd type="none" w="med" len="med"/>
              </a:ln>
              <a:effectLst>
                <a:outerShdw blurRad="127000" dist="25400" algn="ctr" rotWithShape="0">
                  <a:prstClr val="black">
                    <a:alpha val="2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20040" tIns="45720" rIns="0" bIns="45720" numCol="1" spcCol="0" rtlCol="0" fromWordArt="0" anchor="t" anchorCtr="0" forceAA="0" compatLnSpc="1">
                <a:prstTxWarp prst="textNoShape">
                  <a:avLst/>
                </a:prstTxWarp>
                <a:sp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900" b="1" i="0" u="none" strike="noStrike" kern="1200" cap="none" spc="0" normalizeH="0" baseline="0" noProof="0">
                    <a:ln>
                      <a:noFill/>
                    </a:ln>
                    <a:gradFill>
                      <a:gsLst>
                        <a:gs pos="2917">
                          <a:srgbClr val="353535"/>
                        </a:gs>
                        <a:gs pos="30000">
                          <a:srgbClr val="353535"/>
                        </a:gs>
                      </a:gsLst>
                      <a:lin ang="5400000" scaled="0"/>
                    </a:gradFill>
                    <a:effectLst/>
                    <a:uLnTx/>
                    <a:uFillTx/>
                    <a:latin typeface="Segoe UI" panose="020B0502040204020203" pitchFamily="34" charset="0"/>
                    <a:ea typeface="+mn-ea"/>
                    <a:cs typeface="Segoe UI" panose="020B0502040204020203" pitchFamily="34" charset="0"/>
                  </a:rPr>
                  <a:t>Monitor &amp; Restrict Access</a:t>
                </a:r>
              </a:p>
            </p:txBody>
          </p:sp>
          <p:pic>
            <p:nvPicPr>
              <p:cNvPr id="260" name="Graphic 259" descr="Chat bubble">
                <a:extLst>
                  <a:ext uri="{FF2B5EF4-FFF2-40B4-BE49-F238E27FC236}">
                    <a16:creationId xmlns:a16="http://schemas.microsoft.com/office/drawing/2014/main" id="{104EC8C5-C477-482E-AF3E-F580AC6BB9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63922" y="1436827"/>
                <a:ext cx="244878" cy="244878"/>
              </a:xfrm>
              <a:prstGeom prst="rect">
                <a:avLst/>
              </a:prstGeom>
            </p:spPr>
          </p:pic>
        </p:grpSp>
        <p:cxnSp>
          <p:nvCxnSpPr>
            <p:cNvPr id="268" name="Connector: Elbow 267">
              <a:extLst>
                <a:ext uri="{FF2B5EF4-FFF2-40B4-BE49-F238E27FC236}">
                  <a16:creationId xmlns:a16="http://schemas.microsoft.com/office/drawing/2014/main" id="{E8785433-BC71-40AB-9DBC-C26E107A485A}"/>
                </a:ext>
              </a:extLst>
            </p:cNvPr>
            <p:cNvCxnSpPr>
              <a:cxnSpLocks/>
            </p:cNvCxnSpPr>
            <p:nvPr/>
          </p:nvCxnSpPr>
          <p:spPr>
            <a:xfrm>
              <a:off x="5796466" y="4162111"/>
              <a:ext cx="4234711" cy="1463040"/>
            </a:xfrm>
            <a:prstGeom prst="bentConnector3">
              <a:avLst>
                <a:gd name="adj1" fmla="val 35049"/>
              </a:avLst>
            </a:prstGeom>
            <a:ln w="25400">
              <a:solidFill>
                <a:srgbClr val="107C1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9" name="Connector: Elbow 268">
              <a:extLst>
                <a:ext uri="{FF2B5EF4-FFF2-40B4-BE49-F238E27FC236}">
                  <a16:creationId xmlns:a16="http://schemas.microsoft.com/office/drawing/2014/main" id="{4D33A7EF-E5FE-4FBD-8003-793CDEE9788E}"/>
                </a:ext>
              </a:extLst>
            </p:cNvPr>
            <p:cNvCxnSpPr>
              <a:cxnSpLocks/>
            </p:cNvCxnSpPr>
            <p:nvPr/>
          </p:nvCxnSpPr>
          <p:spPr>
            <a:xfrm>
              <a:off x="5966552" y="4029708"/>
              <a:ext cx="4064625" cy="960120"/>
            </a:xfrm>
            <a:prstGeom prst="bentConnector3">
              <a:avLst>
                <a:gd name="adj1" fmla="val 37005"/>
              </a:avLst>
            </a:prstGeom>
            <a:ln w="25400">
              <a:solidFill>
                <a:srgbClr val="107C1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733" name="Group 732">
              <a:extLst>
                <a:ext uri="{FF2B5EF4-FFF2-40B4-BE49-F238E27FC236}">
                  <a16:creationId xmlns:a16="http://schemas.microsoft.com/office/drawing/2014/main" id="{F0C83B6A-C870-4D2B-8275-9B83C49A0E6A}"/>
                </a:ext>
              </a:extLst>
            </p:cNvPr>
            <p:cNvGrpSpPr/>
            <p:nvPr/>
          </p:nvGrpSpPr>
          <p:grpSpPr>
            <a:xfrm>
              <a:off x="8177561" y="4747141"/>
              <a:ext cx="1362324" cy="438236"/>
              <a:chOff x="7827665" y="4623128"/>
              <a:chExt cx="1362324" cy="438236"/>
            </a:xfrm>
          </p:grpSpPr>
          <p:sp>
            <p:nvSpPr>
              <p:cNvPr id="734" name="Flowchart: Alternate Process 733">
                <a:hlinkClick r:id="rId39" tooltip="AIP helps you control and secure email, documents, and sensitive data inside and outside of your organization. From easy classification to embedded labels and permissions to enhanced data protection/reporting on your data anywhere it goes."/>
                <a:extLst>
                  <a:ext uri="{FF2B5EF4-FFF2-40B4-BE49-F238E27FC236}">
                    <a16:creationId xmlns:a16="http://schemas.microsoft.com/office/drawing/2014/main" id="{18808BCB-B75F-41E2-A0E6-BD533A6CDD35}"/>
                  </a:ext>
                </a:extLst>
              </p:cNvPr>
              <p:cNvSpPr/>
              <p:nvPr/>
            </p:nvSpPr>
            <p:spPr bwMode="auto">
              <a:xfrm>
                <a:off x="7827665" y="4623128"/>
                <a:ext cx="1362324" cy="438236"/>
              </a:xfrm>
              <a:prstGeom prst="flowChartAlternateProcess">
                <a:avLst/>
              </a:prstGeom>
              <a:solidFill>
                <a:schemeClr val="bg1"/>
              </a:solidFill>
              <a:ln>
                <a:noFill/>
              </a:ln>
              <a:effectLst>
                <a:outerShdw blurRad="254000" dist="762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146304" rIns="0" bIns="146304" numCol="1" spcCol="0" rtlCol="0" fromWordArt="0" anchor="ctr" anchorCtr="0" forceAA="0" compatLnSpc="1">
                <a:prstTxWarp prst="textNoShape">
                  <a:avLst/>
                </a:prstTxWarp>
                <a:noAutofit/>
              </a:bodyPr>
              <a:lstStyle/>
              <a:p>
                <a:pPr marL="0" marR="0" lvl="0" indent="0" algn="l" defTabSz="914367"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Azure Information Protection (AIP)</a:t>
                </a:r>
              </a:p>
            </p:txBody>
          </p:sp>
          <p:pic>
            <p:nvPicPr>
              <p:cNvPr id="735" name="Picture 734">
                <a:extLst>
                  <a:ext uri="{FF2B5EF4-FFF2-40B4-BE49-F238E27FC236}">
                    <a16:creationId xmlns:a16="http://schemas.microsoft.com/office/drawing/2014/main" id="{6DD13058-8BCA-41DC-A53A-EDDDC6BAAAEE}"/>
                  </a:ext>
                </a:extLst>
              </p:cNvPr>
              <p:cNvPicPr>
                <a:picLocks noChangeAspect="1"/>
              </p:cNvPicPr>
              <p:nvPr/>
            </p:nvPicPr>
            <p:blipFill rotWithShape="1">
              <a:blip r:embed="rId40"/>
              <a:srcRect r="37882" b="38239"/>
              <a:stretch/>
            </p:blipFill>
            <p:spPr>
              <a:xfrm>
                <a:off x="7904834" y="4705086"/>
                <a:ext cx="233150" cy="274320"/>
              </a:xfrm>
              <a:prstGeom prst="rect">
                <a:avLst/>
              </a:prstGeom>
            </p:spPr>
          </p:pic>
        </p:grpSp>
        <p:grpSp>
          <p:nvGrpSpPr>
            <p:cNvPr id="767" name="Group 766">
              <a:extLst>
                <a:ext uri="{FF2B5EF4-FFF2-40B4-BE49-F238E27FC236}">
                  <a16:creationId xmlns:a16="http://schemas.microsoft.com/office/drawing/2014/main" id="{E946E131-C004-4574-81C8-CA8174D5741F}"/>
                </a:ext>
              </a:extLst>
            </p:cNvPr>
            <p:cNvGrpSpPr/>
            <p:nvPr/>
          </p:nvGrpSpPr>
          <p:grpSpPr>
            <a:xfrm>
              <a:off x="8177561" y="5424775"/>
              <a:ext cx="1515175" cy="341194"/>
              <a:chOff x="8010761" y="5543381"/>
              <a:chExt cx="1515175" cy="341194"/>
            </a:xfrm>
          </p:grpSpPr>
          <p:sp>
            <p:nvSpPr>
              <p:cNvPr id="768" name="Flowchart: Alternate Process 767">
                <a:hlinkClick r:id="rId41" tooltip="Microsoft Intune provides mobile device management, mobile application management, and PC management capabilities from the cloud. "/>
                <a:extLst>
                  <a:ext uri="{FF2B5EF4-FFF2-40B4-BE49-F238E27FC236}">
                    <a16:creationId xmlns:a16="http://schemas.microsoft.com/office/drawing/2014/main" id="{0F082850-BB6B-40BC-B0AA-F71C67C0160B}"/>
                  </a:ext>
                </a:extLst>
              </p:cNvPr>
              <p:cNvSpPr/>
              <p:nvPr/>
            </p:nvSpPr>
            <p:spPr bwMode="auto">
              <a:xfrm>
                <a:off x="8010761" y="5543381"/>
                <a:ext cx="1515175" cy="341194"/>
              </a:xfrm>
              <a:prstGeom prst="flowChartAlternateProcess">
                <a:avLst/>
              </a:prstGeom>
              <a:solidFill>
                <a:schemeClr val="bg1"/>
              </a:solidFill>
              <a:ln>
                <a:noFill/>
              </a:ln>
              <a:effectLst>
                <a:outerShdw blurRad="254000" dist="762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146304" rIns="0" bIns="146304" numCol="1" spcCol="0" rtlCol="0" fromWordArt="0" anchor="ctr" anchorCtr="0" forceAA="0" compatLnSpc="1">
                <a:prstTxWarp prst="textNoShape">
                  <a:avLst/>
                </a:prstTxWarp>
                <a:noAutofit/>
              </a:bodyPr>
              <a:lstStyle/>
              <a:p>
                <a:pPr marL="0" marR="0" lvl="0" indent="0" algn="l" defTabSz="914367"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Microsoft Intune </a:t>
                </a:r>
                <a:br>
                  <a:rPr kumimoji="0" lang="en-US" sz="800" b="1" i="0" u="none" strike="noStrike" kern="1200" cap="none" spc="0" normalizeH="0" baseline="0" noProof="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br>
                <a:r>
                  <a:rPr kumimoji="0" lang="en-US" sz="800" b="1" i="0" u="none" strike="noStrike" kern="1200" cap="none" spc="0" normalizeH="0" baseline="0" noProof="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(MAM functionality)</a:t>
                </a:r>
              </a:p>
            </p:txBody>
          </p:sp>
          <p:pic>
            <p:nvPicPr>
              <p:cNvPr id="769" name="Picture 2" descr="Image result for intune logo">
                <a:extLst>
                  <a:ext uri="{FF2B5EF4-FFF2-40B4-BE49-F238E27FC236}">
                    <a16:creationId xmlns:a16="http://schemas.microsoft.com/office/drawing/2014/main" id="{245DFD67-64A0-41A5-A578-448C8D7D5CA5}"/>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8135161" y="5634130"/>
                <a:ext cx="158896" cy="1588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3" name="Group 272">
              <a:extLst>
                <a:ext uri="{FF2B5EF4-FFF2-40B4-BE49-F238E27FC236}">
                  <a16:creationId xmlns:a16="http://schemas.microsoft.com/office/drawing/2014/main" id="{DB580786-827A-428C-BE93-8FB3A7BD78C9}"/>
                </a:ext>
              </a:extLst>
            </p:cNvPr>
            <p:cNvGrpSpPr/>
            <p:nvPr/>
          </p:nvGrpSpPr>
          <p:grpSpPr>
            <a:xfrm>
              <a:off x="6698964" y="5726456"/>
              <a:ext cx="1338981" cy="254783"/>
              <a:chOff x="4435055" y="564768"/>
              <a:chExt cx="1338981" cy="254783"/>
            </a:xfrm>
          </p:grpSpPr>
          <p:sp>
            <p:nvSpPr>
              <p:cNvPr id="274" name="Speech Bubble: Rectangle with Corners Rounded 273">
                <a:extLst>
                  <a:ext uri="{FF2B5EF4-FFF2-40B4-BE49-F238E27FC236}">
                    <a16:creationId xmlns:a16="http://schemas.microsoft.com/office/drawing/2014/main" id="{305739E7-94BF-4F2B-99C9-EBD264069839}"/>
                  </a:ext>
                </a:extLst>
              </p:cNvPr>
              <p:cNvSpPr/>
              <p:nvPr/>
            </p:nvSpPr>
            <p:spPr bwMode="auto">
              <a:xfrm>
                <a:off x="4435055" y="564768"/>
                <a:ext cx="1338981" cy="240066"/>
              </a:xfrm>
              <a:prstGeom prst="wedgeRoundRectCallout">
                <a:avLst>
                  <a:gd name="adj1" fmla="val 21173"/>
                  <a:gd name="adj2" fmla="val -70506"/>
                  <a:gd name="adj3" fmla="val 16667"/>
                </a:avLst>
              </a:prstGeom>
              <a:solidFill>
                <a:schemeClr val="accent4"/>
              </a:solidFill>
              <a:ln w="19050">
                <a:solidFill>
                  <a:schemeClr val="accent4">
                    <a:lumMod val="75000"/>
                  </a:schemeClr>
                </a:solidFill>
                <a:headEnd type="none" w="med" len="med"/>
                <a:tailEnd type="none" w="med" len="med"/>
              </a:ln>
              <a:effectLst>
                <a:outerShdw blurRad="127000" dist="25400" algn="ctr" rotWithShape="0">
                  <a:prstClr val="black">
                    <a:alpha val="2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20040" tIns="45720" rIns="0" bIns="45720" numCol="1" spcCol="0" rtlCol="0" fromWordArt="0" anchor="t" anchorCtr="0" forceAA="0" compatLnSpc="1">
                <a:prstTxWarp prst="textNoShape">
                  <a:avLst/>
                </a:prstTxWarp>
                <a:sp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900" b="1" i="0" u="none" strike="noStrike" kern="1200" cap="none" spc="0" normalizeH="0" baseline="0" noProof="0">
                    <a:ln>
                      <a:noFill/>
                    </a:ln>
                    <a:gradFill>
                      <a:gsLst>
                        <a:gs pos="2917">
                          <a:srgbClr val="353535"/>
                        </a:gs>
                        <a:gs pos="30000">
                          <a:srgbClr val="353535"/>
                        </a:gs>
                      </a:gsLst>
                      <a:lin ang="5400000" scaled="0"/>
                    </a:gradFill>
                    <a:effectLst/>
                    <a:uLnTx/>
                    <a:uFillTx/>
                    <a:latin typeface="Segoe UI" panose="020B0502040204020203" pitchFamily="34" charset="0"/>
                    <a:ea typeface="+mn-ea"/>
                    <a:cs typeface="Segoe UI" panose="020B0502040204020203" pitchFamily="34" charset="0"/>
                  </a:rPr>
                  <a:t>Approved Apps</a:t>
                </a:r>
              </a:p>
            </p:txBody>
          </p:sp>
          <p:pic>
            <p:nvPicPr>
              <p:cNvPr id="275" name="Graphic 274" descr="Chat bubble">
                <a:extLst>
                  <a:ext uri="{FF2B5EF4-FFF2-40B4-BE49-F238E27FC236}">
                    <a16:creationId xmlns:a16="http://schemas.microsoft.com/office/drawing/2014/main" id="{E18A0062-9A95-4AF0-88F9-4E119A36E9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84244" y="574673"/>
                <a:ext cx="244878" cy="244878"/>
              </a:xfrm>
              <a:prstGeom prst="rect">
                <a:avLst/>
              </a:prstGeom>
            </p:spPr>
          </p:pic>
        </p:grpSp>
        <p:grpSp>
          <p:nvGrpSpPr>
            <p:cNvPr id="254" name="Group 253">
              <a:extLst>
                <a:ext uri="{FF2B5EF4-FFF2-40B4-BE49-F238E27FC236}">
                  <a16:creationId xmlns:a16="http://schemas.microsoft.com/office/drawing/2014/main" id="{CA726A1C-1A22-4964-A603-C662BB261AD1}"/>
                </a:ext>
              </a:extLst>
            </p:cNvPr>
            <p:cNvGrpSpPr/>
            <p:nvPr/>
          </p:nvGrpSpPr>
          <p:grpSpPr>
            <a:xfrm>
              <a:off x="7385939" y="1465127"/>
              <a:ext cx="1384548" cy="377976"/>
              <a:chOff x="5522826" y="1254791"/>
              <a:chExt cx="1384548" cy="377976"/>
            </a:xfrm>
          </p:grpSpPr>
          <p:sp>
            <p:nvSpPr>
              <p:cNvPr id="255" name="Speech Bubble: Rectangle with Corners Rounded 254">
                <a:extLst>
                  <a:ext uri="{FF2B5EF4-FFF2-40B4-BE49-F238E27FC236}">
                    <a16:creationId xmlns:a16="http://schemas.microsoft.com/office/drawing/2014/main" id="{D1853EB6-6F09-4038-8655-28E2E5829E14}"/>
                  </a:ext>
                </a:extLst>
              </p:cNvPr>
              <p:cNvSpPr/>
              <p:nvPr/>
            </p:nvSpPr>
            <p:spPr bwMode="auto">
              <a:xfrm>
                <a:off x="5522826" y="1254791"/>
                <a:ext cx="1384548" cy="377976"/>
              </a:xfrm>
              <a:prstGeom prst="wedgeRoundRectCallout">
                <a:avLst>
                  <a:gd name="adj1" fmla="val 18780"/>
                  <a:gd name="adj2" fmla="val -69368"/>
                  <a:gd name="adj3" fmla="val 16667"/>
                </a:avLst>
              </a:prstGeom>
              <a:solidFill>
                <a:srgbClr val="FEF000"/>
              </a:solidFill>
              <a:ln w="19050">
                <a:solidFill>
                  <a:srgbClr val="FFB900"/>
                </a:solidFill>
                <a:headEnd type="none" w="med" len="med"/>
                <a:tailEnd type="none" w="med" len="med"/>
              </a:ln>
              <a:effectLst>
                <a:outerShdw blurRad="127000" dist="25400" algn="ctr" rotWithShape="0">
                  <a:prstClr val="black">
                    <a:alpha val="2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20040" tIns="45720" rIns="0" bIns="45720" numCol="1" spcCol="0" rtlCol="0" fromWordArt="0" anchor="t" anchorCtr="0" forceAA="0" compatLnSpc="1">
                <a:prstTxWarp prst="textNoShape">
                  <a:avLst/>
                </a:prstTxWarp>
                <a:sp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900" b="1" i="0" u="none" strike="noStrike" kern="1200" cap="none" spc="0" normalizeH="0" baseline="0" noProof="0">
                    <a:ln>
                      <a:noFill/>
                    </a:ln>
                    <a:gradFill>
                      <a:gsLst>
                        <a:gs pos="2917">
                          <a:srgbClr val="353535"/>
                        </a:gs>
                        <a:gs pos="30000">
                          <a:srgbClr val="353535"/>
                        </a:gs>
                      </a:gsLst>
                      <a:lin ang="5400000" scaled="0"/>
                    </a:gradFill>
                    <a:effectLst/>
                    <a:uLnTx/>
                    <a:uFillTx/>
                    <a:latin typeface="Segoe UI" panose="020B0502040204020203" pitchFamily="34" charset="0"/>
                    <a:ea typeface="+mn-ea"/>
                    <a:cs typeface="Segoe UI" panose="020B0502040204020203" pitchFamily="34" charset="0"/>
                  </a:rPr>
                  <a:t>Lower Access</a:t>
                </a:r>
              </a:p>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gradFill>
                      <a:gsLst>
                        <a:gs pos="2917">
                          <a:srgbClr val="353535"/>
                        </a:gs>
                        <a:gs pos="30000">
                          <a:srgbClr val="353535"/>
                        </a:gs>
                      </a:gsLst>
                      <a:lin ang="5400000" scaled="0"/>
                    </a:gradFill>
                    <a:effectLst/>
                    <a:uLnTx/>
                    <a:uFillTx/>
                    <a:latin typeface="Segoe UI" panose="020B0502040204020203" pitchFamily="34" charset="0"/>
                    <a:ea typeface="+mn-ea"/>
                    <a:cs typeface="Segoe UI" panose="020B0502040204020203" pitchFamily="34" charset="0"/>
                  </a:rPr>
                  <a:t>Restricted session</a:t>
                </a:r>
              </a:p>
            </p:txBody>
          </p:sp>
          <p:pic>
            <p:nvPicPr>
              <p:cNvPr id="256" name="Graphic 255" descr="Chat bubble">
                <a:extLst>
                  <a:ext uri="{FF2B5EF4-FFF2-40B4-BE49-F238E27FC236}">
                    <a16:creationId xmlns:a16="http://schemas.microsoft.com/office/drawing/2014/main" id="{A525BF97-E086-47AC-9A87-4E60566101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72014" y="1316108"/>
                <a:ext cx="244878" cy="244878"/>
              </a:xfrm>
              <a:prstGeom prst="rect">
                <a:avLst/>
              </a:prstGeom>
            </p:spPr>
          </p:pic>
        </p:grpSp>
        <p:cxnSp>
          <p:nvCxnSpPr>
            <p:cNvPr id="376" name="Straight Connector 375">
              <a:extLst>
                <a:ext uri="{FF2B5EF4-FFF2-40B4-BE49-F238E27FC236}">
                  <a16:creationId xmlns:a16="http://schemas.microsoft.com/office/drawing/2014/main" id="{00EF05EE-9C45-4862-AA0A-501701C3C0E8}"/>
                </a:ext>
              </a:extLst>
            </p:cNvPr>
            <p:cNvCxnSpPr>
              <a:cxnSpLocks/>
            </p:cNvCxnSpPr>
            <p:nvPr/>
          </p:nvCxnSpPr>
          <p:spPr>
            <a:xfrm>
              <a:off x="8248490" y="6179056"/>
              <a:ext cx="3624185" cy="0"/>
            </a:xfrm>
            <a:prstGeom prst="line">
              <a:avLst/>
            </a:prstGeom>
            <a:ln w="38100">
              <a:solidFill>
                <a:schemeClr val="accent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960858A4-F15F-4B81-8838-58C65C363A8B}"/>
              </a:ext>
            </a:extLst>
          </p:cNvPr>
          <p:cNvGrpSpPr/>
          <p:nvPr/>
        </p:nvGrpSpPr>
        <p:grpSpPr>
          <a:xfrm>
            <a:off x="897088" y="3663124"/>
            <a:ext cx="3799038" cy="2293876"/>
            <a:chOff x="897088" y="3663124"/>
            <a:chExt cx="3799038" cy="2293876"/>
          </a:xfrm>
        </p:grpSpPr>
        <p:grpSp>
          <p:nvGrpSpPr>
            <p:cNvPr id="392" name="Group 391">
              <a:extLst>
                <a:ext uri="{FF2B5EF4-FFF2-40B4-BE49-F238E27FC236}">
                  <a16:creationId xmlns:a16="http://schemas.microsoft.com/office/drawing/2014/main" id="{9AB1241B-F11D-4673-83C6-CA042566CB8B}"/>
                </a:ext>
              </a:extLst>
            </p:cNvPr>
            <p:cNvGrpSpPr/>
            <p:nvPr/>
          </p:nvGrpSpPr>
          <p:grpSpPr>
            <a:xfrm>
              <a:off x="897088" y="4905344"/>
              <a:ext cx="1530464" cy="549343"/>
              <a:chOff x="266024" y="4531618"/>
              <a:chExt cx="1530464" cy="549343"/>
            </a:xfrm>
          </p:grpSpPr>
          <p:grpSp>
            <p:nvGrpSpPr>
              <p:cNvPr id="393" name="Group 392">
                <a:extLst>
                  <a:ext uri="{FF2B5EF4-FFF2-40B4-BE49-F238E27FC236}">
                    <a16:creationId xmlns:a16="http://schemas.microsoft.com/office/drawing/2014/main" id="{8FC9190C-8371-47EF-89DE-D4FBF1228C3A}"/>
                  </a:ext>
                </a:extLst>
              </p:cNvPr>
              <p:cNvGrpSpPr/>
              <p:nvPr/>
            </p:nvGrpSpPr>
            <p:grpSpPr>
              <a:xfrm>
                <a:off x="266024" y="4531618"/>
                <a:ext cx="1530464" cy="549343"/>
                <a:chOff x="642736" y="6066403"/>
                <a:chExt cx="1530464" cy="549343"/>
              </a:xfrm>
            </p:grpSpPr>
            <p:sp>
              <p:nvSpPr>
                <p:cNvPr id="483" name="Rectangle 482">
                  <a:hlinkClick r:id="rId43" tooltip="Microsoft Defender Advanced Threat Protection (ATP) provides powerful Windows 10 protections, Endpoint Detection and Response (EDR) across platforms, and Automated Incident Response Services"/>
                  <a:extLst>
                    <a:ext uri="{FF2B5EF4-FFF2-40B4-BE49-F238E27FC236}">
                      <a16:creationId xmlns:a16="http://schemas.microsoft.com/office/drawing/2014/main" id="{807DF8D9-2AFE-42DD-9494-B8D3860EC231}"/>
                    </a:ext>
                  </a:extLst>
                </p:cNvPr>
                <p:cNvSpPr/>
                <p:nvPr/>
              </p:nvSpPr>
              <p:spPr>
                <a:xfrm>
                  <a:off x="642736" y="6066403"/>
                  <a:ext cx="1530464" cy="549343"/>
                </a:xfrm>
                <a:prstGeom prst="rect">
                  <a:avLst/>
                </a:prstGeom>
                <a:noFill/>
                <a:ln w="1587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182880" r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97000"/>
                    </a:lnSpc>
                    <a:spcBef>
                      <a:spcPts val="0"/>
                    </a:spcBef>
                    <a:spcAft>
                      <a:spcPts val="0"/>
                    </a:spcAft>
                    <a:buClrTx/>
                    <a:buSzTx/>
                    <a:buFontTx/>
                    <a:buNone/>
                    <a:tabLst/>
                    <a:defRPr/>
                  </a:pPr>
                  <a:r>
                    <a:rPr kumimoji="0" lang="en-US" sz="800" b="1" i="0" u="none" strike="noStrike" kern="1200" cap="none" spc="0" normalizeH="0" baseline="0" noProof="0">
                      <a:ln>
                        <a:noFill/>
                      </a:ln>
                      <a:gradFill>
                        <a:gsLst>
                          <a:gs pos="0">
                            <a:srgbClr val="000000"/>
                          </a:gs>
                          <a:gs pos="100000">
                            <a:srgbClr val="000000"/>
                          </a:gs>
                        </a:gsLst>
                        <a:lin ang="5400000" scaled="1"/>
                      </a:gradFill>
                      <a:effectLst/>
                      <a:uLnTx/>
                      <a:uFillTx/>
                      <a:latin typeface="Segoe UI" panose="020B0502040204020203" pitchFamily="34" charset="0"/>
                      <a:ea typeface="+mn-ea"/>
                      <a:cs typeface="Segoe UI" panose="020B0502040204020203" pitchFamily="34" charset="0"/>
                    </a:rPr>
                    <a:t> Microsoft Defender ATP</a:t>
                  </a:r>
                </a:p>
              </p:txBody>
            </p:sp>
            <p:pic>
              <p:nvPicPr>
                <p:cNvPr id="484" name="Picture 483">
                  <a:extLst>
                    <a:ext uri="{FF2B5EF4-FFF2-40B4-BE49-F238E27FC236}">
                      <a16:creationId xmlns:a16="http://schemas.microsoft.com/office/drawing/2014/main" id="{31DC6F48-0635-41EA-8B23-F499D1D4DBA8}"/>
                    </a:ext>
                  </a:extLst>
                </p:cNvPr>
                <p:cNvPicPr>
                  <a:picLocks noChangeAspect="1"/>
                </p:cNvPicPr>
                <p:nvPr/>
              </p:nvPicPr>
              <p:blipFill>
                <a:blip r:embed="rId4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2714" y="6116775"/>
                  <a:ext cx="117209" cy="117209"/>
                </a:xfrm>
                <a:prstGeom prst="rect">
                  <a:avLst/>
                </a:prstGeom>
              </p:spPr>
            </p:pic>
          </p:grpSp>
          <p:pic>
            <p:nvPicPr>
              <p:cNvPr id="394" name="Picture 393">
                <a:extLst>
                  <a:ext uri="{FF2B5EF4-FFF2-40B4-BE49-F238E27FC236}">
                    <a16:creationId xmlns:a16="http://schemas.microsoft.com/office/drawing/2014/main" id="{F2521B34-CCEB-49FD-B3AE-A78638CBB1BE}"/>
                  </a:ext>
                </a:extLst>
              </p:cNvPr>
              <p:cNvPicPr>
                <a:picLocks noChangeAspect="1"/>
              </p:cNvPicPr>
              <p:nvPr/>
            </p:nvPicPr>
            <p:blipFill rotWithShape="1">
              <a:blip r:embed="rId45" cstate="print">
                <a:duotone>
                  <a:schemeClr val="accent1">
                    <a:shade val="45000"/>
                    <a:satMod val="135000"/>
                  </a:schemeClr>
                  <a:prstClr val="white"/>
                </a:duotone>
                <a:extLst>
                  <a:ext uri="{28A0092B-C50C-407E-A947-70E740481C1C}">
                    <a14:useLocalDpi xmlns:a14="http://schemas.microsoft.com/office/drawing/2010/main" val="0"/>
                  </a:ext>
                </a:extLst>
              </a:blip>
              <a:srcRect l="-2"/>
              <a:stretch/>
            </p:blipFill>
            <p:spPr>
              <a:xfrm>
                <a:off x="1582338" y="4772290"/>
                <a:ext cx="138191" cy="105225"/>
              </a:xfrm>
              <a:prstGeom prst="rect">
                <a:avLst/>
              </a:prstGeom>
            </p:spPr>
          </p:pic>
          <p:grpSp>
            <p:nvGrpSpPr>
              <p:cNvPr id="395" name="Group 394">
                <a:extLst>
                  <a:ext uri="{FF2B5EF4-FFF2-40B4-BE49-F238E27FC236}">
                    <a16:creationId xmlns:a16="http://schemas.microsoft.com/office/drawing/2014/main" id="{D0D58178-7D22-441D-B07A-1DAF103A1C2A}"/>
                  </a:ext>
                </a:extLst>
              </p:cNvPr>
              <p:cNvGrpSpPr/>
              <p:nvPr/>
            </p:nvGrpSpPr>
            <p:grpSpPr>
              <a:xfrm>
                <a:off x="1434370" y="4744861"/>
                <a:ext cx="116598" cy="222844"/>
                <a:chOff x="2136298" y="4226790"/>
                <a:chExt cx="196678" cy="375893"/>
              </a:xfrm>
            </p:grpSpPr>
            <p:sp>
              <p:nvSpPr>
                <p:cNvPr id="481" name="Rectangle 480">
                  <a:extLst>
                    <a:ext uri="{FF2B5EF4-FFF2-40B4-BE49-F238E27FC236}">
                      <a16:creationId xmlns:a16="http://schemas.microsoft.com/office/drawing/2014/main" id="{74CFE8E3-0010-4EE2-8C13-1D57671EBFB0}"/>
                    </a:ext>
                  </a:extLst>
                </p:cNvPr>
                <p:cNvSpPr/>
                <p:nvPr/>
              </p:nvSpPr>
              <p:spPr bwMode="auto">
                <a:xfrm>
                  <a:off x="2138191" y="4226790"/>
                  <a:ext cx="194785" cy="375893"/>
                </a:xfrm>
                <a:prstGeom prst="rect">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82" name="server">
                  <a:extLst>
                    <a:ext uri="{FF2B5EF4-FFF2-40B4-BE49-F238E27FC236}">
                      <a16:creationId xmlns:a16="http://schemas.microsoft.com/office/drawing/2014/main" id="{DA1BEF28-343E-463A-A88B-1E5C70BFF425}"/>
                    </a:ext>
                  </a:extLst>
                </p:cNvPr>
                <p:cNvSpPr>
                  <a:spLocks noChangeAspect="1" noEditPoints="1"/>
                </p:cNvSpPr>
                <p:nvPr/>
              </p:nvSpPr>
              <p:spPr bwMode="auto">
                <a:xfrm>
                  <a:off x="2136298" y="4235711"/>
                  <a:ext cx="192569" cy="36576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4224"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grpSp>
          <p:sp>
            <p:nvSpPr>
              <p:cNvPr id="397" name="Oval 396">
                <a:extLst>
                  <a:ext uri="{FF2B5EF4-FFF2-40B4-BE49-F238E27FC236}">
                    <a16:creationId xmlns:a16="http://schemas.microsoft.com/office/drawing/2014/main" id="{EE81E60E-6DB3-4F73-83E9-51C9A33EEA4A}"/>
                  </a:ext>
                </a:extLst>
              </p:cNvPr>
              <p:cNvSpPr/>
              <p:nvPr/>
            </p:nvSpPr>
            <p:spPr bwMode="auto">
              <a:xfrm>
                <a:off x="1489735" y="4850994"/>
                <a:ext cx="142508" cy="14250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399" name="Picture 398">
                <a:extLst>
                  <a:ext uri="{FF2B5EF4-FFF2-40B4-BE49-F238E27FC236}">
                    <a16:creationId xmlns:a16="http://schemas.microsoft.com/office/drawing/2014/main" id="{794BD524-8BD7-4D6D-81E6-8B8C8C947BF8}"/>
                  </a:ext>
                </a:extLst>
              </p:cNvPr>
              <p:cNvPicPr>
                <a:picLocks noChangeAspect="1"/>
              </p:cNvPicPr>
              <p:nvPr/>
            </p:nvPicPr>
            <p:blipFill rotWithShape="1">
              <a:blip r:embed="rId46" cstate="email">
                <a:extLst>
                  <a:ext uri="{28A0092B-C50C-407E-A947-70E740481C1C}">
                    <a14:useLocalDpi xmlns:a14="http://schemas.microsoft.com/office/drawing/2010/main"/>
                  </a:ext>
                </a:extLst>
              </a:blip>
              <a:srcRect r="83295"/>
              <a:stretch/>
            </p:blipFill>
            <p:spPr>
              <a:xfrm>
                <a:off x="1614831" y="4877476"/>
                <a:ext cx="100469" cy="87602"/>
              </a:xfrm>
              <a:prstGeom prst="rect">
                <a:avLst/>
              </a:prstGeom>
            </p:spPr>
          </p:pic>
          <p:grpSp>
            <p:nvGrpSpPr>
              <p:cNvPr id="400" name="Group 399">
                <a:extLst>
                  <a:ext uri="{FF2B5EF4-FFF2-40B4-BE49-F238E27FC236}">
                    <a16:creationId xmlns:a16="http://schemas.microsoft.com/office/drawing/2014/main" id="{AF6463F3-4A3C-4DDA-B00A-8B8838A62F7E}"/>
                  </a:ext>
                </a:extLst>
              </p:cNvPr>
              <p:cNvGrpSpPr/>
              <p:nvPr/>
            </p:nvGrpSpPr>
            <p:grpSpPr>
              <a:xfrm>
                <a:off x="929436" y="4810091"/>
                <a:ext cx="204812" cy="156967"/>
                <a:chOff x="2892310" y="4439341"/>
                <a:chExt cx="376337" cy="288423"/>
              </a:xfrm>
            </p:grpSpPr>
            <p:sp>
              <p:nvSpPr>
                <p:cNvPr id="478" name="monitor">
                  <a:extLst>
                    <a:ext uri="{FF2B5EF4-FFF2-40B4-BE49-F238E27FC236}">
                      <a16:creationId xmlns:a16="http://schemas.microsoft.com/office/drawing/2014/main" id="{A7901E8A-FE59-4636-BC0E-1908BB3E323B}"/>
                    </a:ext>
                  </a:extLst>
                </p:cNvPr>
                <p:cNvSpPr>
                  <a:spLocks noChangeAspect="1" noEditPoints="1"/>
                </p:cNvSpPr>
                <p:nvPr/>
              </p:nvSpPr>
              <p:spPr bwMode="auto">
                <a:xfrm>
                  <a:off x="2892310" y="4439341"/>
                  <a:ext cx="376337" cy="288423"/>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4224" cap="sq">
                  <a:solidFill>
                    <a:schemeClr val="accent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479" name="Rectangle 478">
                  <a:extLst>
                    <a:ext uri="{FF2B5EF4-FFF2-40B4-BE49-F238E27FC236}">
                      <a16:creationId xmlns:a16="http://schemas.microsoft.com/office/drawing/2014/main" id="{46DF0550-8A49-47EA-98E7-F01D65DE09A2}"/>
                    </a:ext>
                  </a:extLst>
                </p:cNvPr>
                <p:cNvSpPr/>
                <p:nvPr/>
              </p:nvSpPr>
              <p:spPr bwMode="auto">
                <a:xfrm>
                  <a:off x="2892310" y="4439341"/>
                  <a:ext cx="376337" cy="228557"/>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480" name="Picture 479">
                  <a:extLst>
                    <a:ext uri="{FF2B5EF4-FFF2-40B4-BE49-F238E27FC236}">
                      <a16:creationId xmlns:a16="http://schemas.microsoft.com/office/drawing/2014/main" id="{80ADE1A7-703F-404D-BCF0-5E64A8D3615B}"/>
                    </a:ext>
                  </a:extLst>
                </p:cNvPr>
                <p:cNvPicPr>
                  <a:picLocks noChangeAspect="1"/>
                </p:cNvPicPr>
                <p:nvPr/>
              </p:nvPicPr>
              <p:blipFill rotWithShape="1">
                <a:blip r:embed="rId47">
                  <a:extLst>
                    <a:ext uri="{28A0092B-C50C-407E-A947-70E740481C1C}">
                      <a14:useLocalDpi xmlns:a14="http://schemas.microsoft.com/office/drawing/2010/main" val="0"/>
                    </a:ext>
                  </a:extLst>
                </a:blip>
                <a:srcRect/>
                <a:stretch/>
              </p:blipFill>
              <p:spPr>
                <a:xfrm>
                  <a:off x="3016842" y="4495234"/>
                  <a:ext cx="137762" cy="116769"/>
                </a:xfrm>
                <a:prstGeom prst="rect">
                  <a:avLst/>
                </a:prstGeom>
              </p:spPr>
            </p:pic>
          </p:grpSp>
          <p:grpSp>
            <p:nvGrpSpPr>
              <p:cNvPr id="401" name="Group 400">
                <a:extLst>
                  <a:ext uri="{FF2B5EF4-FFF2-40B4-BE49-F238E27FC236}">
                    <a16:creationId xmlns:a16="http://schemas.microsoft.com/office/drawing/2014/main" id="{DFC23E39-8E8F-4306-8085-D43692E00C3F}"/>
                  </a:ext>
                </a:extLst>
              </p:cNvPr>
              <p:cNvGrpSpPr/>
              <p:nvPr/>
            </p:nvGrpSpPr>
            <p:grpSpPr>
              <a:xfrm>
                <a:off x="1180339" y="4810091"/>
                <a:ext cx="207940" cy="156966"/>
                <a:chOff x="7987238" y="1610486"/>
                <a:chExt cx="506061" cy="382007"/>
              </a:xfrm>
            </p:grpSpPr>
            <p:sp>
              <p:nvSpPr>
                <p:cNvPr id="472" name="Rectangle 471">
                  <a:extLst>
                    <a:ext uri="{FF2B5EF4-FFF2-40B4-BE49-F238E27FC236}">
                      <a16:creationId xmlns:a16="http://schemas.microsoft.com/office/drawing/2014/main" id="{115B0FE9-3512-4367-BE05-F721A57A553E}"/>
                    </a:ext>
                  </a:extLst>
                </p:cNvPr>
                <p:cNvSpPr/>
                <p:nvPr/>
              </p:nvSpPr>
              <p:spPr bwMode="auto">
                <a:xfrm>
                  <a:off x="7994852" y="1610486"/>
                  <a:ext cx="498447" cy="302717"/>
                </a:xfrm>
                <a:prstGeom prst="rect">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473" name="Group 472">
                  <a:extLst>
                    <a:ext uri="{FF2B5EF4-FFF2-40B4-BE49-F238E27FC236}">
                      <a16:creationId xmlns:a16="http://schemas.microsoft.com/office/drawing/2014/main" id="{A9B46847-716F-4F82-B146-6C3E6ED7CDB2}"/>
                    </a:ext>
                  </a:extLst>
                </p:cNvPr>
                <p:cNvGrpSpPr/>
                <p:nvPr/>
              </p:nvGrpSpPr>
              <p:grpSpPr>
                <a:xfrm>
                  <a:off x="7987238" y="1610486"/>
                  <a:ext cx="498447" cy="382007"/>
                  <a:chOff x="9563138" y="2462727"/>
                  <a:chExt cx="516394" cy="395761"/>
                </a:xfrm>
              </p:grpSpPr>
              <p:sp>
                <p:nvSpPr>
                  <p:cNvPr id="474" name="monitor">
                    <a:extLst>
                      <a:ext uri="{FF2B5EF4-FFF2-40B4-BE49-F238E27FC236}">
                        <a16:creationId xmlns:a16="http://schemas.microsoft.com/office/drawing/2014/main" id="{1FC24B01-94EA-4E59-AFE9-FE76B15D98A0}"/>
                      </a:ext>
                    </a:extLst>
                  </p:cNvPr>
                  <p:cNvSpPr>
                    <a:spLocks noChangeAspect="1" noEditPoints="1"/>
                  </p:cNvSpPr>
                  <p:nvPr/>
                </p:nvSpPr>
                <p:spPr bwMode="auto">
                  <a:xfrm>
                    <a:off x="9563138" y="2462727"/>
                    <a:ext cx="516394" cy="395761"/>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4224" cap="sq">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nvGrpSpPr>
                  <p:cNvPr id="475" name="Group 474">
                    <a:extLst>
                      <a:ext uri="{FF2B5EF4-FFF2-40B4-BE49-F238E27FC236}">
                        <a16:creationId xmlns:a16="http://schemas.microsoft.com/office/drawing/2014/main" id="{6E16F4EB-078D-4E53-A677-5CB0356CB401}"/>
                      </a:ext>
                    </a:extLst>
                  </p:cNvPr>
                  <p:cNvGrpSpPr/>
                  <p:nvPr/>
                </p:nvGrpSpPr>
                <p:grpSpPr>
                  <a:xfrm>
                    <a:off x="9746672" y="2545410"/>
                    <a:ext cx="107950" cy="134938"/>
                    <a:chOff x="9444088" y="2885171"/>
                    <a:chExt cx="107950" cy="134938"/>
                  </a:xfrm>
                  <a:solidFill>
                    <a:schemeClr val="tx1"/>
                  </a:solidFill>
                </p:grpSpPr>
                <p:sp>
                  <p:nvSpPr>
                    <p:cNvPr id="476" name="Freeform 26">
                      <a:extLst>
                        <a:ext uri="{FF2B5EF4-FFF2-40B4-BE49-F238E27FC236}">
                          <a16:creationId xmlns:a16="http://schemas.microsoft.com/office/drawing/2014/main" id="{9B61BFB3-B474-4262-87A4-9288BC01C530}"/>
                        </a:ext>
                      </a:extLst>
                    </p:cNvPr>
                    <p:cNvSpPr>
                      <a:spLocks/>
                    </p:cNvSpPr>
                    <p:nvPr/>
                  </p:nvSpPr>
                  <p:spPr bwMode="auto">
                    <a:xfrm>
                      <a:off x="9496476" y="2885171"/>
                      <a:ext cx="30163" cy="31750"/>
                    </a:xfrm>
                    <a:custGeom>
                      <a:avLst/>
                      <a:gdLst>
                        <a:gd name="T0" fmla="*/ 179 w 188"/>
                        <a:gd name="T1" fmla="*/ 0 h 196"/>
                        <a:gd name="T2" fmla="*/ 45 w 188"/>
                        <a:gd name="T3" fmla="*/ 72 h 196"/>
                        <a:gd name="T4" fmla="*/ 12 w 188"/>
                        <a:gd name="T5" fmla="*/ 195 h 196"/>
                        <a:gd name="T6" fmla="*/ 141 w 188"/>
                        <a:gd name="T7" fmla="*/ 128 h 196"/>
                        <a:gd name="T8" fmla="*/ 179 w 188"/>
                        <a:gd name="T9" fmla="*/ 0 h 196"/>
                      </a:gdLst>
                      <a:ahLst/>
                      <a:cxnLst>
                        <a:cxn ang="0">
                          <a:pos x="T0" y="T1"/>
                        </a:cxn>
                        <a:cxn ang="0">
                          <a:pos x="T2" y="T3"/>
                        </a:cxn>
                        <a:cxn ang="0">
                          <a:pos x="T4" y="T5"/>
                        </a:cxn>
                        <a:cxn ang="0">
                          <a:pos x="T6" y="T7"/>
                        </a:cxn>
                        <a:cxn ang="0">
                          <a:pos x="T8" y="T9"/>
                        </a:cxn>
                      </a:cxnLst>
                      <a:rect l="0" t="0" r="r" b="b"/>
                      <a:pathLst>
                        <a:path w="188" h="196">
                          <a:moveTo>
                            <a:pt x="179" y="0"/>
                          </a:moveTo>
                          <a:cubicBezTo>
                            <a:pt x="179" y="0"/>
                            <a:pt x="90" y="8"/>
                            <a:pt x="45" y="72"/>
                          </a:cubicBezTo>
                          <a:cubicBezTo>
                            <a:pt x="0" y="136"/>
                            <a:pt x="12" y="195"/>
                            <a:pt x="12" y="195"/>
                          </a:cubicBezTo>
                          <a:cubicBezTo>
                            <a:pt x="12" y="195"/>
                            <a:pt x="90" y="196"/>
                            <a:pt x="141" y="128"/>
                          </a:cubicBezTo>
                          <a:cubicBezTo>
                            <a:pt x="188" y="66"/>
                            <a:pt x="179" y="0"/>
                            <a:pt x="179"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77" name="Freeform 27">
                      <a:extLst>
                        <a:ext uri="{FF2B5EF4-FFF2-40B4-BE49-F238E27FC236}">
                          <a16:creationId xmlns:a16="http://schemas.microsoft.com/office/drawing/2014/main" id="{19AB8FE5-0198-4816-86E4-0A8350B8C1C6}"/>
                        </a:ext>
                      </a:extLst>
                    </p:cNvPr>
                    <p:cNvSpPr>
                      <a:spLocks/>
                    </p:cNvSpPr>
                    <p:nvPr/>
                  </p:nvSpPr>
                  <p:spPr bwMode="auto">
                    <a:xfrm>
                      <a:off x="9444088" y="2916921"/>
                      <a:ext cx="107950" cy="103188"/>
                    </a:xfrm>
                    <a:custGeom>
                      <a:avLst/>
                      <a:gdLst>
                        <a:gd name="T0" fmla="*/ 662 w 682"/>
                        <a:gd name="T1" fmla="*/ 87 h 643"/>
                        <a:gd name="T2" fmla="*/ 499 w 682"/>
                        <a:gd name="T3" fmla="*/ 2 h 643"/>
                        <a:gd name="T4" fmla="*/ 424 w 682"/>
                        <a:gd name="T5" fmla="*/ 16 h 643"/>
                        <a:gd name="T6" fmla="*/ 345 w 682"/>
                        <a:gd name="T7" fmla="*/ 41 h 643"/>
                        <a:gd name="T8" fmla="*/ 286 w 682"/>
                        <a:gd name="T9" fmla="*/ 22 h 643"/>
                        <a:gd name="T10" fmla="*/ 201 w 682"/>
                        <a:gd name="T11" fmla="*/ 4 h 643"/>
                        <a:gd name="T12" fmla="*/ 82 w 682"/>
                        <a:gd name="T13" fmla="*/ 53 h 643"/>
                        <a:gd name="T14" fmla="*/ 0 w 682"/>
                        <a:gd name="T15" fmla="*/ 261 h 643"/>
                        <a:gd name="T16" fmla="*/ 58 w 682"/>
                        <a:gd name="T17" fmla="*/ 484 h 643"/>
                        <a:gd name="T18" fmla="*/ 143 w 682"/>
                        <a:gd name="T19" fmla="*/ 603 h 643"/>
                        <a:gd name="T20" fmla="*/ 209 w 682"/>
                        <a:gd name="T21" fmla="*/ 639 h 643"/>
                        <a:gd name="T22" fmla="*/ 258 w 682"/>
                        <a:gd name="T23" fmla="*/ 634 h 643"/>
                        <a:gd name="T24" fmla="*/ 321 w 682"/>
                        <a:gd name="T25" fmla="*/ 609 h 643"/>
                        <a:gd name="T26" fmla="*/ 406 w 682"/>
                        <a:gd name="T27" fmla="*/ 612 h 643"/>
                        <a:gd name="T28" fmla="*/ 492 w 682"/>
                        <a:gd name="T29" fmla="*/ 640 h 643"/>
                        <a:gd name="T30" fmla="*/ 609 w 682"/>
                        <a:gd name="T31" fmla="*/ 560 h 643"/>
                        <a:gd name="T32" fmla="*/ 671 w 682"/>
                        <a:gd name="T33" fmla="*/ 452 h 643"/>
                        <a:gd name="T34" fmla="*/ 682 w 682"/>
                        <a:gd name="T35" fmla="*/ 414 h 643"/>
                        <a:gd name="T36" fmla="*/ 631 w 682"/>
                        <a:gd name="T37" fmla="*/ 382 h 643"/>
                        <a:gd name="T38" fmla="*/ 572 w 682"/>
                        <a:gd name="T39" fmla="*/ 274 h 643"/>
                        <a:gd name="T40" fmla="*/ 599 w 682"/>
                        <a:gd name="T41" fmla="*/ 147 h 643"/>
                        <a:gd name="T42" fmla="*/ 662 w 682"/>
                        <a:gd name="T43" fmla="*/ 87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2" h="643">
                          <a:moveTo>
                            <a:pt x="662" y="87"/>
                          </a:moveTo>
                          <a:cubicBezTo>
                            <a:pt x="662" y="87"/>
                            <a:pt x="614" y="2"/>
                            <a:pt x="499" y="2"/>
                          </a:cubicBezTo>
                          <a:cubicBezTo>
                            <a:pt x="499" y="2"/>
                            <a:pt x="469" y="0"/>
                            <a:pt x="424" y="16"/>
                          </a:cubicBezTo>
                          <a:cubicBezTo>
                            <a:pt x="379" y="32"/>
                            <a:pt x="367" y="41"/>
                            <a:pt x="345" y="41"/>
                          </a:cubicBezTo>
                          <a:cubicBezTo>
                            <a:pt x="345" y="41"/>
                            <a:pt x="315" y="36"/>
                            <a:pt x="286" y="22"/>
                          </a:cubicBezTo>
                          <a:cubicBezTo>
                            <a:pt x="257" y="9"/>
                            <a:pt x="226" y="4"/>
                            <a:pt x="201" y="4"/>
                          </a:cubicBezTo>
                          <a:cubicBezTo>
                            <a:pt x="176" y="4"/>
                            <a:pt x="121" y="20"/>
                            <a:pt x="82" y="53"/>
                          </a:cubicBezTo>
                          <a:cubicBezTo>
                            <a:pt x="41" y="88"/>
                            <a:pt x="0" y="152"/>
                            <a:pt x="0" y="261"/>
                          </a:cubicBezTo>
                          <a:cubicBezTo>
                            <a:pt x="0" y="370"/>
                            <a:pt x="55" y="479"/>
                            <a:pt x="58" y="484"/>
                          </a:cubicBezTo>
                          <a:cubicBezTo>
                            <a:pt x="60" y="488"/>
                            <a:pt x="120" y="584"/>
                            <a:pt x="143" y="603"/>
                          </a:cubicBezTo>
                          <a:cubicBezTo>
                            <a:pt x="167" y="623"/>
                            <a:pt x="185" y="638"/>
                            <a:pt x="209" y="639"/>
                          </a:cubicBezTo>
                          <a:cubicBezTo>
                            <a:pt x="232" y="640"/>
                            <a:pt x="245" y="638"/>
                            <a:pt x="258" y="634"/>
                          </a:cubicBezTo>
                          <a:cubicBezTo>
                            <a:pt x="270" y="629"/>
                            <a:pt x="305" y="611"/>
                            <a:pt x="321" y="609"/>
                          </a:cubicBezTo>
                          <a:cubicBezTo>
                            <a:pt x="337" y="608"/>
                            <a:pt x="362" y="598"/>
                            <a:pt x="406" y="612"/>
                          </a:cubicBezTo>
                          <a:cubicBezTo>
                            <a:pt x="450" y="626"/>
                            <a:pt x="464" y="643"/>
                            <a:pt x="492" y="640"/>
                          </a:cubicBezTo>
                          <a:cubicBezTo>
                            <a:pt x="520" y="636"/>
                            <a:pt x="557" y="635"/>
                            <a:pt x="609" y="560"/>
                          </a:cubicBezTo>
                          <a:cubicBezTo>
                            <a:pt x="626" y="536"/>
                            <a:pt x="669" y="463"/>
                            <a:pt x="671" y="452"/>
                          </a:cubicBezTo>
                          <a:cubicBezTo>
                            <a:pt x="673" y="441"/>
                            <a:pt x="682" y="427"/>
                            <a:pt x="682" y="414"/>
                          </a:cubicBezTo>
                          <a:cubicBezTo>
                            <a:pt x="682" y="414"/>
                            <a:pt x="642" y="394"/>
                            <a:pt x="631" y="382"/>
                          </a:cubicBezTo>
                          <a:cubicBezTo>
                            <a:pt x="615" y="364"/>
                            <a:pt x="584" y="338"/>
                            <a:pt x="572" y="274"/>
                          </a:cubicBezTo>
                          <a:cubicBezTo>
                            <a:pt x="561" y="211"/>
                            <a:pt x="592" y="155"/>
                            <a:pt x="599" y="147"/>
                          </a:cubicBezTo>
                          <a:cubicBezTo>
                            <a:pt x="606" y="139"/>
                            <a:pt x="641" y="96"/>
                            <a:pt x="662" y="8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grpSp>
          </p:grpSp>
          <p:grpSp>
            <p:nvGrpSpPr>
              <p:cNvPr id="402" name="Group 401">
                <a:extLst>
                  <a:ext uri="{FF2B5EF4-FFF2-40B4-BE49-F238E27FC236}">
                    <a16:creationId xmlns:a16="http://schemas.microsoft.com/office/drawing/2014/main" id="{2E72CAA3-34D8-42F8-BB75-494A0046C9D1}"/>
                  </a:ext>
                </a:extLst>
              </p:cNvPr>
              <p:cNvGrpSpPr/>
              <p:nvPr/>
            </p:nvGrpSpPr>
            <p:grpSpPr>
              <a:xfrm>
                <a:off x="533767" y="4767288"/>
                <a:ext cx="98675" cy="163816"/>
                <a:chOff x="7084723" y="1610486"/>
                <a:chExt cx="212660" cy="353049"/>
              </a:xfrm>
            </p:grpSpPr>
            <p:sp>
              <p:nvSpPr>
                <p:cNvPr id="440" name="Rectangle 439">
                  <a:extLst>
                    <a:ext uri="{FF2B5EF4-FFF2-40B4-BE49-F238E27FC236}">
                      <a16:creationId xmlns:a16="http://schemas.microsoft.com/office/drawing/2014/main" id="{C26D0C4B-7113-45A7-8BDC-0630BCCE8470}"/>
                    </a:ext>
                  </a:extLst>
                </p:cNvPr>
                <p:cNvSpPr/>
                <p:nvPr/>
              </p:nvSpPr>
              <p:spPr bwMode="auto">
                <a:xfrm>
                  <a:off x="7085519" y="1610486"/>
                  <a:ext cx="211864" cy="353049"/>
                </a:xfrm>
                <a:prstGeom prst="rect">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441" name="Group 440">
                  <a:extLst>
                    <a:ext uri="{FF2B5EF4-FFF2-40B4-BE49-F238E27FC236}">
                      <a16:creationId xmlns:a16="http://schemas.microsoft.com/office/drawing/2014/main" id="{AFE105FE-B27B-4745-A95F-AE81FD37DF25}"/>
                    </a:ext>
                  </a:extLst>
                </p:cNvPr>
                <p:cNvGrpSpPr/>
                <p:nvPr/>
              </p:nvGrpSpPr>
              <p:grpSpPr>
                <a:xfrm>
                  <a:off x="7138556" y="1706457"/>
                  <a:ext cx="104198" cy="130248"/>
                  <a:chOff x="9444088" y="2885171"/>
                  <a:chExt cx="107950" cy="134938"/>
                </a:xfrm>
                <a:solidFill>
                  <a:schemeClr val="bg1"/>
                </a:solidFill>
              </p:grpSpPr>
              <p:sp>
                <p:nvSpPr>
                  <p:cNvPr id="467" name="Freeform 26">
                    <a:extLst>
                      <a:ext uri="{FF2B5EF4-FFF2-40B4-BE49-F238E27FC236}">
                        <a16:creationId xmlns:a16="http://schemas.microsoft.com/office/drawing/2014/main" id="{EEBC0304-9733-41B1-A22C-EB184D6F38A1}"/>
                      </a:ext>
                    </a:extLst>
                  </p:cNvPr>
                  <p:cNvSpPr>
                    <a:spLocks/>
                  </p:cNvSpPr>
                  <p:nvPr/>
                </p:nvSpPr>
                <p:spPr bwMode="auto">
                  <a:xfrm>
                    <a:off x="9496476" y="2885171"/>
                    <a:ext cx="30163" cy="31750"/>
                  </a:xfrm>
                  <a:custGeom>
                    <a:avLst/>
                    <a:gdLst>
                      <a:gd name="T0" fmla="*/ 179 w 188"/>
                      <a:gd name="T1" fmla="*/ 0 h 196"/>
                      <a:gd name="T2" fmla="*/ 45 w 188"/>
                      <a:gd name="T3" fmla="*/ 72 h 196"/>
                      <a:gd name="T4" fmla="*/ 12 w 188"/>
                      <a:gd name="T5" fmla="*/ 195 h 196"/>
                      <a:gd name="T6" fmla="*/ 141 w 188"/>
                      <a:gd name="T7" fmla="*/ 128 h 196"/>
                      <a:gd name="T8" fmla="*/ 179 w 188"/>
                      <a:gd name="T9" fmla="*/ 0 h 196"/>
                    </a:gdLst>
                    <a:ahLst/>
                    <a:cxnLst>
                      <a:cxn ang="0">
                        <a:pos x="T0" y="T1"/>
                      </a:cxn>
                      <a:cxn ang="0">
                        <a:pos x="T2" y="T3"/>
                      </a:cxn>
                      <a:cxn ang="0">
                        <a:pos x="T4" y="T5"/>
                      </a:cxn>
                      <a:cxn ang="0">
                        <a:pos x="T6" y="T7"/>
                      </a:cxn>
                      <a:cxn ang="0">
                        <a:pos x="T8" y="T9"/>
                      </a:cxn>
                    </a:cxnLst>
                    <a:rect l="0" t="0" r="r" b="b"/>
                    <a:pathLst>
                      <a:path w="188" h="196">
                        <a:moveTo>
                          <a:pt x="179" y="0"/>
                        </a:moveTo>
                        <a:cubicBezTo>
                          <a:pt x="179" y="0"/>
                          <a:pt x="90" y="8"/>
                          <a:pt x="45" y="72"/>
                        </a:cubicBezTo>
                        <a:cubicBezTo>
                          <a:pt x="0" y="136"/>
                          <a:pt x="12" y="195"/>
                          <a:pt x="12" y="195"/>
                        </a:cubicBezTo>
                        <a:cubicBezTo>
                          <a:pt x="12" y="195"/>
                          <a:pt x="90" y="196"/>
                          <a:pt x="141" y="128"/>
                        </a:cubicBezTo>
                        <a:cubicBezTo>
                          <a:pt x="188" y="66"/>
                          <a:pt x="179" y="0"/>
                          <a:pt x="1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71" name="Freeform 27">
                    <a:extLst>
                      <a:ext uri="{FF2B5EF4-FFF2-40B4-BE49-F238E27FC236}">
                        <a16:creationId xmlns:a16="http://schemas.microsoft.com/office/drawing/2014/main" id="{F3A0AC0B-161E-4E30-A177-9136C102DAA8}"/>
                      </a:ext>
                    </a:extLst>
                  </p:cNvPr>
                  <p:cNvSpPr>
                    <a:spLocks/>
                  </p:cNvSpPr>
                  <p:nvPr/>
                </p:nvSpPr>
                <p:spPr bwMode="auto">
                  <a:xfrm>
                    <a:off x="9444088" y="2916921"/>
                    <a:ext cx="107950" cy="103188"/>
                  </a:xfrm>
                  <a:custGeom>
                    <a:avLst/>
                    <a:gdLst>
                      <a:gd name="T0" fmla="*/ 662 w 682"/>
                      <a:gd name="T1" fmla="*/ 87 h 643"/>
                      <a:gd name="T2" fmla="*/ 499 w 682"/>
                      <a:gd name="T3" fmla="*/ 2 h 643"/>
                      <a:gd name="T4" fmla="*/ 424 w 682"/>
                      <a:gd name="T5" fmla="*/ 16 h 643"/>
                      <a:gd name="T6" fmla="*/ 345 w 682"/>
                      <a:gd name="T7" fmla="*/ 41 h 643"/>
                      <a:gd name="T8" fmla="*/ 286 w 682"/>
                      <a:gd name="T9" fmla="*/ 22 h 643"/>
                      <a:gd name="T10" fmla="*/ 201 w 682"/>
                      <a:gd name="T11" fmla="*/ 4 h 643"/>
                      <a:gd name="T12" fmla="*/ 82 w 682"/>
                      <a:gd name="T13" fmla="*/ 53 h 643"/>
                      <a:gd name="T14" fmla="*/ 0 w 682"/>
                      <a:gd name="T15" fmla="*/ 261 h 643"/>
                      <a:gd name="T16" fmla="*/ 58 w 682"/>
                      <a:gd name="T17" fmla="*/ 484 h 643"/>
                      <a:gd name="T18" fmla="*/ 143 w 682"/>
                      <a:gd name="T19" fmla="*/ 603 h 643"/>
                      <a:gd name="T20" fmla="*/ 209 w 682"/>
                      <a:gd name="T21" fmla="*/ 639 h 643"/>
                      <a:gd name="T22" fmla="*/ 258 w 682"/>
                      <a:gd name="T23" fmla="*/ 634 h 643"/>
                      <a:gd name="T24" fmla="*/ 321 w 682"/>
                      <a:gd name="T25" fmla="*/ 609 h 643"/>
                      <a:gd name="T26" fmla="*/ 406 w 682"/>
                      <a:gd name="T27" fmla="*/ 612 h 643"/>
                      <a:gd name="T28" fmla="*/ 492 w 682"/>
                      <a:gd name="T29" fmla="*/ 640 h 643"/>
                      <a:gd name="T30" fmla="*/ 609 w 682"/>
                      <a:gd name="T31" fmla="*/ 560 h 643"/>
                      <a:gd name="T32" fmla="*/ 671 w 682"/>
                      <a:gd name="T33" fmla="*/ 452 h 643"/>
                      <a:gd name="T34" fmla="*/ 682 w 682"/>
                      <a:gd name="T35" fmla="*/ 414 h 643"/>
                      <a:gd name="T36" fmla="*/ 631 w 682"/>
                      <a:gd name="T37" fmla="*/ 382 h 643"/>
                      <a:gd name="T38" fmla="*/ 572 w 682"/>
                      <a:gd name="T39" fmla="*/ 274 h 643"/>
                      <a:gd name="T40" fmla="*/ 599 w 682"/>
                      <a:gd name="T41" fmla="*/ 147 h 643"/>
                      <a:gd name="T42" fmla="*/ 662 w 682"/>
                      <a:gd name="T43" fmla="*/ 87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2" h="643">
                        <a:moveTo>
                          <a:pt x="662" y="87"/>
                        </a:moveTo>
                        <a:cubicBezTo>
                          <a:pt x="662" y="87"/>
                          <a:pt x="614" y="2"/>
                          <a:pt x="499" y="2"/>
                        </a:cubicBezTo>
                        <a:cubicBezTo>
                          <a:pt x="499" y="2"/>
                          <a:pt x="469" y="0"/>
                          <a:pt x="424" y="16"/>
                        </a:cubicBezTo>
                        <a:cubicBezTo>
                          <a:pt x="379" y="32"/>
                          <a:pt x="367" y="41"/>
                          <a:pt x="345" y="41"/>
                        </a:cubicBezTo>
                        <a:cubicBezTo>
                          <a:pt x="345" y="41"/>
                          <a:pt x="315" y="36"/>
                          <a:pt x="286" y="22"/>
                        </a:cubicBezTo>
                        <a:cubicBezTo>
                          <a:pt x="257" y="9"/>
                          <a:pt x="226" y="4"/>
                          <a:pt x="201" y="4"/>
                        </a:cubicBezTo>
                        <a:cubicBezTo>
                          <a:pt x="176" y="4"/>
                          <a:pt x="121" y="20"/>
                          <a:pt x="82" y="53"/>
                        </a:cubicBezTo>
                        <a:cubicBezTo>
                          <a:pt x="41" y="88"/>
                          <a:pt x="0" y="152"/>
                          <a:pt x="0" y="261"/>
                        </a:cubicBezTo>
                        <a:cubicBezTo>
                          <a:pt x="0" y="370"/>
                          <a:pt x="55" y="479"/>
                          <a:pt x="58" y="484"/>
                        </a:cubicBezTo>
                        <a:cubicBezTo>
                          <a:pt x="60" y="488"/>
                          <a:pt x="120" y="584"/>
                          <a:pt x="143" y="603"/>
                        </a:cubicBezTo>
                        <a:cubicBezTo>
                          <a:pt x="167" y="623"/>
                          <a:pt x="185" y="638"/>
                          <a:pt x="209" y="639"/>
                        </a:cubicBezTo>
                        <a:cubicBezTo>
                          <a:pt x="232" y="640"/>
                          <a:pt x="245" y="638"/>
                          <a:pt x="258" y="634"/>
                        </a:cubicBezTo>
                        <a:cubicBezTo>
                          <a:pt x="270" y="629"/>
                          <a:pt x="305" y="611"/>
                          <a:pt x="321" y="609"/>
                        </a:cubicBezTo>
                        <a:cubicBezTo>
                          <a:pt x="337" y="608"/>
                          <a:pt x="362" y="598"/>
                          <a:pt x="406" y="612"/>
                        </a:cubicBezTo>
                        <a:cubicBezTo>
                          <a:pt x="450" y="626"/>
                          <a:pt x="464" y="643"/>
                          <a:pt x="492" y="640"/>
                        </a:cubicBezTo>
                        <a:cubicBezTo>
                          <a:pt x="520" y="636"/>
                          <a:pt x="557" y="635"/>
                          <a:pt x="609" y="560"/>
                        </a:cubicBezTo>
                        <a:cubicBezTo>
                          <a:pt x="626" y="536"/>
                          <a:pt x="669" y="463"/>
                          <a:pt x="671" y="452"/>
                        </a:cubicBezTo>
                        <a:cubicBezTo>
                          <a:pt x="673" y="441"/>
                          <a:pt x="682" y="427"/>
                          <a:pt x="682" y="414"/>
                        </a:cubicBezTo>
                        <a:cubicBezTo>
                          <a:pt x="682" y="414"/>
                          <a:pt x="642" y="394"/>
                          <a:pt x="631" y="382"/>
                        </a:cubicBezTo>
                        <a:cubicBezTo>
                          <a:pt x="615" y="364"/>
                          <a:pt x="584" y="338"/>
                          <a:pt x="572" y="274"/>
                        </a:cubicBezTo>
                        <a:cubicBezTo>
                          <a:pt x="561" y="211"/>
                          <a:pt x="592" y="155"/>
                          <a:pt x="599" y="147"/>
                        </a:cubicBezTo>
                        <a:cubicBezTo>
                          <a:pt x="606" y="139"/>
                          <a:pt x="641" y="96"/>
                          <a:pt x="66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sp>
              <p:nvSpPr>
                <p:cNvPr id="445" name="CellPhone_E8EA">
                  <a:extLst>
                    <a:ext uri="{FF2B5EF4-FFF2-40B4-BE49-F238E27FC236}">
                      <a16:creationId xmlns:a16="http://schemas.microsoft.com/office/drawing/2014/main" id="{8F11C8F0-B298-41CC-9470-F4ABAD15D4F8}"/>
                    </a:ext>
                  </a:extLst>
                </p:cNvPr>
                <p:cNvSpPr>
                  <a:spLocks noChangeAspect="1" noEditPoints="1"/>
                </p:cNvSpPr>
                <p:nvPr/>
              </p:nvSpPr>
              <p:spPr bwMode="auto">
                <a:xfrm>
                  <a:off x="7084723" y="1610486"/>
                  <a:ext cx="211864" cy="353049"/>
                </a:xfrm>
                <a:custGeom>
                  <a:avLst/>
                  <a:gdLst>
                    <a:gd name="T0" fmla="*/ 2125 w 2250"/>
                    <a:gd name="T1" fmla="*/ 3750 h 3750"/>
                    <a:gd name="T2" fmla="*/ 125 w 2250"/>
                    <a:gd name="T3" fmla="*/ 3750 h 3750"/>
                    <a:gd name="T4" fmla="*/ 0 w 2250"/>
                    <a:gd name="T5" fmla="*/ 3625 h 3750"/>
                    <a:gd name="T6" fmla="*/ 0 w 2250"/>
                    <a:gd name="T7" fmla="*/ 125 h 3750"/>
                    <a:gd name="T8" fmla="*/ 125 w 2250"/>
                    <a:gd name="T9" fmla="*/ 0 h 3750"/>
                    <a:gd name="T10" fmla="*/ 2125 w 2250"/>
                    <a:gd name="T11" fmla="*/ 0 h 3750"/>
                    <a:gd name="T12" fmla="*/ 2250 w 2250"/>
                    <a:gd name="T13" fmla="*/ 125 h 3750"/>
                    <a:gd name="T14" fmla="*/ 2250 w 2250"/>
                    <a:gd name="T15" fmla="*/ 3625 h 3750"/>
                    <a:gd name="T16" fmla="*/ 2125 w 2250"/>
                    <a:gd name="T17" fmla="*/ 3750 h 3750"/>
                    <a:gd name="T18" fmla="*/ 875 w 2250"/>
                    <a:gd name="T19" fmla="*/ 3250 h 3750"/>
                    <a:gd name="T20" fmla="*/ 1375 w 2250"/>
                    <a:gd name="T21" fmla="*/ 3250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0" h="3750">
                      <a:moveTo>
                        <a:pt x="2125" y="3750"/>
                      </a:moveTo>
                      <a:cubicBezTo>
                        <a:pt x="125" y="3750"/>
                        <a:pt x="125" y="3750"/>
                        <a:pt x="125" y="3750"/>
                      </a:cubicBezTo>
                      <a:cubicBezTo>
                        <a:pt x="56" y="3750"/>
                        <a:pt x="0" y="3694"/>
                        <a:pt x="0" y="3625"/>
                      </a:cubicBezTo>
                      <a:cubicBezTo>
                        <a:pt x="0" y="125"/>
                        <a:pt x="0" y="125"/>
                        <a:pt x="0" y="125"/>
                      </a:cubicBezTo>
                      <a:cubicBezTo>
                        <a:pt x="0" y="56"/>
                        <a:pt x="56" y="0"/>
                        <a:pt x="125" y="0"/>
                      </a:cubicBezTo>
                      <a:cubicBezTo>
                        <a:pt x="2125" y="0"/>
                        <a:pt x="2125" y="0"/>
                        <a:pt x="2125" y="0"/>
                      </a:cubicBezTo>
                      <a:cubicBezTo>
                        <a:pt x="2194" y="0"/>
                        <a:pt x="2250" y="56"/>
                        <a:pt x="2250" y="125"/>
                      </a:cubicBezTo>
                      <a:cubicBezTo>
                        <a:pt x="2250" y="3625"/>
                        <a:pt x="2250" y="3625"/>
                        <a:pt x="2250" y="3625"/>
                      </a:cubicBezTo>
                      <a:cubicBezTo>
                        <a:pt x="2250" y="3694"/>
                        <a:pt x="2194" y="3750"/>
                        <a:pt x="2125" y="3750"/>
                      </a:cubicBezTo>
                      <a:close/>
                      <a:moveTo>
                        <a:pt x="875" y="3250"/>
                      </a:moveTo>
                      <a:cubicBezTo>
                        <a:pt x="1375" y="3250"/>
                        <a:pt x="1375" y="3250"/>
                        <a:pt x="1375" y="3250"/>
                      </a:cubicBezTo>
                    </a:path>
                  </a:pathLst>
                </a:custGeom>
                <a:noFill/>
                <a:ln w="14224" cap="sq">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cxnSp>
              <p:nvCxnSpPr>
                <p:cNvPr id="447" name="Straight Connector 446">
                  <a:extLst>
                    <a:ext uri="{FF2B5EF4-FFF2-40B4-BE49-F238E27FC236}">
                      <a16:creationId xmlns:a16="http://schemas.microsoft.com/office/drawing/2014/main" id="{5C4F2537-4467-4DF4-B1A0-7490FF70D0D8}"/>
                    </a:ext>
                  </a:extLst>
                </p:cNvPr>
                <p:cNvCxnSpPr>
                  <a:cxnSpLocks/>
                </p:cNvCxnSpPr>
                <p:nvPr/>
              </p:nvCxnSpPr>
              <p:spPr>
                <a:xfrm>
                  <a:off x="7165583" y="1916461"/>
                  <a:ext cx="47081" cy="0"/>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03" name="Group 402">
                <a:extLst>
                  <a:ext uri="{FF2B5EF4-FFF2-40B4-BE49-F238E27FC236}">
                    <a16:creationId xmlns:a16="http://schemas.microsoft.com/office/drawing/2014/main" id="{1FEBB40E-3CE1-43A5-8FCB-5A4B2F10559E}"/>
                  </a:ext>
                </a:extLst>
              </p:cNvPr>
              <p:cNvGrpSpPr/>
              <p:nvPr/>
            </p:nvGrpSpPr>
            <p:grpSpPr>
              <a:xfrm>
                <a:off x="389370" y="4767288"/>
                <a:ext cx="98306" cy="163816"/>
                <a:chOff x="6490922" y="1610486"/>
                <a:chExt cx="211865" cy="353049"/>
              </a:xfrm>
            </p:grpSpPr>
            <p:sp>
              <p:nvSpPr>
                <p:cNvPr id="420" name="Rectangle 419">
                  <a:extLst>
                    <a:ext uri="{FF2B5EF4-FFF2-40B4-BE49-F238E27FC236}">
                      <a16:creationId xmlns:a16="http://schemas.microsoft.com/office/drawing/2014/main" id="{92B83DDE-115C-42C0-87BA-0911F05ABCB4}"/>
                    </a:ext>
                  </a:extLst>
                </p:cNvPr>
                <p:cNvSpPr/>
                <p:nvPr/>
              </p:nvSpPr>
              <p:spPr bwMode="auto">
                <a:xfrm>
                  <a:off x="6490922" y="1610486"/>
                  <a:ext cx="211864" cy="35304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422" name="Group 30">
                  <a:extLst>
                    <a:ext uri="{FF2B5EF4-FFF2-40B4-BE49-F238E27FC236}">
                      <a16:creationId xmlns:a16="http://schemas.microsoft.com/office/drawing/2014/main" id="{C5E003D1-538F-4324-BF4A-D18CB2BE052F}"/>
                    </a:ext>
                  </a:extLst>
                </p:cNvPr>
                <p:cNvGrpSpPr>
                  <a:grpSpLocks noChangeAspect="1"/>
                </p:cNvGrpSpPr>
                <p:nvPr/>
              </p:nvGrpSpPr>
              <p:grpSpPr bwMode="auto">
                <a:xfrm>
                  <a:off x="6545792" y="1729376"/>
                  <a:ext cx="111361" cy="115269"/>
                  <a:chOff x="5049" y="1841"/>
                  <a:chExt cx="57" cy="59"/>
                </a:xfrm>
                <a:solidFill>
                  <a:schemeClr val="bg1"/>
                </a:solidFill>
              </p:grpSpPr>
              <p:sp>
                <p:nvSpPr>
                  <p:cNvPr id="432" name="Freeform 31">
                    <a:extLst>
                      <a:ext uri="{FF2B5EF4-FFF2-40B4-BE49-F238E27FC236}">
                        <a16:creationId xmlns:a16="http://schemas.microsoft.com/office/drawing/2014/main" id="{76A2686F-63EF-40A4-91FC-4EF942E9C965}"/>
                      </a:ext>
                    </a:extLst>
                  </p:cNvPr>
                  <p:cNvSpPr>
                    <a:spLocks/>
                  </p:cNvSpPr>
                  <p:nvPr/>
                </p:nvSpPr>
                <p:spPr bwMode="auto">
                  <a:xfrm>
                    <a:off x="5049" y="1859"/>
                    <a:ext cx="9" cy="23"/>
                  </a:xfrm>
                  <a:custGeom>
                    <a:avLst/>
                    <a:gdLst>
                      <a:gd name="T0" fmla="*/ 70 w 81"/>
                      <a:gd name="T1" fmla="*/ 0 h 212"/>
                      <a:gd name="T2" fmla="*/ 11 w 81"/>
                      <a:gd name="T3" fmla="*/ 0 h 212"/>
                      <a:gd name="T4" fmla="*/ 0 w 81"/>
                      <a:gd name="T5" fmla="*/ 11 h 212"/>
                      <a:gd name="T6" fmla="*/ 0 w 81"/>
                      <a:gd name="T7" fmla="*/ 201 h 212"/>
                      <a:gd name="T8" fmla="*/ 11 w 81"/>
                      <a:gd name="T9" fmla="*/ 212 h 212"/>
                      <a:gd name="T10" fmla="*/ 70 w 81"/>
                      <a:gd name="T11" fmla="*/ 212 h 212"/>
                      <a:gd name="T12" fmla="*/ 81 w 81"/>
                      <a:gd name="T13" fmla="*/ 201 h 212"/>
                      <a:gd name="T14" fmla="*/ 81 w 81"/>
                      <a:gd name="T15" fmla="*/ 11 h 212"/>
                      <a:gd name="T16" fmla="*/ 70 w 81"/>
                      <a:gd name="T1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212">
                        <a:moveTo>
                          <a:pt x="70" y="0"/>
                        </a:moveTo>
                        <a:cubicBezTo>
                          <a:pt x="11" y="0"/>
                          <a:pt x="11" y="0"/>
                          <a:pt x="11" y="0"/>
                        </a:cubicBezTo>
                        <a:cubicBezTo>
                          <a:pt x="5" y="0"/>
                          <a:pt x="0" y="5"/>
                          <a:pt x="0" y="11"/>
                        </a:cubicBezTo>
                        <a:cubicBezTo>
                          <a:pt x="0" y="201"/>
                          <a:pt x="0" y="201"/>
                          <a:pt x="0" y="201"/>
                        </a:cubicBezTo>
                        <a:cubicBezTo>
                          <a:pt x="0" y="207"/>
                          <a:pt x="5" y="212"/>
                          <a:pt x="11" y="212"/>
                        </a:cubicBezTo>
                        <a:cubicBezTo>
                          <a:pt x="70" y="212"/>
                          <a:pt x="70" y="212"/>
                          <a:pt x="70" y="212"/>
                        </a:cubicBezTo>
                        <a:cubicBezTo>
                          <a:pt x="76" y="212"/>
                          <a:pt x="81" y="207"/>
                          <a:pt x="81" y="201"/>
                        </a:cubicBezTo>
                        <a:cubicBezTo>
                          <a:pt x="81" y="11"/>
                          <a:pt x="81" y="11"/>
                          <a:pt x="81" y="11"/>
                        </a:cubicBezTo>
                        <a:cubicBezTo>
                          <a:pt x="81" y="5"/>
                          <a:pt x="76" y="0"/>
                          <a:pt x="7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33" name="Freeform 32">
                    <a:extLst>
                      <a:ext uri="{FF2B5EF4-FFF2-40B4-BE49-F238E27FC236}">
                        <a16:creationId xmlns:a16="http://schemas.microsoft.com/office/drawing/2014/main" id="{B7D9CD5F-3206-42EF-B857-CD52658920AB}"/>
                      </a:ext>
                    </a:extLst>
                  </p:cNvPr>
                  <p:cNvSpPr>
                    <a:spLocks/>
                  </p:cNvSpPr>
                  <p:nvPr/>
                </p:nvSpPr>
                <p:spPr bwMode="auto">
                  <a:xfrm>
                    <a:off x="5097" y="1859"/>
                    <a:ext cx="9" cy="23"/>
                  </a:xfrm>
                  <a:custGeom>
                    <a:avLst/>
                    <a:gdLst>
                      <a:gd name="T0" fmla="*/ 71 w 82"/>
                      <a:gd name="T1" fmla="*/ 0 h 212"/>
                      <a:gd name="T2" fmla="*/ 11 w 82"/>
                      <a:gd name="T3" fmla="*/ 0 h 212"/>
                      <a:gd name="T4" fmla="*/ 0 w 82"/>
                      <a:gd name="T5" fmla="*/ 11 h 212"/>
                      <a:gd name="T6" fmla="*/ 0 w 82"/>
                      <a:gd name="T7" fmla="*/ 201 h 212"/>
                      <a:gd name="T8" fmla="*/ 11 w 82"/>
                      <a:gd name="T9" fmla="*/ 212 h 212"/>
                      <a:gd name="T10" fmla="*/ 71 w 82"/>
                      <a:gd name="T11" fmla="*/ 212 h 212"/>
                      <a:gd name="T12" fmla="*/ 82 w 82"/>
                      <a:gd name="T13" fmla="*/ 201 h 212"/>
                      <a:gd name="T14" fmla="*/ 82 w 82"/>
                      <a:gd name="T15" fmla="*/ 11 h 212"/>
                      <a:gd name="T16" fmla="*/ 71 w 82"/>
                      <a:gd name="T1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12">
                        <a:moveTo>
                          <a:pt x="71" y="0"/>
                        </a:moveTo>
                        <a:cubicBezTo>
                          <a:pt x="11" y="0"/>
                          <a:pt x="11" y="0"/>
                          <a:pt x="11" y="0"/>
                        </a:cubicBezTo>
                        <a:cubicBezTo>
                          <a:pt x="5" y="0"/>
                          <a:pt x="0" y="5"/>
                          <a:pt x="0" y="11"/>
                        </a:cubicBezTo>
                        <a:cubicBezTo>
                          <a:pt x="0" y="201"/>
                          <a:pt x="0" y="201"/>
                          <a:pt x="0" y="201"/>
                        </a:cubicBezTo>
                        <a:cubicBezTo>
                          <a:pt x="0" y="207"/>
                          <a:pt x="5" y="212"/>
                          <a:pt x="11" y="212"/>
                        </a:cubicBezTo>
                        <a:cubicBezTo>
                          <a:pt x="71" y="212"/>
                          <a:pt x="71" y="212"/>
                          <a:pt x="71" y="212"/>
                        </a:cubicBezTo>
                        <a:cubicBezTo>
                          <a:pt x="77" y="212"/>
                          <a:pt x="82" y="207"/>
                          <a:pt x="82" y="201"/>
                        </a:cubicBezTo>
                        <a:cubicBezTo>
                          <a:pt x="82" y="11"/>
                          <a:pt x="82" y="11"/>
                          <a:pt x="82" y="11"/>
                        </a:cubicBezTo>
                        <a:cubicBezTo>
                          <a:pt x="82" y="5"/>
                          <a:pt x="77" y="0"/>
                          <a:pt x="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34" name="Freeform 33">
                    <a:extLst>
                      <a:ext uri="{FF2B5EF4-FFF2-40B4-BE49-F238E27FC236}">
                        <a16:creationId xmlns:a16="http://schemas.microsoft.com/office/drawing/2014/main" id="{54F0EFBF-259D-47BA-A755-F2DA70AE4448}"/>
                      </a:ext>
                    </a:extLst>
                  </p:cNvPr>
                  <p:cNvSpPr>
                    <a:spLocks/>
                  </p:cNvSpPr>
                  <p:nvPr/>
                </p:nvSpPr>
                <p:spPr bwMode="auto">
                  <a:xfrm>
                    <a:off x="5066" y="1877"/>
                    <a:ext cx="9" cy="23"/>
                  </a:xfrm>
                  <a:custGeom>
                    <a:avLst/>
                    <a:gdLst>
                      <a:gd name="T0" fmla="*/ 70 w 81"/>
                      <a:gd name="T1" fmla="*/ 0 h 211"/>
                      <a:gd name="T2" fmla="*/ 11 w 81"/>
                      <a:gd name="T3" fmla="*/ 0 h 211"/>
                      <a:gd name="T4" fmla="*/ 0 w 81"/>
                      <a:gd name="T5" fmla="*/ 11 h 211"/>
                      <a:gd name="T6" fmla="*/ 0 w 81"/>
                      <a:gd name="T7" fmla="*/ 200 h 211"/>
                      <a:gd name="T8" fmla="*/ 11 w 81"/>
                      <a:gd name="T9" fmla="*/ 211 h 211"/>
                      <a:gd name="T10" fmla="*/ 70 w 81"/>
                      <a:gd name="T11" fmla="*/ 211 h 211"/>
                      <a:gd name="T12" fmla="*/ 81 w 81"/>
                      <a:gd name="T13" fmla="*/ 200 h 211"/>
                      <a:gd name="T14" fmla="*/ 81 w 81"/>
                      <a:gd name="T15" fmla="*/ 11 h 211"/>
                      <a:gd name="T16" fmla="*/ 70 w 81"/>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211">
                        <a:moveTo>
                          <a:pt x="70" y="0"/>
                        </a:moveTo>
                        <a:cubicBezTo>
                          <a:pt x="11" y="0"/>
                          <a:pt x="11" y="0"/>
                          <a:pt x="11" y="0"/>
                        </a:cubicBezTo>
                        <a:cubicBezTo>
                          <a:pt x="5" y="0"/>
                          <a:pt x="0" y="4"/>
                          <a:pt x="0" y="11"/>
                        </a:cubicBezTo>
                        <a:cubicBezTo>
                          <a:pt x="0" y="200"/>
                          <a:pt x="0" y="200"/>
                          <a:pt x="0" y="200"/>
                        </a:cubicBezTo>
                        <a:cubicBezTo>
                          <a:pt x="0" y="206"/>
                          <a:pt x="5" y="211"/>
                          <a:pt x="11" y="211"/>
                        </a:cubicBezTo>
                        <a:cubicBezTo>
                          <a:pt x="70" y="211"/>
                          <a:pt x="70" y="211"/>
                          <a:pt x="70" y="211"/>
                        </a:cubicBezTo>
                        <a:cubicBezTo>
                          <a:pt x="76" y="211"/>
                          <a:pt x="81" y="206"/>
                          <a:pt x="81" y="200"/>
                        </a:cubicBezTo>
                        <a:cubicBezTo>
                          <a:pt x="81" y="11"/>
                          <a:pt x="81" y="11"/>
                          <a:pt x="81" y="11"/>
                        </a:cubicBezTo>
                        <a:cubicBezTo>
                          <a:pt x="81" y="4"/>
                          <a:pt x="76" y="0"/>
                          <a:pt x="7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35" name="Freeform 34">
                    <a:extLst>
                      <a:ext uri="{FF2B5EF4-FFF2-40B4-BE49-F238E27FC236}">
                        <a16:creationId xmlns:a16="http://schemas.microsoft.com/office/drawing/2014/main" id="{1DB56CAA-C585-4474-9D87-885FB948A507}"/>
                      </a:ext>
                    </a:extLst>
                  </p:cNvPr>
                  <p:cNvSpPr>
                    <a:spLocks/>
                  </p:cNvSpPr>
                  <p:nvPr/>
                </p:nvSpPr>
                <p:spPr bwMode="auto">
                  <a:xfrm>
                    <a:off x="5079" y="1877"/>
                    <a:ext cx="10" cy="23"/>
                  </a:xfrm>
                  <a:custGeom>
                    <a:avLst/>
                    <a:gdLst>
                      <a:gd name="T0" fmla="*/ 71 w 82"/>
                      <a:gd name="T1" fmla="*/ 0 h 211"/>
                      <a:gd name="T2" fmla="*/ 11 w 82"/>
                      <a:gd name="T3" fmla="*/ 0 h 211"/>
                      <a:gd name="T4" fmla="*/ 0 w 82"/>
                      <a:gd name="T5" fmla="*/ 11 h 211"/>
                      <a:gd name="T6" fmla="*/ 0 w 82"/>
                      <a:gd name="T7" fmla="*/ 200 h 211"/>
                      <a:gd name="T8" fmla="*/ 11 w 82"/>
                      <a:gd name="T9" fmla="*/ 211 h 211"/>
                      <a:gd name="T10" fmla="*/ 71 w 82"/>
                      <a:gd name="T11" fmla="*/ 211 h 211"/>
                      <a:gd name="T12" fmla="*/ 82 w 82"/>
                      <a:gd name="T13" fmla="*/ 200 h 211"/>
                      <a:gd name="T14" fmla="*/ 82 w 82"/>
                      <a:gd name="T15" fmla="*/ 11 h 211"/>
                      <a:gd name="T16" fmla="*/ 71 w 82"/>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11">
                        <a:moveTo>
                          <a:pt x="71" y="0"/>
                        </a:moveTo>
                        <a:cubicBezTo>
                          <a:pt x="11" y="0"/>
                          <a:pt x="11" y="0"/>
                          <a:pt x="11" y="0"/>
                        </a:cubicBezTo>
                        <a:cubicBezTo>
                          <a:pt x="5" y="0"/>
                          <a:pt x="0" y="4"/>
                          <a:pt x="0" y="11"/>
                        </a:cubicBezTo>
                        <a:cubicBezTo>
                          <a:pt x="0" y="200"/>
                          <a:pt x="0" y="200"/>
                          <a:pt x="0" y="200"/>
                        </a:cubicBezTo>
                        <a:cubicBezTo>
                          <a:pt x="0" y="206"/>
                          <a:pt x="5" y="211"/>
                          <a:pt x="11" y="211"/>
                        </a:cubicBezTo>
                        <a:cubicBezTo>
                          <a:pt x="71" y="211"/>
                          <a:pt x="71" y="211"/>
                          <a:pt x="71" y="211"/>
                        </a:cubicBezTo>
                        <a:cubicBezTo>
                          <a:pt x="77" y="211"/>
                          <a:pt x="82" y="206"/>
                          <a:pt x="82" y="200"/>
                        </a:cubicBezTo>
                        <a:cubicBezTo>
                          <a:pt x="82" y="11"/>
                          <a:pt x="82" y="11"/>
                          <a:pt x="82" y="11"/>
                        </a:cubicBezTo>
                        <a:cubicBezTo>
                          <a:pt x="82" y="4"/>
                          <a:pt x="77" y="0"/>
                          <a:pt x="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36" name="Freeform 35">
                    <a:extLst>
                      <a:ext uri="{FF2B5EF4-FFF2-40B4-BE49-F238E27FC236}">
                        <a16:creationId xmlns:a16="http://schemas.microsoft.com/office/drawing/2014/main" id="{95EF43D3-847A-4850-B390-90B4058FD99F}"/>
                      </a:ext>
                    </a:extLst>
                  </p:cNvPr>
                  <p:cNvSpPr>
                    <a:spLocks/>
                  </p:cNvSpPr>
                  <p:nvPr/>
                </p:nvSpPr>
                <p:spPr bwMode="auto">
                  <a:xfrm>
                    <a:off x="5060" y="1859"/>
                    <a:ext cx="35" cy="28"/>
                  </a:xfrm>
                  <a:custGeom>
                    <a:avLst/>
                    <a:gdLst>
                      <a:gd name="T0" fmla="*/ 304 w 304"/>
                      <a:gd name="T1" fmla="*/ 0 h 264"/>
                      <a:gd name="T2" fmla="*/ 304 w 304"/>
                      <a:gd name="T3" fmla="*/ 221 h 264"/>
                      <a:gd name="T4" fmla="*/ 261 w 304"/>
                      <a:gd name="T5" fmla="*/ 264 h 264"/>
                      <a:gd name="T6" fmla="*/ 43 w 304"/>
                      <a:gd name="T7" fmla="*/ 264 h 264"/>
                      <a:gd name="T8" fmla="*/ 0 w 304"/>
                      <a:gd name="T9" fmla="*/ 221 h 264"/>
                      <a:gd name="T10" fmla="*/ 0 w 304"/>
                      <a:gd name="T11" fmla="*/ 0 h 264"/>
                      <a:gd name="T12" fmla="*/ 304 w 304"/>
                      <a:gd name="T13" fmla="*/ 0 h 264"/>
                    </a:gdLst>
                    <a:ahLst/>
                    <a:cxnLst>
                      <a:cxn ang="0">
                        <a:pos x="T0" y="T1"/>
                      </a:cxn>
                      <a:cxn ang="0">
                        <a:pos x="T2" y="T3"/>
                      </a:cxn>
                      <a:cxn ang="0">
                        <a:pos x="T4" y="T5"/>
                      </a:cxn>
                      <a:cxn ang="0">
                        <a:pos x="T6" y="T7"/>
                      </a:cxn>
                      <a:cxn ang="0">
                        <a:pos x="T8" y="T9"/>
                      </a:cxn>
                      <a:cxn ang="0">
                        <a:pos x="T10" y="T11"/>
                      </a:cxn>
                      <a:cxn ang="0">
                        <a:pos x="T12" y="T13"/>
                      </a:cxn>
                    </a:cxnLst>
                    <a:rect l="0" t="0" r="r" b="b"/>
                    <a:pathLst>
                      <a:path w="304" h="264">
                        <a:moveTo>
                          <a:pt x="304" y="0"/>
                        </a:moveTo>
                        <a:cubicBezTo>
                          <a:pt x="304" y="221"/>
                          <a:pt x="304" y="221"/>
                          <a:pt x="304" y="221"/>
                        </a:cubicBezTo>
                        <a:cubicBezTo>
                          <a:pt x="304" y="244"/>
                          <a:pt x="285" y="264"/>
                          <a:pt x="261" y="264"/>
                        </a:cubicBezTo>
                        <a:cubicBezTo>
                          <a:pt x="43" y="264"/>
                          <a:pt x="43" y="264"/>
                          <a:pt x="43" y="264"/>
                        </a:cubicBezTo>
                        <a:cubicBezTo>
                          <a:pt x="20" y="264"/>
                          <a:pt x="0" y="244"/>
                          <a:pt x="0" y="221"/>
                        </a:cubicBezTo>
                        <a:cubicBezTo>
                          <a:pt x="0" y="0"/>
                          <a:pt x="0" y="0"/>
                          <a:pt x="0" y="0"/>
                        </a:cubicBezTo>
                        <a:lnTo>
                          <a:pt x="3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37" name="Freeform 36">
                    <a:extLst>
                      <a:ext uri="{FF2B5EF4-FFF2-40B4-BE49-F238E27FC236}">
                        <a16:creationId xmlns:a16="http://schemas.microsoft.com/office/drawing/2014/main" id="{B45FBF22-8690-4D84-99A0-690B56BA2AC8}"/>
                      </a:ext>
                    </a:extLst>
                  </p:cNvPr>
                  <p:cNvSpPr>
                    <a:spLocks noEditPoints="1"/>
                  </p:cNvSpPr>
                  <p:nvPr/>
                </p:nvSpPr>
                <p:spPr bwMode="auto">
                  <a:xfrm>
                    <a:off x="5060" y="1845"/>
                    <a:ext cx="35" cy="13"/>
                  </a:xfrm>
                  <a:custGeom>
                    <a:avLst/>
                    <a:gdLst>
                      <a:gd name="T0" fmla="*/ 152 w 304"/>
                      <a:gd name="T1" fmla="*/ 0 h 118"/>
                      <a:gd name="T2" fmla="*/ 0 w 304"/>
                      <a:gd name="T3" fmla="*/ 118 h 118"/>
                      <a:gd name="T4" fmla="*/ 304 w 304"/>
                      <a:gd name="T5" fmla="*/ 118 h 118"/>
                      <a:gd name="T6" fmla="*/ 152 w 304"/>
                      <a:gd name="T7" fmla="*/ 0 h 118"/>
                      <a:gd name="T8" fmla="*/ 90 w 304"/>
                      <a:gd name="T9" fmla="*/ 79 h 118"/>
                      <a:gd name="T10" fmla="*/ 72 w 304"/>
                      <a:gd name="T11" fmla="*/ 61 h 118"/>
                      <a:gd name="T12" fmla="*/ 90 w 304"/>
                      <a:gd name="T13" fmla="*/ 43 h 118"/>
                      <a:gd name="T14" fmla="*/ 108 w 304"/>
                      <a:gd name="T15" fmla="*/ 61 h 118"/>
                      <a:gd name="T16" fmla="*/ 90 w 304"/>
                      <a:gd name="T17" fmla="*/ 79 h 118"/>
                      <a:gd name="T18" fmla="*/ 214 w 304"/>
                      <a:gd name="T19" fmla="*/ 79 h 118"/>
                      <a:gd name="T20" fmla="*/ 196 w 304"/>
                      <a:gd name="T21" fmla="*/ 61 h 118"/>
                      <a:gd name="T22" fmla="*/ 214 w 304"/>
                      <a:gd name="T23" fmla="*/ 43 h 118"/>
                      <a:gd name="T24" fmla="*/ 233 w 304"/>
                      <a:gd name="T25" fmla="*/ 61 h 118"/>
                      <a:gd name="T26" fmla="*/ 214 w 304"/>
                      <a:gd name="T27" fmla="*/ 7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4" h="118">
                        <a:moveTo>
                          <a:pt x="152" y="0"/>
                        </a:moveTo>
                        <a:cubicBezTo>
                          <a:pt x="68" y="0"/>
                          <a:pt x="0" y="53"/>
                          <a:pt x="0" y="118"/>
                        </a:cubicBezTo>
                        <a:cubicBezTo>
                          <a:pt x="304" y="118"/>
                          <a:pt x="304" y="118"/>
                          <a:pt x="304" y="118"/>
                        </a:cubicBezTo>
                        <a:cubicBezTo>
                          <a:pt x="304" y="53"/>
                          <a:pt x="236" y="0"/>
                          <a:pt x="152" y="0"/>
                        </a:cubicBezTo>
                        <a:close/>
                        <a:moveTo>
                          <a:pt x="90" y="79"/>
                        </a:moveTo>
                        <a:cubicBezTo>
                          <a:pt x="80" y="79"/>
                          <a:pt x="72" y="71"/>
                          <a:pt x="72" y="61"/>
                        </a:cubicBezTo>
                        <a:cubicBezTo>
                          <a:pt x="72" y="51"/>
                          <a:pt x="80" y="43"/>
                          <a:pt x="90" y="43"/>
                        </a:cubicBezTo>
                        <a:cubicBezTo>
                          <a:pt x="100" y="43"/>
                          <a:pt x="108" y="51"/>
                          <a:pt x="108" y="61"/>
                        </a:cubicBezTo>
                        <a:cubicBezTo>
                          <a:pt x="108" y="71"/>
                          <a:pt x="100" y="79"/>
                          <a:pt x="90" y="79"/>
                        </a:cubicBezTo>
                        <a:close/>
                        <a:moveTo>
                          <a:pt x="214" y="79"/>
                        </a:moveTo>
                        <a:cubicBezTo>
                          <a:pt x="204" y="79"/>
                          <a:pt x="196" y="71"/>
                          <a:pt x="196" y="61"/>
                        </a:cubicBezTo>
                        <a:cubicBezTo>
                          <a:pt x="196" y="51"/>
                          <a:pt x="204" y="43"/>
                          <a:pt x="214" y="43"/>
                        </a:cubicBezTo>
                        <a:cubicBezTo>
                          <a:pt x="224" y="43"/>
                          <a:pt x="233" y="51"/>
                          <a:pt x="233" y="61"/>
                        </a:cubicBezTo>
                        <a:cubicBezTo>
                          <a:pt x="233" y="71"/>
                          <a:pt x="224" y="79"/>
                          <a:pt x="214"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38" name="Freeform 37">
                    <a:extLst>
                      <a:ext uri="{FF2B5EF4-FFF2-40B4-BE49-F238E27FC236}">
                        <a16:creationId xmlns:a16="http://schemas.microsoft.com/office/drawing/2014/main" id="{DF70B5D5-1172-40BA-A1F0-732C90BBD8E0}"/>
                      </a:ext>
                    </a:extLst>
                  </p:cNvPr>
                  <p:cNvSpPr>
                    <a:spLocks/>
                  </p:cNvSpPr>
                  <p:nvPr/>
                </p:nvSpPr>
                <p:spPr bwMode="auto">
                  <a:xfrm>
                    <a:off x="5064" y="1841"/>
                    <a:ext cx="10" cy="10"/>
                  </a:xfrm>
                  <a:custGeom>
                    <a:avLst/>
                    <a:gdLst>
                      <a:gd name="T0" fmla="*/ 79 w 85"/>
                      <a:gd name="T1" fmla="*/ 71 h 101"/>
                      <a:gd name="T2" fmla="*/ 40 w 85"/>
                      <a:gd name="T3" fmla="*/ 12 h 101"/>
                      <a:gd name="T4" fmla="*/ 12 w 85"/>
                      <a:gd name="T5" fmla="*/ 7 h 101"/>
                      <a:gd name="T6" fmla="*/ 6 w 85"/>
                      <a:gd name="T7" fmla="*/ 35 h 101"/>
                      <a:gd name="T8" fmla="*/ 42 w 85"/>
                      <a:gd name="T9" fmla="*/ 89 h 101"/>
                      <a:gd name="T10" fmla="*/ 53 w 85"/>
                      <a:gd name="T11" fmla="*/ 85 h 101"/>
                      <a:gd name="T12" fmla="*/ 71 w 85"/>
                      <a:gd name="T13" fmla="*/ 101 h 101"/>
                      <a:gd name="T14" fmla="*/ 73 w 85"/>
                      <a:gd name="T15" fmla="*/ 100 h 101"/>
                      <a:gd name="T16" fmla="*/ 79 w 85"/>
                      <a:gd name="T17" fmla="*/ 7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01">
                        <a:moveTo>
                          <a:pt x="79" y="71"/>
                        </a:moveTo>
                        <a:cubicBezTo>
                          <a:pt x="40" y="12"/>
                          <a:pt x="40" y="12"/>
                          <a:pt x="40" y="12"/>
                        </a:cubicBezTo>
                        <a:cubicBezTo>
                          <a:pt x="34" y="3"/>
                          <a:pt x="21" y="0"/>
                          <a:pt x="12" y="7"/>
                        </a:cubicBezTo>
                        <a:cubicBezTo>
                          <a:pt x="3" y="13"/>
                          <a:pt x="0" y="25"/>
                          <a:pt x="6" y="35"/>
                        </a:cubicBezTo>
                        <a:cubicBezTo>
                          <a:pt x="42" y="89"/>
                          <a:pt x="42" y="89"/>
                          <a:pt x="42" y="89"/>
                        </a:cubicBezTo>
                        <a:cubicBezTo>
                          <a:pt x="45" y="86"/>
                          <a:pt x="49" y="85"/>
                          <a:pt x="53" y="85"/>
                        </a:cubicBezTo>
                        <a:cubicBezTo>
                          <a:pt x="63" y="85"/>
                          <a:pt x="70" y="92"/>
                          <a:pt x="71" y="101"/>
                        </a:cubicBezTo>
                        <a:cubicBezTo>
                          <a:pt x="72" y="100"/>
                          <a:pt x="73" y="100"/>
                          <a:pt x="73" y="100"/>
                        </a:cubicBezTo>
                        <a:cubicBezTo>
                          <a:pt x="82" y="93"/>
                          <a:pt x="85" y="81"/>
                          <a:pt x="79"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39" name="Freeform 38">
                    <a:extLst>
                      <a:ext uri="{FF2B5EF4-FFF2-40B4-BE49-F238E27FC236}">
                        <a16:creationId xmlns:a16="http://schemas.microsoft.com/office/drawing/2014/main" id="{A9ECE667-C415-4695-91C2-69C36EEEA5BB}"/>
                      </a:ext>
                    </a:extLst>
                  </p:cNvPr>
                  <p:cNvSpPr>
                    <a:spLocks/>
                  </p:cNvSpPr>
                  <p:nvPr/>
                </p:nvSpPr>
                <p:spPr bwMode="auto">
                  <a:xfrm>
                    <a:off x="5081" y="1841"/>
                    <a:ext cx="10" cy="10"/>
                  </a:xfrm>
                  <a:custGeom>
                    <a:avLst/>
                    <a:gdLst>
                      <a:gd name="T0" fmla="*/ 73 w 85"/>
                      <a:gd name="T1" fmla="*/ 7 h 101"/>
                      <a:gd name="T2" fmla="*/ 44 w 85"/>
                      <a:gd name="T3" fmla="*/ 12 h 101"/>
                      <a:gd name="T4" fmla="*/ 6 w 85"/>
                      <a:gd name="T5" fmla="*/ 71 h 101"/>
                      <a:gd name="T6" fmla="*/ 12 w 85"/>
                      <a:gd name="T7" fmla="*/ 100 h 101"/>
                      <a:gd name="T8" fmla="*/ 13 w 85"/>
                      <a:gd name="T9" fmla="*/ 101 h 101"/>
                      <a:gd name="T10" fmla="*/ 31 w 85"/>
                      <a:gd name="T11" fmla="*/ 85 h 101"/>
                      <a:gd name="T12" fmla="*/ 43 w 85"/>
                      <a:gd name="T13" fmla="*/ 89 h 101"/>
                      <a:gd name="T14" fmla="*/ 78 w 85"/>
                      <a:gd name="T15" fmla="*/ 35 h 101"/>
                      <a:gd name="T16" fmla="*/ 73 w 85"/>
                      <a:gd name="T17" fmla="*/ 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01">
                        <a:moveTo>
                          <a:pt x="73" y="7"/>
                        </a:moveTo>
                        <a:cubicBezTo>
                          <a:pt x="63" y="0"/>
                          <a:pt x="51" y="3"/>
                          <a:pt x="44" y="12"/>
                        </a:cubicBezTo>
                        <a:cubicBezTo>
                          <a:pt x="6" y="71"/>
                          <a:pt x="6" y="71"/>
                          <a:pt x="6" y="71"/>
                        </a:cubicBezTo>
                        <a:cubicBezTo>
                          <a:pt x="0" y="81"/>
                          <a:pt x="2" y="93"/>
                          <a:pt x="12" y="100"/>
                        </a:cubicBezTo>
                        <a:cubicBezTo>
                          <a:pt x="12" y="100"/>
                          <a:pt x="13" y="100"/>
                          <a:pt x="13" y="101"/>
                        </a:cubicBezTo>
                        <a:cubicBezTo>
                          <a:pt x="15" y="92"/>
                          <a:pt x="22" y="85"/>
                          <a:pt x="31" y="85"/>
                        </a:cubicBezTo>
                        <a:cubicBezTo>
                          <a:pt x="36" y="85"/>
                          <a:pt x="40" y="86"/>
                          <a:pt x="43" y="89"/>
                        </a:cubicBezTo>
                        <a:cubicBezTo>
                          <a:pt x="78" y="35"/>
                          <a:pt x="78" y="35"/>
                          <a:pt x="78" y="35"/>
                        </a:cubicBezTo>
                        <a:cubicBezTo>
                          <a:pt x="85" y="25"/>
                          <a:pt x="82" y="13"/>
                          <a:pt x="7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sp>
              <p:nvSpPr>
                <p:cNvPr id="423" name="CellPhone_E8EA">
                  <a:extLst>
                    <a:ext uri="{FF2B5EF4-FFF2-40B4-BE49-F238E27FC236}">
                      <a16:creationId xmlns:a16="http://schemas.microsoft.com/office/drawing/2014/main" id="{74958DD8-FC79-44CB-9218-328242C397F8}"/>
                    </a:ext>
                  </a:extLst>
                </p:cNvPr>
                <p:cNvSpPr>
                  <a:spLocks noChangeAspect="1" noEditPoints="1"/>
                </p:cNvSpPr>
                <p:nvPr/>
              </p:nvSpPr>
              <p:spPr bwMode="auto">
                <a:xfrm>
                  <a:off x="6490923" y="1610486"/>
                  <a:ext cx="211864" cy="353049"/>
                </a:xfrm>
                <a:custGeom>
                  <a:avLst/>
                  <a:gdLst>
                    <a:gd name="T0" fmla="*/ 2125 w 2250"/>
                    <a:gd name="T1" fmla="*/ 3750 h 3750"/>
                    <a:gd name="T2" fmla="*/ 125 w 2250"/>
                    <a:gd name="T3" fmla="*/ 3750 h 3750"/>
                    <a:gd name="T4" fmla="*/ 0 w 2250"/>
                    <a:gd name="T5" fmla="*/ 3625 h 3750"/>
                    <a:gd name="T6" fmla="*/ 0 w 2250"/>
                    <a:gd name="T7" fmla="*/ 125 h 3750"/>
                    <a:gd name="T8" fmla="*/ 125 w 2250"/>
                    <a:gd name="T9" fmla="*/ 0 h 3750"/>
                    <a:gd name="T10" fmla="*/ 2125 w 2250"/>
                    <a:gd name="T11" fmla="*/ 0 h 3750"/>
                    <a:gd name="T12" fmla="*/ 2250 w 2250"/>
                    <a:gd name="T13" fmla="*/ 125 h 3750"/>
                    <a:gd name="T14" fmla="*/ 2250 w 2250"/>
                    <a:gd name="T15" fmla="*/ 3625 h 3750"/>
                    <a:gd name="T16" fmla="*/ 2125 w 2250"/>
                    <a:gd name="T17" fmla="*/ 3750 h 3750"/>
                    <a:gd name="T18" fmla="*/ 875 w 2250"/>
                    <a:gd name="T19" fmla="*/ 3250 h 3750"/>
                    <a:gd name="T20" fmla="*/ 1375 w 2250"/>
                    <a:gd name="T21" fmla="*/ 3250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0" h="3750">
                      <a:moveTo>
                        <a:pt x="2125" y="3750"/>
                      </a:moveTo>
                      <a:cubicBezTo>
                        <a:pt x="125" y="3750"/>
                        <a:pt x="125" y="3750"/>
                        <a:pt x="125" y="3750"/>
                      </a:cubicBezTo>
                      <a:cubicBezTo>
                        <a:pt x="56" y="3750"/>
                        <a:pt x="0" y="3694"/>
                        <a:pt x="0" y="3625"/>
                      </a:cubicBezTo>
                      <a:cubicBezTo>
                        <a:pt x="0" y="125"/>
                        <a:pt x="0" y="125"/>
                        <a:pt x="0" y="125"/>
                      </a:cubicBezTo>
                      <a:cubicBezTo>
                        <a:pt x="0" y="56"/>
                        <a:pt x="56" y="0"/>
                        <a:pt x="125" y="0"/>
                      </a:cubicBezTo>
                      <a:cubicBezTo>
                        <a:pt x="2125" y="0"/>
                        <a:pt x="2125" y="0"/>
                        <a:pt x="2125" y="0"/>
                      </a:cubicBezTo>
                      <a:cubicBezTo>
                        <a:pt x="2194" y="0"/>
                        <a:pt x="2250" y="56"/>
                        <a:pt x="2250" y="125"/>
                      </a:cubicBezTo>
                      <a:cubicBezTo>
                        <a:pt x="2250" y="3625"/>
                        <a:pt x="2250" y="3625"/>
                        <a:pt x="2250" y="3625"/>
                      </a:cubicBezTo>
                      <a:cubicBezTo>
                        <a:pt x="2250" y="3694"/>
                        <a:pt x="2194" y="3750"/>
                        <a:pt x="2125" y="3750"/>
                      </a:cubicBezTo>
                      <a:close/>
                      <a:moveTo>
                        <a:pt x="875" y="3250"/>
                      </a:moveTo>
                      <a:cubicBezTo>
                        <a:pt x="1375" y="3250"/>
                        <a:pt x="1375" y="3250"/>
                        <a:pt x="1375" y="3250"/>
                      </a:cubicBezTo>
                    </a:path>
                  </a:pathLst>
                </a:custGeom>
                <a:noFill/>
                <a:ln w="14224"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cxnSp>
              <p:nvCxnSpPr>
                <p:cNvPr id="424" name="Straight Connector 423">
                  <a:extLst>
                    <a:ext uri="{FF2B5EF4-FFF2-40B4-BE49-F238E27FC236}">
                      <a16:creationId xmlns:a16="http://schemas.microsoft.com/office/drawing/2014/main" id="{053AC214-DF3F-449E-8356-28B2B476AC39}"/>
                    </a:ext>
                  </a:extLst>
                </p:cNvPr>
                <p:cNvCxnSpPr>
                  <a:cxnSpLocks/>
                </p:cNvCxnSpPr>
                <p:nvPr/>
              </p:nvCxnSpPr>
              <p:spPr>
                <a:xfrm>
                  <a:off x="6573314" y="1916461"/>
                  <a:ext cx="47081" cy="0"/>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04" name="Group 403">
                <a:extLst>
                  <a:ext uri="{FF2B5EF4-FFF2-40B4-BE49-F238E27FC236}">
                    <a16:creationId xmlns:a16="http://schemas.microsoft.com/office/drawing/2014/main" id="{8C4D04D7-8959-49D9-8D1F-781E7A415590}"/>
                  </a:ext>
                </a:extLst>
              </p:cNvPr>
              <p:cNvGrpSpPr/>
              <p:nvPr/>
            </p:nvGrpSpPr>
            <p:grpSpPr>
              <a:xfrm>
                <a:off x="463024" y="4882627"/>
                <a:ext cx="93897" cy="93896"/>
                <a:chOff x="-160990" y="5259439"/>
                <a:chExt cx="109394" cy="109393"/>
              </a:xfrm>
            </p:grpSpPr>
            <p:sp>
              <p:nvSpPr>
                <p:cNvPr id="417" name="Oval 416">
                  <a:extLst>
                    <a:ext uri="{FF2B5EF4-FFF2-40B4-BE49-F238E27FC236}">
                      <a16:creationId xmlns:a16="http://schemas.microsoft.com/office/drawing/2014/main" id="{B1956702-C4E0-476C-91F7-5A242C451782}"/>
                    </a:ext>
                  </a:extLst>
                </p:cNvPr>
                <p:cNvSpPr/>
                <p:nvPr/>
              </p:nvSpPr>
              <p:spPr bwMode="auto">
                <a:xfrm>
                  <a:off x="-160990" y="5259439"/>
                  <a:ext cx="109394" cy="109393"/>
                </a:xfrm>
                <a:prstGeom prst="ellipse">
                  <a:avLst/>
                </a:pr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18" name="Commitments_EC4D">
                  <a:extLst>
                    <a:ext uri="{FF2B5EF4-FFF2-40B4-BE49-F238E27FC236}">
                      <a16:creationId xmlns:a16="http://schemas.microsoft.com/office/drawing/2014/main" id="{8B4C9342-46B4-440D-8557-60D555F39DDA}"/>
                    </a:ext>
                  </a:extLst>
                </p:cNvPr>
                <p:cNvSpPr>
                  <a:spLocks noChangeAspect="1" noEditPoints="1"/>
                </p:cNvSpPr>
                <p:nvPr/>
              </p:nvSpPr>
              <p:spPr bwMode="auto">
                <a:xfrm>
                  <a:off x="-151209" y="5279588"/>
                  <a:ext cx="89835" cy="69092"/>
                </a:xfrm>
                <a:custGeom>
                  <a:avLst/>
                  <a:gdLst>
                    <a:gd name="T0" fmla="*/ 56 w 3762"/>
                    <a:gd name="T1" fmla="*/ 1280 h 3526"/>
                    <a:gd name="T2" fmla="*/ 1246 w 3762"/>
                    <a:gd name="T3" fmla="*/ 30 h 3526"/>
                    <a:gd name="T4" fmla="*/ 1589 w 3762"/>
                    <a:gd name="T5" fmla="*/ 313 h 3526"/>
                    <a:gd name="T6" fmla="*/ 104 w 3762"/>
                    <a:gd name="T7" fmla="*/ 2297 h 3526"/>
                    <a:gd name="T8" fmla="*/ 698 w 3762"/>
                    <a:gd name="T9" fmla="*/ 2078 h 3526"/>
                    <a:gd name="T10" fmla="*/ 323 w 3762"/>
                    <a:gd name="T11" fmla="*/ 1703 h 3526"/>
                    <a:gd name="T12" fmla="*/ 2479 w 3762"/>
                    <a:gd name="T13" fmla="*/ 2578 h 3526"/>
                    <a:gd name="T14" fmla="*/ 3073 w 3762"/>
                    <a:gd name="T15" fmla="*/ 2797 h 3526"/>
                    <a:gd name="T16" fmla="*/ 2854 w 3762"/>
                    <a:gd name="T17" fmla="*/ 2203 h 3526"/>
                    <a:gd name="T18" fmla="*/ 1823 w 3762"/>
                    <a:gd name="T19" fmla="*/ 3422 h 3526"/>
                    <a:gd name="T20" fmla="*/ 2198 w 3762"/>
                    <a:gd name="T21" fmla="*/ 3047 h 3526"/>
                    <a:gd name="T22" fmla="*/ 2698 w 3762"/>
                    <a:gd name="T23" fmla="*/ 3172 h 3526"/>
                    <a:gd name="T24" fmla="*/ 2479 w 3762"/>
                    <a:gd name="T25" fmla="*/ 2578 h 3526"/>
                    <a:gd name="T26" fmla="*/ 479 w 3762"/>
                    <a:gd name="T27" fmla="*/ 2672 h 3526"/>
                    <a:gd name="T28" fmla="*/ 1073 w 3762"/>
                    <a:gd name="T29" fmla="*/ 2453 h 3526"/>
                    <a:gd name="T30" fmla="*/ 698 w 3762"/>
                    <a:gd name="T31" fmla="*/ 2078 h 3526"/>
                    <a:gd name="T32" fmla="*/ 854 w 3762"/>
                    <a:gd name="T33" fmla="*/ 2672 h 3526"/>
                    <a:gd name="T34" fmla="*/ 1229 w 3762"/>
                    <a:gd name="T35" fmla="*/ 3047 h 3526"/>
                    <a:gd name="T36" fmla="*/ 1448 w 3762"/>
                    <a:gd name="T37" fmla="*/ 2453 h 3526"/>
                    <a:gd name="T38" fmla="*/ 854 w 3762"/>
                    <a:gd name="T39" fmla="*/ 2672 h 3526"/>
                    <a:gd name="T40" fmla="*/ 1229 w 3762"/>
                    <a:gd name="T41" fmla="*/ 3422 h 3526"/>
                    <a:gd name="T42" fmla="*/ 1823 w 3762"/>
                    <a:gd name="T43" fmla="*/ 3203 h 3526"/>
                    <a:gd name="T44" fmla="*/ 1448 w 3762"/>
                    <a:gd name="T45" fmla="*/ 2828 h 3526"/>
                    <a:gd name="T46" fmla="*/ 3214 w 3762"/>
                    <a:gd name="T47" fmla="*/ 1813 h 3526"/>
                    <a:gd name="T48" fmla="*/ 3746 w 3762"/>
                    <a:gd name="T49" fmla="*/ 1220 h 3526"/>
                    <a:gd name="T50" fmla="*/ 2526 w 3762"/>
                    <a:gd name="T51" fmla="*/ 0 h 3526"/>
                    <a:gd name="T52" fmla="*/ 1412 w 3762"/>
                    <a:gd name="T53" fmla="*/ 385 h 3526"/>
                    <a:gd name="T54" fmla="*/ 1026 w 3762"/>
                    <a:gd name="T55" fmla="*/ 1250 h 3526"/>
                    <a:gd name="T56" fmla="*/ 1276 w 3762"/>
                    <a:gd name="T57" fmla="*/ 1500 h 3526"/>
                    <a:gd name="T58" fmla="*/ 2026 w 3762"/>
                    <a:gd name="T59" fmla="*/ 750 h 3526"/>
                    <a:gd name="T60" fmla="*/ 3448 w 3762"/>
                    <a:gd name="T61" fmla="*/ 2047 h 3526"/>
                    <a:gd name="T62" fmla="*/ 3071 w 3762"/>
                    <a:gd name="T63" fmla="*/ 2420 h 3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62" h="3526">
                      <a:moveTo>
                        <a:pt x="401" y="1625"/>
                      </a:moveTo>
                      <a:cubicBezTo>
                        <a:pt x="56" y="1280"/>
                        <a:pt x="56" y="1280"/>
                        <a:pt x="56" y="1280"/>
                      </a:cubicBezTo>
                      <a:cubicBezTo>
                        <a:pt x="40" y="1264"/>
                        <a:pt x="40" y="1236"/>
                        <a:pt x="56" y="1220"/>
                      </a:cubicBezTo>
                      <a:cubicBezTo>
                        <a:pt x="1246" y="30"/>
                        <a:pt x="1246" y="30"/>
                        <a:pt x="1246" y="30"/>
                      </a:cubicBezTo>
                      <a:cubicBezTo>
                        <a:pt x="1262" y="14"/>
                        <a:pt x="1290" y="14"/>
                        <a:pt x="1306" y="30"/>
                      </a:cubicBezTo>
                      <a:cubicBezTo>
                        <a:pt x="1589" y="313"/>
                        <a:pt x="1589" y="313"/>
                        <a:pt x="1589" y="313"/>
                      </a:cubicBezTo>
                      <a:moveTo>
                        <a:pt x="104" y="1922"/>
                      </a:moveTo>
                      <a:cubicBezTo>
                        <a:pt x="0" y="2026"/>
                        <a:pt x="0" y="2194"/>
                        <a:pt x="104" y="2297"/>
                      </a:cubicBezTo>
                      <a:cubicBezTo>
                        <a:pt x="207" y="2401"/>
                        <a:pt x="375" y="2401"/>
                        <a:pt x="479" y="2297"/>
                      </a:cubicBezTo>
                      <a:cubicBezTo>
                        <a:pt x="698" y="2078"/>
                        <a:pt x="698" y="2078"/>
                        <a:pt x="698" y="2078"/>
                      </a:cubicBezTo>
                      <a:cubicBezTo>
                        <a:pt x="802" y="1974"/>
                        <a:pt x="802" y="1806"/>
                        <a:pt x="698" y="1703"/>
                      </a:cubicBezTo>
                      <a:cubicBezTo>
                        <a:pt x="595" y="1599"/>
                        <a:pt x="427" y="1599"/>
                        <a:pt x="323" y="1703"/>
                      </a:cubicBezTo>
                      <a:lnTo>
                        <a:pt x="104" y="1922"/>
                      </a:lnTo>
                      <a:close/>
                      <a:moveTo>
                        <a:pt x="2479" y="2578"/>
                      </a:moveTo>
                      <a:cubicBezTo>
                        <a:pt x="2698" y="2797"/>
                        <a:pt x="2698" y="2797"/>
                        <a:pt x="2698" y="2797"/>
                      </a:cubicBezTo>
                      <a:cubicBezTo>
                        <a:pt x="2802" y="2901"/>
                        <a:pt x="2970" y="2901"/>
                        <a:pt x="3073" y="2797"/>
                      </a:cubicBezTo>
                      <a:cubicBezTo>
                        <a:pt x="3177" y="2694"/>
                        <a:pt x="3177" y="2526"/>
                        <a:pt x="3073" y="2422"/>
                      </a:cubicBezTo>
                      <a:cubicBezTo>
                        <a:pt x="2854" y="2203"/>
                        <a:pt x="2854" y="2203"/>
                        <a:pt x="2854" y="2203"/>
                      </a:cubicBezTo>
                      <a:moveTo>
                        <a:pt x="1714" y="3313"/>
                      </a:moveTo>
                      <a:cubicBezTo>
                        <a:pt x="1823" y="3422"/>
                        <a:pt x="1823" y="3422"/>
                        <a:pt x="1823" y="3422"/>
                      </a:cubicBezTo>
                      <a:cubicBezTo>
                        <a:pt x="1927" y="3526"/>
                        <a:pt x="2095" y="3526"/>
                        <a:pt x="2198" y="3422"/>
                      </a:cubicBezTo>
                      <a:cubicBezTo>
                        <a:pt x="2302" y="3319"/>
                        <a:pt x="2302" y="3151"/>
                        <a:pt x="2198" y="3047"/>
                      </a:cubicBezTo>
                      <a:cubicBezTo>
                        <a:pt x="2323" y="3172"/>
                        <a:pt x="2323" y="3172"/>
                        <a:pt x="2323" y="3172"/>
                      </a:cubicBezTo>
                      <a:cubicBezTo>
                        <a:pt x="2427" y="3276"/>
                        <a:pt x="2595" y="3276"/>
                        <a:pt x="2698" y="3172"/>
                      </a:cubicBezTo>
                      <a:cubicBezTo>
                        <a:pt x="2802" y="3069"/>
                        <a:pt x="2802" y="2901"/>
                        <a:pt x="2698" y="2797"/>
                      </a:cubicBezTo>
                      <a:cubicBezTo>
                        <a:pt x="2479" y="2578"/>
                        <a:pt x="2479" y="2578"/>
                        <a:pt x="2479" y="2578"/>
                      </a:cubicBezTo>
                      <a:moveTo>
                        <a:pt x="479" y="2297"/>
                      </a:moveTo>
                      <a:cubicBezTo>
                        <a:pt x="375" y="2401"/>
                        <a:pt x="375" y="2569"/>
                        <a:pt x="479" y="2672"/>
                      </a:cubicBezTo>
                      <a:cubicBezTo>
                        <a:pt x="582" y="2776"/>
                        <a:pt x="750" y="2776"/>
                        <a:pt x="854" y="2672"/>
                      </a:cubicBezTo>
                      <a:cubicBezTo>
                        <a:pt x="1073" y="2453"/>
                        <a:pt x="1073" y="2453"/>
                        <a:pt x="1073" y="2453"/>
                      </a:cubicBezTo>
                      <a:cubicBezTo>
                        <a:pt x="1177" y="2349"/>
                        <a:pt x="1177" y="2181"/>
                        <a:pt x="1073" y="2078"/>
                      </a:cubicBezTo>
                      <a:cubicBezTo>
                        <a:pt x="970" y="1974"/>
                        <a:pt x="802" y="1974"/>
                        <a:pt x="698" y="2078"/>
                      </a:cubicBezTo>
                      <a:lnTo>
                        <a:pt x="479" y="2297"/>
                      </a:lnTo>
                      <a:close/>
                      <a:moveTo>
                        <a:pt x="854" y="2672"/>
                      </a:moveTo>
                      <a:cubicBezTo>
                        <a:pt x="750" y="2776"/>
                        <a:pt x="750" y="2944"/>
                        <a:pt x="854" y="3047"/>
                      </a:cubicBezTo>
                      <a:cubicBezTo>
                        <a:pt x="957" y="3151"/>
                        <a:pt x="1125" y="3151"/>
                        <a:pt x="1229" y="3047"/>
                      </a:cubicBezTo>
                      <a:cubicBezTo>
                        <a:pt x="1448" y="2828"/>
                        <a:pt x="1448" y="2828"/>
                        <a:pt x="1448" y="2828"/>
                      </a:cubicBezTo>
                      <a:cubicBezTo>
                        <a:pt x="1552" y="2724"/>
                        <a:pt x="1552" y="2556"/>
                        <a:pt x="1448" y="2453"/>
                      </a:cubicBezTo>
                      <a:cubicBezTo>
                        <a:pt x="1345" y="2349"/>
                        <a:pt x="1177" y="2349"/>
                        <a:pt x="1073" y="2453"/>
                      </a:cubicBezTo>
                      <a:lnTo>
                        <a:pt x="854" y="2672"/>
                      </a:lnTo>
                      <a:close/>
                      <a:moveTo>
                        <a:pt x="1229" y="3047"/>
                      </a:moveTo>
                      <a:cubicBezTo>
                        <a:pt x="1125" y="3151"/>
                        <a:pt x="1125" y="3319"/>
                        <a:pt x="1229" y="3422"/>
                      </a:cubicBezTo>
                      <a:cubicBezTo>
                        <a:pt x="1332" y="3526"/>
                        <a:pt x="1500" y="3526"/>
                        <a:pt x="1604" y="3422"/>
                      </a:cubicBezTo>
                      <a:cubicBezTo>
                        <a:pt x="1823" y="3203"/>
                        <a:pt x="1823" y="3203"/>
                        <a:pt x="1823" y="3203"/>
                      </a:cubicBezTo>
                      <a:cubicBezTo>
                        <a:pt x="1927" y="3099"/>
                        <a:pt x="1927" y="2931"/>
                        <a:pt x="1823" y="2828"/>
                      </a:cubicBezTo>
                      <a:cubicBezTo>
                        <a:pt x="1720" y="2724"/>
                        <a:pt x="1552" y="2724"/>
                        <a:pt x="1448" y="2828"/>
                      </a:cubicBezTo>
                      <a:lnTo>
                        <a:pt x="1229" y="3047"/>
                      </a:lnTo>
                      <a:close/>
                      <a:moveTo>
                        <a:pt x="3214" y="1813"/>
                      </a:moveTo>
                      <a:cubicBezTo>
                        <a:pt x="3746" y="1280"/>
                        <a:pt x="3746" y="1280"/>
                        <a:pt x="3746" y="1280"/>
                      </a:cubicBezTo>
                      <a:cubicBezTo>
                        <a:pt x="3762" y="1264"/>
                        <a:pt x="3762" y="1236"/>
                        <a:pt x="3746" y="1220"/>
                      </a:cubicBezTo>
                      <a:cubicBezTo>
                        <a:pt x="2526" y="0"/>
                        <a:pt x="2526" y="0"/>
                        <a:pt x="2526" y="0"/>
                      </a:cubicBezTo>
                      <a:cubicBezTo>
                        <a:pt x="2526" y="0"/>
                        <a:pt x="2526" y="0"/>
                        <a:pt x="2526" y="0"/>
                      </a:cubicBezTo>
                      <a:cubicBezTo>
                        <a:pt x="1436" y="363"/>
                        <a:pt x="1436" y="363"/>
                        <a:pt x="1436" y="363"/>
                      </a:cubicBezTo>
                      <a:cubicBezTo>
                        <a:pt x="1426" y="367"/>
                        <a:pt x="1417" y="375"/>
                        <a:pt x="1412" y="385"/>
                      </a:cubicBezTo>
                      <a:cubicBezTo>
                        <a:pt x="1057" y="1094"/>
                        <a:pt x="1057" y="1094"/>
                        <a:pt x="1057" y="1094"/>
                      </a:cubicBezTo>
                      <a:cubicBezTo>
                        <a:pt x="1037" y="1142"/>
                        <a:pt x="1026" y="1195"/>
                        <a:pt x="1026" y="1250"/>
                      </a:cubicBezTo>
                      <a:cubicBezTo>
                        <a:pt x="1026" y="1319"/>
                        <a:pt x="1054" y="1382"/>
                        <a:pt x="1099" y="1427"/>
                      </a:cubicBezTo>
                      <a:cubicBezTo>
                        <a:pt x="1144" y="1472"/>
                        <a:pt x="1207" y="1500"/>
                        <a:pt x="1276" y="1500"/>
                      </a:cubicBezTo>
                      <a:cubicBezTo>
                        <a:pt x="1483" y="1500"/>
                        <a:pt x="1651" y="1332"/>
                        <a:pt x="1651" y="1125"/>
                      </a:cubicBezTo>
                      <a:cubicBezTo>
                        <a:pt x="1651" y="918"/>
                        <a:pt x="1819" y="750"/>
                        <a:pt x="2026" y="750"/>
                      </a:cubicBezTo>
                      <a:cubicBezTo>
                        <a:pt x="2094" y="750"/>
                        <a:pt x="2162" y="771"/>
                        <a:pt x="2214" y="813"/>
                      </a:cubicBezTo>
                      <a:cubicBezTo>
                        <a:pt x="3448" y="2047"/>
                        <a:pt x="3448" y="2047"/>
                        <a:pt x="3448" y="2047"/>
                      </a:cubicBezTo>
                      <a:cubicBezTo>
                        <a:pt x="3553" y="2152"/>
                        <a:pt x="3552" y="2321"/>
                        <a:pt x="3446" y="2425"/>
                      </a:cubicBezTo>
                      <a:cubicBezTo>
                        <a:pt x="3341" y="2527"/>
                        <a:pt x="3174" y="2523"/>
                        <a:pt x="3071" y="2420"/>
                      </a:cubicBezTo>
                      <a:cubicBezTo>
                        <a:pt x="2854" y="2203"/>
                        <a:pt x="2854" y="2203"/>
                        <a:pt x="2854" y="2203"/>
                      </a:cubicBezTo>
                    </a:path>
                  </a:pathLst>
                </a:custGeom>
                <a:noFill/>
                <a:ln w="6350" cap="sq">
                  <a:solidFill>
                    <a:srgbClr val="505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grpSp>
          <p:grpSp>
            <p:nvGrpSpPr>
              <p:cNvPr id="405" name="Group 404">
                <a:extLst>
                  <a:ext uri="{FF2B5EF4-FFF2-40B4-BE49-F238E27FC236}">
                    <a16:creationId xmlns:a16="http://schemas.microsoft.com/office/drawing/2014/main" id="{22B45990-2F0A-4E50-99C9-4F2697159143}"/>
                  </a:ext>
                </a:extLst>
              </p:cNvPr>
              <p:cNvGrpSpPr/>
              <p:nvPr/>
            </p:nvGrpSpPr>
            <p:grpSpPr>
              <a:xfrm>
                <a:off x="1569147" y="4703232"/>
                <a:ext cx="93897" cy="93896"/>
                <a:chOff x="-71245" y="5149301"/>
                <a:chExt cx="109394" cy="109393"/>
              </a:xfrm>
            </p:grpSpPr>
            <p:sp>
              <p:nvSpPr>
                <p:cNvPr id="415" name="Oval 414">
                  <a:extLst>
                    <a:ext uri="{FF2B5EF4-FFF2-40B4-BE49-F238E27FC236}">
                      <a16:creationId xmlns:a16="http://schemas.microsoft.com/office/drawing/2014/main" id="{DCB59139-AB37-4929-A5E5-C95CCEC6743E}"/>
                    </a:ext>
                  </a:extLst>
                </p:cNvPr>
                <p:cNvSpPr/>
                <p:nvPr/>
              </p:nvSpPr>
              <p:spPr bwMode="auto">
                <a:xfrm>
                  <a:off x="-71245" y="5149301"/>
                  <a:ext cx="109394" cy="109393"/>
                </a:xfrm>
                <a:prstGeom prst="ellipse">
                  <a:avLst/>
                </a:pr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16" name="Commitments_EC4D">
                  <a:extLst>
                    <a:ext uri="{FF2B5EF4-FFF2-40B4-BE49-F238E27FC236}">
                      <a16:creationId xmlns:a16="http://schemas.microsoft.com/office/drawing/2014/main" id="{E1F053CB-E1F8-4782-8BAD-38C5C140AC95}"/>
                    </a:ext>
                  </a:extLst>
                </p:cNvPr>
                <p:cNvSpPr>
                  <a:spLocks noChangeAspect="1" noEditPoints="1"/>
                </p:cNvSpPr>
                <p:nvPr/>
              </p:nvSpPr>
              <p:spPr bwMode="auto">
                <a:xfrm>
                  <a:off x="-60037" y="5181274"/>
                  <a:ext cx="89835" cy="69092"/>
                </a:xfrm>
                <a:custGeom>
                  <a:avLst/>
                  <a:gdLst>
                    <a:gd name="T0" fmla="*/ 56 w 3762"/>
                    <a:gd name="T1" fmla="*/ 1280 h 3526"/>
                    <a:gd name="T2" fmla="*/ 1246 w 3762"/>
                    <a:gd name="T3" fmla="*/ 30 h 3526"/>
                    <a:gd name="T4" fmla="*/ 1589 w 3762"/>
                    <a:gd name="T5" fmla="*/ 313 h 3526"/>
                    <a:gd name="T6" fmla="*/ 104 w 3762"/>
                    <a:gd name="T7" fmla="*/ 2297 h 3526"/>
                    <a:gd name="T8" fmla="*/ 698 w 3762"/>
                    <a:gd name="T9" fmla="*/ 2078 h 3526"/>
                    <a:gd name="T10" fmla="*/ 323 w 3762"/>
                    <a:gd name="T11" fmla="*/ 1703 h 3526"/>
                    <a:gd name="T12" fmla="*/ 2479 w 3762"/>
                    <a:gd name="T13" fmla="*/ 2578 h 3526"/>
                    <a:gd name="T14" fmla="*/ 3073 w 3762"/>
                    <a:gd name="T15" fmla="*/ 2797 h 3526"/>
                    <a:gd name="T16" fmla="*/ 2854 w 3762"/>
                    <a:gd name="T17" fmla="*/ 2203 h 3526"/>
                    <a:gd name="T18" fmla="*/ 1823 w 3762"/>
                    <a:gd name="T19" fmla="*/ 3422 h 3526"/>
                    <a:gd name="T20" fmla="*/ 2198 w 3762"/>
                    <a:gd name="T21" fmla="*/ 3047 h 3526"/>
                    <a:gd name="T22" fmla="*/ 2698 w 3762"/>
                    <a:gd name="T23" fmla="*/ 3172 h 3526"/>
                    <a:gd name="T24" fmla="*/ 2479 w 3762"/>
                    <a:gd name="T25" fmla="*/ 2578 h 3526"/>
                    <a:gd name="T26" fmla="*/ 479 w 3762"/>
                    <a:gd name="T27" fmla="*/ 2672 h 3526"/>
                    <a:gd name="T28" fmla="*/ 1073 w 3762"/>
                    <a:gd name="T29" fmla="*/ 2453 h 3526"/>
                    <a:gd name="T30" fmla="*/ 698 w 3762"/>
                    <a:gd name="T31" fmla="*/ 2078 h 3526"/>
                    <a:gd name="T32" fmla="*/ 854 w 3762"/>
                    <a:gd name="T33" fmla="*/ 2672 h 3526"/>
                    <a:gd name="T34" fmla="*/ 1229 w 3762"/>
                    <a:gd name="T35" fmla="*/ 3047 h 3526"/>
                    <a:gd name="T36" fmla="*/ 1448 w 3762"/>
                    <a:gd name="T37" fmla="*/ 2453 h 3526"/>
                    <a:gd name="T38" fmla="*/ 854 w 3762"/>
                    <a:gd name="T39" fmla="*/ 2672 h 3526"/>
                    <a:gd name="T40" fmla="*/ 1229 w 3762"/>
                    <a:gd name="T41" fmla="*/ 3422 h 3526"/>
                    <a:gd name="T42" fmla="*/ 1823 w 3762"/>
                    <a:gd name="T43" fmla="*/ 3203 h 3526"/>
                    <a:gd name="T44" fmla="*/ 1448 w 3762"/>
                    <a:gd name="T45" fmla="*/ 2828 h 3526"/>
                    <a:gd name="T46" fmla="*/ 3214 w 3762"/>
                    <a:gd name="T47" fmla="*/ 1813 h 3526"/>
                    <a:gd name="T48" fmla="*/ 3746 w 3762"/>
                    <a:gd name="T49" fmla="*/ 1220 h 3526"/>
                    <a:gd name="T50" fmla="*/ 2526 w 3762"/>
                    <a:gd name="T51" fmla="*/ 0 h 3526"/>
                    <a:gd name="T52" fmla="*/ 1412 w 3762"/>
                    <a:gd name="T53" fmla="*/ 385 h 3526"/>
                    <a:gd name="T54" fmla="*/ 1026 w 3762"/>
                    <a:gd name="T55" fmla="*/ 1250 h 3526"/>
                    <a:gd name="T56" fmla="*/ 1276 w 3762"/>
                    <a:gd name="T57" fmla="*/ 1500 h 3526"/>
                    <a:gd name="T58" fmla="*/ 2026 w 3762"/>
                    <a:gd name="T59" fmla="*/ 750 h 3526"/>
                    <a:gd name="T60" fmla="*/ 3448 w 3762"/>
                    <a:gd name="T61" fmla="*/ 2047 h 3526"/>
                    <a:gd name="T62" fmla="*/ 3071 w 3762"/>
                    <a:gd name="T63" fmla="*/ 2420 h 3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62" h="3526">
                      <a:moveTo>
                        <a:pt x="401" y="1625"/>
                      </a:moveTo>
                      <a:cubicBezTo>
                        <a:pt x="56" y="1280"/>
                        <a:pt x="56" y="1280"/>
                        <a:pt x="56" y="1280"/>
                      </a:cubicBezTo>
                      <a:cubicBezTo>
                        <a:pt x="40" y="1264"/>
                        <a:pt x="40" y="1236"/>
                        <a:pt x="56" y="1220"/>
                      </a:cubicBezTo>
                      <a:cubicBezTo>
                        <a:pt x="1246" y="30"/>
                        <a:pt x="1246" y="30"/>
                        <a:pt x="1246" y="30"/>
                      </a:cubicBezTo>
                      <a:cubicBezTo>
                        <a:pt x="1262" y="14"/>
                        <a:pt x="1290" y="14"/>
                        <a:pt x="1306" y="30"/>
                      </a:cubicBezTo>
                      <a:cubicBezTo>
                        <a:pt x="1589" y="313"/>
                        <a:pt x="1589" y="313"/>
                        <a:pt x="1589" y="313"/>
                      </a:cubicBezTo>
                      <a:moveTo>
                        <a:pt x="104" y="1922"/>
                      </a:moveTo>
                      <a:cubicBezTo>
                        <a:pt x="0" y="2026"/>
                        <a:pt x="0" y="2194"/>
                        <a:pt x="104" y="2297"/>
                      </a:cubicBezTo>
                      <a:cubicBezTo>
                        <a:pt x="207" y="2401"/>
                        <a:pt x="375" y="2401"/>
                        <a:pt x="479" y="2297"/>
                      </a:cubicBezTo>
                      <a:cubicBezTo>
                        <a:pt x="698" y="2078"/>
                        <a:pt x="698" y="2078"/>
                        <a:pt x="698" y="2078"/>
                      </a:cubicBezTo>
                      <a:cubicBezTo>
                        <a:pt x="802" y="1974"/>
                        <a:pt x="802" y="1806"/>
                        <a:pt x="698" y="1703"/>
                      </a:cubicBezTo>
                      <a:cubicBezTo>
                        <a:pt x="595" y="1599"/>
                        <a:pt x="427" y="1599"/>
                        <a:pt x="323" y="1703"/>
                      </a:cubicBezTo>
                      <a:lnTo>
                        <a:pt x="104" y="1922"/>
                      </a:lnTo>
                      <a:close/>
                      <a:moveTo>
                        <a:pt x="2479" y="2578"/>
                      </a:moveTo>
                      <a:cubicBezTo>
                        <a:pt x="2698" y="2797"/>
                        <a:pt x="2698" y="2797"/>
                        <a:pt x="2698" y="2797"/>
                      </a:cubicBezTo>
                      <a:cubicBezTo>
                        <a:pt x="2802" y="2901"/>
                        <a:pt x="2970" y="2901"/>
                        <a:pt x="3073" y="2797"/>
                      </a:cubicBezTo>
                      <a:cubicBezTo>
                        <a:pt x="3177" y="2694"/>
                        <a:pt x="3177" y="2526"/>
                        <a:pt x="3073" y="2422"/>
                      </a:cubicBezTo>
                      <a:cubicBezTo>
                        <a:pt x="2854" y="2203"/>
                        <a:pt x="2854" y="2203"/>
                        <a:pt x="2854" y="2203"/>
                      </a:cubicBezTo>
                      <a:moveTo>
                        <a:pt x="1714" y="3313"/>
                      </a:moveTo>
                      <a:cubicBezTo>
                        <a:pt x="1823" y="3422"/>
                        <a:pt x="1823" y="3422"/>
                        <a:pt x="1823" y="3422"/>
                      </a:cubicBezTo>
                      <a:cubicBezTo>
                        <a:pt x="1927" y="3526"/>
                        <a:pt x="2095" y="3526"/>
                        <a:pt x="2198" y="3422"/>
                      </a:cubicBezTo>
                      <a:cubicBezTo>
                        <a:pt x="2302" y="3319"/>
                        <a:pt x="2302" y="3151"/>
                        <a:pt x="2198" y="3047"/>
                      </a:cubicBezTo>
                      <a:cubicBezTo>
                        <a:pt x="2323" y="3172"/>
                        <a:pt x="2323" y="3172"/>
                        <a:pt x="2323" y="3172"/>
                      </a:cubicBezTo>
                      <a:cubicBezTo>
                        <a:pt x="2427" y="3276"/>
                        <a:pt x="2595" y="3276"/>
                        <a:pt x="2698" y="3172"/>
                      </a:cubicBezTo>
                      <a:cubicBezTo>
                        <a:pt x="2802" y="3069"/>
                        <a:pt x="2802" y="2901"/>
                        <a:pt x="2698" y="2797"/>
                      </a:cubicBezTo>
                      <a:cubicBezTo>
                        <a:pt x="2479" y="2578"/>
                        <a:pt x="2479" y="2578"/>
                        <a:pt x="2479" y="2578"/>
                      </a:cubicBezTo>
                      <a:moveTo>
                        <a:pt x="479" y="2297"/>
                      </a:moveTo>
                      <a:cubicBezTo>
                        <a:pt x="375" y="2401"/>
                        <a:pt x="375" y="2569"/>
                        <a:pt x="479" y="2672"/>
                      </a:cubicBezTo>
                      <a:cubicBezTo>
                        <a:pt x="582" y="2776"/>
                        <a:pt x="750" y="2776"/>
                        <a:pt x="854" y="2672"/>
                      </a:cubicBezTo>
                      <a:cubicBezTo>
                        <a:pt x="1073" y="2453"/>
                        <a:pt x="1073" y="2453"/>
                        <a:pt x="1073" y="2453"/>
                      </a:cubicBezTo>
                      <a:cubicBezTo>
                        <a:pt x="1177" y="2349"/>
                        <a:pt x="1177" y="2181"/>
                        <a:pt x="1073" y="2078"/>
                      </a:cubicBezTo>
                      <a:cubicBezTo>
                        <a:pt x="970" y="1974"/>
                        <a:pt x="802" y="1974"/>
                        <a:pt x="698" y="2078"/>
                      </a:cubicBezTo>
                      <a:lnTo>
                        <a:pt x="479" y="2297"/>
                      </a:lnTo>
                      <a:close/>
                      <a:moveTo>
                        <a:pt x="854" y="2672"/>
                      </a:moveTo>
                      <a:cubicBezTo>
                        <a:pt x="750" y="2776"/>
                        <a:pt x="750" y="2944"/>
                        <a:pt x="854" y="3047"/>
                      </a:cubicBezTo>
                      <a:cubicBezTo>
                        <a:pt x="957" y="3151"/>
                        <a:pt x="1125" y="3151"/>
                        <a:pt x="1229" y="3047"/>
                      </a:cubicBezTo>
                      <a:cubicBezTo>
                        <a:pt x="1448" y="2828"/>
                        <a:pt x="1448" y="2828"/>
                        <a:pt x="1448" y="2828"/>
                      </a:cubicBezTo>
                      <a:cubicBezTo>
                        <a:pt x="1552" y="2724"/>
                        <a:pt x="1552" y="2556"/>
                        <a:pt x="1448" y="2453"/>
                      </a:cubicBezTo>
                      <a:cubicBezTo>
                        <a:pt x="1345" y="2349"/>
                        <a:pt x="1177" y="2349"/>
                        <a:pt x="1073" y="2453"/>
                      </a:cubicBezTo>
                      <a:lnTo>
                        <a:pt x="854" y="2672"/>
                      </a:lnTo>
                      <a:close/>
                      <a:moveTo>
                        <a:pt x="1229" y="3047"/>
                      </a:moveTo>
                      <a:cubicBezTo>
                        <a:pt x="1125" y="3151"/>
                        <a:pt x="1125" y="3319"/>
                        <a:pt x="1229" y="3422"/>
                      </a:cubicBezTo>
                      <a:cubicBezTo>
                        <a:pt x="1332" y="3526"/>
                        <a:pt x="1500" y="3526"/>
                        <a:pt x="1604" y="3422"/>
                      </a:cubicBezTo>
                      <a:cubicBezTo>
                        <a:pt x="1823" y="3203"/>
                        <a:pt x="1823" y="3203"/>
                        <a:pt x="1823" y="3203"/>
                      </a:cubicBezTo>
                      <a:cubicBezTo>
                        <a:pt x="1927" y="3099"/>
                        <a:pt x="1927" y="2931"/>
                        <a:pt x="1823" y="2828"/>
                      </a:cubicBezTo>
                      <a:cubicBezTo>
                        <a:pt x="1720" y="2724"/>
                        <a:pt x="1552" y="2724"/>
                        <a:pt x="1448" y="2828"/>
                      </a:cubicBezTo>
                      <a:lnTo>
                        <a:pt x="1229" y="3047"/>
                      </a:lnTo>
                      <a:close/>
                      <a:moveTo>
                        <a:pt x="3214" y="1813"/>
                      </a:moveTo>
                      <a:cubicBezTo>
                        <a:pt x="3746" y="1280"/>
                        <a:pt x="3746" y="1280"/>
                        <a:pt x="3746" y="1280"/>
                      </a:cubicBezTo>
                      <a:cubicBezTo>
                        <a:pt x="3762" y="1264"/>
                        <a:pt x="3762" y="1236"/>
                        <a:pt x="3746" y="1220"/>
                      </a:cubicBezTo>
                      <a:cubicBezTo>
                        <a:pt x="2526" y="0"/>
                        <a:pt x="2526" y="0"/>
                        <a:pt x="2526" y="0"/>
                      </a:cubicBezTo>
                      <a:cubicBezTo>
                        <a:pt x="2526" y="0"/>
                        <a:pt x="2526" y="0"/>
                        <a:pt x="2526" y="0"/>
                      </a:cubicBezTo>
                      <a:cubicBezTo>
                        <a:pt x="1436" y="363"/>
                        <a:pt x="1436" y="363"/>
                        <a:pt x="1436" y="363"/>
                      </a:cubicBezTo>
                      <a:cubicBezTo>
                        <a:pt x="1426" y="367"/>
                        <a:pt x="1417" y="375"/>
                        <a:pt x="1412" y="385"/>
                      </a:cubicBezTo>
                      <a:cubicBezTo>
                        <a:pt x="1057" y="1094"/>
                        <a:pt x="1057" y="1094"/>
                        <a:pt x="1057" y="1094"/>
                      </a:cubicBezTo>
                      <a:cubicBezTo>
                        <a:pt x="1037" y="1142"/>
                        <a:pt x="1026" y="1195"/>
                        <a:pt x="1026" y="1250"/>
                      </a:cubicBezTo>
                      <a:cubicBezTo>
                        <a:pt x="1026" y="1319"/>
                        <a:pt x="1054" y="1382"/>
                        <a:pt x="1099" y="1427"/>
                      </a:cubicBezTo>
                      <a:cubicBezTo>
                        <a:pt x="1144" y="1472"/>
                        <a:pt x="1207" y="1500"/>
                        <a:pt x="1276" y="1500"/>
                      </a:cubicBezTo>
                      <a:cubicBezTo>
                        <a:pt x="1483" y="1500"/>
                        <a:pt x="1651" y="1332"/>
                        <a:pt x="1651" y="1125"/>
                      </a:cubicBezTo>
                      <a:cubicBezTo>
                        <a:pt x="1651" y="918"/>
                        <a:pt x="1819" y="750"/>
                        <a:pt x="2026" y="750"/>
                      </a:cubicBezTo>
                      <a:cubicBezTo>
                        <a:pt x="2094" y="750"/>
                        <a:pt x="2162" y="771"/>
                        <a:pt x="2214" y="813"/>
                      </a:cubicBezTo>
                      <a:cubicBezTo>
                        <a:pt x="3448" y="2047"/>
                        <a:pt x="3448" y="2047"/>
                        <a:pt x="3448" y="2047"/>
                      </a:cubicBezTo>
                      <a:cubicBezTo>
                        <a:pt x="3553" y="2152"/>
                        <a:pt x="3552" y="2321"/>
                        <a:pt x="3446" y="2425"/>
                      </a:cubicBezTo>
                      <a:cubicBezTo>
                        <a:pt x="3341" y="2527"/>
                        <a:pt x="3174" y="2523"/>
                        <a:pt x="3071" y="2420"/>
                      </a:cubicBezTo>
                      <a:cubicBezTo>
                        <a:pt x="2854" y="2203"/>
                        <a:pt x="2854" y="2203"/>
                        <a:pt x="2854" y="2203"/>
                      </a:cubicBezTo>
                    </a:path>
                  </a:pathLst>
                </a:custGeom>
                <a:noFill/>
                <a:ln w="6350" cap="sq">
                  <a:solidFill>
                    <a:srgbClr val="505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grpSp>
          <p:sp>
            <p:nvSpPr>
              <p:cNvPr id="406" name="Freeform 6">
                <a:extLst>
                  <a:ext uri="{FF2B5EF4-FFF2-40B4-BE49-F238E27FC236}">
                    <a16:creationId xmlns:a16="http://schemas.microsoft.com/office/drawing/2014/main" id="{8DB1D011-B295-4DA6-871A-E3A52324CF0D}"/>
                  </a:ext>
                </a:extLst>
              </p:cNvPr>
              <p:cNvSpPr>
                <a:spLocks noEditPoints="1"/>
              </p:cNvSpPr>
              <p:nvPr/>
            </p:nvSpPr>
            <p:spPr bwMode="auto">
              <a:xfrm>
                <a:off x="1513972" y="4879327"/>
                <a:ext cx="86543" cy="85624"/>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70C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706" tIns="146165" rIns="182706" bIns="146165" numCol="1" spcCol="0" rtlCol="0" fromWordArt="0" anchor="t" anchorCtr="0" forceAA="0" compatLnSpc="1">
                <a:prstTxWarp prst="textNoShape">
                  <a:avLst/>
                </a:prstTxWarp>
                <a:noAutofit/>
              </a:bodyPr>
              <a:lstStyle/>
              <a:p>
                <a:pPr marL="0" marR="0" lvl="0" indent="0" algn="ctr" defTabSz="913111" rtl="0" eaLnBrk="1" fontAlgn="base" latinLnBrk="0" hangingPunct="1">
                  <a:lnSpc>
                    <a:spcPct val="90000"/>
                  </a:lnSpc>
                  <a:spcBef>
                    <a:spcPct val="0"/>
                  </a:spcBef>
                  <a:spcAft>
                    <a:spcPct val="0"/>
                  </a:spcAft>
                  <a:buClrTx/>
                  <a:buSzTx/>
                  <a:buFontTx/>
                  <a:buNone/>
                  <a:tabLst/>
                  <a:defRPr/>
                </a:pPr>
                <a:endParaRPr kumimoji="0" lang="en-US" sz="1998" b="0" i="0" u="none" strike="noStrike" kern="1200" cap="none" spc="-50" normalizeH="0" baseline="0" noProof="0">
                  <a:ln>
                    <a:noFill/>
                  </a:ln>
                  <a:gradFill>
                    <a:gsLst>
                      <a:gs pos="1250">
                        <a:srgbClr val="EFEFEF"/>
                      </a:gs>
                      <a:gs pos="10417">
                        <a:srgbClr val="EFEFEF"/>
                      </a:gs>
                    </a:gsLst>
                    <a:lin ang="5400000" scaled="0"/>
                  </a:gradFill>
                  <a:effectLst/>
                  <a:uLnTx/>
                  <a:uFillTx/>
                  <a:latin typeface="Segoe UI Light"/>
                  <a:ea typeface="+mn-ea"/>
                  <a:cs typeface="+mn-cs"/>
                </a:endParaRPr>
              </a:p>
            </p:txBody>
          </p:sp>
          <p:grpSp>
            <p:nvGrpSpPr>
              <p:cNvPr id="407" name="Group 406">
                <a:extLst>
                  <a:ext uri="{FF2B5EF4-FFF2-40B4-BE49-F238E27FC236}">
                    <a16:creationId xmlns:a16="http://schemas.microsoft.com/office/drawing/2014/main" id="{59E6326E-63DF-4CF7-A40D-287D11DF5E1A}"/>
                  </a:ext>
                </a:extLst>
              </p:cNvPr>
              <p:cNvGrpSpPr/>
              <p:nvPr/>
            </p:nvGrpSpPr>
            <p:grpSpPr>
              <a:xfrm>
                <a:off x="678533" y="4814224"/>
                <a:ext cx="204812" cy="156967"/>
                <a:chOff x="7398246" y="1610486"/>
                <a:chExt cx="498447" cy="382007"/>
              </a:xfrm>
            </p:grpSpPr>
            <p:sp>
              <p:nvSpPr>
                <p:cNvPr id="408" name="monitor">
                  <a:extLst>
                    <a:ext uri="{FF2B5EF4-FFF2-40B4-BE49-F238E27FC236}">
                      <a16:creationId xmlns:a16="http://schemas.microsoft.com/office/drawing/2014/main" id="{3F90221A-A78A-4948-A045-EF337C532CD4}"/>
                    </a:ext>
                  </a:extLst>
                </p:cNvPr>
                <p:cNvSpPr>
                  <a:spLocks noChangeAspect="1" noEditPoints="1"/>
                </p:cNvSpPr>
                <p:nvPr/>
              </p:nvSpPr>
              <p:spPr bwMode="auto">
                <a:xfrm>
                  <a:off x="7398246" y="1610486"/>
                  <a:ext cx="498447" cy="382007"/>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4224"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409" name="Rectangle 408">
                  <a:extLst>
                    <a:ext uri="{FF2B5EF4-FFF2-40B4-BE49-F238E27FC236}">
                      <a16:creationId xmlns:a16="http://schemas.microsoft.com/office/drawing/2014/main" id="{F67DC8A8-9098-4D96-B754-C918ABDB8132}"/>
                    </a:ext>
                  </a:extLst>
                </p:cNvPr>
                <p:cNvSpPr/>
                <p:nvPr/>
              </p:nvSpPr>
              <p:spPr bwMode="auto">
                <a:xfrm>
                  <a:off x="7398246" y="1610486"/>
                  <a:ext cx="498447" cy="30271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410" name="Group 11">
                  <a:extLst>
                    <a:ext uri="{FF2B5EF4-FFF2-40B4-BE49-F238E27FC236}">
                      <a16:creationId xmlns:a16="http://schemas.microsoft.com/office/drawing/2014/main" id="{FC2DED7D-5028-4012-BC48-329D99102987}"/>
                    </a:ext>
                  </a:extLst>
                </p:cNvPr>
                <p:cNvGrpSpPr>
                  <a:grpSpLocks noChangeAspect="1"/>
                </p:cNvGrpSpPr>
                <p:nvPr/>
              </p:nvGrpSpPr>
              <p:grpSpPr bwMode="auto">
                <a:xfrm>
                  <a:off x="7581678" y="1714920"/>
                  <a:ext cx="111860" cy="111860"/>
                  <a:chOff x="5664" y="1835"/>
                  <a:chExt cx="73" cy="73"/>
                </a:xfrm>
                <a:solidFill>
                  <a:schemeClr val="bg1"/>
                </a:solidFill>
              </p:grpSpPr>
              <p:sp>
                <p:nvSpPr>
                  <p:cNvPr id="411" name="Freeform 12">
                    <a:extLst>
                      <a:ext uri="{FF2B5EF4-FFF2-40B4-BE49-F238E27FC236}">
                        <a16:creationId xmlns:a16="http://schemas.microsoft.com/office/drawing/2014/main" id="{27D832FA-273A-4C54-95D5-8DF952485DD8}"/>
                      </a:ext>
                    </a:extLst>
                  </p:cNvPr>
                  <p:cNvSpPr>
                    <a:spLocks/>
                  </p:cNvSpPr>
                  <p:nvPr/>
                </p:nvSpPr>
                <p:spPr bwMode="auto">
                  <a:xfrm>
                    <a:off x="5696" y="1835"/>
                    <a:ext cx="41" cy="35"/>
                  </a:xfrm>
                  <a:custGeom>
                    <a:avLst/>
                    <a:gdLst>
                      <a:gd name="T0" fmla="*/ 41 w 41"/>
                      <a:gd name="T1" fmla="*/ 35 h 35"/>
                      <a:gd name="T2" fmla="*/ 41 w 41"/>
                      <a:gd name="T3" fmla="*/ 0 h 35"/>
                      <a:gd name="T4" fmla="*/ 0 w 41"/>
                      <a:gd name="T5" fmla="*/ 6 h 35"/>
                      <a:gd name="T6" fmla="*/ 0 w 41"/>
                      <a:gd name="T7" fmla="*/ 35 h 35"/>
                      <a:gd name="T8" fmla="*/ 41 w 41"/>
                      <a:gd name="T9" fmla="*/ 35 h 35"/>
                    </a:gdLst>
                    <a:ahLst/>
                    <a:cxnLst>
                      <a:cxn ang="0">
                        <a:pos x="T0" y="T1"/>
                      </a:cxn>
                      <a:cxn ang="0">
                        <a:pos x="T2" y="T3"/>
                      </a:cxn>
                      <a:cxn ang="0">
                        <a:pos x="T4" y="T5"/>
                      </a:cxn>
                      <a:cxn ang="0">
                        <a:pos x="T6" y="T7"/>
                      </a:cxn>
                      <a:cxn ang="0">
                        <a:pos x="T8" y="T9"/>
                      </a:cxn>
                    </a:cxnLst>
                    <a:rect l="0" t="0" r="r" b="b"/>
                    <a:pathLst>
                      <a:path w="41" h="35">
                        <a:moveTo>
                          <a:pt x="41" y="35"/>
                        </a:moveTo>
                        <a:lnTo>
                          <a:pt x="41" y="0"/>
                        </a:lnTo>
                        <a:lnTo>
                          <a:pt x="0" y="6"/>
                        </a:lnTo>
                        <a:lnTo>
                          <a:pt x="0" y="35"/>
                        </a:lnTo>
                        <a:lnTo>
                          <a:pt x="4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12" name="Freeform 13">
                    <a:extLst>
                      <a:ext uri="{FF2B5EF4-FFF2-40B4-BE49-F238E27FC236}">
                        <a16:creationId xmlns:a16="http://schemas.microsoft.com/office/drawing/2014/main" id="{69FC5285-2C8B-435D-8B4E-EAB6369ADF8B}"/>
                      </a:ext>
                    </a:extLst>
                  </p:cNvPr>
                  <p:cNvSpPr>
                    <a:spLocks/>
                  </p:cNvSpPr>
                  <p:nvPr/>
                </p:nvSpPr>
                <p:spPr bwMode="auto">
                  <a:xfrm>
                    <a:off x="5664" y="1841"/>
                    <a:ext cx="30" cy="29"/>
                  </a:xfrm>
                  <a:custGeom>
                    <a:avLst/>
                    <a:gdLst>
                      <a:gd name="T0" fmla="*/ 30 w 30"/>
                      <a:gd name="T1" fmla="*/ 0 h 29"/>
                      <a:gd name="T2" fmla="*/ 0 w 30"/>
                      <a:gd name="T3" fmla="*/ 5 h 29"/>
                      <a:gd name="T4" fmla="*/ 0 w 30"/>
                      <a:gd name="T5" fmla="*/ 29 h 29"/>
                      <a:gd name="T6" fmla="*/ 30 w 30"/>
                      <a:gd name="T7" fmla="*/ 29 h 29"/>
                      <a:gd name="T8" fmla="*/ 30 w 30"/>
                      <a:gd name="T9" fmla="*/ 0 h 29"/>
                    </a:gdLst>
                    <a:ahLst/>
                    <a:cxnLst>
                      <a:cxn ang="0">
                        <a:pos x="T0" y="T1"/>
                      </a:cxn>
                      <a:cxn ang="0">
                        <a:pos x="T2" y="T3"/>
                      </a:cxn>
                      <a:cxn ang="0">
                        <a:pos x="T4" y="T5"/>
                      </a:cxn>
                      <a:cxn ang="0">
                        <a:pos x="T6" y="T7"/>
                      </a:cxn>
                      <a:cxn ang="0">
                        <a:pos x="T8" y="T9"/>
                      </a:cxn>
                    </a:cxnLst>
                    <a:rect l="0" t="0" r="r" b="b"/>
                    <a:pathLst>
                      <a:path w="30" h="29">
                        <a:moveTo>
                          <a:pt x="30" y="0"/>
                        </a:moveTo>
                        <a:lnTo>
                          <a:pt x="0" y="5"/>
                        </a:lnTo>
                        <a:lnTo>
                          <a:pt x="0" y="29"/>
                        </a:lnTo>
                        <a:lnTo>
                          <a:pt x="30" y="29"/>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13" name="Freeform 14">
                    <a:extLst>
                      <a:ext uri="{FF2B5EF4-FFF2-40B4-BE49-F238E27FC236}">
                        <a16:creationId xmlns:a16="http://schemas.microsoft.com/office/drawing/2014/main" id="{090065A1-7170-4019-B6A8-85FC70B1BC7C}"/>
                      </a:ext>
                    </a:extLst>
                  </p:cNvPr>
                  <p:cNvSpPr>
                    <a:spLocks/>
                  </p:cNvSpPr>
                  <p:nvPr/>
                </p:nvSpPr>
                <p:spPr bwMode="auto">
                  <a:xfrm>
                    <a:off x="5664" y="1873"/>
                    <a:ext cx="30" cy="29"/>
                  </a:xfrm>
                  <a:custGeom>
                    <a:avLst/>
                    <a:gdLst>
                      <a:gd name="T0" fmla="*/ 0 w 30"/>
                      <a:gd name="T1" fmla="*/ 0 h 29"/>
                      <a:gd name="T2" fmla="*/ 0 w 30"/>
                      <a:gd name="T3" fmla="*/ 24 h 29"/>
                      <a:gd name="T4" fmla="*/ 30 w 30"/>
                      <a:gd name="T5" fmla="*/ 29 h 29"/>
                      <a:gd name="T6" fmla="*/ 30 w 30"/>
                      <a:gd name="T7" fmla="*/ 0 h 29"/>
                      <a:gd name="T8" fmla="*/ 0 w 30"/>
                      <a:gd name="T9" fmla="*/ 0 h 29"/>
                    </a:gdLst>
                    <a:ahLst/>
                    <a:cxnLst>
                      <a:cxn ang="0">
                        <a:pos x="T0" y="T1"/>
                      </a:cxn>
                      <a:cxn ang="0">
                        <a:pos x="T2" y="T3"/>
                      </a:cxn>
                      <a:cxn ang="0">
                        <a:pos x="T4" y="T5"/>
                      </a:cxn>
                      <a:cxn ang="0">
                        <a:pos x="T6" y="T7"/>
                      </a:cxn>
                      <a:cxn ang="0">
                        <a:pos x="T8" y="T9"/>
                      </a:cxn>
                    </a:cxnLst>
                    <a:rect l="0" t="0" r="r" b="b"/>
                    <a:pathLst>
                      <a:path w="30" h="29">
                        <a:moveTo>
                          <a:pt x="0" y="0"/>
                        </a:moveTo>
                        <a:lnTo>
                          <a:pt x="0" y="24"/>
                        </a:lnTo>
                        <a:lnTo>
                          <a:pt x="30" y="29"/>
                        </a:lnTo>
                        <a:lnTo>
                          <a:pt x="3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14" name="Freeform 15">
                    <a:extLst>
                      <a:ext uri="{FF2B5EF4-FFF2-40B4-BE49-F238E27FC236}">
                        <a16:creationId xmlns:a16="http://schemas.microsoft.com/office/drawing/2014/main" id="{A6CC333B-0367-4F2B-9B58-23D229303EAA}"/>
                      </a:ext>
                    </a:extLst>
                  </p:cNvPr>
                  <p:cNvSpPr>
                    <a:spLocks/>
                  </p:cNvSpPr>
                  <p:nvPr/>
                </p:nvSpPr>
                <p:spPr bwMode="auto">
                  <a:xfrm>
                    <a:off x="5696" y="1873"/>
                    <a:ext cx="41" cy="35"/>
                  </a:xfrm>
                  <a:custGeom>
                    <a:avLst/>
                    <a:gdLst>
                      <a:gd name="T0" fmla="*/ 0 w 41"/>
                      <a:gd name="T1" fmla="*/ 29 h 35"/>
                      <a:gd name="T2" fmla="*/ 41 w 41"/>
                      <a:gd name="T3" fmla="*/ 35 h 35"/>
                      <a:gd name="T4" fmla="*/ 41 w 41"/>
                      <a:gd name="T5" fmla="*/ 0 h 35"/>
                      <a:gd name="T6" fmla="*/ 0 w 41"/>
                      <a:gd name="T7" fmla="*/ 0 h 35"/>
                      <a:gd name="T8" fmla="*/ 0 w 41"/>
                      <a:gd name="T9" fmla="*/ 29 h 35"/>
                    </a:gdLst>
                    <a:ahLst/>
                    <a:cxnLst>
                      <a:cxn ang="0">
                        <a:pos x="T0" y="T1"/>
                      </a:cxn>
                      <a:cxn ang="0">
                        <a:pos x="T2" y="T3"/>
                      </a:cxn>
                      <a:cxn ang="0">
                        <a:pos x="T4" y="T5"/>
                      </a:cxn>
                      <a:cxn ang="0">
                        <a:pos x="T6" y="T7"/>
                      </a:cxn>
                      <a:cxn ang="0">
                        <a:pos x="T8" y="T9"/>
                      </a:cxn>
                    </a:cxnLst>
                    <a:rect l="0" t="0" r="r" b="b"/>
                    <a:pathLst>
                      <a:path w="41" h="35">
                        <a:moveTo>
                          <a:pt x="0" y="29"/>
                        </a:moveTo>
                        <a:lnTo>
                          <a:pt x="41" y="35"/>
                        </a:lnTo>
                        <a:lnTo>
                          <a:pt x="41" y="0"/>
                        </a:lnTo>
                        <a:lnTo>
                          <a:pt x="0"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grpSp>
        </p:grpSp>
        <p:cxnSp>
          <p:nvCxnSpPr>
            <p:cNvPr id="63" name="Connector: Elbow 62">
              <a:extLst>
                <a:ext uri="{FF2B5EF4-FFF2-40B4-BE49-F238E27FC236}">
                  <a16:creationId xmlns:a16="http://schemas.microsoft.com/office/drawing/2014/main" id="{CB2E2F94-BFF9-4CE1-816E-C60C91080799}"/>
                </a:ext>
              </a:extLst>
            </p:cNvPr>
            <p:cNvCxnSpPr>
              <a:cxnSpLocks/>
              <a:endCxn id="548" idx="0"/>
            </p:cNvCxnSpPr>
            <p:nvPr/>
          </p:nvCxnSpPr>
          <p:spPr>
            <a:xfrm rot="10800000" flipV="1">
              <a:off x="3404922" y="3663124"/>
              <a:ext cx="1280160" cy="640080"/>
            </a:xfrm>
            <a:prstGeom prst="bentConnector2">
              <a:avLst/>
            </a:prstGeom>
            <a:ln w="25400">
              <a:solidFill>
                <a:schemeClr val="bg2">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89" name="Group 388">
              <a:extLst>
                <a:ext uri="{FF2B5EF4-FFF2-40B4-BE49-F238E27FC236}">
                  <a16:creationId xmlns:a16="http://schemas.microsoft.com/office/drawing/2014/main" id="{8BC1B256-D819-4890-BD0C-E45C1923F0CF}"/>
                </a:ext>
              </a:extLst>
            </p:cNvPr>
            <p:cNvGrpSpPr/>
            <p:nvPr/>
          </p:nvGrpSpPr>
          <p:grpSpPr>
            <a:xfrm>
              <a:off x="2905313" y="3865929"/>
              <a:ext cx="1009960" cy="229502"/>
              <a:chOff x="3384326" y="4244649"/>
              <a:chExt cx="1097707" cy="249441"/>
            </a:xfrm>
          </p:grpSpPr>
          <p:sp>
            <p:nvSpPr>
              <p:cNvPr id="390" name="Rectangle 389">
                <a:extLst>
                  <a:ext uri="{FF2B5EF4-FFF2-40B4-BE49-F238E27FC236}">
                    <a16:creationId xmlns:a16="http://schemas.microsoft.com/office/drawing/2014/main" id="{48FC15AC-8FF1-40A0-B36A-3E3AD884F7AF}"/>
                  </a:ext>
                </a:extLst>
              </p:cNvPr>
              <p:cNvSpPr/>
              <p:nvPr/>
            </p:nvSpPr>
            <p:spPr bwMode="auto">
              <a:xfrm>
                <a:off x="3384326" y="4244649"/>
                <a:ext cx="1097707" cy="249441"/>
              </a:xfrm>
              <a:prstGeom prst="rect">
                <a:avLst/>
              </a:prstGeom>
              <a:solidFill>
                <a:schemeClr val="tx1"/>
              </a:solidFill>
              <a:ln w="1422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74320" tIns="45720" rIns="4572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err="1">
                    <a:ln>
                      <a:noFill/>
                    </a:ln>
                    <a:gradFill>
                      <a:gsLst>
                        <a:gs pos="0">
                          <a:srgbClr val="FFFFFF"/>
                        </a:gs>
                        <a:gs pos="100000">
                          <a:srgbClr val="FFFFFF"/>
                        </a:gs>
                      </a:gsLst>
                      <a:lin ang="5400000" scaled="1"/>
                    </a:gradFill>
                    <a:effectLst/>
                    <a:uLnTx/>
                    <a:uFillTx/>
                    <a:latin typeface="Segoe UI" panose="020B0502040204020203" pitchFamily="34" charset="0"/>
                    <a:ea typeface="+mn-ea"/>
                    <a:cs typeface="Segoe UI" panose="020B0502040204020203" pitchFamily="34" charset="0"/>
                  </a:rPr>
                  <a:t>IsCompliant</a:t>
                </a:r>
                <a:endParaRPr kumimoji="0" lang="en-US" sz="900" b="1" i="0" u="none" strike="noStrike" kern="1200" cap="none" spc="0" normalizeH="0" baseline="0" noProof="0">
                  <a:ln>
                    <a:noFill/>
                  </a:ln>
                  <a:gradFill>
                    <a:gsLst>
                      <a:gs pos="0">
                        <a:srgbClr val="FFFFFF"/>
                      </a:gs>
                      <a:gs pos="100000">
                        <a:srgbClr val="FFFFFF"/>
                      </a:gs>
                    </a:gsLst>
                    <a:lin ang="5400000" scaled="1"/>
                  </a:gradFill>
                  <a:effectLst/>
                  <a:uLnTx/>
                  <a:uFillTx/>
                  <a:latin typeface="Segoe UI" panose="020B0502040204020203" pitchFamily="34" charset="0"/>
                  <a:ea typeface="+mn-ea"/>
                  <a:cs typeface="Segoe UI" panose="020B0502040204020203" pitchFamily="34" charset="0"/>
                </a:endParaRPr>
              </a:p>
            </p:txBody>
          </p:sp>
          <p:pic>
            <p:nvPicPr>
              <p:cNvPr id="391" name="Graphic 390" descr="Pencil">
                <a:extLst>
                  <a:ext uri="{FF2B5EF4-FFF2-40B4-BE49-F238E27FC236}">
                    <a16:creationId xmlns:a16="http://schemas.microsoft.com/office/drawing/2014/main" id="{1080F70E-DF5E-4791-BA6E-4579FC4AA3FD}"/>
                  </a:ext>
                </a:extLst>
              </p:cNvPr>
              <p:cNvPicPr>
                <a:picLocks noChangeAspect="1"/>
              </p:cNvPicPr>
              <p:nvPr/>
            </p:nvPicPr>
            <p:blipFill>
              <a:blip r:embed="rId48">
                <a:lum bright="100000" contrast="-70000"/>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3437879" y="4270328"/>
                <a:ext cx="198083" cy="198083"/>
              </a:xfrm>
              <a:prstGeom prst="rect">
                <a:avLst/>
              </a:prstGeom>
            </p:spPr>
          </p:pic>
        </p:grpSp>
        <p:grpSp>
          <p:nvGrpSpPr>
            <p:cNvPr id="498" name="Group 497">
              <a:extLst>
                <a:ext uri="{FF2B5EF4-FFF2-40B4-BE49-F238E27FC236}">
                  <a16:creationId xmlns:a16="http://schemas.microsoft.com/office/drawing/2014/main" id="{5983B297-39A2-4A18-A6D5-972049880F9C}"/>
                </a:ext>
              </a:extLst>
            </p:cNvPr>
            <p:cNvGrpSpPr/>
            <p:nvPr/>
          </p:nvGrpSpPr>
          <p:grpSpPr>
            <a:xfrm>
              <a:off x="1351265" y="4321819"/>
              <a:ext cx="1076287" cy="461665"/>
              <a:chOff x="1485688" y="4205795"/>
              <a:chExt cx="1076287" cy="461665"/>
            </a:xfrm>
          </p:grpSpPr>
          <p:sp>
            <p:nvSpPr>
              <p:cNvPr id="499" name="Rectangle 498">
                <a:extLst>
                  <a:ext uri="{FF2B5EF4-FFF2-40B4-BE49-F238E27FC236}">
                    <a16:creationId xmlns:a16="http://schemas.microsoft.com/office/drawing/2014/main" id="{CDF2ACD6-F2FA-4662-9AAA-0CE606C30391}"/>
                  </a:ext>
                </a:extLst>
              </p:cNvPr>
              <p:cNvSpPr/>
              <p:nvPr/>
            </p:nvSpPr>
            <p:spPr bwMode="auto">
              <a:xfrm>
                <a:off x="1485688" y="4205795"/>
                <a:ext cx="1076287" cy="461665"/>
              </a:xfrm>
              <a:prstGeom prst="rect">
                <a:avLst/>
              </a:prstGeom>
              <a:ln w="15875">
                <a:solidFill>
                  <a:schemeClr val="bg1">
                    <a:lumMod val="6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Partner MDM</a:t>
                </a: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gradFill>
                    <a:gsLst>
                      <a:gs pos="2917">
                        <a:srgbClr val="000000"/>
                      </a:gs>
                      <a:gs pos="30000">
                        <a:srgbClr val="000000"/>
                      </a:gs>
                    </a:gsLst>
                    <a:lin ang="5400000" scaled="0"/>
                  </a:gradFill>
                  <a:effectLst/>
                  <a:highlight>
                    <a:srgbClr val="FFFF00"/>
                  </a:highlight>
                  <a:uLnTx/>
                  <a:uFillTx/>
                  <a:latin typeface="Segoe UI"/>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gradFill>
                    <a:gsLst>
                      <a:gs pos="2917">
                        <a:srgbClr val="000000"/>
                      </a:gs>
                      <a:gs pos="30000">
                        <a:srgbClr val="000000"/>
                      </a:gs>
                    </a:gsLst>
                    <a:lin ang="5400000" scaled="0"/>
                  </a:gradFill>
                  <a:effectLst/>
                  <a:highlight>
                    <a:srgbClr val="FFFF00"/>
                  </a:highlight>
                  <a:uLnTx/>
                  <a:uFillTx/>
                  <a:latin typeface="Segoe UI"/>
                  <a:ea typeface="+mn-ea"/>
                  <a:cs typeface="+mn-cs"/>
                </a:endParaRPr>
              </a:p>
            </p:txBody>
          </p:sp>
          <p:pic>
            <p:nvPicPr>
              <p:cNvPr id="500" name="Picture 499">
                <a:extLst>
                  <a:ext uri="{FF2B5EF4-FFF2-40B4-BE49-F238E27FC236}">
                    <a16:creationId xmlns:a16="http://schemas.microsoft.com/office/drawing/2014/main" id="{76EAF4E6-F9EB-4D89-B2FD-9CBE724A664F}"/>
                  </a:ext>
                </a:extLst>
              </p:cNvPr>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2145985" y="4481116"/>
                <a:ext cx="374494" cy="130160"/>
              </a:xfrm>
              <a:prstGeom prst="rect">
                <a:avLst/>
              </a:prstGeom>
            </p:spPr>
          </p:pic>
          <p:pic>
            <p:nvPicPr>
              <p:cNvPr id="501" name="Picture 500">
                <a:extLst>
                  <a:ext uri="{FF2B5EF4-FFF2-40B4-BE49-F238E27FC236}">
                    <a16:creationId xmlns:a16="http://schemas.microsoft.com/office/drawing/2014/main" id="{B715405E-AF99-4801-AD15-38852B2445DA}"/>
                  </a:ext>
                </a:extLst>
              </p:cNvPr>
              <p:cNvPicPr>
                <a:picLocks noChangeAspect="1"/>
              </p:cNvPicPr>
              <p:nvPr/>
            </p:nvPicPr>
            <p:blipFill>
              <a:blip r:embed="rId51"/>
              <a:stretch>
                <a:fillRect/>
              </a:stretch>
            </p:blipFill>
            <p:spPr>
              <a:xfrm>
                <a:off x="1964099" y="4465537"/>
                <a:ext cx="145759" cy="145759"/>
              </a:xfrm>
              <a:prstGeom prst="rect">
                <a:avLst/>
              </a:prstGeom>
            </p:spPr>
          </p:pic>
          <p:pic>
            <p:nvPicPr>
              <p:cNvPr id="502" name="Picture 501">
                <a:extLst>
                  <a:ext uri="{FF2B5EF4-FFF2-40B4-BE49-F238E27FC236}">
                    <a16:creationId xmlns:a16="http://schemas.microsoft.com/office/drawing/2014/main" id="{D3FAAFA1-168C-470E-A645-BBA432DD56EE}"/>
                  </a:ext>
                </a:extLst>
              </p:cNvPr>
              <p:cNvPicPr>
                <a:picLocks noChangeAspect="1"/>
              </p:cNvPicPr>
              <p:nvPr/>
            </p:nvPicPr>
            <p:blipFill>
              <a:blip r:embed="rId52"/>
              <a:stretch>
                <a:fillRect/>
              </a:stretch>
            </p:blipFill>
            <p:spPr>
              <a:xfrm>
                <a:off x="1550580" y="4397453"/>
                <a:ext cx="387435" cy="217738"/>
              </a:xfrm>
              <a:prstGeom prst="rect">
                <a:avLst/>
              </a:prstGeom>
            </p:spPr>
          </p:pic>
        </p:grpSp>
        <p:cxnSp>
          <p:nvCxnSpPr>
            <p:cNvPr id="505" name="Straight Connector 504">
              <a:extLst>
                <a:ext uri="{FF2B5EF4-FFF2-40B4-BE49-F238E27FC236}">
                  <a16:creationId xmlns:a16="http://schemas.microsoft.com/office/drawing/2014/main" id="{4729525E-CB81-470C-9926-DDAC7579844A}"/>
                </a:ext>
              </a:extLst>
            </p:cNvPr>
            <p:cNvCxnSpPr>
              <a:cxnSpLocks/>
            </p:cNvCxnSpPr>
            <p:nvPr/>
          </p:nvCxnSpPr>
          <p:spPr>
            <a:xfrm flipV="1">
              <a:off x="2426896" y="4572205"/>
              <a:ext cx="335588" cy="0"/>
            </a:xfrm>
            <a:prstGeom prst="line">
              <a:avLst/>
            </a:prstGeom>
            <a:ln w="25400">
              <a:solidFill>
                <a:schemeClr val="bg2">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06" name="Group 505">
              <a:extLst>
                <a:ext uri="{FF2B5EF4-FFF2-40B4-BE49-F238E27FC236}">
                  <a16:creationId xmlns:a16="http://schemas.microsoft.com/office/drawing/2014/main" id="{FC70C548-CFFD-41D5-9169-4C97BB9B0061}"/>
                </a:ext>
              </a:extLst>
            </p:cNvPr>
            <p:cNvGrpSpPr/>
            <p:nvPr/>
          </p:nvGrpSpPr>
          <p:grpSpPr>
            <a:xfrm>
              <a:off x="2762484" y="4303204"/>
              <a:ext cx="1293608" cy="498895"/>
              <a:chOff x="799983" y="4047127"/>
              <a:chExt cx="1293608" cy="498895"/>
            </a:xfrm>
          </p:grpSpPr>
          <p:grpSp>
            <p:nvGrpSpPr>
              <p:cNvPr id="507" name="Group 506">
                <a:extLst>
                  <a:ext uri="{FF2B5EF4-FFF2-40B4-BE49-F238E27FC236}">
                    <a16:creationId xmlns:a16="http://schemas.microsoft.com/office/drawing/2014/main" id="{90A002B6-0648-4AAB-A313-76D4DFBB2183}"/>
                  </a:ext>
                </a:extLst>
              </p:cNvPr>
              <p:cNvGrpSpPr/>
              <p:nvPr/>
            </p:nvGrpSpPr>
            <p:grpSpPr>
              <a:xfrm>
                <a:off x="799983" y="4047127"/>
                <a:ext cx="1293608" cy="498895"/>
                <a:chOff x="851660" y="3715793"/>
                <a:chExt cx="1293608" cy="498895"/>
              </a:xfrm>
            </p:grpSpPr>
            <p:sp>
              <p:nvSpPr>
                <p:cNvPr id="548" name="Rectangle 547">
                  <a:hlinkClick r:id="rId41" tooltip="Microsoft Intune provides mobile device management, mobile application management, and PC management capabilities from the cloud. "/>
                  <a:extLst>
                    <a:ext uri="{FF2B5EF4-FFF2-40B4-BE49-F238E27FC236}">
                      <a16:creationId xmlns:a16="http://schemas.microsoft.com/office/drawing/2014/main" id="{E3133B65-926C-4419-8A3A-243A63DD4322}"/>
                    </a:ext>
                  </a:extLst>
                </p:cNvPr>
                <p:cNvSpPr/>
                <p:nvPr/>
              </p:nvSpPr>
              <p:spPr>
                <a:xfrm>
                  <a:off x="851660" y="3715793"/>
                  <a:ext cx="1293608" cy="498895"/>
                </a:xfrm>
                <a:prstGeom prst="rect">
                  <a:avLst/>
                </a:prstGeom>
                <a:solidFill>
                  <a:schemeClr val="bg1"/>
                </a:solidFill>
                <a:ln w="158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t">
                  <a:noAutofit/>
                </a:bodyPr>
                <a:lstStyle/>
                <a:p>
                  <a:pPr marL="228600" marR="0" lvl="0" indent="0" algn="l" defTabSz="914400" rtl="0" eaLnBrk="1" fontAlgn="auto" latinLnBrk="0" hangingPunct="1">
                    <a:lnSpc>
                      <a:spcPct val="97000"/>
                    </a:lnSpc>
                    <a:spcBef>
                      <a:spcPts val="0"/>
                    </a:spcBef>
                    <a:spcAft>
                      <a:spcPts val="0"/>
                    </a:spcAft>
                    <a:buClrTx/>
                    <a:buSzTx/>
                    <a:buFontTx/>
                    <a:buNone/>
                    <a:tabLst/>
                    <a:defRPr/>
                  </a:pPr>
                  <a:r>
                    <a:rPr kumimoji="0" lang="en-US" sz="800" b="1" i="0" u="none" strike="noStrike" kern="1200" cap="none" spc="0" normalizeH="0" baseline="0" noProof="0">
                      <a:ln>
                        <a:noFill/>
                      </a:ln>
                      <a:gradFill>
                        <a:gsLst>
                          <a:gs pos="0">
                            <a:srgbClr val="000000"/>
                          </a:gs>
                          <a:gs pos="100000">
                            <a:srgbClr val="000000"/>
                          </a:gs>
                        </a:gsLst>
                        <a:lin ang="5400000" scaled="1"/>
                      </a:gradFill>
                      <a:effectLst/>
                      <a:uLnTx/>
                      <a:uFillTx/>
                      <a:latin typeface="Segoe UI" panose="020B0502040204020203" pitchFamily="34" charset="0"/>
                      <a:ea typeface="+mn-ea"/>
                      <a:cs typeface="Segoe UI" panose="020B0502040204020203" pitchFamily="34" charset="0"/>
                    </a:rPr>
                    <a:t>Microsoft Intune</a:t>
                  </a:r>
                </a:p>
                <a:p>
                  <a:pPr marL="228600" marR="0" lvl="0" indent="0" algn="l" defTabSz="914400" rtl="0" eaLnBrk="1" fontAlgn="auto" latinLnBrk="0" hangingPunct="1">
                    <a:lnSpc>
                      <a:spcPct val="97000"/>
                    </a:lnSpc>
                    <a:spcBef>
                      <a:spcPts val="0"/>
                    </a:spcBef>
                    <a:spcAft>
                      <a:spcPts val="0"/>
                    </a:spcAft>
                    <a:buClrTx/>
                    <a:buSzTx/>
                    <a:buFontTx/>
                    <a:buNone/>
                    <a:tabLst/>
                    <a:defRPr/>
                  </a:pPr>
                  <a:endParaRPr kumimoji="0" lang="en-US" sz="800" b="1" i="0" u="none" strike="noStrike" kern="1200" cap="none" spc="0" normalizeH="0" baseline="0" noProof="0">
                    <a:ln>
                      <a:noFill/>
                    </a:ln>
                    <a:gradFill>
                      <a:gsLst>
                        <a:gs pos="0">
                          <a:srgbClr val="000000"/>
                        </a:gs>
                        <a:gs pos="100000">
                          <a:srgbClr val="000000"/>
                        </a:gs>
                      </a:gsLst>
                      <a:lin ang="5400000" scaled="1"/>
                    </a:gradFill>
                    <a:effectLst/>
                    <a:highlight>
                      <a:srgbClr val="FFFF00"/>
                    </a:highlight>
                    <a:uLnTx/>
                    <a:uFillTx/>
                    <a:latin typeface="Segoe UI" panose="020B0502040204020203" pitchFamily="34" charset="0"/>
                    <a:ea typeface="+mn-ea"/>
                    <a:cs typeface="Segoe UI" panose="020B0502040204020203" pitchFamily="34" charset="0"/>
                  </a:endParaRPr>
                </a:p>
              </p:txBody>
            </p:sp>
            <p:pic>
              <p:nvPicPr>
                <p:cNvPr id="549" name="Picture 2" descr="Image result for intune logo">
                  <a:extLst>
                    <a:ext uri="{FF2B5EF4-FFF2-40B4-BE49-F238E27FC236}">
                      <a16:creationId xmlns:a16="http://schemas.microsoft.com/office/drawing/2014/main" id="{DCE634D6-109F-49DC-8F69-04884D539C09}"/>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936830" y="3750442"/>
                  <a:ext cx="128193" cy="1281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8" name="Group 507">
                <a:extLst>
                  <a:ext uri="{FF2B5EF4-FFF2-40B4-BE49-F238E27FC236}">
                    <a16:creationId xmlns:a16="http://schemas.microsoft.com/office/drawing/2014/main" id="{046F5944-A52F-4C7A-AC20-0D65115F9DAF}"/>
                  </a:ext>
                </a:extLst>
              </p:cNvPr>
              <p:cNvGrpSpPr/>
              <p:nvPr/>
            </p:nvGrpSpPr>
            <p:grpSpPr>
              <a:xfrm>
                <a:off x="1448909" y="4325165"/>
                <a:ext cx="204812" cy="156967"/>
                <a:chOff x="2892310" y="4439341"/>
                <a:chExt cx="376337" cy="288423"/>
              </a:xfrm>
            </p:grpSpPr>
            <p:sp>
              <p:nvSpPr>
                <p:cNvPr id="544" name="monitor">
                  <a:extLst>
                    <a:ext uri="{FF2B5EF4-FFF2-40B4-BE49-F238E27FC236}">
                      <a16:creationId xmlns:a16="http://schemas.microsoft.com/office/drawing/2014/main" id="{D07A1C1B-C85B-43FA-932A-BA47C9B05BA9}"/>
                    </a:ext>
                  </a:extLst>
                </p:cNvPr>
                <p:cNvSpPr>
                  <a:spLocks noChangeAspect="1" noEditPoints="1"/>
                </p:cNvSpPr>
                <p:nvPr/>
              </p:nvSpPr>
              <p:spPr bwMode="auto">
                <a:xfrm>
                  <a:off x="2892310" y="4439341"/>
                  <a:ext cx="376337" cy="288423"/>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4224" cap="sq">
                  <a:solidFill>
                    <a:srgbClr val="0078D7">
                      <a:lumMod val="5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546" name="Rectangle 545">
                  <a:extLst>
                    <a:ext uri="{FF2B5EF4-FFF2-40B4-BE49-F238E27FC236}">
                      <a16:creationId xmlns:a16="http://schemas.microsoft.com/office/drawing/2014/main" id="{2DED5098-DB16-4103-98D1-8AB69C1CA224}"/>
                    </a:ext>
                  </a:extLst>
                </p:cNvPr>
                <p:cNvSpPr/>
                <p:nvPr/>
              </p:nvSpPr>
              <p:spPr bwMode="auto">
                <a:xfrm>
                  <a:off x="2892310" y="4439341"/>
                  <a:ext cx="376337" cy="228557"/>
                </a:xfrm>
                <a:prstGeom prst="rect">
                  <a:avLst/>
                </a:prstGeom>
                <a:solidFill>
                  <a:srgbClr val="0078D7">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547" name="Picture 546">
                  <a:extLst>
                    <a:ext uri="{FF2B5EF4-FFF2-40B4-BE49-F238E27FC236}">
                      <a16:creationId xmlns:a16="http://schemas.microsoft.com/office/drawing/2014/main" id="{0426E62D-6310-4507-89D3-2256B465951B}"/>
                    </a:ext>
                  </a:extLst>
                </p:cNvPr>
                <p:cNvPicPr>
                  <a:picLocks noChangeAspect="1"/>
                </p:cNvPicPr>
                <p:nvPr/>
              </p:nvPicPr>
              <p:blipFill rotWithShape="1">
                <a:blip r:embed="rId47">
                  <a:extLst>
                    <a:ext uri="{28A0092B-C50C-407E-A947-70E740481C1C}">
                      <a14:useLocalDpi xmlns:a14="http://schemas.microsoft.com/office/drawing/2010/main" val="0"/>
                    </a:ext>
                  </a:extLst>
                </a:blip>
                <a:srcRect/>
                <a:stretch/>
              </p:blipFill>
              <p:spPr>
                <a:xfrm>
                  <a:off x="3016842" y="4495234"/>
                  <a:ext cx="137762" cy="116769"/>
                </a:xfrm>
                <a:prstGeom prst="rect">
                  <a:avLst/>
                </a:prstGeom>
              </p:spPr>
            </p:pic>
          </p:grpSp>
          <p:grpSp>
            <p:nvGrpSpPr>
              <p:cNvPr id="509" name="Group 508">
                <a:extLst>
                  <a:ext uri="{FF2B5EF4-FFF2-40B4-BE49-F238E27FC236}">
                    <a16:creationId xmlns:a16="http://schemas.microsoft.com/office/drawing/2014/main" id="{121A01FB-5EAB-4300-99F8-90795270616B}"/>
                  </a:ext>
                </a:extLst>
              </p:cNvPr>
              <p:cNvGrpSpPr/>
              <p:nvPr/>
            </p:nvGrpSpPr>
            <p:grpSpPr>
              <a:xfrm>
                <a:off x="1699812" y="4325165"/>
                <a:ext cx="207940" cy="156966"/>
                <a:chOff x="7987238" y="1610486"/>
                <a:chExt cx="506061" cy="382007"/>
              </a:xfrm>
            </p:grpSpPr>
            <p:sp>
              <p:nvSpPr>
                <p:cNvPr id="538" name="Rectangle 537">
                  <a:extLst>
                    <a:ext uri="{FF2B5EF4-FFF2-40B4-BE49-F238E27FC236}">
                      <a16:creationId xmlns:a16="http://schemas.microsoft.com/office/drawing/2014/main" id="{97D4A995-EACA-4C7A-A446-9D39435127B0}"/>
                    </a:ext>
                  </a:extLst>
                </p:cNvPr>
                <p:cNvSpPr/>
                <p:nvPr/>
              </p:nvSpPr>
              <p:spPr bwMode="auto">
                <a:xfrm>
                  <a:off x="7994852" y="1610486"/>
                  <a:ext cx="498447" cy="302717"/>
                </a:xfrm>
                <a:prstGeom prst="rect">
                  <a:avLst/>
                </a:prstGeom>
                <a:solidFill>
                  <a:srgbClr val="5C2D91"/>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539" name="Group 538">
                  <a:extLst>
                    <a:ext uri="{FF2B5EF4-FFF2-40B4-BE49-F238E27FC236}">
                      <a16:creationId xmlns:a16="http://schemas.microsoft.com/office/drawing/2014/main" id="{0F7A38F7-9FDD-4465-A779-1341F552C7A7}"/>
                    </a:ext>
                  </a:extLst>
                </p:cNvPr>
                <p:cNvGrpSpPr/>
                <p:nvPr/>
              </p:nvGrpSpPr>
              <p:grpSpPr>
                <a:xfrm>
                  <a:off x="7987238" y="1610486"/>
                  <a:ext cx="498447" cy="382007"/>
                  <a:chOff x="9563138" y="2462727"/>
                  <a:chExt cx="516394" cy="395761"/>
                </a:xfrm>
              </p:grpSpPr>
              <p:sp>
                <p:nvSpPr>
                  <p:cNvPr id="540" name="monitor">
                    <a:extLst>
                      <a:ext uri="{FF2B5EF4-FFF2-40B4-BE49-F238E27FC236}">
                        <a16:creationId xmlns:a16="http://schemas.microsoft.com/office/drawing/2014/main" id="{6A9AB9A0-508D-4C2A-9A51-2101CD4E6F71}"/>
                      </a:ext>
                    </a:extLst>
                  </p:cNvPr>
                  <p:cNvSpPr>
                    <a:spLocks noChangeAspect="1" noEditPoints="1"/>
                  </p:cNvSpPr>
                  <p:nvPr/>
                </p:nvSpPr>
                <p:spPr bwMode="auto">
                  <a:xfrm>
                    <a:off x="9563138" y="2462727"/>
                    <a:ext cx="516394" cy="395761"/>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4224" cap="sq">
                    <a:solidFill>
                      <a:srgbClr val="5C2D9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nvGrpSpPr>
                  <p:cNvPr id="541" name="Group 540">
                    <a:extLst>
                      <a:ext uri="{FF2B5EF4-FFF2-40B4-BE49-F238E27FC236}">
                        <a16:creationId xmlns:a16="http://schemas.microsoft.com/office/drawing/2014/main" id="{F799638D-DA27-4A97-B46D-147CCC5DDF1D}"/>
                      </a:ext>
                    </a:extLst>
                  </p:cNvPr>
                  <p:cNvGrpSpPr/>
                  <p:nvPr/>
                </p:nvGrpSpPr>
                <p:grpSpPr>
                  <a:xfrm>
                    <a:off x="9746672" y="2545410"/>
                    <a:ext cx="107950" cy="134938"/>
                    <a:chOff x="9444088" y="2885171"/>
                    <a:chExt cx="107950" cy="134938"/>
                  </a:xfrm>
                  <a:solidFill>
                    <a:srgbClr val="505050"/>
                  </a:solidFill>
                </p:grpSpPr>
                <p:sp>
                  <p:nvSpPr>
                    <p:cNvPr id="542" name="Freeform 26">
                      <a:extLst>
                        <a:ext uri="{FF2B5EF4-FFF2-40B4-BE49-F238E27FC236}">
                          <a16:creationId xmlns:a16="http://schemas.microsoft.com/office/drawing/2014/main" id="{EF31242C-08DC-412A-BDDF-7FB02516AC57}"/>
                        </a:ext>
                      </a:extLst>
                    </p:cNvPr>
                    <p:cNvSpPr>
                      <a:spLocks/>
                    </p:cNvSpPr>
                    <p:nvPr/>
                  </p:nvSpPr>
                  <p:spPr bwMode="auto">
                    <a:xfrm>
                      <a:off x="9496476" y="2885171"/>
                      <a:ext cx="30163" cy="31750"/>
                    </a:xfrm>
                    <a:custGeom>
                      <a:avLst/>
                      <a:gdLst>
                        <a:gd name="T0" fmla="*/ 179 w 188"/>
                        <a:gd name="T1" fmla="*/ 0 h 196"/>
                        <a:gd name="T2" fmla="*/ 45 w 188"/>
                        <a:gd name="T3" fmla="*/ 72 h 196"/>
                        <a:gd name="T4" fmla="*/ 12 w 188"/>
                        <a:gd name="T5" fmla="*/ 195 h 196"/>
                        <a:gd name="T6" fmla="*/ 141 w 188"/>
                        <a:gd name="T7" fmla="*/ 128 h 196"/>
                        <a:gd name="T8" fmla="*/ 179 w 188"/>
                        <a:gd name="T9" fmla="*/ 0 h 196"/>
                      </a:gdLst>
                      <a:ahLst/>
                      <a:cxnLst>
                        <a:cxn ang="0">
                          <a:pos x="T0" y="T1"/>
                        </a:cxn>
                        <a:cxn ang="0">
                          <a:pos x="T2" y="T3"/>
                        </a:cxn>
                        <a:cxn ang="0">
                          <a:pos x="T4" y="T5"/>
                        </a:cxn>
                        <a:cxn ang="0">
                          <a:pos x="T6" y="T7"/>
                        </a:cxn>
                        <a:cxn ang="0">
                          <a:pos x="T8" y="T9"/>
                        </a:cxn>
                      </a:cxnLst>
                      <a:rect l="0" t="0" r="r" b="b"/>
                      <a:pathLst>
                        <a:path w="188" h="196">
                          <a:moveTo>
                            <a:pt x="179" y="0"/>
                          </a:moveTo>
                          <a:cubicBezTo>
                            <a:pt x="179" y="0"/>
                            <a:pt x="90" y="8"/>
                            <a:pt x="45" y="72"/>
                          </a:cubicBezTo>
                          <a:cubicBezTo>
                            <a:pt x="0" y="136"/>
                            <a:pt x="12" y="195"/>
                            <a:pt x="12" y="195"/>
                          </a:cubicBezTo>
                          <a:cubicBezTo>
                            <a:pt x="12" y="195"/>
                            <a:pt x="90" y="196"/>
                            <a:pt x="141" y="128"/>
                          </a:cubicBezTo>
                          <a:cubicBezTo>
                            <a:pt x="188" y="66"/>
                            <a:pt x="179" y="0"/>
                            <a:pt x="17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543" name="Freeform 27">
                      <a:extLst>
                        <a:ext uri="{FF2B5EF4-FFF2-40B4-BE49-F238E27FC236}">
                          <a16:creationId xmlns:a16="http://schemas.microsoft.com/office/drawing/2014/main" id="{5635003F-6530-458B-BE29-9AE3F2054B69}"/>
                        </a:ext>
                      </a:extLst>
                    </p:cNvPr>
                    <p:cNvSpPr>
                      <a:spLocks/>
                    </p:cNvSpPr>
                    <p:nvPr/>
                  </p:nvSpPr>
                  <p:spPr bwMode="auto">
                    <a:xfrm>
                      <a:off x="9444088" y="2916921"/>
                      <a:ext cx="107950" cy="103188"/>
                    </a:xfrm>
                    <a:custGeom>
                      <a:avLst/>
                      <a:gdLst>
                        <a:gd name="T0" fmla="*/ 662 w 682"/>
                        <a:gd name="T1" fmla="*/ 87 h 643"/>
                        <a:gd name="T2" fmla="*/ 499 w 682"/>
                        <a:gd name="T3" fmla="*/ 2 h 643"/>
                        <a:gd name="T4" fmla="*/ 424 w 682"/>
                        <a:gd name="T5" fmla="*/ 16 h 643"/>
                        <a:gd name="T6" fmla="*/ 345 w 682"/>
                        <a:gd name="T7" fmla="*/ 41 h 643"/>
                        <a:gd name="T8" fmla="*/ 286 w 682"/>
                        <a:gd name="T9" fmla="*/ 22 h 643"/>
                        <a:gd name="T10" fmla="*/ 201 w 682"/>
                        <a:gd name="T11" fmla="*/ 4 h 643"/>
                        <a:gd name="T12" fmla="*/ 82 w 682"/>
                        <a:gd name="T13" fmla="*/ 53 h 643"/>
                        <a:gd name="T14" fmla="*/ 0 w 682"/>
                        <a:gd name="T15" fmla="*/ 261 h 643"/>
                        <a:gd name="T16" fmla="*/ 58 w 682"/>
                        <a:gd name="T17" fmla="*/ 484 h 643"/>
                        <a:gd name="T18" fmla="*/ 143 w 682"/>
                        <a:gd name="T19" fmla="*/ 603 h 643"/>
                        <a:gd name="T20" fmla="*/ 209 w 682"/>
                        <a:gd name="T21" fmla="*/ 639 h 643"/>
                        <a:gd name="T22" fmla="*/ 258 w 682"/>
                        <a:gd name="T23" fmla="*/ 634 h 643"/>
                        <a:gd name="T24" fmla="*/ 321 w 682"/>
                        <a:gd name="T25" fmla="*/ 609 h 643"/>
                        <a:gd name="T26" fmla="*/ 406 w 682"/>
                        <a:gd name="T27" fmla="*/ 612 h 643"/>
                        <a:gd name="T28" fmla="*/ 492 w 682"/>
                        <a:gd name="T29" fmla="*/ 640 h 643"/>
                        <a:gd name="T30" fmla="*/ 609 w 682"/>
                        <a:gd name="T31" fmla="*/ 560 h 643"/>
                        <a:gd name="T32" fmla="*/ 671 w 682"/>
                        <a:gd name="T33" fmla="*/ 452 h 643"/>
                        <a:gd name="T34" fmla="*/ 682 w 682"/>
                        <a:gd name="T35" fmla="*/ 414 h 643"/>
                        <a:gd name="T36" fmla="*/ 631 w 682"/>
                        <a:gd name="T37" fmla="*/ 382 h 643"/>
                        <a:gd name="T38" fmla="*/ 572 w 682"/>
                        <a:gd name="T39" fmla="*/ 274 h 643"/>
                        <a:gd name="T40" fmla="*/ 599 w 682"/>
                        <a:gd name="T41" fmla="*/ 147 h 643"/>
                        <a:gd name="T42" fmla="*/ 662 w 682"/>
                        <a:gd name="T43" fmla="*/ 87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2" h="643">
                          <a:moveTo>
                            <a:pt x="662" y="87"/>
                          </a:moveTo>
                          <a:cubicBezTo>
                            <a:pt x="662" y="87"/>
                            <a:pt x="614" y="2"/>
                            <a:pt x="499" y="2"/>
                          </a:cubicBezTo>
                          <a:cubicBezTo>
                            <a:pt x="499" y="2"/>
                            <a:pt x="469" y="0"/>
                            <a:pt x="424" y="16"/>
                          </a:cubicBezTo>
                          <a:cubicBezTo>
                            <a:pt x="379" y="32"/>
                            <a:pt x="367" y="41"/>
                            <a:pt x="345" y="41"/>
                          </a:cubicBezTo>
                          <a:cubicBezTo>
                            <a:pt x="345" y="41"/>
                            <a:pt x="315" y="36"/>
                            <a:pt x="286" y="22"/>
                          </a:cubicBezTo>
                          <a:cubicBezTo>
                            <a:pt x="257" y="9"/>
                            <a:pt x="226" y="4"/>
                            <a:pt x="201" y="4"/>
                          </a:cubicBezTo>
                          <a:cubicBezTo>
                            <a:pt x="176" y="4"/>
                            <a:pt x="121" y="20"/>
                            <a:pt x="82" y="53"/>
                          </a:cubicBezTo>
                          <a:cubicBezTo>
                            <a:pt x="41" y="88"/>
                            <a:pt x="0" y="152"/>
                            <a:pt x="0" y="261"/>
                          </a:cubicBezTo>
                          <a:cubicBezTo>
                            <a:pt x="0" y="370"/>
                            <a:pt x="55" y="479"/>
                            <a:pt x="58" y="484"/>
                          </a:cubicBezTo>
                          <a:cubicBezTo>
                            <a:pt x="60" y="488"/>
                            <a:pt x="120" y="584"/>
                            <a:pt x="143" y="603"/>
                          </a:cubicBezTo>
                          <a:cubicBezTo>
                            <a:pt x="167" y="623"/>
                            <a:pt x="185" y="638"/>
                            <a:pt x="209" y="639"/>
                          </a:cubicBezTo>
                          <a:cubicBezTo>
                            <a:pt x="232" y="640"/>
                            <a:pt x="245" y="638"/>
                            <a:pt x="258" y="634"/>
                          </a:cubicBezTo>
                          <a:cubicBezTo>
                            <a:pt x="270" y="629"/>
                            <a:pt x="305" y="611"/>
                            <a:pt x="321" y="609"/>
                          </a:cubicBezTo>
                          <a:cubicBezTo>
                            <a:pt x="337" y="608"/>
                            <a:pt x="362" y="598"/>
                            <a:pt x="406" y="612"/>
                          </a:cubicBezTo>
                          <a:cubicBezTo>
                            <a:pt x="450" y="626"/>
                            <a:pt x="464" y="643"/>
                            <a:pt x="492" y="640"/>
                          </a:cubicBezTo>
                          <a:cubicBezTo>
                            <a:pt x="520" y="636"/>
                            <a:pt x="557" y="635"/>
                            <a:pt x="609" y="560"/>
                          </a:cubicBezTo>
                          <a:cubicBezTo>
                            <a:pt x="626" y="536"/>
                            <a:pt x="669" y="463"/>
                            <a:pt x="671" y="452"/>
                          </a:cubicBezTo>
                          <a:cubicBezTo>
                            <a:pt x="673" y="441"/>
                            <a:pt x="682" y="427"/>
                            <a:pt x="682" y="414"/>
                          </a:cubicBezTo>
                          <a:cubicBezTo>
                            <a:pt x="682" y="414"/>
                            <a:pt x="642" y="394"/>
                            <a:pt x="631" y="382"/>
                          </a:cubicBezTo>
                          <a:cubicBezTo>
                            <a:pt x="615" y="364"/>
                            <a:pt x="584" y="338"/>
                            <a:pt x="572" y="274"/>
                          </a:cubicBezTo>
                          <a:cubicBezTo>
                            <a:pt x="561" y="211"/>
                            <a:pt x="592" y="155"/>
                            <a:pt x="599" y="147"/>
                          </a:cubicBezTo>
                          <a:cubicBezTo>
                            <a:pt x="606" y="139"/>
                            <a:pt x="641" y="96"/>
                            <a:pt x="662"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grpSp>
            </p:grpSp>
          </p:grpSp>
          <p:grpSp>
            <p:nvGrpSpPr>
              <p:cNvPr id="510" name="Group 509">
                <a:extLst>
                  <a:ext uri="{FF2B5EF4-FFF2-40B4-BE49-F238E27FC236}">
                    <a16:creationId xmlns:a16="http://schemas.microsoft.com/office/drawing/2014/main" id="{09280579-AC30-4C0D-B6F5-402EC07E4270}"/>
                  </a:ext>
                </a:extLst>
              </p:cNvPr>
              <p:cNvGrpSpPr/>
              <p:nvPr/>
            </p:nvGrpSpPr>
            <p:grpSpPr>
              <a:xfrm>
                <a:off x="1053240" y="4314118"/>
                <a:ext cx="98675" cy="163816"/>
                <a:chOff x="7084723" y="1610486"/>
                <a:chExt cx="212660" cy="353049"/>
              </a:xfrm>
            </p:grpSpPr>
            <p:sp>
              <p:nvSpPr>
                <p:cNvPr id="532" name="Rectangle 531">
                  <a:extLst>
                    <a:ext uri="{FF2B5EF4-FFF2-40B4-BE49-F238E27FC236}">
                      <a16:creationId xmlns:a16="http://schemas.microsoft.com/office/drawing/2014/main" id="{63644505-2339-4B63-9627-1DDEB8D6736C}"/>
                    </a:ext>
                  </a:extLst>
                </p:cNvPr>
                <p:cNvSpPr/>
                <p:nvPr/>
              </p:nvSpPr>
              <p:spPr bwMode="auto">
                <a:xfrm>
                  <a:off x="7085519" y="1610486"/>
                  <a:ext cx="211864" cy="353049"/>
                </a:xfrm>
                <a:prstGeom prst="rect">
                  <a:avLst/>
                </a:prstGeom>
                <a:solidFill>
                  <a:srgbClr val="5C2D91"/>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533" name="Group 532">
                  <a:extLst>
                    <a:ext uri="{FF2B5EF4-FFF2-40B4-BE49-F238E27FC236}">
                      <a16:creationId xmlns:a16="http://schemas.microsoft.com/office/drawing/2014/main" id="{CBD6E486-9861-4E6C-AEF8-DBD970177902}"/>
                    </a:ext>
                  </a:extLst>
                </p:cNvPr>
                <p:cNvGrpSpPr/>
                <p:nvPr/>
              </p:nvGrpSpPr>
              <p:grpSpPr>
                <a:xfrm>
                  <a:off x="7138556" y="1706457"/>
                  <a:ext cx="104198" cy="130248"/>
                  <a:chOff x="9444088" y="2885171"/>
                  <a:chExt cx="107950" cy="134938"/>
                </a:xfrm>
                <a:solidFill>
                  <a:srgbClr val="FFFFFF"/>
                </a:solidFill>
              </p:grpSpPr>
              <p:sp>
                <p:nvSpPr>
                  <p:cNvPr id="536" name="Freeform 26">
                    <a:extLst>
                      <a:ext uri="{FF2B5EF4-FFF2-40B4-BE49-F238E27FC236}">
                        <a16:creationId xmlns:a16="http://schemas.microsoft.com/office/drawing/2014/main" id="{A4A4A777-CF0E-4268-BDB0-FE4E56B2D3DC}"/>
                      </a:ext>
                    </a:extLst>
                  </p:cNvPr>
                  <p:cNvSpPr>
                    <a:spLocks/>
                  </p:cNvSpPr>
                  <p:nvPr/>
                </p:nvSpPr>
                <p:spPr bwMode="auto">
                  <a:xfrm>
                    <a:off x="9496476" y="2885171"/>
                    <a:ext cx="30163" cy="31750"/>
                  </a:xfrm>
                  <a:custGeom>
                    <a:avLst/>
                    <a:gdLst>
                      <a:gd name="T0" fmla="*/ 179 w 188"/>
                      <a:gd name="T1" fmla="*/ 0 h 196"/>
                      <a:gd name="T2" fmla="*/ 45 w 188"/>
                      <a:gd name="T3" fmla="*/ 72 h 196"/>
                      <a:gd name="T4" fmla="*/ 12 w 188"/>
                      <a:gd name="T5" fmla="*/ 195 h 196"/>
                      <a:gd name="T6" fmla="*/ 141 w 188"/>
                      <a:gd name="T7" fmla="*/ 128 h 196"/>
                      <a:gd name="T8" fmla="*/ 179 w 188"/>
                      <a:gd name="T9" fmla="*/ 0 h 196"/>
                    </a:gdLst>
                    <a:ahLst/>
                    <a:cxnLst>
                      <a:cxn ang="0">
                        <a:pos x="T0" y="T1"/>
                      </a:cxn>
                      <a:cxn ang="0">
                        <a:pos x="T2" y="T3"/>
                      </a:cxn>
                      <a:cxn ang="0">
                        <a:pos x="T4" y="T5"/>
                      </a:cxn>
                      <a:cxn ang="0">
                        <a:pos x="T6" y="T7"/>
                      </a:cxn>
                      <a:cxn ang="0">
                        <a:pos x="T8" y="T9"/>
                      </a:cxn>
                    </a:cxnLst>
                    <a:rect l="0" t="0" r="r" b="b"/>
                    <a:pathLst>
                      <a:path w="188" h="196">
                        <a:moveTo>
                          <a:pt x="179" y="0"/>
                        </a:moveTo>
                        <a:cubicBezTo>
                          <a:pt x="179" y="0"/>
                          <a:pt x="90" y="8"/>
                          <a:pt x="45" y="72"/>
                        </a:cubicBezTo>
                        <a:cubicBezTo>
                          <a:pt x="0" y="136"/>
                          <a:pt x="12" y="195"/>
                          <a:pt x="12" y="195"/>
                        </a:cubicBezTo>
                        <a:cubicBezTo>
                          <a:pt x="12" y="195"/>
                          <a:pt x="90" y="196"/>
                          <a:pt x="141" y="128"/>
                        </a:cubicBezTo>
                        <a:cubicBezTo>
                          <a:pt x="188" y="66"/>
                          <a:pt x="179" y="0"/>
                          <a:pt x="1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537" name="Freeform 27">
                    <a:extLst>
                      <a:ext uri="{FF2B5EF4-FFF2-40B4-BE49-F238E27FC236}">
                        <a16:creationId xmlns:a16="http://schemas.microsoft.com/office/drawing/2014/main" id="{B52BB59A-8FDF-42AD-A515-8ACDBBB7FF5D}"/>
                      </a:ext>
                    </a:extLst>
                  </p:cNvPr>
                  <p:cNvSpPr>
                    <a:spLocks/>
                  </p:cNvSpPr>
                  <p:nvPr/>
                </p:nvSpPr>
                <p:spPr bwMode="auto">
                  <a:xfrm>
                    <a:off x="9444088" y="2916921"/>
                    <a:ext cx="107950" cy="103188"/>
                  </a:xfrm>
                  <a:custGeom>
                    <a:avLst/>
                    <a:gdLst>
                      <a:gd name="T0" fmla="*/ 662 w 682"/>
                      <a:gd name="T1" fmla="*/ 87 h 643"/>
                      <a:gd name="T2" fmla="*/ 499 w 682"/>
                      <a:gd name="T3" fmla="*/ 2 h 643"/>
                      <a:gd name="T4" fmla="*/ 424 w 682"/>
                      <a:gd name="T5" fmla="*/ 16 h 643"/>
                      <a:gd name="T6" fmla="*/ 345 w 682"/>
                      <a:gd name="T7" fmla="*/ 41 h 643"/>
                      <a:gd name="T8" fmla="*/ 286 w 682"/>
                      <a:gd name="T9" fmla="*/ 22 h 643"/>
                      <a:gd name="T10" fmla="*/ 201 w 682"/>
                      <a:gd name="T11" fmla="*/ 4 h 643"/>
                      <a:gd name="T12" fmla="*/ 82 w 682"/>
                      <a:gd name="T13" fmla="*/ 53 h 643"/>
                      <a:gd name="T14" fmla="*/ 0 w 682"/>
                      <a:gd name="T15" fmla="*/ 261 h 643"/>
                      <a:gd name="T16" fmla="*/ 58 w 682"/>
                      <a:gd name="T17" fmla="*/ 484 h 643"/>
                      <a:gd name="T18" fmla="*/ 143 w 682"/>
                      <a:gd name="T19" fmla="*/ 603 h 643"/>
                      <a:gd name="T20" fmla="*/ 209 w 682"/>
                      <a:gd name="T21" fmla="*/ 639 h 643"/>
                      <a:gd name="T22" fmla="*/ 258 w 682"/>
                      <a:gd name="T23" fmla="*/ 634 h 643"/>
                      <a:gd name="T24" fmla="*/ 321 w 682"/>
                      <a:gd name="T25" fmla="*/ 609 h 643"/>
                      <a:gd name="T26" fmla="*/ 406 w 682"/>
                      <a:gd name="T27" fmla="*/ 612 h 643"/>
                      <a:gd name="T28" fmla="*/ 492 w 682"/>
                      <a:gd name="T29" fmla="*/ 640 h 643"/>
                      <a:gd name="T30" fmla="*/ 609 w 682"/>
                      <a:gd name="T31" fmla="*/ 560 h 643"/>
                      <a:gd name="T32" fmla="*/ 671 w 682"/>
                      <a:gd name="T33" fmla="*/ 452 h 643"/>
                      <a:gd name="T34" fmla="*/ 682 w 682"/>
                      <a:gd name="T35" fmla="*/ 414 h 643"/>
                      <a:gd name="T36" fmla="*/ 631 w 682"/>
                      <a:gd name="T37" fmla="*/ 382 h 643"/>
                      <a:gd name="T38" fmla="*/ 572 w 682"/>
                      <a:gd name="T39" fmla="*/ 274 h 643"/>
                      <a:gd name="T40" fmla="*/ 599 w 682"/>
                      <a:gd name="T41" fmla="*/ 147 h 643"/>
                      <a:gd name="T42" fmla="*/ 662 w 682"/>
                      <a:gd name="T43" fmla="*/ 87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2" h="643">
                        <a:moveTo>
                          <a:pt x="662" y="87"/>
                        </a:moveTo>
                        <a:cubicBezTo>
                          <a:pt x="662" y="87"/>
                          <a:pt x="614" y="2"/>
                          <a:pt x="499" y="2"/>
                        </a:cubicBezTo>
                        <a:cubicBezTo>
                          <a:pt x="499" y="2"/>
                          <a:pt x="469" y="0"/>
                          <a:pt x="424" y="16"/>
                        </a:cubicBezTo>
                        <a:cubicBezTo>
                          <a:pt x="379" y="32"/>
                          <a:pt x="367" y="41"/>
                          <a:pt x="345" y="41"/>
                        </a:cubicBezTo>
                        <a:cubicBezTo>
                          <a:pt x="345" y="41"/>
                          <a:pt x="315" y="36"/>
                          <a:pt x="286" y="22"/>
                        </a:cubicBezTo>
                        <a:cubicBezTo>
                          <a:pt x="257" y="9"/>
                          <a:pt x="226" y="4"/>
                          <a:pt x="201" y="4"/>
                        </a:cubicBezTo>
                        <a:cubicBezTo>
                          <a:pt x="176" y="4"/>
                          <a:pt x="121" y="20"/>
                          <a:pt x="82" y="53"/>
                        </a:cubicBezTo>
                        <a:cubicBezTo>
                          <a:pt x="41" y="88"/>
                          <a:pt x="0" y="152"/>
                          <a:pt x="0" y="261"/>
                        </a:cubicBezTo>
                        <a:cubicBezTo>
                          <a:pt x="0" y="370"/>
                          <a:pt x="55" y="479"/>
                          <a:pt x="58" y="484"/>
                        </a:cubicBezTo>
                        <a:cubicBezTo>
                          <a:pt x="60" y="488"/>
                          <a:pt x="120" y="584"/>
                          <a:pt x="143" y="603"/>
                        </a:cubicBezTo>
                        <a:cubicBezTo>
                          <a:pt x="167" y="623"/>
                          <a:pt x="185" y="638"/>
                          <a:pt x="209" y="639"/>
                        </a:cubicBezTo>
                        <a:cubicBezTo>
                          <a:pt x="232" y="640"/>
                          <a:pt x="245" y="638"/>
                          <a:pt x="258" y="634"/>
                        </a:cubicBezTo>
                        <a:cubicBezTo>
                          <a:pt x="270" y="629"/>
                          <a:pt x="305" y="611"/>
                          <a:pt x="321" y="609"/>
                        </a:cubicBezTo>
                        <a:cubicBezTo>
                          <a:pt x="337" y="608"/>
                          <a:pt x="362" y="598"/>
                          <a:pt x="406" y="612"/>
                        </a:cubicBezTo>
                        <a:cubicBezTo>
                          <a:pt x="450" y="626"/>
                          <a:pt x="464" y="643"/>
                          <a:pt x="492" y="640"/>
                        </a:cubicBezTo>
                        <a:cubicBezTo>
                          <a:pt x="520" y="636"/>
                          <a:pt x="557" y="635"/>
                          <a:pt x="609" y="560"/>
                        </a:cubicBezTo>
                        <a:cubicBezTo>
                          <a:pt x="626" y="536"/>
                          <a:pt x="669" y="463"/>
                          <a:pt x="671" y="452"/>
                        </a:cubicBezTo>
                        <a:cubicBezTo>
                          <a:pt x="673" y="441"/>
                          <a:pt x="682" y="427"/>
                          <a:pt x="682" y="414"/>
                        </a:cubicBezTo>
                        <a:cubicBezTo>
                          <a:pt x="682" y="414"/>
                          <a:pt x="642" y="394"/>
                          <a:pt x="631" y="382"/>
                        </a:cubicBezTo>
                        <a:cubicBezTo>
                          <a:pt x="615" y="364"/>
                          <a:pt x="584" y="338"/>
                          <a:pt x="572" y="274"/>
                        </a:cubicBezTo>
                        <a:cubicBezTo>
                          <a:pt x="561" y="211"/>
                          <a:pt x="592" y="155"/>
                          <a:pt x="599" y="147"/>
                        </a:cubicBezTo>
                        <a:cubicBezTo>
                          <a:pt x="606" y="139"/>
                          <a:pt x="641" y="96"/>
                          <a:pt x="66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grpSp>
            <p:sp>
              <p:nvSpPr>
                <p:cNvPr id="534" name="CellPhone_E8EA">
                  <a:extLst>
                    <a:ext uri="{FF2B5EF4-FFF2-40B4-BE49-F238E27FC236}">
                      <a16:creationId xmlns:a16="http://schemas.microsoft.com/office/drawing/2014/main" id="{A0CAB36E-2675-41C1-889A-C96B5DD83AFE}"/>
                    </a:ext>
                  </a:extLst>
                </p:cNvPr>
                <p:cNvSpPr>
                  <a:spLocks noChangeAspect="1" noEditPoints="1"/>
                </p:cNvSpPr>
                <p:nvPr/>
              </p:nvSpPr>
              <p:spPr bwMode="auto">
                <a:xfrm>
                  <a:off x="7084723" y="1610486"/>
                  <a:ext cx="211864" cy="353049"/>
                </a:xfrm>
                <a:custGeom>
                  <a:avLst/>
                  <a:gdLst>
                    <a:gd name="T0" fmla="*/ 2125 w 2250"/>
                    <a:gd name="T1" fmla="*/ 3750 h 3750"/>
                    <a:gd name="T2" fmla="*/ 125 w 2250"/>
                    <a:gd name="T3" fmla="*/ 3750 h 3750"/>
                    <a:gd name="T4" fmla="*/ 0 w 2250"/>
                    <a:gd name="T5" fmla="*/ 3625 h 3750"/>
                    <a:gd name="T6" fmla="*/ 0 w 2250"/>
                    <a:gd name="T7" fmla="*/ 125 h 3750"/>
                    <a:gd name="T8" fmla="*/ 125 w 2250"/>
                    <a:gd name="T9" fmla="*/ 0 h 3750"/>
                    <a:gd name="T10" fmla="*/ 2125 w 2250"/>
                    <a:gd name="T11" fmla="*/ 0 h 3750"/>
                    <a:gd name="T12" fmla="*/ 2250 w 2250"/>
                    <a:gd name="T13" fmla="*/ 125 h 3750"/>
                    <a:gd name="T14" fmla="*/ 2250 w 2250"/>
                    <a:gd name="T15" fmla="*/ 3625 h 3750"/>
                    <a:gd name="T16" fmla="*/ 2125 w 2250"/>
                    <a:gd name="T17" fmla="*/ 3750 h 3750"/>
                    <a:gd name="T18" fmla="*/ 875 w 2250"/>
                    <a:gd name="T19" fmla="*/ 3250 h 3750"/>
                    <a:gd name="T20" fmla="*/ 1375 w 2250"/>
                    <a:gd name="T21" fmla="*/ 3250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0" h="3750">
                      <a:moveTo>
                        <a:pt x="2125" y="3750"/>
                      </a:moveTo>
                      <a:cubicBezTo>
                        <a:pt x="125" y="3750"/>
                        <a:pt x="125" y="3750"/>
                        <a:pt x="125" y="3750"/>
                      </a:cubicBezTo>
                      <a:cubicBezTo>
                        <a:pt x="56" y="3750"/>
                        <a:pt x="0" y="3694"/>
                        <a:pt x="0" y="3625"/>
                      </a:cubicBezTo>
                      <a:cubicBezTo>
                        <a:pt x="0" y="125"/>
                        <a:pt x="0" y="125"/>
                        <a:pt x="0" y="125"/>
                      </a:cubicBezTo>
                      <a:cubicBezTo>
                        <a:pt x="0" y="56"/>
                        <a:pt x="56" y="0"/>
                        <a:pt x="125" y="0"/>
                      </a:cubicBezTo>
                      <a:cubicBezTo>
                        <a:pt x="2125" y="0"/>
                        <a:pt x="2125" y="0"/>
                        <a:pt x="2125" y="0"/>
                      </a:cubicBezTo>
                      <a:cubicBezTo>
                        <a:pt x="2194" y="0"/>
                        <a:pt x="2250" y="56"/>
                        <a:pt x="2250" y="125"/>
                      </a:cubicBezTo>
                      <a:cubicBezTo>
                        <a:pt x="2250" y="3625"/>
                        <a:pt x="2250" y="3625"/>
                        <a:pt x="2250" y="3625"/>
                      </a:cubicBezTo>
                      <a:cubicBezTo>
                        <a:pt x="2250" y="3694"/>
                        <a:pt x="2194" y="3750"/>
                        <a:pt x="2125" y="3750"/>
                      </a:cubicBezTo>
                      <a:close/>
                      <a:moveTo>
                        <a:pt x="875" y="3250"/>
                      </a:moveTo>
                      <a:cubicBezTo>
                        <a:pt x="1375" y="3250"/>
                        <a:pt x="1375" y="3250"/>
                        <a:pt x="1375" y="3250"/>
                      </a:cubicBezTo>
                    </a:path>
                  </a:pathLst>
                </a:custGeom>
                <a:noFill/>
                <a:ln w="14224" cap="sq">
                  <a:solidFill>
                    <a:srgbClr val="5C2D9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gradFill>
                      <a:gsLst>
                        <a:gs pos="0">
                          <a:srgbClr val="505050"/>
                        </a:gs>
                        <a:gs pos="100000">
                          <a:srgbClr val="505050"/>
                        </a:gs>
                      </a:gsLst>
                    </a:gradFill>
                    <a:effectLst/>
                    <a:uLnTx/>
                    <a:uFillTx/>
                    <a:latin typeface="Segoe UI"/>
                    <a:ea typeface="+mn-ea"/>
                    <a:cs typeface="+mn-cs"/>
                  </a:endParaRPr>
                </a:p>
              </p:txBody>
            </p:sp>
            <p:cxnSp>
              <p:nvCxnSpPr>
                <p:cNvPr id="535" name="Straight Connector 534">
                  <a:extLst>
                    <a:ext uri="{FF2B5EF4-FFF2-40B4-BE49-F238E27FC236}">
                      <a16:creationId xmlns:a16="http://schemas.microsoft.com/office/drawing/2014/main" id="{DB28E92B-4CE8-4EAA-BB5D-9A09C0002BD7}"/>
                    </a:ext>
                  </a:extLst>
                </p:cNvPr>
                <p:cNvCxnSpPr>
                  <a:cxnSpLocks/>
                </p:cNvCxnSpPr>
                <p:nvPr/>
              </p:nvCxnSpPr>
              <p:spPr>
                <a:xfrm>
                  <a:off x="7165583" y="1916461"/>
                  <a:ext cx="47081" cy="0"/>
                </a:xfrm>
                <a:prstGeom prst="line">
                  <a:avLst/>
                </a:prstGeom>
                <a:noFill/>
                <a:ln w="9525" cap="flat" cmpd="sng" algn="ctr">
                  <a:solidFill>
                    <a:srgbClr val="FFFFFF"/>
                  </a:solidFill>
                  <a:prstDash val="solid"/>
                  <a:headEnd type="none"/>
                  <a:tailEnd type="none"/>
                </a:ln>
                <a:effectLst/>
              </p:spPr>
            </p:cxnSp>
          </p:grpSp>
          <p:grpSp>
            <p:nvGrpSpPr>
              <p:cNvPr id="511" name="Group 510">
                <a:extLst>
                  <a:ext uri="{FF2B5EF4-FFF2-40B4-BE49-F238E27FC236}">
                    <a16:creationId xmlns:a16="http://schemas.microsoft.com/office/drawing/2014/main" id="{9201EB21-36BF-425D-8B6C-48102315BA65}"/>
                  </a:ext>
                </a:extLst>
              </p:cNvPr>
              <p:cNvGrpSpPr/>
              <p:nvPr/>
            </p:nvGrpSpPr>
            <p:grpSpPr>
              <a:xfrm>
                <a:off x="908843" y="4314118"/>
                <a:ext cx="98306" cy="163816"/>
                <a:chOff x="6490922" y="1610486"/>
                <a:chExt cx="211865" cy="353049"/>
              </a:xfrm>
            </p:grpSpPr>
            <p:sp>
              <p:nvSpPr>
                <p:cNvPr id="520" name="Rectangle 519">
                  <a:extLst>
                    <a:ext uri="{FF2B5EF4-FFF2-40B4-BE49-F238E27FC236}">
                      <a16:creationId xmlns:a16="http://schemas.microsoft.com/office/drawing/2014/main" id="{54E68688-C903-43F1-B526-6D8FE6F4DBDC}"/>
                    </a:ext>
                  </a:extLst>
                </p:cNvPr>
                <p:cNvSpPr/>
                <p:nvPr/>
              </p:nvSpPr>
              <p:spPr bwMode="auto">
                <a:xfrm>
                  <a:off x="6490922" y="1610486"/>
                  <a:ext cx="211864" cy="353049"/>
                </a:xfrm>
                <a:prstGeom prst="rect">
                  <a:avLst/>
                </a:prstGeom>
                <a:solidFill>
                  <a:srgbClr val="107C1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521" name="Group 30">
                  <a:extLst>
                    <a:ext uri="{FF2B5EF4-FFF2-40B4-BE49-F238E27FC236}">
                      <a16:creationId xmlns:a16="http://schemas.microsoft.com/office/drawing/2014/main" id="{2EC40720-C9DA-4D34-B7DE-F31A7B0288F0}"/>
                    </a:ext>
                  </a:extLst>
                </p:cNvPr>
                <p:cNvGrpSpPr>
                  <a:grpSpLocks noChangeAspect="1"/>
                </p:cNvGrpSpPr>
                <p:nvPr/>
              </p:nvGrpSpPr>
              <p:grpSpPr bwMode="auto">
                <a:xfrm>
                  <a:off x="6545792" y="1729376"/>
                  <a:ext cx="111361" cy="115269"/>
                  <a:chOff x="5049" y="1841"/>
                  <a:chExt cx="57" cy="59"/>
                </a:xfrm>
                <a:solidFill>
                  <a:srgbClr val="FFFFFF"/>
                </a:solidFill>
              </p:grpSpPr>
              <p:sp>
                <p:nvSpPr>
                  <p:cNvPr id="524" name="Freeform 31">
                    <a:extLst>
                      <a:ext uri="{FF2B5EF4-FFF2-40B4-BE49-F238E27FC236}">
                        <a16:creationId xmlns:a16="http://schemas.microsoft.com/office/drawing/2014/main" id="{20BE56B2-EF91-4693-9104-167BBF77FA82}"/>
                      </a:ext>
                    </a:extLst>
                  </p:cNvPr>
                  <p:cNvSpPr>
                    <a:spLocks/>
                  </p:cNvSpPr>
                  <p:nvPr/>
                </p:nvSpPr>
                <p:spPr bwMode="auto">
                  <a:xfrm>
                    <a:off x="5049" y="1859"/>
                    <a:ext cx="9" cy="23"/>
                  </a:xfrm>
                  <a:custGeom>
                    <a:avLst/>
                    <a:gdLst>
                      <a:gd name="T0" fmla="*/ 70 w 81"/>
                      <a:gd name="T1" fmla="*/ 0 h 212"/>
                      <a:gd name="T2" fmla="*/ 11 w 81"/>
                      <a:gd name="T3" fmla="*/ 0 h 212"/>
                      <a:gd name="T4" fmla="*/ 0 w 81"/>
                      <a:gd name="T5" fmla="*/ 11 h 212"/>
                      <a:gd name="T6" fmla="*/ 0 w 81"/>
                      <a:gd name="T7" fmla="*/ 201 h 212"/>
                      <a:gd name="T8" fmla="*/ 11 w 81"/>
                      <a:gd name="T9" fmla="*/ 212 h 212"/>
                      <a:gd name="T10" fmla="*/ 70 w 81"/>
                      <a:gd name="T11" fmla="*/ 212 h 212"/>
                      <a:gd name="T12" fmla="*/ 81 w 81"/>
                      <a:gd name="T13" fmla="*/ 201 h 212"/>
                      <a:gd name="T14" fmla="*/ 81 w 81"/>
                      <a:gd name="T15" fmla="*/ 11 h 212"/>
                      <a:gd name="T16" fmla="*/ 70 w 81"/>
                      <a:gd name="T1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212">
                        <a:moveTo>
                          <a:pt x="70" y="0"/>
                        </a:moveTo>
                        <a:cubicBezTo>
                          <a:pt x="11" y="0"/>
                          <a:pt x="11" y="0"/>
                          <a:pt x="11" y="0"/>
                        </a:cubicBezTo>
                        <a:cubicBezTo>
                          <a:pt x="5" y="0"/>
                          <a:pt x="0" y="5"/>
                          <a:pt x="0" y="11"/>
                        </a:cubicBezTo>
                        <a:cubicBezTo>
                          <a:pt x="0" y="201"/>
                          <a:pt x="0" y="201"/>
                          <a:pt x="0" y="201"/>
                        </a:cubicBezTo>
                        <a:cubicBezTo>
                          <a:pt x="0" y="207"/>
                          <a:pt x="5" y="212"/>
                          <a:pt x="11" y="212"/>
                        </a:cubicBezTo>
                        <a:cubicBezTo>
                          <a:pt x="70" y="212"/>
                          <a:pt x="70" y="212"/>
                          <a:pt x="70" y="212"/>
                        </a:cubicBezTo>
                        <a:cubicBezTo>
                          <a:pt x="76" y="212"/>
                          <a:pt x="81" y="207"/>
                          <a:pt x="81" y="201"/>
                        </a:cubicBezTo>
                        <a:cubicBezTo>
                          <a:pt x="81" y="11"/>
                          <a:pt x="81" y="11"/>
                          <a:pt x="81" y="11"/>
                        </a:cubicBezTo>
                        <a:cubicBezTo>
                          <a:pt x="81" y="5"/>
                          <a:pt x="76" y="0"/>
                          <a:pt x="7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525" name="Freeform 32">
                    <a:extLst>
                      <a:ext uri="{FF2B5EF4-FFF2-40B4-BE49-F238E27FC236}">
                        <a16:creationId xmlns:a16="http://schemas.microsoft.com/office/drawing/2014/main" id="{6555B678-4C10-4AE5-B0E1-6168B6F1FCEA}"/>
                      </a:ext>
                    </a:extLst>
                  </p:cNvPr>
                  <p:cNvSpPr>
                    <a:spLocks/>
                  </p:cNvSpPr>
                  <p:nvPr/>
                </p:nvSpPr>
                <p:spPr bwMode="auto">
                  <a:xfrm>
                    <a:off x="5097" y="1859"/>
                    <a:ext cx="9" cy="23"/>
                  </a:xfrm>
                  <a:custGeom>
                    <a:avLst/>
                    <a:gdLst>
                      <a:gd name="T0" fmla="*/ 71 w 82"/>
                      <a:gd name="T1" fmla="*/ 0 h 212"/>
                      <a:gd name="T2" fmla="*/ 11 w 82"/>
                      <a:gd name="T3" fmla="*/ 0 h 212"/>
                      <a:gd name="T4" fmla="*/ 0 w 82"/>
                      <a:gd name="T5" fmla="*/ 11 h 212"/>
                      <a:gd name="T6" fmla="*/ 0 w 82"/>
                      <a:gd name="T7" fmla="*/ 201 h 212"/>
                      <a:gd name="T8" fmla="*/ 11 w 82"/>
                      <a:gd name="T9" fmla="*/ 212 h 212"/>
                      <a:gd name="T10" fmla="*/ 71 w 82"/>
                      <a:gd name="T11" fmla="*/ 212 h 212"/>
                      <a:gd name="T12" fmla="*/ 82 w 82"/>
                      <a:gd name="T13" fmla="*/ 201 h 212"/>
                      <a:gd name="T14" fmla="*/ 82 w 82"/>
                      <a:gd name="T15" fmla="*/ 11 h 212"/>
                      <a:gd name="T16" fmla="*/ 71 w 82"/>
                      <a:gd name="T1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12">
                        <a:moveTo>
                          <a:pt x="71" y="0"/>
                        </a:moveTo>
                        <a:cubicBezTo>
                          <a:pt x="11" y="0"/>
                          <a:pt x="11" y="0"/>
                          <a:pt x="11" y="0"/>
                        </a:cubicBezTo>
                        <a:cubicBezTo>
                          <a:pt x="5" y="0"/>
                          <a:pt x="0" y="5"/>
                          <a:pt x="0" y="11"/>
                        </a:cubicBezTo>
                        <a:cubicBezTo>
                          <a:pt x="0" y="201"/>
                          <a:pt x="0" y="201"/>
                          <a:pt x="0" y="201"/>
                        </a:cubicBezTo>
                        <a:cubicBezTo>
                          <a:pt x="0" y="207"/>
                          <a:pt x="5" y="212"/>
                          <a:pt x="11" y="212"/>
                        </a:cubicBezTo>
                        <a:cubicBezTo>
                          <a:pt x="71" y="212"/>
                          <a:pt x="71" y="212"/>
                          <a:pt x="71" y="212"/>
                        </a:cubicBezTo>
                        <a:cubicBezTo>
                          <a:pt x="77" y="212"/>
                          <a:pt x="82" y="207"/>
                          <a:pt x="82" y="201"/>
                        </a:cubicBezTo>
                        <a:cubicBezTo>
                          <a:pt x="82" y="11"/>
                          <a:pt x="82" y="11"/>
                          <a:pt x="82" y="11"/>
                        </a:cubicBezTo>
                        <a:cubicBezTo>
                          <a:pt x="82" y="5"/>
                          <a:pt x="77" y="0"/>
                          <a:pt x="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526" name="Freeform 33">
                    <a:extLst>
                      <a:ext uri="{FF2B5EF4-FFF2-40B4-BE49-F238E27FC236}">
                        <a16:creationId xmlns:a16="http://schemas.microsoft.com/office/drawing/2014/main" id="{4E05F4B9-CE9A-4B1E-95B2-172287D4208E}"/>
                      </a:ext>
                    </a:extLst>
                  </p:cNvPr>
                  <p:cNvSpPr>
                    <a:spLocks/>
                  </p:cNvSpPr>
                  <p:nvPr/>
                </p:nvSpPr>
                <p:spPr bwMode="auto">
                  <a:xfrm>
                    <a:off x="5066" y="1877"/>
                    <a:ext cx="9" cy="23"/>
                  </a:xfrm>
                  <a:custGeom>
                    <a:avLst/>
                    <a:gdLst>
                      <a:gd name="T0" fmla="*/ 70 w 81"/>
                      <a:gd name="T1" fmla="*/ 0 h 211"/>
                      <a:gd name="T2" fmla="*/ 11 w 81"/>
                      <a:gd name="T3" fmla="*/ 0 h 211"/>
                      <a:gd name="T4" fmla="*/ 0 w 81"/>
                      <a:gd name="T5" fmla="*/ 11 h 211"/>
                      <a:gd name="T6" fmla="*/ 0 w 81"/>
                      <a:gd name="T7" fmla="*/ 200 h 211"/>
                      <a:gd name="T8" fmla="*/ 11 w 81"/>
                      <a:gd name="T9" fmla="*/ 211 h 211"/>
                      <a:gd name="T10" fmla="*/ 70 w 81"/>
                      <a:gd name="T11" fmla="*/ 211 h 211"/>
                      <a:gd name="T12" fmla="*/ 81 w 81"/>
                      <a:gd name="T13" fmla="*/ 200 h 211"/>
                      <a:gd name="T14" fmla="*/ 81 w 81"/>
                      <a:gd name="T15" fmla="*/ 11 h 211"/>
                      <a:gd name="T16" fmla="*/ 70 w 81"/>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211">
                        <a:moveTo>
                          <a:pt x="70" y="0"/>
                        </a:moveTo>
                        <a:cubicBezTo>
                          <a:pt x="11" y="0"/>
                          <a:pt x="11" y="0"/>
                          <a:pt x="11" y="0"/>
                        </a:cubicBezTo>
                        <a:cubicBezTo>
                          <a:pt x="5" y="0"/>
                          <a:pt x="0" y="4"/>
                          <a:pt x="0" y="11"/>
                        </a:cubicBezTo>
                        <a:cubicBezTo>
                          <a:pt x="0" y="200"/>
                          <a:pt x="0" y="200"/>
                          <a:pt x="0" y="200"/>
                        </a:cubicBezTo>
                        <a:cubicBezTo>
                          <a:pt x="0" y="206"/>
                          <a:pt x="5" y="211"/>
                          <a:pt x="11" y="211"/>
                        </a:cubicBezTo>
                        <a:cubicBezTo>
                          <a:pt x="70" y="211"/>
                          <a:pt x="70" y="211"/>
                          <a:pt x="70" y="211"/>
                        </a:cubicBezTo>
                        <a:cubicBezTo>
                          <a:pt x="76" y="211"/>
                          <a:pt x="81" y="206"/>
                          <a:pt x="81" y="200"/>
                        </a:cubicBezTo>
                        <a:cubicBezTo>
                          <a:pt x="81" y="11"/>
                          <a:pt x="81" y="11"/>
                          <a:pt x="81" y="11"/>
                        </a:cubicBezTo>
                        <a:cubicBezTo>
                          <a:pt x="81" y="4"/>
                          <a:pt x="76" y="0"/>
                          <a:pt x="7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527" name="Freeform 34">
                    <a:extLst>
                      <a:ext uri="{FF2B5EF4-FFF2-40B4-BE49-F238E27FC236}">
                        <a16:creationId xmlns:a16="http://schemas.microsoft.com/office/drawing/2014/main" id="{CB89A17C-F6FF-4BBC-AF46-0AF93A5BDEB4}"/>
                      </a:ext>
                    </a:extLst>
                  </p:cNvPr>
                  <p:cNvSpPr>
                    <a:spLocks/>
                  </p:cNvSpPr>
                  <p:nvPr/>
                </p:nvSpPr>
                <p:spPr bwMode="auto">
                  <a:xfrm>
                    <a:off x="5079" y="1877"/>
                    <a:ext cx="10" cy="23"/>
                  </a:xfrm>
                  <a:custGeom>
                    <a:avLst/>
                    <a:gdLst>
                      <a:gd name="T0" fmla="*/ 71 w 82"/>
                      <a:gd name="T1" fmla="*/ 0 h 211"/>
                      <a:gd name="T2" fmla="*/ 11 w 82"/>
                      <a:gd name="T3" fmla="*/ 0 h 211"/>
                      <a:gd name="T4" fmla="*/ 0 w 82"/>
                      <a:gd name="T5" fmla="*/ 11 h 211"/>
                      <a:gd name="T6" fmla="*/ 0 w 82"/>
                      <a:gd name="T7" fmla="*/ 200 h 211"/>
                      <a:gd name="T8" fmla="*/ 11 w 82"/>
                      <a:gd name="T9" fmla="*/ 211 h 211"/>
                      <a:gd name="T10" fmla="*/ 71 w 82"/>
                      <a:gd name="T11" fmla="*/ 211 h 211"/>
                      <a:gd name="T12" fmla="*/ 82 w 82"/>
                      <a:gd name="T13" fmla="*/ 200 h 211"/>
                      <a:gd name="T14" fmla="*/ 82 w 82"/>
                      <a:gd name="T15" fmla="*/ 11 h 211"/>
                      <a:gd name="T16" fmla="*/ 71 w 82"/>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11">
                        <a:moveTo>
                          <a:pt x="71" y="0"/>
                        </a:moveTo>
                        <a:cubicBezTo>
                          <a:pt x="11" y="0"/>
                          <a:pt x="11" y="0"/>
                          <a:pt x="11" y="0"/>
                        </a:cubicBezTo>
                        <a:cubicBezTo>
                          <a:pt x="5" y="0"/>
                          <a:pt x="0" y="4"/>
                          <a:pt x="0" y="11"/>
                        </a:cubicBezTo>
                        <a:cubicBezTo>
                          <a:pt x="0" y="200"/>
                          <a:pt x="0" y="200"/>
                          <a:pt x="0" y="200"/>
                        </a:cubicBezTo>
                        <a:cubicBezTo>
                          <a:pt x="0" y="206"/>
                          <a:pt x="5" y="211"/>
                          <a:pt x="11" y="211"/>
                        </a:cubicBezTo>
                        <a:cubicBezTo>
                          <a:pt x="71" y="211"/>
                          <a:pt x="71" y="211"/>
                          <a:pt x="71" y="211"/>
                        </a:cubicBezTo>
                        <a:cubicBezTo>
                          <a:pt x="77" y="211"/>
                          <a:pt x="82" y="206"/>
                          <a:pt x="82" y="200"/>
                        </a:cubicBezTo>
                        <a:cubicBezTo>
                          <a:pt x="82" y="11"/>
                          <a:pt x="82" y="11"/>
                          <a:pt x="82" y="11"/>
                        </a:cubicBezTo>
                        <a:cubicBezTo>
                          <a:pt x="82" y="4"/>
                          <a:pt x="77" y="0"/>
                          <a:pt x="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528" name="Freeform 35">
                    <a:extLst>
                      <a:ext uri="{FF2B5EF4-FFF2-40B4-BE49-F238E27FC236}">
                        <a16:creationId xmlns:a16="http://schemas.microsoft.com/office/drawing/2014/main" id="{E023F7E3-5EF7-42EB-8869-428219062F5F}"/>
                      </a:ext>
                    </a:extLst>
                  </p:cNvPr>
                  <p:cNvSpPr>
                    <a:spLocks/>
                  </p:cNvSpPr>
                  <p:nvPr/>
                </p:nvSpPr>
                <p:spPr bwMode="auto">
                  <a:xfrm>
                    <a:off x="5060" y="1859"/>
                    <a:ext cx="35" cy="28"/>
                  </a:xfrm>
                  <a:custGeom>
                    <a:avLst/>
                    <a:gdLst>
                      <a:gd name="T0" fmla="*/ 304 w 304"/>
                      <a:gd name="T1" fmla="*/ 0 h 264"/>
                      <a:gd name="T2" fmla="*/ 304 w 304"/>
                      <a:gd name="T3" fmla="*/ 221 h 264"/>
                      <a:gd name="T4" fmla="*/ 261 w 304"/>
                      <a:gd name="T5" fmla="*/ 264 h 264"/>
                      <a:gd name="T6" fmla="*/ 43 w 304"/>
                      <a:gd name="T7" fmla="*/ 264 h 264"/>
                      <a:gd name="T8" fmla="*/ 0 w 304"/>
                      <a:gd name="T9" fmla="*/ 221 h 264"/>
                      <a:gd name="T10" fmla="*/ 0 w 304"/>
                      <a:gd name="T11" fmla="*/ 0 h 264"/>
                      <a:gd name="T12" fmla="*/ 304 w 304"/>
                      <a:gd name="T13" fmla="*/ 0 h 264"/>
                    </a:gdLst>
                    <a:ahLst/>
                    <a:cxnLst>
                      <a:cxn ang="0">
                        <a:pos x="T0" y="T1"/>
                      </a:cxn>
                      <a:cxn ang="0">
                        <a:pos x="T2" y="T3"/>
                      </a:cxn>
                      <a:cxn ang="0">
                        <a:pos x="T4" y="T5"/>
                      </a:cxn>
                      <a:cxn ang="0">
                        <a:pos x="T6" y="T7"/>
                      </a:cxn>
                      <a:cxn ang="0">
                        <a:pos x="T8" y="T9"/>
                      </a:cxn>
                      <a:cxn ang="0">
                        <a:pos x="T10" y="T11"/>
                      </a:cxn>
                      <a:cxn ang="0">
                        <a:pos x="T12" y="T13"/>
                      </a:cxn>
                    </a:cxnLst>
                    <a:rect l="0" t="0" r="r" b="b"/>
                    <a:pathLst>
                      <a:path w="304" h="264">
                        <a:moveTo>
                          <a:pt x="304" y="0"/>
                        </a:moveTo>
                        <a:cubicBezTo>
                          <a:pt x="304" y="221"/>
                          <a:pt x="304" y="221"/>
                          <a:pt x="304" y="221"/>
                        </a:cubicBezTo>
                        <a:cubicBezTo>
                          <a:pt x="304" y="244"/>
                          <a:pt x="285" y="264"/>
                          <a:pt x="261" y="264"/>
                        </a:cubicBezTo>
                        <a:cubicBezTo>
                          <a:pt x="43" y="264"/>
                          <a:pt x="43" y="264"/>
                          <a:pt x="43" y="264"/>
                        </a:cubicBezTo>
                        <a:cubicBezTo>
                          <a:pt x="20" y="264"/>
                          <a:pt x="0" y="244"/>
                          <a:pt x="0" y="221"/>
                        </a:cubicBezTo>
                        <a:cubicBezTo>
                          <a:pt x="0" y="0"/>
                          <a:pt x="0" y="0"/>
                          <a:pt x="0" y="0"/>
                        </a:cubicBezTo>
                        <a:lnTo>
                          <a:pt x="3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529" name="Freeform 36">
                    <a:extLst>
                      <a:ext uri="{FF2B5EF4-FFF2-40B4-BE49-F238E27FC236}">
                        <a16:creationId xmlns:a16="http://schemas.microsoft.com/office/drawing/2014/main" id="{1E1A2697-6E1F-4FD4-B437-0ECC5A4760DB}"/>
                      </a:ext>
                    </a:extLst>
                  </p:cNvPr>
                  <p:cNvSpPr>
                    <a:spLocks noEditPoints="1"/>
                  </p:cNvSpPr>
                  <p:nvPr/>
                </p:nvSpPr>
                <p:spPr bwMode="auto">
                  <a:xfrm>
                    <a:off x="5060" y="1845"/>
                    <a:ext cx="35" cy="13"/>
                  </a:xfrm>
                  <a:custGeom>
                    <a:avLst/>
                    <a:gdLst>
                      <a:gd name="T0" fmla="*/ 152 w 304"/>
                      <a:gd name="T1" fmla="*/ 0 h 118"/>
                      <a:gd name="T2" fmla="*/ 0 w 304"/>
                      <a:gd name="T3" fmla="*/ 118 h 118"/>
                      <a:gd name="T4" fmla="*/ 304 w 304"/>
                      <a:gd name="T5" fmla="*/ 118 h 118"/>
                      <a:gd name="T6" fmla="*/ 152 w 304"/>
                      <a:gd name="T7" fmla="*/ 0 h 118"/>
                      <a:gd name="T8" fmla="*/ 90 w 304"/>
                      <a:gd name="T9" fmla="*/ 79 h 118"/>
                      <a:gd name="T10" fmla="*/ 72 w 304"/>
                      <a:gd name="T11" fmla="*/ 61 h 118"/>
                      <a:gd name="T12" fmla="*/ 90 w 304"/>
                      <a:gd name="T13" fmla="*/ 43 h 118"/>
                      <a:gd name="T14" fmla="*/ 108 w 304"/>
                      <a:gd name="T15" fmla="*/ 61 h 118"/>
                      <a:gd name="T16" fmla="*/ 90 w 304"/>
                      <a:gd name="T17" fmla="*/ 79 h 118"/>
                      <a:gd name="T18" fmla="*/ 214 w 304"/>
                      <a:gd name="T19" fmla="*/ 79 h 118"/>
                      <a:gd name="T20" fmla="*/ 196 w 304"/>
                      <a:gd name="T21" fmla="*/ 61 h 118"/>
                      <a:gd name="T22" fmla="*/ 214 w 304"/>
                      <a:gd name="T23" fmla="*/ 43 h 118"/>
                      <a:gd name="T24" fmla="*/ 233 w 304"/>
                      <a:gd name="T25" fmla="*/ 61 h 118"/>
                      <a:gd name="T26" fmla="*/ 214 w 304"/>
                      <a:gd name="T27" fmla="*/ 7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4" h="118">
                        <a:moveTo>
                          <a:pt x="152" y="0"/>
                        </a:moveTo>
                        <a:cubicBezTo>
                          <a:pt x="68" y="0"/>
                          <a:pt x="0" y="53"/>
                          <a:pt x="0" y="118"/>
                        </a:cubicBezTo>
                        <a:cubicBezTo>
                          <a:pt x="304" y="118"/>
                          <a:pt x="304" y="118"/>
                          <a:pt x="304" y="118"/>
                        </a:cubicBezTo>
                        <a:cubicBezTo>
                          <a:pt x="304" y="53"/>
                          <a:pt x="236" y="0"/>
                          <a:pt x="152" y="0"/>
                        </a:cubicBezTo>
                        <a:close/>
                        <a:moveTo>
                          <a:pt x="90" y="79"/>
                        </a:moveTo>
                        <a:cubicBezTo>
                          <a:pt x="80" y="79"/>
                          <a:pt x="72" y="71"/>
                          <a:pt x="72" y="61"/>
                        </a:cubicBezTo>
                        <a:cubicBezTo>
                          <a:pt x="72" y="51"/>
                          <a:pt x="80" y="43"/>
                          <a:pt x="90" y="43"/>
                        </a:cubicBezTo>
                        <a:cubicBezTo>
                          <a:pt x="100" y="43"/>
                          <a:pt x="108" y="51"/>
                          <a:pt x="108" y="61"/>
                        </a:cubicBezTo>
                        <a:cubicBezTo>
                          <a:pt x="108" y="71"/>
                          <a:pt x="100" y="79"/>
                          <a:pt x="90" y="79"/>
                        </a:cubicBezTo>
                        <a:close/>
                        <a:moveTo>
                          <a:pt x="214" y="79"/>
                        </a:moveTo>
                        <a:cubicBezTo>
                          <a:pt x="204" y="79"/>
                          <a:pt x="196" y="71"/>
                          <a:pt x="196" y="61"/>
                        </a:cubicBezTo>
                        <a:cubicBezTo>
                          <a:pt x="196" y="51"/>
                          <a:pt x="204" y="43"/>
                          <a:pt x="214" y="43"/>
                        </a:cubicBezTo>
                        <a:cubicBezTo>
                          <a:pt x="224" y="43"/>
                          <a:pt x="233" y="51"/>
                          <a:pt x="233" y="61"/>
                        </a:cubicBezTo>
                        <a:cubicBezTo>
                          <a:pt x="233" y="71"/>
                          <a:pt x="224" y="79"/>
                          <a:pt x="214"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530" name="Freeform 37">
                    <a:extLst>
                      <a:ext uri="{FF2B5EF4-FFF2-40B4-BE49-F238E27FC236}">
                        <a16:creationId xmlns:a16="http://schemas.microsoft.com/office/drawing/2014/main" id="{F9CBAE43-84F6-47B6-A07F-9F434E240C4E}"/>
                      </a:ext>
                    </a:extLst>
                  </p:cNvPr>
                  <p:cNvSpPr>
                    <a:spLocks/>
                  </p:cNvSpPr>
                  <p:nvPr/>
                </p:nvSpPr>
                <p:spPr bwMode="auto">
                  <a:xfrm>
                    <a:off x="5064" y="1841"/>
                    <a:ext cx="10" cy="10"/>
                  </a:xfrm>
                  <a:custGeom>
                    <a:avLst/>
                    <a:gdLst>
                      <a:gd name="T0" fmla="*/ 79 w 85"/>
                      <a:gd name="T1" fmla="*/ 71 h 101"/>
                      <a:gd name="T2" fmla="*/ 40 w 85"/>
                      <a:gd name="T3" fmla="*/ 12 h 101"/>
                      <a:gd name="T4" fmla="*/ 12 w 85"/>
                      <a:gd name="T5" fmla="*/ 7 h 101"/>
                      <a:gd name="T6" fmla="*/ 6 w 85"/>
                      <a:gd name="T7" fmla="*/ 35 h 101"/>
                      <a:gd name="T8" fmla="*/ 42 w 85"/>
                      <a:gd name="T9" fmla="*/ 89 h 101"/>
                      <a:gd name="T10" fmla="*/ 53 w 85"/>
                      <a:gd name="T11" fmla="*/ 85 h 101"/>
                      <a:gd name="T12" fmla="*/ 71 w 85"/>
                      <a:gd name="T13" fmla="*/ 101 h 101"/>
                      <a:gd name="T14" fmla="*/ 73 w 85"/>
                      <a:gd name="T15" fmla="*/ 100 h 101"/>
                      <a:gd name="T16" fmla="*/ 79 w 85"/>
                      <a:gd name="T17" fmla="*/ 7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01">
                        <a:moveTo>
                          <a:pt x="79" y="71"/>
                        </a:moveTo>
                        <a:cubicBezTo>
                          <a:pt x="40" y="12"/>
                          <a:pt x="40" y="12"/>
                          <a:pt x="40" y="12"/>
                        </a:cubicBezTo>
                        <a:cubicBezTo>
                          <a:pt x="34" y="3"/>
                          <a:pt x="21" y="0"/>
                          <a:pt x="12" y="7"/>
                        </a:cubicBezTo>
                        <a:cubicBezTo>
                          <a:pt x="3" y="13"/>
                          <a:pt x="0" y="25"/>
                          <a:pt x="6" y="35"/>
                        </a:cubicBezTo>
                        <a:cubicBezTo>
                          <a:pt x="42" y="89"/>
                          <a:pt x="42" y="89"/>
                          <a:pt x="42" y="89"/>
                        </a:cubicBezTo>
                        <a:cubicBezTo>
                          <a:pt x="45" y="86"/>
                          <a:pt x="49" y="85"/>
                          <a:pt x="53" y="85"/>
                        </a:cubicBezTo>
                        <a:cubicBezTo>
                          <a:pt x="63" y="85"/>
                          <a:pt x="70" y="92"/>
                          <a:pt x="71" y="101"/>
                        </a:cubicBezTo>
                        <a:cubicBezTo>
                          <a:pt x="72" y="100"/>
                          <a:pt x="73" y="100"/>
                          <a:pt x="73" y="100"/>
                        </a:cubicBezTo>
                        <a:cubicBezTo>
                          <a:pt x="82" y="93"/>
                          <a:pt x="85" y="81"/>
                          <a:pt x="79"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531" name="Freeform 38">
                    <a:extLst>
                      <a:ext uri="{FF2B5EF4-FFF2-40B4-BE49-F238E27FC236}">
                        <a16:creationId xmlns:a16="http://schemas.microsoft.com/office/drawing/2014/main" id="{BE170BA4-6844-44FD-BEB0-EB59D9B3219D}"/>
                      </a:ext>
                    </a:extLst>
                  </p:cNvPr>
                  <p:cNvSpPr>
                    <a:spLocks/>
                  </p:cNvSpPr>
                  <p:nvPr/>
                </p:nvSpPr>
                <p:spPr bwMode="auto">
                  <a:xfrm>
                    <a:off x="5081" y="1841"/>
                    <a:ext cx="10" cy="10"/>
                  </a:xfrm>
                  <a:custGeom>
                    <a:avLst/>
                    <a:gdLst>
                      <a:gd name="T0" fmla="*/ 73 w 85"/>
                      <a:gd name="T1" fmla="*/ 7 h 101"/>
                      <a:gd name="T2" fmla="*/ 44 w 85"/>
                      <a:gd name="T3" fmla="*/ 12 h 101"/>
                      <a:gd name="T4" fmla="*/ 6 w 85"/>
                      <a:gd name="T5" fmla="*/ 71 h 101"/>
                      <a:gd name="T6" fmla="*/ 12 w 85"/>
                      <a:gd name="T7" fmla="*/ 100 h 101"/>
                      <a:gd name="T8" fmla="*/ 13 w 85"/>
                      <a:gd name="T9" fmla="*/ 101 h 101"/>
                      <a:gd name="T10" fmla="*/ 31 w 85"/>
                      <a:gd name="T11" fmla="*/ 85 h 101"/>
                      <a:gd name="T12" fmla="*/ 43 w 85"/>
                      <a:gd name="T13" fmla="*/ 89 h 101"/>
                      <a:gd name="T14" fmla="*/ 78 w 85"/>
                      <a:gd name="T15" fmla="*/ 35 h 101"/>
                      <a:gd name="T16" fmla="*/ 73 w 85"/>
                      <a:gd name="T17" fmla="*/ 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01">
                        <a:moveTo>
                          <a:pt x="73" y="7"/>
                        </a:moveTo>
                        <a:cubicBezTo>
                          <a:pt x="63" y="0"/>
                          <a:pt x="51" y="3"/>
                          <a:pt x="44" y="12"/>
                        </a:cubicBezTo>
                        <a:cubicBezTo>
                          <a:pt x="6" y="71"/>
                          <a:pt x="6" y="71"/>
                          <a:pt x="6" y="71"/>
                        </a:cubicBezTo>
                        <a:cubicBezTo>
                          <a:pt x="0" y="81"/>
                          <a:pt x="2" y="93"/>
                          <a:pt x="12" y="100"/>
                        </a:cubicBezTo>
                        <a:cubicBezTo>
                          <a:pt x="12" y="100"/>
                          <a:pt x="13" y="100"/>
                          <a:pt x="13" y="101"/>
                        </a:cubicBezTo>
                        <a:cubicBezTo>
                          <a:pt x="15" y="92"/>
                          <a:pt x="22" y="85"/>
                          <a:pt x="31" y="85"/>
                        </a:cubicBezTo>
                        <a:cubicBezTo>
                          <a:pt x="36" y="85"/>
                          <a:pt x="40" y="86"/>
                          <a:pt x="43" y="89"/>
                        </a:cubicBezTo>
                        <a:cubicBezTo>
                          <a:pt x="78" y="35"/>
                          <a:pt x="78" y="35"/>
                          <a:pt x="78" y="35"/>
                        </a:cubicBezTo>
                        <a:cubicBezTo>
                          <a:pt x="85" y="25"/>
                          <a:pt x="82" y="13"/>
                          <a:pt x="7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grpSp>
            <p:sp>
              <p:nvSpPr>
                <p:cNvPr id="522" name="CellPhone_E8EA">
                  <a:extLst>
                    <a:ext uri="{FF2B5EF4-FFF2-40B4-BE49-F238E27FC236}">
                      <a16:creationId xmlns:a16="http://schemas.microsoft.com/office/drawing/2014/main" id="{8215EEC3-767A-4C80-8E37-11BD58F36652}"/>
                    </a:ext>
                  </a:extLst>
                </p:cNvPr>
                <p:cNvSpPr>
                  <a:spLocks noChangeAspect="1" noEditPoints="1"/>
                </p:cNvSpPr>
                <p:nvPr/>
              </p:nvSpPr>
              <p:spPr bwMode="auto">
                <a:xfrm>
                  <a:off x="6490923" y="1610486"/>
                  <a:ext cx="211864" cy="353049"/>
                </a:xfrm>
                <a:custGeom>
                  <a:avLst/>
                  <a:gdLst>
                    <a:gd name="T0" fmla="*/ 2125 w 2250"/>
                    <a:gd name="T1" fmla="*/ 3750 h 3750"/>
                    <a:gd name="T2" fmla="*/ 125 w 2250"/>
                    <a:gd name="T3" fmla="*/ 3750 h 3750"/>
                    <a:gd name="T4" fmla="*/ 0 w 2250"/>
                    <a:gd name="T5" fmla="*/ 3625 h 3750"/>
                    <a:gd name="T6" fmla="*/ 0 w 2250"/>
                    <a:gd name="T7" fmla="*/ 125 h 3750"/>
                    <a:gd name="T8" fmla="*/ 125 w 2250"/>
                    <a:gd name="T9" fmla="*/ 0 h 3750"/>
                    <a:gd name="T10" fmla="*/ 2125 w 2250"/>
                    <a:gd name="T11" fmla="*/ 0 h 3750"/>
                    <a:gd name="T12" fmla="*/ 2250 w 2250"/>
                    <a:gd name="T13" fmla="*/ 125 h 3750"/>
                    <a:gd name="T14" fmla="*/ 2250 w 2250"/>
                    <a:gd name="T15" fmla="*/ 3625 h 3750"/>
                    <a:gd name="T16" fmla="*/ 2125 w 2250"/>
                    <a:gd name="T17" fmla="*/ 3750 h 3750"/>
                    <a:gd name="T18" fmla="*/ 875 w 2250"/>
                    <a:gd name="T19" fmla="*/ 3250 h 3750"/>
                    <a:gd name="T20" fmla="*/ 1375 w 2250"/>
                    <a:gd name="T21" fmla="*/ 3250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0" h="3750">
                      <a:moveTo>
                        <a:pt x="2125" y="3750"/>
                      </a:moveTo>
                      <a:cubicBezTo>
                        <a:pt x="125" y="3750"/>
                        <a:pt x="125" y="3750"/>
                        <a:pt x="125" y="3750"/>
                      </a:cubicBezTo>
                      <a:cubicBezTo>
                        <a:pt x="56" y="3750"/>
                        <a:pt x="0" y="3694"/>
                        <a:pt x="0" y="3625"/>
                      </a:cubicBezTo>
                      <a:cubicBezTo>
                        <a:pt x="0" y="125"/>
                        <a:pt x="0" y="125"/>
                        <a:pt x="0" y="125"/>
                      </a:cubicBezTo>
                      <a:cubicBezTo>
                        <a:pt x="0" y="56"/>
                        <a:pt x="56" y="0"/>
                        <a:pt x="125" y="0"/>
                      </a:cubicBezTo>
                      <a:cubicBezTo>
                        <a:pt x="2125" y="0"/>
                        <a:pt x="2125" y="0"/>
                        <a:pt x="2125" y="0"/>
                      </a:cubicBezTo>
                      <a:cubicBezTo>
                        <a:pt x="2194" y="0"/>
                        <a:pt x="2250" y="56"/>
                        <a:pt x="2250" y="125"/>
                      </a:cubicBezTo>
                      <a:cubicBezTo>
                        <a:pt x="2250" y="3625"/>
                        <a:pt x="2250" y="3625"/>
                        <a:pt x="2250" y="3625"/>
                      </a:cubicBezTo>
                      <a:cubicBezTo>
                        <a:pt x="2250" y="3694"/>
                        <a:pt x="2194" y="3750"/>
                        <a:pt x="2125" y="3750"/>
                      </a:cubicBezTo>
                      <a:close/>
                      <a:moveTo>
                        <a:pt x="875" y="3250"/>
                      </a:moveTo>
                      <a:cubicBezTo>
                        <a:pt x="1375" y="3250"/>
                        <a:pt x="1375" y="3250"/>
                        <a:pt x="1375" y="3250"/>
                      </a:cubicBezTo>
                    </a:path>
                  </a:pathLst>
                </a:custGeom>
                <a:noFill/>
                <a:ln w="14224" cap="sq">
                  <a:solidFill>
                    <a:srgbClr val="107C1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gradFill>
                      <a:gsLst>
                        <a:gs pos="0">
                          <a:srgbClr val="505050"/>
                        </a:gs>
                        <a:gs pos="100000">
                          <a:srgbClr val="505050"/>
                        </a:gs>
                      </a:gsLst>
                    </a:gradFill>
                    <a:effectLst/>
                    <a:uLnTx/>
                    <a:uFillTx/>
                    <a:latin typeface="Segoe UI"/>
                    <a:ea typeface="+mn-ea"/>
                    <a:cs typeface="+mn-cs"/>
                  </a:endParaRPr>
                </a:p>
              </p:txBody>
            </p:sp>
            <p:cxnSp>
              <p:nvCxnSpPr>
                <p:cNvPr id="523" name="Straight Connector 522">
                  <a:extLst>
                    <a:ext uri="{FF2B5EF4-FFF2-40B4-BE49-F238E27FC236}">
                      <a16:creationId xmlns:a16="http://schemas.microsoft.com/office/drawing/2014/main" id="{4D50DD08-30D4-4D4B-924A-9FE4E957D11A}"/>
                    </a:ext>
                  </a:extLst>
                </p:cNvPr>
                <p:cNvCxnSpPr>
                  <a:cxnSpLocks/>
                </p:cNvCxnSpPr>
                <p:nvPr/>
              </p:nvCxnSpPr>
              <p:spPr>
                <a:xfrm>
                  <a:off x="6573314" y="1916461"/>
                  <a:ext cx="47081" cy="0"/>
                </a:xfrm>
                <a:prstGeom prst="line">
                  <a:avLst/>
                </a:prstGeom>
                <a:noFill/>
                <a:ln w="9525" cap="flat" cmpd="sng" algn="ctr">
                  <a:solidFill>
                    <a:srgbClr val="FFFFFF"/>
                  </a:solidFill>
                  <a:prstDash val="solid"/>
                  <a:headEnd type="none"/>
                  <a:tailEnd type="none"/>
                </a:ln>
                <a:effectLst/>
              </p:spPr>
            </p:cxnSp>
          </p:grpSp>
          <p:grpSp>
            <p:nvGrpSpPr>
              <p:cNvPr id="512" name="Group 511">
                <a:extLst>
                  <a:ext uri="{FF2B5EF4-FFF2-40B4-BE49-F238E27FC236}">
                    <a16:creationId xmlns:a16="http://schemas.microsoft.com/office/drawing/2014/main" id="{DC949114-5655-4522-80D1-C4D36502DDE7}"/>
                  </a:ext>
                </a:extLst>
              </p:cNvPr>
              <p:cNvGrpSpPr/>
              <p:nvPr/>
            </p:nvGrpSpPr>
            <p:grpSpPr>
              <a:xfrm>
                <a:off x="1198006" y="4329298"/>
                <a:ext cx="204812" cy="156967"/>
                <a:chOff x="7398246" y="1610486"/>
                <a:chExt cx="498447" cy="382007"/>
              </a:xfrm>
            </p:grpSpPr>
            <p:sp>
              <p:nvSpPr>
                <p:cNvPr id="513" name="monitor">
                  <a:extLst>
                    <a:ext uri="{FF2B5EF4-FFF2-40B4-BE49-F238E27FC236}">
                      <a16:creationId xmlns:a16="http://schemas.microsoft.com/office/drawing/2014/main" id="{AC6A9884-9B35-44EF-8437-9E6B8027750C}"/>
                    </a:ext>
                  </a:extLst>
                </p:cNvPr>
                <p:cNvSpPr>
                  <a:spLocks noChangeAspect="1" noEditPoints="1"/>
                </p:cNvSpPr>
                <p:nvPr/>
              </p:nvSpPr>
              <p:spPr bwMode="auto">
                <a:xfrm>
                  <a:off x="7398246" y="1610486"/>
                  <a:ext cx="498447" cy="382007"/>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4224" cap="sq">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514" name="Rectangle 513">
                  <a:extLst>
                    <a:ext uri="{FF2B5EF4-FFF2-40B4-BE49-F238E27FC236}">
                      <a16:creationId xmlns:a16="http://schemas.microsoft.com/office/drawing/2014/main" id="{40B0A86C-F123-44F5-97DA-DE9A3F9A24FF}"/>
                    </a:ext>
                  </a:extLst>
                </p:cNvPr>
                <p:cNvSpPr/>
                <p:nvPr/>
              </p:nvSpPr>
              <p:spPr bwMode="auto">
                <a:xfrm>
                  <a:off x="7398246" y="1610486"/>
                  <a:ext cx="498447" cy="302717"/>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515" name="Group 11">
                  <a:extLst>
                    <a:ext uri="{FF2B5EF4-FFF2-40B4-BE49-F238E27FC236}">
                      <a16:creationId xmlns:a16="http://schemas.microsoft.com/office/drawing/2014/main" id="{93FB9EA7-82A4-4623-B9D1-4593B0A0809B}"/>
                    </a:ext>
                  </a:extLst>
                </p:cNvPr>
                <p:cNvGrpSpPr>
                  <a:grpSpLocks noChangeAspect="1"/>
                </p:cNvGrpSpPr>
                <p:nvPr/>
              </p:nvGrpSpPr>
              <p:grpSpPr bwMode="auto">
                <a:xfrm>
                  <a:off x="7581678" y="1714920"/>
                  <a:ext cx="111860" cy="111860"/>
                  <a:chOff x="5664" y="1835"/>
                  <a:chExt cx="73" cy="73"/>
                </a:xfrm>
                <a:solidFill>
                  <a:srgbClr val="FFFFFF"/>
                </a:solidFill>
              </p:grpSpPr>
              <p:sp>
                <p:nvSpPr>
                  <p:cNvPr id="516" name="Freeform 12">
                    <a:extLst>
                      <a:ext uri="{FF2B5EF4-FFF2-40B4-BE49-F238E27FC236}">
                        <a16:creationId xmlns:a16="http://schemas.microsoft.com/office/drawing/2014/main" id="{2DC79226-E423-4555-A982-4CD00D3A8646}"/>
                      </a:ext>
                    </a:extLst>
                  </p:cNvPr>
                  <p:cNvSpPr>
                    <a:spLocks/>
                  </p:cNvSpPr>
                  <p:nvPr/>
                </p:nvSpPr>
                <p:spPr bwMode="auto">
                  <a:xfrm>
                    <a:off x="5696" y="1835"/>
                    <a:ext cx="41" cy="35"/>
                  </a:xfrm>
                  <a:custGeom>
                    <a:avLst/>
                    <a:gdLst>
                      <a:gd name="T0" fmla="*/ 41 w 41"/>
                      <a:gd name="T1" fmla="*/ 35 h 35"/>
                      <a:gd name="T2" fmla="*/ 41 w 41"/>
                      <a:gd name="T3" fmla="*/ 0 h 35"/>
                      <a:gd name="T4" fmla="*/ 0 w 41"/>
                      <a:gd name="T5" fmla="*/ 6 h 35"/>
                      <a:gd name="T6" fmla="*/ 0 w 41"/>
                      <a:gd name="T7" fmla="*/ 35 h 35"/>
                      <a:gd name="T8" fmla="*/ 41 w 41"/>
                      <a:gd name="T9" fmla="*/ 35 h 35"/>
                    </a:gdLst>
                    <a:ahLst/>
                    <a:cxnLst>
                      <a:cxn ang="0">
                        <a:pos x="T0" y="T1"/>
                      </a:cxn>
                      <a:cxn ang="0">
                        <a:pos x="T2" y="T3"/>
                      </a:cxn>
                      <a:cxn ang="0">
                        <a:pos x="T4" y="T5"/>
                      </a:cxn>
                      <a:cxn ang="0">
                        <a:pos x="T6" y="T7"/>
                      </a:cxn>
                      <a:cxn ang="0">
                        <a:pos x="T8" y="T9"/>
                      </a:cxn>
                    </a:cxnLst>
                    <a:rect l="0" t="0" r="r" b="b"/>
                    <a:pathLst>
                      <a:path w="41" h="35">
                        <a:moveTo>
                          <a:pt x="41" y="35"/>
                        </a:moveTo>
                        <a:lnTo>
                          <a:pt x="41" y="0"/>
                        </a:lnTo>
                        <a:lnTo>
                          <a:pt x="0" y="6"/>
                        </a:lnTo>
                        <a:lnTo>
                          <a:pt x="0" y="35"/>
                        </a:lnTo>
                        <a:lnTo>
                          <a:pt x="4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517" name="Freeform 13">
                    <a:extLst>
                      <a:ext uri="{FF2B5EF4-FFF2-40B4-BE49-F238E27FC236}">
                        <a16:creationId xmlns:a16="http://schemas.microsoft.com/office/drawing/2014/main" id="{2053E21E-1D28-4797-9421-A1D740DF0E00}"/>
                      </a:ext>
                    </a:extLst>
                  </p:cNvPr>
                  <p:cNvSpPr>
                    <a:spLocks/>
                  </p:cNvSpPr>
                  <p:nvPr/>
                </p:nvSpPr>
                <p:spPr bwMode="auto">
                  <a:xfrm>
                    <a:off x="5664" y="1841"/>
                    <a:ext cx="30" cy="29"/>
                  </a:xfrm>
                  <a:custGeom>
                    <a:avLst/>
                    <a:gdLst>
                      <a:gd name="T0" fmla="*/ 30 w 30"/>
                      <a:gd name="T1" fmla="*/ 0 h 29"/>
                      <a:gd name="T2" fmla="*/ 0 w 30"/>
                      <a:gd name="T3" fmla="*/ 5 h 29"/>
                      <a:gd name="T4" fmla="*/ 0 w 30"/>
                      <a:gd name="T5" fmla="*/ 29 h 29"/>
                      <a:gd name="T6" fmla="*/ 30 w 30"/>
                      <a:gd name="T7" fmla="*/ 29 h 29"/>
                      <a:gd name="T8" fmla="*/ 30 w 30"/>
                      <a:gd name="T9" fmla="*/ 0 h 29"/>
                    </a:gdLst>
                    <a:ahLst/>
                    <a:cxnLst>
                      <a:cxn ang="0">
                        <a:pos x="T0" y="T1"/>
                      </a:cxn>
                      <a:cxn ang="0">
                        <a:pos x="T2" y="T3"/>
                      </a:cxn>
                      <a:cxn ang="0">
                        <a:pos x="T4" y="T5"/>
                      </a:cxn>
                      <a:cxn ang="0">
                        <a:pos x="T6" y="T7"/>
                      </a:cxn>
                      <a:cxn ang="0">
                        <a:pos x="T8" y="T9"/>
                      </a:cxn>
                    </a:cxnLst>
                    <a:rect l="0" t="0" r="r" b="b"/>
                    <a:pathLst>
                      <a:path w="30" h="29">
                        <a:moveTo>
                          <a:pt x="30" y="0"/>
                        </a:moveTo>
                        <a:lnTo>
                          <a:pt x="0" y="5"/>
                        </a:lnTo>
                        <a:lnTo>
                          <a:pt x="0" y="29"/>
                        </a:lnTo>
                        <a:lnTo>
                          <a:pt x="30" y="29"/>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518" name="Freeform 14">
                    <a:extLst>
                      <a:ext uri="{FF2B5EF4-FFF2-40B4-BE49-F238E27FC236}">
                        <a16:creationId xmlns:a16="http://schemas.microsoft.com/office/drawing/2014/main" id="{97AAB240-828E-42C2-80A1-FD4632EC9506}"/>
                      </a:ext>
                    </a:extLst>
                  </p:cNvPr>
                  <p:cNvSpPr>
                    <a:spLocks/>
                  </p:cNvSpPr>
                  <p:nvPr/>
                </p:nvSpPr>
                <p:spPr bwMode="auto">
                  <a:xfrm>
                    <a:off x="5664" y="1873"/>
                    <a:ext cx="30" cy="29"/>
                  </a:xfrm>
                  <a:custGeom>
                    <a:avLst/>
                    <a:gdLst>
                      <a:gd name="T0" fmla="*/ 0 w 30"/>
                      <a:gd name="T1" fmla="*/ 0 h 29"/>
                      <a:gd name="T2" fmla="*/ 0 w 30"/>
                      <a:gd name="T3" fmla="*/ 24 h 29"/>
                      <a:gd name="T4" fmla="*/ 30 w 30"/>
                      <a:gd name="T5" fmla="*/ 29 h 29"/>
                      <a:gd name="T6" fmla="*/ 30 w 30"/>
                      <a:gd name="T7" fmla="*/ 0 h 29"/>
                      <a:gd name="T8" fmla="*/ 0 w 30"/>
                      <a:gd name="T9" fmla="*/ 0 h 29"/>
                    </a:gdLst>
                    <a:ahLst/>
                    <a:cxnLst>
                      <a:cxn ang="0">
                        <a:pos x="T0" y="T1"/>
                      </a:cxn>
                      <a:cxn ang="0">
                        <a:pos x="T2" y="T3"/>
                      </a:cxn>
                      <a:cxn ang="0">
                        <a:pos x="T4" y="T5"/>
                      </a:cxn>
                      <a:cxn ang="0">
                        <a:pos x="T6" y="T7"/>
                      </a:cxn>
                      <a:cxn ang="0">
                        <a:pos x="T8" y="T9"/>
                      </a:cxn>
                    </a:cxnLst>
                    <a:rect l="0" t="0" r="r" b="b"/>
                    <a:pathLst>
                      <a:path w="30" h="29">
                        <a:moveTo>
                          <a:pt x="0" y="0"/>
                        </a:moveTo>
                        <a:lnTo>
                          <a:pt x="0" y="24"/>
                        </a:lnTo>
                        <a:lnTo>
                          <a:pt x="30" y="29"/>
                        </a:lnTo>
                        <a:lnTo>
                          <a:pt x="3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519" name="Freeform 15">
                    <a:extLst>
                      <a:ext uri="{FF2B5EF4-FFF2-40B4-BE49-F238E27FC236}">
                        <a16:creationId xmlns:a16="http://schemas.microsoft.com/office/drawing/2014/main" id="{AD488F8A-816E-4442-9CAF-30FAA683F8B2}"/>
                      </a:ext>
                    </a:extLst>
                  </p:cNvPr>
                  <p:cNvSpPr>
                    <a:spLocks/>
                  </p:cNvSpPr>
                  <p:nvPr/>
                </p:nvSpPr>
                <p:spPr bwMode="auto">
                  <a:xfrm>
                    <a:off x="5696" y="1873"/>
                    <a:ext cx="41" cy="35"/>
                  </a:xfrm>
                  <a:custGeom>
                    <a:avLst/>
                    <a:gdLst>
                      <a:gd name="T0" fmla="*/ 0 w 41"/>
                      <a:gd name="T1" fmla="*/ 29 h 35"/>
                      <a:gd name="T2" fmla="*/ 41 w 41"/>
                      <a:gd name="T3" fmla="*/ 35 h 35"/>
                      <a:gd name="T4" fmla="*/ 41 w 41"/>
                      <a:gd name="T5" fmla="*/ 0 h 35"/>
                      <a:gd name="T6" fmla="*/ 0 w 41"/>
                      <a:gd name="T7" fmla="*/ 0 h 35"/>
                      <a:gd name="T8" fmla="*/ 0 w 41"/>
                      <a:gd name="T9" fmla="*/ 29 h 35"/>
                    </a:gdLst>
                    <a:ahLst/>
                    <a:cxnLst>
                      <a:cxn ang="0">
                        <a:pos x="T0" y="T1"/>
                      </a:cxn>
                      <a:cxn ang="0">
                        <a:pos x="T2" y="T3"/>
                      </a:cxn>
                      <a:cxn ang="0">
                        <a:pos x="T4" y="T5"/>
                      </a:cxn>
                      <a:cxn ang="0">
                        <a:pos x="T6" y="T7"/>
                      </a:cxn>
                      <a:cxn ang="0">
                        <a:pos x="T8" y="T9"/>
                      </a:cxn>
                    </a:cxnLst>
                    <a:rect l="0" t="0" r="r" b="b"/>
                    <a:pathLst>
                      <a:path w="41" h="35">
                        <a:moveTo>
                          <a:pt x="0" y="29"/>
                        </a:moveTo>
                        <a:lnTo>
                          <a:pt x="41" y="35"/>
                        </a:lnTo>
                        <a:lnTo>
                          <a:pt x="41" y="0"/>
                        </a:lnTo>
                        <a:lnTo>
                          <a:pt x="0"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grpSp>
          </p:grpSp>
        </p:grpSp>
        <p:grpSp>
          <p:nvGrpSpPr>
            <p:cNvPr id="561" name="Group 560">
              <a:extLst>
                <a:ext uri="{FF2B5EF4-FFF2-40B4-BE49-F238E27FC236}">
                  <a16:creationId xmlns:a16="http://schemas.microsoft.com/office/drawing/2014/main" id="{06792C31-564B-4687-8298-31D50B228789}"/>
                </a:ext>
              </a:extLst>
            </p:cNvPr>
            <p:cNvGrpSpPr/>
            <p:nvPr/>
          </p:nvGrpSpPr>
          <p:grpSpPr>
            <a:xfrm>
              <a:off x="2805826" y="4994420"/>
              <a:ext cx="1206925" cy="369332"/>
              <a:chOff x="2659527" y="2746104"/>
              <a:chExt cx="1206925" cy="369332"/>
            </a:xfrm>
          </p:grpSpPr>
          <p:sp>
            <p:nvSpPr>
              <p:cNvPr id="562" name="Rectangle 561">
                <a:extLst>
                  <a:ext uri="{FF2B5EF4-FFF2-40B4-BE49-F238E27FC236}">
                    <a16:creationId xmlns:a16="http://schemas.microsoft.com/office/drawing/2014/main" id="{B86A6559-001D-4CD3-AD4D-BA20A79D9ADE}"/>
                  </a:ext>
                </a:extLst>
              </p:cNvPr>
              <p:cNvSpPr/>
              <p:nvPr/>
            </p:nvSpPr>
            <p:spPr bwMode="auto">
              <a:xfrm>
                <a:off x="2659527" y="2746104"/>
                <a:ext cx="1206925" cy="369332"/>
              </a:xfrm>
              <a:prstGeom prst="rect">
                <a:avLst/>
              </a:prstGeom>
              <a:solidFill>
                <a:schemeClr val="accent1"/>
              </a:solidFill>
              <a:ln w="14224">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274320" tIns="45720" rIns="4572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gradFill>
                      <a:gsLst>
                        <a:gs pos="0">
                          <a:srgbClr val="FFFFFF"/>
                        </a:gs>
                        <a:gs pos="100000">
                          <a:srgbClr val="FFFFFF"/>
                        </a:gs>
                      </a:gsLst>
                      <a:lin ang="5400000" scaled="1"/>
                    </a:gradFill>
                    <a:effectLst/>
                    <a:uLnTx/>
                    <a:uFillTx/>
                    <a:latin typeface="Segoe UI" panose="020B0502040204020203" pitchFamily="34" charset="0"/>
                    <a:ea typeface="+mn-ea"/>
                    <a:cs typeface="Segoe UI" panose="020B0502040204020203" pitchFamily="34" charset="0"/>
                  </a:rPr>
                  <a:t>Device Threat/</a:t>
                </a:r>
                <a:br>
                  <a:rPr kumimoji="0" lang="en-US" sz="900" b="1" i="0" u="none" strike="noStrike" kern="1200" cap="none" spc="0" normalizeH="0" baseline="0" noProof="0">
                    <a:ln>
                      <a:noFill/>
                    </a:ln>
                    <a:gradFill>
                      <a:gsLst>
                        <a:gs pos="0">
                          <a:srgbClr val="FFFFFF"/>
                        </a:gs>
                        <a:gs pos="100000">
                          <a:srgbClr val="FFFFFF"/>
                        </a:gs>
                      </a:gsLst>
                      <a:lin ang="5400000" scaled="1"/>
                    </a:gradFill>
                    <a:effectLst/>
                    <a:uLnTx/>
                    <a:uFillTx/>
                    <a:latin typeface="Segoe UI" panose="020B0502040204020203" pitchFamily="34" charset="0"/>
                    <a:ea typeface="+mn-ea"/>
                    <a:cs typeface="Segoe UI" panose="020B0502040204020203" pitchFamily="34" charset="0"/>
                  </a:rPr>
                </a:br>
                <a:r>
                  <a:rPr kumimoji="0" lang="en-US" sz="900" b="1" i="0" u="none" strike="noStrike" kern="1200" cap="none" spc="0" normalizeH="0" baseline="0" noProof="0">
                    <a:ln>
                      <a:noFill/>
                    </a:ln>
                    <a:gradFill>
                      <a:gsLst>
                        <a:gs pos="0">
                          <a:srgbClr val="FFFFFF"/>
                        </a:gs>
                        <a:gs pos="100000">
                          <a:srgbClr val="FFFFFF"/>
                        </a:gs>
                      </a:gsLst>
                      <a:lin ang="5400000" scaled="1"/>
                    </a:gradFill>
                    <a:effectLst/>
                    <a:uLnTx/>
                    <a:uFillTx/>
                    <a:latin typeface="Segoe UI" panose="020B0502040204020203" pitchFamily="34" charset="0"/>
                    <a:ea typeface="+mn-ea"/>
                    <a:cs typeface="Segoe UI" panose="020B0502040204020203" pitchFamily="34" charset="0"/>
                  </a:rPr>
                  <a:t>Risk Signals</a:t>
                </a:r>
              </a:p>
            </p:txBody>
          </p:sp>
          <p:pic>
            <p:nvPicPr>
              <p:cNvPr id="563" name="Graphic 562" descr="Ethernet">
                <a:extLst>
                  <a:ext uri="{FF2B5EF4-FFF2-40B4-BE49-F238E27FC236}">
                    <a16:creationId xmlns:a16="http://schemas.microsoft.com/office/drawing/2014/main" id="{AD49FA4A-43B9-4580-AA71-7FE6B1D010D1}"/>
                  </a:ext>
                </a:extLst>
              </p:cNvPr>
              <p:cNvPicPr>
                <a:picLocks noChangeAspect="1"/>
              </p:cNvPicPr>
              <p:nvPr/>
            </p:nvPicPr>
            <p:blipFill>
              <a:blip r:embed="rId53">
                <a:extLst>
                  <a:ext uri="{28A0092B-C50C-407E-A947-70E740481C1C}">
                    <a14:useLocalDpi xmlns:a14="http://schemas.microsoft.com/office/drawing/2010/main" val="0"/>
                  </a:ext>
                  <a:ext uri="{96DAC541-7B7A-43D3-8B79-37D633B846F1}">
                    <asvg:svgBlip xmlns:asvg="http://schemas.microsoft.com/office/drawing/2016/SVG/main" r:embed="rId54"/>
                  </a:ext>
                </a:extLst>
              </a:blip>
              <a:stretch>
                <a:fillRect/>
              </a:stretch>
            </p:blipFill>
            <p:spPr>
              <a:xfrm>
                <a:off x="2693181" y="2835738"/>
                <a:ext cx="202473" cy="202473"/>
              </a:xfrm>
              <a:prstGeom prst="rect">
                <a:avLst/>
              </a:prstGeom>
            </p:spPr>
          </p:pic>
        </p:grpSp>
        <p:cxnSp>
          <p:nvCxnSpPr>
            <p:cNvPr id="565" name="Straight Connector 564">
              <a:extLst>
                <a:ext uri="{FF2B5EF4-FFF2-40B4-BE49-F238E27FC236}">
                  <a16:creationId xmlns:a16="http://schemas.microsoft.com/office/drawing/2014/main" id="{20663B5E-F4B4-422E-8B40-C738A9A51F13}"/>
                </a:ext>
              </a:extLst>
            </p:cNvPr>
            <p:cNvCxnSpPr>
              <a:stCxn id="483" idx="3"/>
              <a:endCxn id="562" idx="1"/>
            </p:cNvCxnSpPr>
            <p:nvPr/>
          </p:nvCxnSpPr>
          <p:spPr>
            <a:xfrm flipV="1">
              <a:off x="2427552" y="5179086"/>
              <a:ext cx="378274" cy="930"/>
            </a:xfrm>
            <a:prstGeom prst="line">
              <a:avLst/>
            </a:prstGeom>
            <a:ln w="25400">
              <a:solidFill>
                <a:schemeClr val="bg2">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7" name="Straight Connector 566">
              <a:extLst>
                <a:ext uri="{FF2B5EF4-FFF2-40B4-BE49-F238E27FC236}">
                  <a16:creationId xmlns:a16="http://schemas.microsoft.com/office/drawing/2014/main" id="{937459EC-BEDD-419C-AEDF-A1C0C7246078}"/>
                </a:ext>
              </a:extLst>
            </p:cNvPr>
            <p:cNvCxnSpPr>
              <a:cxnSpLocks/>
              <a:stCxn id="562" idx="0"/>
              <a:endCxn id="548" idx="2"/>
            </p:cNvCxnSpPr>
            <p:nvPr/>
          </p:nvCxnSpPr>
          <p:spPr>
            <a:xfrm flipH="1" flipV="1">
              <a:off x="3409288" y="4802099"/>
              <a:ext cx="1" cy="192321"/>
            </a:xfrm>
            <a:prstGeom prst="line">
              <a:avLst/>
            </a:prstGeom>
            <a:ln w="25400">
              <a:solidFill>
                <a:schemeClr val="bg2">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4" name="Straight Connector 25">
              <a:extLst>
                <a:ext uri="{FF2B5EF4-FFF2-40B4-BE49-F238E27FC236}">
                  <a16:creationId xmlns:a16="http://schemas.microsoft.com/office/drawing/2014/main" id="{DB5588C5-13F9-4394-9FBD-C2F0F00ED1B3}"/>
                </a:ext>
              </a:extLst>
            </p:cNvPr>
            <p:cNvCxnSpPr>
              <a:cxnSpLocks/>
            </p:cNvCxnSpPr>
            <p:nvPr/>
          </p:nvCxnSpPr>
          <p:spPr>
            <a:xfrm flipH="1">
              <a:off x="3050206" y="3959880"/>
              <a:ext cx="1645920" cy="1792224"/>
            </a:xfrm>
            <a:prstGeom prst="bentConnector3">
              <a:avLst>
                <a:gd name="adj1" fmla="val 27197"/>
              </a:avLst>
            </a:prstGeom>
            <a:ln w="25400">
              <a:solidFill>
                <a:schemeClr val="bg2">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75" name="Group 574">
              <a:extLst>
                <a:ext uri="{FF2B5EF4-FFF2-40B4-BE49-F238E27FC236}">
                  <a16:creationId xmlns:a16="http://schemas.microsoft.com/office/drawing/2014/main" id="{AE39500D-E452-4D0D-A51A-A60ECE79310C}"/>
                </a:ext>
              </a:extLst>
            </p:cNvPr>
            <p:cNvGrpSpPr/>
            <p:nvPr/>
          </p:nvGrpSpPr>
          <p:grpSpPr>
            <a:xfrm>
              <a:off x="3559835" y="5604431"/>
              <a:ext cx="955854" cy="230832"/>
              <a:chOff x="3359783" y="4231493"/>
              <a:chExt cx="1038900" cy="250887"/>
            </a:xfrm>
          </p:grpSpPr>
          <p:sp>
            <p:nvSpPr>
              <p:cNvPr id="576" name="Rectangle 575">
                <a:extLst>
                  <a:ext uri="{FF2B5EF4-FFF2-40B4-BE49-F238E27FC236}">
                    <a16:creationId xmlns:a16="http://schemas.microsoft.com/office/drawing/2014/main" id="{7E1F8A40-5799-45D2-BF12-EFEE2DB61B60}"/>
                  </a:ext>
                </a:extLst>
              </p:cNvPr>
              <p:cNvSpPr/>
              <p:nvPr/>
            </p:nvSpPr>
            <p:spPr bwMode="auto">
              <a:xfrm>
                <a:off x="3359783" y="4236407"/>
                <a:ext cx="1038900" cy="241059"/>
              </a:xfrm>
              <a:prstGeom prst="rect">
                <a:avLst/>
              </a:prstGeom>
              <a:solidFill>
                <a:schemeClr val="tx1"/>
              </a:solidFill>
              <a:ln w="1422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74320" tIns="45720" rIns="4572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err="1">
                    <a:ln>
                      <a:noFill/>
                    </a:ln>
                    <a:gradFill>
                      <a:gsLst>
                        <a:gs pos="0">
                          <a:srgbClr val="FFFFFF"/>
                        </a:gs>
                        <a:gs pos="100000">
                          <a:srgbClr val="FFFFFF"/>
                        </a:gs>
                      </a:gsLst>
                      <a:lin ang="5400000" scaled="1"/>
                    </a:gradFill>
                    <a:effectLst/>
                    <a:uLnTx/>
                    <a:uFillTx/>
                    <a:latin typeface="Segoe UI" panose="020B0502040204020203" pitchFamily="34" charset="0"/>
                    <a:ea typeface="+mn-ea"/>
                    <a:cs typeface="Segoe UI" panose="020B0502040204020203" pitchFamily="34" charset="0"/>
                  </a:rPr>
                  <a:t>IsManaged</a:t>
                </a:r>
                <a:endParaRPr kumimoji="0" lang="en-US" sz="900" b="1" i="0" u="none" strike="noStrike" kern="1200" cap="none" spc="0" normalizeH="0" baseline="0" noProof="0">
                  <a:ln>
                    <a:noFill/>
                  </a:ln>
                  <a:gradFill>
                    <a:gsLst>
                      <a:gs pos="0">
                        <a:srgbClr val="FFFFFF"/>
                      </a:gs>
                      <a:gs pos="100000">
                        <a:srgbClr val="FFFFFF"/>
                      </a:gs>
                    </a:gsLst>
                    <a:lin ang="5400000" scaled="1"/>
                  </a:gradFill>
                  <a:effectLst/>
                  <a:uLnTx/>
                  <a:uFillTx/>
                  <a:latin typeface="Segoe UI" panose="020B0502040204020203" pitchFamily="34" charset="0"/>
                  <a:ea typeface="+mn-ea"/>
                  <a:cs typeface="Segoe UI" panose="020B0502040204020203" pitchFamily="34" charset="0"/>
                </a:endParaRPr>
              </a:p>
            </p:txBody>
          </p:sp>
          <p:pic>
            <p:nvPicPr>
              <p:cNvPr id="577" name="Graphic 576" descr="Pencil">
                <a:extLst>
                  <a:ext uri="{FF2B5EF4-FFF2-40B4-BE49-F238E27FC236}">
                    <a16:creationId xmlns:a16="http://schemas.microsoft.com/office/drawing/2014/main" id="{DC00FBA0-3DE7-4EB2-972A-5B34DB945157}"/>
                  </a:ext>
                </a:extLst>
              </p:cNvPr>
              <p:cNvPicPr>
                <a:picLocks noChangeAspect="1"/>
              </p:cNvPicPr>
              <p:nvPr/>
            </p:nvPicPr>
            <p:blipFill>
              <a:blip r:embed="rId48">
                <a:lum bright="100000" contrast="-70000"/>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3437879" y="4270328"/>
                <a:ext cx="198083" cy="198083"/>
              </a:xfrm>
              <a:prstGeom prst="rect">
                <a:avLst/>
              </a:prstGeom>
            </p:spPr>
          </p:pic>
        </p:grpSp>
        <p:grpSp>
          <p:nvGrpSpPr>
            <p:cNvPr id="578" name="Group 577">
              <a:extLst>
                <a:ext uri="{FF2B5EF4-FFF2-40B4-BE49-F238E27FC236}">
                  <a16:creationId xmlns:a16="http://schemas.microsoft.com/office/drawing/2014/main" id="{B5D7ADB9-DF32-4CDE-9580-CCEE04A3F24A}"/>
                </a:ext>
              </a:extLst>
            </p:cNvPr>
            <p:cNvGrpSpPr/>
            <p:nvPr/>
          </p:nvGrpSpPr>
          <p:grpSpPr>
            <a:xfrm>
              <a:off x="2116488" y="5618446"/>
              <a:ext cx="1320608" cy="338554"/>
              <a:chOff x="2543793" y="4881943"/>
              <a:chExt cx="1320608" cy="338554"/>
            </a:xfrm>
          </p:grpSpPr>
          <p:sp>
            <p:nvSpPr>
              <p:cNvPr id="579" name="Rectangle 578">
                <a:extLst>
                  <a:ext uri="{FF2B5EF4-FFF2-40B4-BE49-F238E27FC236}">
                    <a16:creationId xmlns:a16="http://schemas.microsoft.com/office/drawing/2014/main" id="{C90B20E4-6CE8-4F6E-BC4C-2B30D26466D8}"/>
                  </a:ext>
                </a:extLst>
              </p:cNvPr>
              <p:cNvSpPr/>
              <p:nvPr/>
            </p:nvSpPr>
            <p:spPr>
              <a:xfrm>
                <a:off x="2943732" y="4881943"/>
                <a:ext cx="920669" cy="338554"/>
              </a:xfrm>
              <a:prstGeom prst="rect">
                <a:avLst/>
              </a:prstGeom>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gradFill>
                      <a:gsLst>
                        <a:gs pos="2917">
                          <a:srgbClr val="353535"/>
                        </a:gs>
                        <a:gs pos="30000">
                          <a:srgbClr val="353535"/>
                        </a:gs>
                      </a:gsLst>
                      <a:lin ang="5400000" scaled="0"/>
                    </a:gradFill>
                    <a:effectLst/>
                    <a:uLnTx/>
                    <a:uFillTx/>
                    <a:latin typeface="Segoe UI" panose="020B0502040204020203" pitchFamily="34" charset="0"/>
                    <a:ea typeface="+mn-ea"/>
                    <a:cs typeface="Segoe UI" panose="020B0502040204020203" pitchFamily="34" charset="0"/>
                  </a:rPr>
                  <a:t>Active Directory</a:t>
                </a:r>
                <a:endParaRPr kumimoji="0" lang="en-US" sz="800" b="0" i="0" u="none" strike="noStrike" kern="1200" cap="none" spc="0" normalizeH="0" baseline="0" noProof="0">
                  <a:ln>
                    <a:noFill/>
                  </a:ln>
                  <a:solidFill>
                    <a:srgbClr val="000000"/>
                  </a:solidFill>
                  <a:effectLst/>
                  <a:uLnTx/>
                  <a:uFillTx/>
                  <a:latin typeface="Segoe UI"/>
                  <a:ea typeface="+mn-ea"/>
                  <a:cs typeface="+mn-cs"/>
                </a:endParaRPr>
              </a:p>
            </p:txBody>
          </p:sp>
          <p:pic>
            <p:nvPicPr>
              <p:cNvPr id="581" name="Picture 580">
                <a:extLst>
                  <a:ext uri="{FF2B5EF4-FFF2-40B4-BE49-F238E27FC236}">
                    <a16:creationId xmlns:a16="http://schemas.microsoft.com/office/drawing/2014/main" id="{D953B231-37AB-4D33-B344-73BF75BEF9B4}"/>
                  </a:ext>
                </a:extLst>
              </p:cNvPr>
              <p:cNvPicPr>
                <a:picLocks noChangeAspect="1"/>
              </p:cNvPicPr>
              <p:nvPr/>
            </p:nvPicPr>
            <p:blipFill>
              <a:blip r:embed="rId30"/>
              <a:stretch>
                <a:fillRect/>
              </a:stretch>
            </p:blipFill>
            <p:spPr>
              <a:xfrm>
                <a:off x="2543793" y="4908853"/>
                <a:ext cx="436115" cy="290744"/>
              </a:xfrm>
              <a:prstGeom prst="rect">
                <a:avLst/>
              </a:prstGeom>
            </p:spPr>
          </p:pic>
        </p:grpSp>
      </p:grpSp>
      <p:grpSp>
        <p:nvGrpSpPr>
          <p:cNvPr id="3" name="Group 2">
            <a:extLst>
              <a:ext uri="{FF2B5EF4-FFF2-40B4-BE49-F238E27FC236}">
                <a16:creationId xmlns:a16="http://schemas.microsoft.com/office/drawing/2014/main" id="{18F6359D-2DC1-4D9F-975E-0D7E9CBC3BD9}"/>
              </a:ext>
            </a:extLst>
          </p:cNvPr>
          <p:cNvGrpSpPr/>
          <p:nvPr/>
        </p:nvGrpSpPr>
        <p:grpSpPr>
          <a:xfrm>
            <a:off x="822379" y="1508489"/>
            <a:ext cx="4335491" cy="2053196"/>
            <a:chOff x="822379" y="1508489"/>
            <a:chExt cx="4335491" cy="2053196"/>
          </a:xfrm>
        </p:grpSpPr>
        <p:cxnSp>
          <p:nvCxnSpPr>
            <p:cNvPr id="34" name="Straight Connector 33">
              <a:extLst>
                <a:ext uri="{FF2B5EF4-FFF2-40B4-BE49-F238E27FC236}">
                  <a16:creationId xmlns:a16="http://schemas.microsoft.com/office/drawing/2014/main" id="{062EAB22-5430-43A4-9A59-61585C6371D6}"/>
                </a:ext>
              </a:extLst>
            </p:cNvPr>
            <p:cNvCxnSpPr>
              <a:cxnSpLocks/>
            </p:cNvCxnSpPr>
            <p:nvPr/>
          </p:nvCxnSpPr>
          <p:spPr>
            <a:xfrm flipV="1">
              <a:off x="1332733" y="1771322"/>
              <a:ext cx="0" cy="669839"/>
            </a:xfrm>
            <a:prstGeom prst="line">
              <a:avLst/>
            </a:prstGeom>
            <a:ln w="25400">
              <a:solidFill>
                <a:schemeClr val="bg2">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2" name="Connector: Elbow 301">
              <a:extLst>
                <a:ext uri="{FF2B5EF4-FFF2-40B4-BE49-F238E27FC236}">
                  <a16:creationId xmlns:a16="http://schemas.microsoft.com/office/drawing/2014/main" id="{E5429FA6-4263-4ED0-91B6-DAC4F4923EE1}"/>
                </a:ext>
              </a:extLst>
            </p:cNvPr>
            <p:cNvCxnSpPr>
              <a:cxnSpLocks/>
              <a:stCxn id="311" idx="3"/>
            </p:cNvCxnSpPr>
            <p:nvPr/>
          </p:nvCxnSpPr>
          <p:spPr>
            <a:xfrm>
              <a:off x="1957470" y="1693155"/>
              <a:ext cx="3200400" cy="914400"/>
            </a:xfrm>
            <a:prstGeom prst="bentConnector3">
              <a:avLst>
                <a:gd name="adj1" fmla="val 35316"/>
              </a:avLst>
            </a:prstGeom>
            <a:ln w="25400">
              <a:solidFill>
                <a:schemeClr val="bg2">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303" name="Group 302">
              <a:extLst>
                <a:ext uri="{FF2B5EF4-FFF2-40B4-BE49-F238E27FC236}">
                  <a16:creationId xmlns:a16="http://schemas.microsoft.com/office/drawing/2014/main" id="{FCECFB2A-C11B-4F3D-ACAB-74131D86D920}"/>
                </a:ext>
              </a:extLst>
            </p:cNvPr>
            <p:cNvGrpSpPr/>
            <p:nvPr/>
          </p:nvGrpSpPr>
          <p:grpSpPr>
            <a:xfrm>
              <a:off x="2500328" y="1508489"/>
              <a:ext cx="1478050" cy="760970"/>
              <a:chOff x="-1202513" y="1315189"/>
              <a:chExt cx="1478050" cy="760970"/>
            </a:xfrm>
          </p:grpSpPr>
          <p:sp>
            <p:nvSpPr>
              <p:cNvPr id="304" name="Rectangle 303">
                <a:hlinkClick r:id="rId55" tooltip="Azure Active Directory Identity Protection provides you with a consolidated view into risk events and potential vulnerabilities affecting your organization’s identities."/>
                <a:extLst>
                  <a:ext uri="{FF2B5EF4-FFF2-40B4-BE49-F238E27FC236}">
                    <a16:creationId xmlns:a16="http://schemas.microsoft.com/office/drawing/2014/main" id="{35537491-0B29-473C-94FB-FE562CD88E8B}"/>
                  </a:ext>
                </a:extLst>
              </p:cNvPr>
              <p:cNvSpPr/>
              <p:nvPr/>
            </p:nvSpPr>
            <p:spPr>
              <a:xfrm>
                <a:off x="-1202513" y="1315189"/>
                <a:ext cx="1478050" cy="760970"/>
              </a:xfrm>
              <a:prstGeom prst="rect">
                <a:avLst/>
              </a:prstGeom>
              <a:solidFill>
                <a:schemeClr val="bg1">
                  <a:lumMod val="95000"/>
                </a:schemeClr>
              </a:solidFill>
              <a:ln w="14224">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t"/>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gradFill>
                      <a:gsLst>
                        <a:gs pos="0">
                          <a:srgbClr val="000000"/>
                        </a:gs>
                        <a:gs pos="100000">
                          <a:srgbClr val="000000"/>
                        </a:gs>
                      </a:gsLst>
                      <a:lin ang="5400000" scaled="0"/>
                    </a:gradFill>
                    <a:effectLst/>
                    <a:uLnTx/>
                    <a:uFillTx/>
                    <a:latin typeface="Segoe UI"/>
                    <a:ea typeface="+mn-ea"/>
                    <a:cs typeface="Segoe UI" pitchFamily="34" charset="0"/>
                  </a:rPr>
                  <a:t>Azure AD </a:t>
                </a:r>
                <a:br>
                  <a:rPr kumimoji="0" lang="en-US" sz="800" b="1" i="0" u="none" strike="noStrike" kern="1200" cap="none" spc="0" normalizeH="0" baseline="0" noProof="0">
                    <a:ln>
                      <a:noFill/>
                    </a:ln>
                    <a:gradFill>
                      <a:gsLst>
                        <a:gs pos="0">
                          <a:srgbClr val="000000"/>
                        </a:gs>
                        <a:gs pos="100000">
                          <a:srgbClr val="000000"/>
                        </a:gs>
                      </a:gsLst>
                      <a:lin ang="5400000" scaled="0"/>
                    </a:gradFill>
                    <a:effectLst/>
                    <a:uLnTx/>
                    <a:uFillTx/>
                    <a:latin typeface="Segoe UI"/>
                    <a:ea typeface="+mn-ea"/>
                    <a:cs typeface="Segoe UI" pitchFamily="34" charset="0"/>
                  </a:rPr>
                </a:br>
                <a:r>
                  <a:rPr kumimoji="0" lang="en-US" sz="800" b="1" i="0" u="none" strike="noStrike" kern="1200" cap="none" spc="0" normalizeH="0" baseline="0" noProof="0">
                    <a:ln>
                      <a:noFill/>
                    </a:ln>
                    <a:gradFill>
                      <a:gsLst>
                        <a:gs pos="0">
                          <a:srgbClr val="000000"/>
                        </a:gs>
                        <a:gs pos="100000">
                          <a:srgbClr val="000000"/>
                        </a:gs>
                      </a:gsLst>
                      <a:lin ang="5400000" scaled="0"/>
                    </a:gradFill>
                    <a:effectLst/>
                    <a:uLnTx/>
                    <a:uFillTx/>
                    <a:latin typeface="Segoe UI"/>
                    <a:ea typeface="+mn-ea"/>
                    <a:cs typeface="Segoe UI" pitchFamily="34" charset="0"/>
                  </a:rPr>
                  <a:t>Identity Protection</a:t>
                </a:r>
              </a:p>
              <a:p>
                <a:pPr marL="0" marR="0" lvl="0" indent="0" algn="l" defTabSz="914367" rtl="0" eaLnBrk="1" fontAlgn="auto" latinLnBrk="0" hangingPunct="1">
                  <a:lnSpc>
                    <a:spcPct val="100000"/>
                  </a:lnSpc>
                  <a:spcBef>
                    <a:spcPts val="100"/>
                  </a:spcBef>
                  <a:spcAft>
                    <a:spcPts val="100"/>
                  </a:spcAft>
                  <a:buClrTx/>
                  <a:buSzTx/>
                  <a:buFontTx/>
                  <a:buNone/>
                  <a:tabLst/>
                  <a:defRPr/>
                </a:pPr>
                <a:r>
                  <a:rPr kumimoji="0" lang="en-US" sz="800" b="0" i="0" u="none" strike="noStrike" kern="1200" cap="none" spc="0" normalizeH="0" baseline="0" noProof="0">
                    <a:ln>
                      <a:noFill/>
                    </a:ln>
                    <a:gradFill>
                      <a:gsLst>
                        <a:gs pos="0">
                          <a:srgbClr val="000000"/>
                        </a:gs>
                        <a:gs pos="100000">
                          <a:srgbClr val="000000"/>
                        </a:gs>
                      </a:gsLst>
                      <a:lin ang="5400000" scaled="0"/>
                    </a:gradFill>
                    <a:effectLst/>
                    <a:uLnTx/>
                    <a:uFillTx/>
                    <a:latin typeface="Segoe UI Semibold"/>
                    <a:ea typeface="+mn-ea"/>
                    <a:cs typeface="Segoe UI" pitchFamily="34" charset="0"/>
                  </a:rPr>
                  <a:t>Leaked cred protection</a:t>
                </a:r>
              </a:p>
              <a:p>
                <a:pPr marL="0" marR="0" lvl="0" indent="0" algn="l" defTabSz="914367" rtl="0" eaLnBrk="1" fontAlgn="auto" latinLnBrk="0" hangingPunct="1">
                  <a:lnSpc>
                    <a:spcPct val="100000"/>
                  </a:lnSpc>
                  <a:spcBef>
                    <a:spcPts val="100"/>
                  </a:spcBef>
                  <a:spcAft>
                    <a:spcPts val="100"/>
                  </a:spcAft>
                  <a:buClrTx/>
                  <a:buSzTx/>
                  <a:buFontTx/>
                  <a:buNone/>
                  <a:tabLst/>
                  <a:defRPr/>
                </a:pPr>
                <a:r>
                  <a:rPr kumimoji="0" lang="en-US" sz="800" b="0" i="0" u="none" strike="noStrike" kern="1200" cap="none" spc="0" normalizeH="0" baseline="0" noProof="0">
                    <a:ln>
                      <a:noFill/>
                    </a:ln>
                    <a:gradFill>
                      <a:gsLst>
                        <a:gs pos="0">
                          <a:srgbClr val="000000"/>
                        </a:gs>
                        <a:gs pos="100000">
                          <a:srgbClr val="000000"/>
                        </a:gs>
                      </a:gsLst>
                      <a:lin ang="5400000" scaled="0"/>
                    </a:gradFill>
                    <a:effectLst/>
                    <a:uLnTx/>
                    <a:uFillTx/>
                    <a:latin typeface="Segoe UI Semibold"/>
                    <a:ea typeface="+mn-ea"/>
                    <a:cs typeface="Segoe UI" pitchFamily="34" charset="0"/>
                  </a:rPr>
                  <a:t>Behavioral Analytics</a:t>
                </a:r>
              </a:p>
            </p:txBody>
          </p:sp>
          <p:pic>
            <p:nvPicPr>
              <p:cNvPr id="305" name="Picture 304">
                <a:extLst>
                  <a:ext uri="{FF2B5EF4-FFF2-40B4-BE49-F238E27FC236}">
                    <a16:creationId xmlns:a16="http://schemas.microsoft.com/office/drawing/2014/main" id="{156E273F-83F9-46A7-AF0C-4712E0E987DD}"/>
                  </a:ext>
                </a:extLst>
              </p:cNvPr>
              <p:cNvPicPr>
                <a:picLocks noChangeAspect="1"/>
              </p:cNvPicPr>
              <p:nvPr/>
            </p:nvPicPr>
            <p:blipFill>
              <a:blip r:embed="rId6">
                <a:duotone>
                  <a:schemeClr val="accent1">
                    <a:shade val="45000"/>
                    <a:satMod val="135000"/>
                  </a:schemeClr>
                  <a:prstClr val="white"/>
                </a:duotone>
                <a:lum bright="-20000" contrast="40000"/>
              </a:blip>
              <a:stretch>
                <a:fillRect/>
              </a:stretch>
            </p:blipFill>
            <p:spPr>
              <a:xfrm>
                <a:off x="-1180221" y="1363398"/>
                <a:ext cx="219034" cy="219035"/>
              </a:xfrm>
              <a:prstGeom prst="rect">
                <a:avLst/>
              </a:prstGeom>
            </p:spPr>
          </p:pic>
          <p:grpSp>
            <p:nvGrpSpPr>
              <p:cNvPr id="306" name="Group 305">
                <a:extLst>
                  <a:ext uri="{FF2B5EF4-FFF2-40B4-BE49-F238E27FC236}">
                    <a16:creationId xmlns:a16="http://schemas.microsoft.com/office/drawing/2014/main" id="{FC63FA5D-1439-48DD-BBFC-7C368F25CFF6}"/>
                  </a:ext>
                </a:extLst>
              </p:cNvPr>
              <p:cNvGrpSpPr/>
              <p:nvPr/>
            </p:nvGrpSpPr>
            <p:grpSpPr>
              <a:xfrm>
                <a:off x="-901193" y="1942752"/>
                <a:ext cx="188672" cy="45719"/>
                <a:chOff x="6643199" y="3134478"/>
                <a:chExt cx="188672" cy="45719"/>
              </a:xfrm>
            </p:grpSpPr>
            <p:sp>
              <p:nvSpPr>
                <p:cNvPr id="307" name="Oval 306">
                  <a:extLst>
                    <a:ext uri="{FF2B5EF4-FFF2-40B4-BE49-F238E27FC236}">
                      <a16:creationId xmlns:a16="http://schemas.microsoft.com/office/drawing/2014/main" id="{163759E1-29F9-4A88-969A-AFC9F061BBF3}"/>
                    </a:ext>
                  </a:extLst>
                </p:cNvPr>
                <p:cNvSpPr/>
                <p:nvPr/>
              </p:nvSpPr>
              <p:spPr bwMode="auto">
                <a:xfrm>
                  <a:off x="6643199" y="3134478"/>
                  <a:ext cx="45720" cy="45719"/>
                </a:xfrm>
                <a:prstGeom prst="ellipse">
                  <a:avLst/>
                </a:prstGeom>
                <a:solidFill>
                  <a:schemeClr val="tx1">
                    <a:lumMod val="65000"/>
                    <a:lumOff val="35000"/>
                  </a:scheme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08" name="Oval 307">
                  <a:extLst>
                    <a:ext uri="{FF2B5EF4-FFF2-40B4-BE49-F238E27FC236}">
                      <a16:creationId xmlns:a16="http://schemas.microsoft.com/office/drawing/2014/main" id="{D70C1977-1954-4E65-8947-BE025976F812}"/>
                    </a:ext>
                  </a:extLst>
                </p:cNvPr>
                <p:cNvSpPr/>
                <p:nvPr/>
              </p:nvSpPr>
              <p:spPr bwMode="auto">
                <a:xfrm>
                  <a:off x="6714675" y="3134478"/>
                  <a:ext cx="45720" cy="45719"/>
                </a:xfrm>
                <a:prstGeom prst="ellipse">
                  <a:avLst/>
                </a:prstGeom>
                <a:solidFill>
                  <a:schemeClr val="tx1">
                    <a:lumMod val="65000"/>
                    <a:lumOff val="35000"/>
                  </a:scheme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09" name="Oval 308">
                  <a:extLst>
                    <a:ext uri="{FF2B5EF4-FFF2-40B4-BE49-F238E27FC236}">
                      <a16:creationId xmlns:a16="http://schemas.microsoft.com/office/drawing/2014/main" id="{DA9FB67A-E738-46B1-BD76-03F06D6A1760}"/>
                    </a:ext>
                  </a:extLst>
                </p:cNvPr>
                <p:cNvSpPr/>
                <p:nvPr/>
              </p:nvSpPr>
              <p:spPr bwMode="auto">
                <a:xfrm>
                  <a:off x="6786151" y="3134478"/>
                  <a:ext cx="45720" cy="45719"/>
                </a:xfrm>
                <a:prstGeom prst="ellipse">
                  <a:avLst/>
                </a:prstGeom>
                <a:solidFill>
                  <a:schemeClr val="tx1">
                    <a:lumMod val="65000"/>
                    <a:lumOff val="35000"/>
                  </a:scheme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grpSp>
          <p:nvGrpSpPr>
            <p:cNvPr id="310" name="Group 309">
              <a:extLst>
                <a:ext uri="{FF2B5EF4-FFF2-40B4-BE49-F238E27FC236}">
                  <a16:creationId xmlns:a16="http://schemas.microsoft.com/office/drawing/2014/main" id="{F523F3CA-BEDA-4969-8EBC-849F4B0DBFEB}"/>
                </a:ext>
              </a:extLst>
            </p:cNvPr>
            <p:cNvGrpSpPr/>
            <p:nvPr/>
          </p:nvGrpSpPr>
          <p:grpSpPr>
            <a:xfrm>
              <a:off x="822379" y="1508489"/>
              <a:ext cx="1135091" cy="369332"/>
              <a:chOff x="2659527" y="2746104"/>
              <a:chExt cx="1135091" cy="369332"/>
            </a:xfrm>
          </p:grpSpPr>
          <p:sp>
            <p:nvSpPr>
              <p:cNvPr id="311" name="Rectangle 310">
                <a:extLst>
                  <a:ext uri="{FF2B5EF4-FFF2-40B4-BE49-F238E27FC236}">
                    <a16:creationId xmlns:a16="http://schemas.microsoft.com/office/drawing/2014/main" id="{A185E30E-9D82-46BB-A4E0-6495951D870A}"/>
                  </a:ext>
                </a:extLst>
              </p:cNvPr>
              <p:cNvSpPr/>
              <p:nvPr/>
            </p:nvSpPr>
            <p:spPr bwMode="auto">
              <a:xfrm>
                <a:off x="2659527" y="2746104"/>
                <a:ext cx="1135091" cy="369332"/>
              </a:xfrm>
              <a:prstGeom prst="rect">
                <a:avLst/>
              </a:prstGeom>
              <a:solidFill>
                <a:schemeClr val="accent1"/>
              </a:solidFill>
              <a:ln w="14224">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274320" tIns="45720" rIns="4572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gradFill>
                      <a:gsLst>
                        <a:gs pos="0">
                          <a:srgbClr val="FFFFFF"/>
                        </a:gs>
                        <a:gs pos="100000">
                          <a:srgbClr val="FFFFFF"/>
                        </a:gs>
                      </a:gsLst>
                      <a:lin ang="5400000" scaled="1"/>
                    </a:gradFill>
                    <a:effectLst/>
                    <a:uLnTx/>
                    <a:uFillTx/>
                    <a:latin typeface="Segoe UI" panose="020B0502040204020203" pitchFamily="34" charset="0"/>
                    <a:ea typeface="+mn-ea"/>
                    <a:cs typeface="Segoe UI" panose="020B0502040204020203" pitchFamily="34" charset="0"/>
                  </a:rPr>
                  <a:t>User Threat/</a:t>
                </a:r>
                <a:br>
                  <a:rPr kumimoji="0" lang="en-US" sz="900" b="1" i="0" u="none" strike="noStrike" kern="1200" cap="none" spc="0" normalizeH="0" baseline="0" noProof="0">
                    <a:ln>
                      <a:noFill/>
                    </a:ln>
                    <a:gradFill>
                      <a:gsLst>
                        <a:gs pos="0">
                          <a:srgbClr val="FFFFFF"/>
                        </a:gs>
                        <a:gs pos="100000">
                          <a:srgbClr val="FFFFFF"/>
                        </a:gs>
                      </a:gsLst>
                      <a:lin ang="5400000" scaled="1"/>
                    </a:gradFill>
                    <a:effectLst/>
                    <a:uLnTx/>
                    <a:uFillTx/>
                    <a:latin typeface="Segoe UI" panose="020B0502040204020203" pitchFamily="34" charset="0"/>
                    <a:ea typeface="+mn-ea"/>
                    <a:cs typeface="Segoe UI" panose="020B0502040204020203" pitchFamily="34" charset="0"/>
                  </a:rPr>
                </a:br>
                <a:r>
                  <a:rPr kumimoji="0" lang="en-US" sz="900" b="1" i="0" u="none" strike="noStrike" kern="1200" cap="none" spc="0" normalizeH="0" baseline="0" noProof="0">
                    <a:ln>
                      <a:noFill/>
                    </a:ln>
                    <a:gradFill>
                      <a:gsLst>
                        <a:gs pos="0">
                          <a:srgbClr val="FFFFFF"/>
                        </a:gs>
                        <a:gs pos="100000">
                          <a:srgbClr val="FFFFFF"/>
                        </a:gs>
                      </a:gsLst>
                      <a:lin ang="5400000" scaled="1"/>
                    </a:gradFill>
                    <a:effectLst/>
                    <a:uLnTx/>
                    <a:uFillTx/>
                    <a:latin typeface="Segoe UI" panose="020B0502040204020203" pitchFamily="34" charset="0"/>
                    <a:ea typeface="+mn-ea"/>
                    <a:cs typeface="Segoe UI" panose="020B0502040204020203" pitchFamily="34" charset="0"/>
                  </a:rPr>
                  <a:t>Risk Signals</a:t>
                </a:r>
              </a:p>
            </p:txBody>
          </p:sp>
          <p:pic>
            <p:nvPicPr>
              <p:cNvPr id="312" name="Graphic 311" descr="Ethernet">
                <a:extLst>
                  <a:ext uri="{FF2B5EF4-FFF2-40B4-BE49-F238E27FC236}">
                    <a16:creationId xmlns:a16="http://schemas.microsoft.com/office/drawing/2014/main" id="{C17424B7-1B8F-403D-BC96-3C7BAB488F33}"/>
                  </a:ext>
                </a:extLst>
              </p:cNvPr>
              <p:cNvPicPr>
                <a:picLocks noChangeAspect="1"/>
              </p:cNvPicPr>
              <p:nvPr/>
            </p:nvPicPr>
            <p:blipFill>
              <a:blip r:embed="rId53">
                <a:extLst>
                  <a:ext uri="{28A0092B-C50C-407E-A947-70E740481C1C}">
                    <a14:useLocalDpi xmlns:a14="http://schemas.microsoft.com/office/drawing/2010/main" val="0"/>
                  </a:ext>
                  <a:ext uri="{96DAC541-7B7A-43D3-8B79-37D633B846F1}">
                    <asvg:svgBlip xmlns:asvg="http://schemas.microsoft.com/office/drawing/2016/SVG/main" r:embed="rId54"/>
                  </a:ext>
                </a:extLst>
              </a:blip>
              <a:stretch>
                <a:fillRect/>
              </a:stretch>
            </p:blipFill>
            <p:spPr>
              <a:xfrm>
                <a:off x="2693181" y="2835738"/>
                <a:ext cx="202473" cy="202473"/>
              </a:xfrm>
              <a:prstGeom prst="rect">
                <a:avLst/>
              </a:prstGeom>
            </p:spPr>
          </p:pic>
        </p:grpSp>
        <p:grpSp>
          <p:nvGrpSpPr>
            <p:cNvPr id="317" name="Group 316">
              <a:extLst>
                <a:ext uri="{FF2B5EF4-FFF2-40B4-BE49-F238E27FC236}">
                  <a16:creationId xmlns:a16="http://schemas.microsoft.com/office/drawing/2014/main" id="{ADA3CC98-9D37-4792-8A61-F7B5F701FBFB}"/>
                </a:ext>
              </a:extLst>
            </p:cNvPr>
            <p:cNvGrpSpPr/>
            <p:nvPr/>
          </p:nvGrpSpPr>
          <p:grpSpPr>
            <a:xfrm>
              <a:off x="853310" y="2377248"/>
              <a:ext cx="1374051" cy="241077"/>
              <a:chOff x="116752" y="2955527"/>
              <a:chExt cx="1374051" cy="241077"/>
            </a:xfrm>
          </p:grpSpPr>
          <p:sp>
            <p:nvSpPr>
              <p:cNvPr id="318" name="Rectangle 317">
                <a:hlinkClick r:id="rId56" tooltip="Cloud App Security provides key capabilities for Shadow IT Risk management (discover, assess, approve, and manage SaaS apps via API + Proxy), Info Protection (discover/protect), and SOC (alerting and investigation) "/>
                <a:extLst>
                  <a:ext uri="{FF2B5EF4-FFF2-40B4-BE49-F238E27FC236}">
                    <a16:creationId xmlns:a16="http://schemas.microsoft.com/office/drawing/2014/main" id="{4CA51E6C-21CF-47D1-B20A-E3605DE923DB}"/>
                  </a:ext>
                </a:extLst>
              </p:cNvPr>
              <p:cNvSpPr/>
              <p:nvPr/>
            </p:nvSpPr>
            <p:spPr>
              <a:xfrm>
                <a:off x="116752" y="2955527"/>
                <a:ext cx="1374051" cy="241077"/>
              </a:xfrm>
              <a:prstGeom prst="rect">
                <a:avLst/>
              </a:prstGeom>
              <a:solidFill>
                <a:schemeClr val="bg1"/>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286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Cloud App Security</a:t>
                </a:r>
              </a:p>
            </p:txBody>
          </p:sp>
          <p:pic>
            <p:nvPicPr>
              <p:cNvPr id="319" name="Picture 318">
                <a:extLst>
                  <a:ext uri="{FF2B5EF4-FFF2-40B4-BE49-F238E27FC236}">
                    <a16:creationId xmlns:a16="http://schemas.microsoft.com/office/drawing/2014/main" id="{88857667-8601-424C-927C-07B20977EAB8}"/>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157915" y="3011955"/>
                <a:ext cx="157492" cy="127696"/>
              </a:xfrm>
              <a:prstGeom prst="rect">
                <a:avLst/>
              </a:prstGeom>
            </p:spPr>
          </p:pic>
        </p:grpSp>
        <p:grpSp>
          <p:nvGrpSpPr>
            <p:cNvPr id="320" name="Group 319">
              <a:extLst>
                <a:ext uri="{FF2B5EF4-FFF2-40B4-BE49-F238E27FC236}">
                  <a16:creationId xmlns:a16="http://schemas.microsoft.com/office/drawing/2014/main" id="{6F4C81A7-9321-45F9-8A4B-8066040F5319}"/>
                </a:ext>
              </a:extLst>
            </p:cNvPr>
            <p:cNvGrpSpPr/>
            <p:nvPr/>
          </p:nvGrpSpPr>
          <p:grpSpPr>
            <a:xfrm>
              <a:off x="855932" y="2003738"/>
              <a:ext cx="1150598" cy="247593"/>
              <a:chOff x="790884" y="1699143"/>
              <a:chExt cx="1150598" cy="247593"/>
            </a:xfrm>
          </p:grpSpPr>
          <p:sp>
            <p:nvSpPr>
              <p:cNvPr id="321" name="Rectangle 320">
                <a:hlinkClick r:id="rId57" tooltip="Azure Advanced Threat Protection (ATP) detects on-premises Active Directory attacks using behavioral analysis (UEBA) + specific detections for Pass the Hash/Ticket/Password, Golden Ticket, Skeleton Key, and others."/>
                <a:extLst>
                  <a:ext uri="{FF2B5EF4-FFF2-40B4-BE49-F238E27FC236}">
                    <a16:creationId xmlns:a16="http://schemas.microsoft.com/office/drawing/2014/main" id="{F484DF8D-E5BA-4EFA-8D47-2EA156BB685F}"/>
                  </a:ext>
                </a:extLst>
              </p:cNvPr>
              <p:cNvSpPr/>
              <p:nvPr/>
            </p:nvSpPr>
            <p:spPr>
              <a:xfrm>
                <a:off x="790884" y="1699143"/>
                <a:ext cx="1150598" cy="247593"/>
              </a:xfrm>
              <a:prstGeom prst="rect">
                <a:avLst/>
              </a:prstGeom>
              <a:solidFill>
                <a:schemeClr val="bg1"/>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286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Azure ATP</a:t>
                </a:r>
              </a:p>
            </p:txBody>
          </p:sp>
          <p:grpSp>
            <p:nvGrpSpPr>
              <p:cNvPr id="322" name="Group 321">
                <a:extLst>
                  <a:ext uri="{FF2B5EF4-FFF2-40B4-BE49-F238E27FC236}">
                    <a16:creationId xmlns:a16="http://schemas.microsoft.com/office/drawing/2014/main" id="{2D537E5D-0CC9-4B15-80CA-7B67E975D3B0}"/>
                  </a:ext>
                </a:extLst>
              </p:cNvPr>
              <p:cNvGrpSpPr/>
              <p:nvPr/>
            </p:nvGrpSpPr>
            <p:grpSpPr>
              <a:xfrm>
                <a:off x="797700" y="1776127"/>
                <a:ext cx="203256" cy="118189"/>
                <a:chOff x="3013221" y="4574588"/>
                <a:chExt cx="595146" cy="346065"/>
              </a:xfrm>
            </p:grpSpPr>
            <p:sp>
              <p:nvSpPr>
                <p:cNvPr id="323" name="Isosceles Triangle 322">
                  <a:extLst>
                    <a:ext uri="{FF2B5EF4-FFF2-40B4-BE49-F238E27FC236}">
                      <a16:creationId xmlns:a16="http://schemas.microsoft.com/office/drawing/2014/main" id="{44833B10-E0C5-4579-B79B-3255B1B012ED}"/>
                    </a:ext>
                  </a:extLst>
                </p:cNvPr>
                <p:cNvSpPr/>
                <p:nvPr/>
              </p:nvSpPr>
              <p:spPr bwMode="auto">
                <a:xfrm>
                  <a:off x="3013221" y="4574588"/>
                  <a:ext cx="595146" cy="346065"/>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324" name="Picture 323">
                  <a:extLst>
                    <a:ext uri="{FF2B5EF4-FFF2-40B4-BE49-F238E27FC236}">
                      <a16:creationId xmlns:a16="http://schemas.microsoft.com/office/drawing/2014/main" id="{E7B78ED7-F980-42FF-91BE-11DA2A5D5683}"/>
                    </a:ext>
                  </a:extLst>
                </p:cNvPr>
                <p:cNvPicPr>
                  <a:picLocks noChangeAspect="1"/>
                </p:cNvPicPr>
                <p:nvPr/>
              </p:nvPicPr>
              <p:blipFill>
                <a:blip r:embed="rId30"/>
                <a:stretch>
                  <a:fillRect/>
                </a:stretch>
              </p:blipFill>
              <p:spPr>
                <a:xfrm>
                  <a:off x="3092738" y="4584528"/>
                  <a:ext cx="436115" cy="290744"/>
                </a:xfrm>
                <a:prstGeom prst="rect">
                  <a:avLst/>
                </a:prstGeom>
              </p:spPr>
            </p:pic>
          </p:grpSp>
        </p:grpSp>
        <p:grpSp>
          <p:nvGrpSpPr>
            <p:cNvPr id="331" name="Group 330">
              <a:extLst>
                <a:ext uri="{FF2B5EF4-FFF2-40B4-BE49-F238E27FC236}">
                  <a16:creationId xmlns:a16="http://schemas.microsoft.com/office/drawing/2014/main" id="{12DDE61B-AE05-49F6-AAA3-2BB703B12F6A}"/>
                </a:ext>
              </a:extLst>
            </p:cNvPr>
            <p:cNvGrpSpPr/>
            <p:nvPr/>
          </p:nvGrpSpPr>
          <p:grpSpPr>
            <a:xfrm>
              <a:off x="2671527" y="2389227"/>
              <a:ext cx="1282334" cy="230832"/>
              <a:chOff x="2659527" y="2815354"/>
              <a:chExt cx="1282334" cy="230832"/>
            </a:xfrm>
          </p:grpSpPr>
          <p:sp>
            <p:nvSpPr>
              <p:cNvPr id="332" name="Rectangle 331">
                <a:extLst>
                  <a:ext uri="{FF2B5EF4-FFF2-40B4-BE49-F238E27FC236}">
                    <a16:creationId xmlns:a16="http://schemas.microsoft.com/office/drawing/2014/main" id="{6CDAB707-D345-4908-95AC-82CD4B467CF3}"/>
                  </a:ext>
                </a:extLst>
              </p:cNvPr>
              <p:cNvSpPr/>
              <p:nvPr/>
            </p:nvSpPr>
            <p:spPr bwMode="auto">
              <a:xfrm>
                <a:off x="2659527" y="2815354"/>
                <a:ext cx="1282334" cy="230832"/>
              </a:xfrm>
              <a:prstGeom prst="rect">
                <a:avLst/>
              </a:prstGeom>
              <a:solidFill>
                <a:schemeClr val="tx1"/>
              </a:solidFill>
              <a:ln w="1422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74320" tIns="45720" rIns="4572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gradFill>
                      <a:gsLst>
                        <a:gs pos="0">
                          <a:srgbClr val="FFFFFF"/>
                        </a:gs>
                        <a:gs pos="100000">
                          <a:srgbClr val="FFFFFF"/>
                        </a:gs>
                      </a:gsLst>
                      <a:lin ang="5400000" scaled="1"/>
                    </a:gradFill>
                    <a:effectLst/>
                    <a:uLnTx/>
                    <a:uFillTx/>
                    <a:latin typeface="Segoe UI" panose="020B0502040204020203" pitchFamily="34" charset="0"/>
                    <a:ea typeface="+mn-ea"/>
                    <a:cs typeface="Segoe UI" panose="020B0502040204020203" pitchFamily="34" charset="0"/>
                  </a:rPr>
                  <a:t>User/Session Risk</a:t>
                </a:r>
              </a:p>
            </p:txBody>
          </p:sp>
          <p:pic>
            <p:nvPicPr>
              <p:cNvPr id="333" name="Graphic 332" descr="Ethernet">
                <a:extLst>
                  <a:ext uri="{FF2B5EF4-FFF2-40B4-BE49-F238E27FC236}">
                    <a16:creationId xmlns:a16="http://schemas.microsoft.com/office/drawing/2014/main" id="{2AE914FC-B9F9-464E-AA24-A6D34AA222BB}"/>
                  </a:ext>
                </a:extLst>
              </p:cNvPr>
              <p:cNvPicPr>
                <a:picLocks noChangeAspect="1"/>
              </p:cNvPicPr>
              <p:nvPr/>
            </p:nvPicPr>
            <p:blipFill>
              <a:blip r:embed="rId53">
                <a:extLst>
                  <a:ext uri="{28A0092B-C50C-407E-A947-70E740481C1C}">
                    <a14:useLocalDpi xmlns:a14="http://schemas.microsoft.com/office/drawing/2010/main" val="0"/>
                  </a:ext>
                  <a:ext uri="{96DAC541-7B7A-43D3-8B79-37D633B846F1}">
                    <asvg:svgBlip xmlns:asvg="http://schemas.microsoft.com/office/drawing/2016/SVG/main" r:embed="rId54"/>
                  </a:ext>
                </a:extLst>
              </a:blip>
              <a:stretch>
                <a:fillRect/>
              </a:stretch>
            </p:blipFill>
            <p:spPr>
              <a:xfrm>
                <a:off x="2693181" y="2835738"/>
                <a:ext cx="202473" cy="202473"/>
              </a:xfrm>
              <a:prstGeom prst="rect">
                <a:avLst/>
              </a:prstGeom>
            </p:spPr>
          </p:pic>
        </p:grpSp>
        <p:cxnSp>
          <p:nvCxnSpPr>
            <p:cNvPr id="42" name="Straight Arrow Connector 41">
              <a:extLst>
                <a:ext uri="{FF2B5EF4-FFF2-40B4-BE49-F238E27FC236}">
                  <a16:creationId xmlns:a16="http://schemas.microsoft.com/office/drawing/2014/main" id="{8165E5E9-08FC-40A4-B22C-EB8C2B344531}"/>
                </a:ext>
              </a:extLst>
            </p:cNvPr>
            <p:cNvCxnSpPr>
              <a:cxnSpLocks/>
            </p:cNvCxnSpPr>
            <p:nvPr/>
          </p:nvCxnSpPr>
          <p:spPr>
            <a:xfrm>
              <a:off x="2215836" y="3328529"/>
              <a:ext cx="2502698" cy="0"/>
            </a:xfrm>
            <a:prstGeom prst="straightConnector1">
              <a:avLst/>
            </a:prstGeom>
            <a:ln w="25400">
              <a:solidFill>
                <a:schemeClr val="bg2">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57" name="Rectangle 33">
              <a:extLst>
                <a:ext uri="{FF2B5EF4-FFF2-40B4-BE49-F238E27FC236}">
                  <a16:creationId xmlns:a16="http://schemas.microsoft.com/office/drawing/2014/main" id="{A3A6459F-DDD8-405E-A2AE-99345F20B350}"/>
                </a:ext>
              </a:extLst>
            </p:cNvPr>
            <p:cNvSpPr/>
            <p:nvPr/>
          </p:nvSpPr>
          <p:spPr bwMode="auto">
            <a:xfrm rot="16200000">
              <a:off x="1938464" y="3144410"/>
              <a:ext cx="429391" cy="125352"/>
            </a:xfrm>
            <a:custGeom>
              <a:avLst/>
              <a:gdLst>
                <a:gd name="connsiteX0" fmla="*/ 0 w 4089777"/>
                <a:gd name="connsiteY0" fmla="*/ 0 h 237993"/>
                <a:gd name="connsiteX1" fmla="*/ 4089777 w 4089777"/>
                <a:gd name="connsiteY1" fmla="*/ 0 h 237993"/>
                <a:gd name="connsiteX2" fmla="*/ 4089777 w 4089777"/>
                <a:gd name="connsiteY2" fmla="*/ 237993 h 237993"/>
                <a:gd name="connsiteX3" fmla="*/ 0 w 4089777"/>
                <a:gd name="connsiteY3" fmla="*/ 237993 h 237993"/>
                <a:gd name="connsiteX4" fmla="*/ 0 w 4089777"/>
                <a:gd name="connsiteY4" fmla="*/ 0 h 237993"/>
                <a:gd name="connsiteX0" fmla="*/ 0 w 4089777"/>
                <a:gd name="connsiteY0" fmla="*/ 0 h 237993"/>
                <a:gd name="connsiteX1" fmla="*/ 1940803 w 4089777"/>
                <a:gd name="connsiteY1" fmla="*/ 1505 h 237993"/>
                <a:gd name="connsiteX2" fmla="*/ 4089777 w 4089777"/>
                <a:gd name="connsiteY2" fmla="*/ 0 h 237993"/>
                <a:gd name="connsiteX3" fmla="*/ 4089777 w 4089777"/>
                <a:gd name="connsiteY3" fmla="*/ 237993 h 237993"/>
                <a:gd name="connsiteX4" fmla="*/ 0 w 4089777"/>
                <a:gd name="connsiteY4" fmla="*/ 237993 h 237993"/>
                <a:gd name="connsiteX5" fmla="*/ 0 w 4089777"/>
                <a:gd name="connsiteY5" fmla="*/ 0 h 237993"/>
                <a:gd name="connsiteX0" fmla="*/ 1940803 w 4089777"/>
                <a:gd name="connsiteY0" fmla="*/ 1505 h 237993"/>
                <a:gd name="connsiteX1" fmla="*/ 4089777 w 4089777"/>
                <a:gd name="connsiteY1" fmla="*/ 0 h 237993"/>
                <a:gd name="connsiteX2" fmla="*/ 4089777 w 4089777"/>
                <a:gd name="connsiteY2" fmla="*/ 237993 h 237993"/>
                <a:gd name="connsiteX3" fmla="*/ 0 w 4089777"/>
                <a:gd name="connsiteY3" fmla="*/ 237993 h 237993"/>
                <a:gd name="connsiteX4" fmla="*/ 0 w 4089777"/>
                <a:gd name="connsiteY4" fmla="*/ 0 h 237993"/>
                <a:gd name="connsiteX5" fmla="*/ 2032243 w 4089777"/>
                <a:gd name="connsiteY5" fmla="*/ 92945 h 237993"/>
                <a:gd name="connsiteX0" fmla="*/ 1940803 w 4089777"/>
                <a:gd name="connsiteY0" fmla="*/ 1505 h 237993"/>
                <a:gd name="connsiteX1" fmla="*/ 4089777 w 4089777"/>
                <a:gd name="connsiteY1" fmla="*/ 0 h 237993"/>
                <a:gd name="connsiteX2" fmla="*/ 4089777 w 4089777"/>
                <a:gd name="connsiteY2" fmla="*/ 237993 h 237993"/>
                <a:gd name="connsiteX3" fmla="*/ 0 w 4089777"/>
                <a:gd name="connsiteY3" fmla="*/ 237993 h 237993"/>
                <a:gd name="connsiteX4" fmla="*/ 0 w 4089777"/>
                <a:gd name="connsiteY4" fmla="*/ 0 h 237993"/>
                <a:gd name="connsiteX0" fmla="*/ 4089777 w 4089777"/>
                <a:gd name="connsiteY0" fmla="*/ 0 h 237993"/>
                <a:gd name="connsiteX1" fmla="*/ 4089777 w 4089777"/>
                <a:gd name="connsiteY1" fmla="*/ 237993 h 237993"/>
                <a:gd name="connsiteX2" fmla="*/ 0 w 4089777"/>
                <a:gd name="connsiteY2" fmla="*/ 237993 h 237993"/>
                <a:gd name="connsiteX3" fmla="*/ 0 w 4089777"/>
                <a:gd name="connsiteY3" fmla="*/ 0 h 237993"/>
              </a:gdLst>
              <a:ahLst/>
              <a:cxnLst>
                <a:cxn ang="0">
                  <a:pos x="connsiteX0" y="connsiteY0"/>
                </a:cxn>
                <a:cxn ang="0">
                  <a:pos x="connsiteX1" y="connsiteY1"/>
                </a:cxn>
                <a:cxn ang="0">
                  <a:pos x="connsiteX2" y="connsiteY2"/>
                </a:cxn>
                <a:cxn ang="0">
                  <a:pos x="connsiteX3" y="connsiteY3"/>
                </a:cxn>
              </a:cxnLst>
              <a:rect l="l" t="t" r="r" b="b"/>
              <a:pathLst>
                <a:path w="4089777" h="237993">
                  <a:moveTo>
                    <a:pt x="4089777" y="0"/>
                  </a:moveTo>
                  <a:lnTo>
                    <a:pt x="4089777" y="237993"/>
                  </a:lnTo>
                  <a:lnTo>
                    <a:pt x="0" y="237993"/>
                  </a:lnTo>
                  <a:lnTo>
                    <a:pt x="0" y="0"/>
                  </a:lnTo>
                </a:path>
              </a:pathLst>
            </a:custGeom>
            <a:no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340" name="Group 339">
              <a:extLst>
                <a:ext uri="{FF2B5EF4-FFF2-40B4-BE49-F238E27FC236}">
                  <a16:creationId xmlns:a16="http://schemas.microsoft.com/office/drawing/2014/main" id="{8F22EDD6-75B4-41D0-A9AB-21EACCE0F18E}"/>
                </a:ext>
              </a:extLst>
            </p:cNvPr>
            <p:cNvGrpSpPr/>
            <p:nvPr/>
          </p:nvGrpSpPr>
          <p:grpSpPr>
            <a:xfrm>
              <a:off x="3196174" y="3148280"/>
              <a:ext cx="1127336" cy="370896"/>
              <a:chOff x="-1202514" y="2184844"/>
              <a:chExt cx="1127336" cy="370896"/>
            </a:xfrm>
          </p:grpSpPr>
          <p:sp>
            <p:nvSpPr>
              <p:cNvPr id="341" name="Rectangle 340">
                <a:extLst>
                  <a:ext uri="{FF2B5EF4-FFF2-40B4-BE49-F238E27FC236}">
                    <a16:creationId xmlns:a16="http://schemas.microsoft.com/office/drawing/2014/main" id="{5D655BE8-B18E-401B-B57C-143B31317A78}"/>
                  </a:ext>
                </a:extLst>
              </p:cNvPr>
              <p:cNvSpPr/>
              <p:nvPr/>
            </p:nvSpPr>
            <p:spPr>
              <a:xfrm>
                <a:off x="-1202514" y="2184844"/>
                <a:ext cx="1127336" cy="370896"/>
              </a:xfrm>
              <a:prstGeom prst="rect">
                <a:avLst/>
              </a:prstGeom>
              <a:solidFill>
                <a:schemeClr val="tx1"/>
              </a:solidFill>
              <a:ln w="1422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74320" tIns="45720" rIns="4572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gradFill>
                      <a:gsLst>
                        <a:gs pos="0">
                          <a:srgbClr val="FFFFFF"/>
                        </a:gs>
                        <a:gs pos="100000">
                          <a:srgbClr val="FFFFFF"/>
                        </a:gs>
                      </a:gsLst>
                      <a:lin ang="5400000" scaled="1"/>
                    </a:gradFill>
                    <a:effectLst/>
                    <a:uLnTx/>
                    <a:uFillTx/>
                    <a:latin typeface="Segoe UI" panose="020B0502040204020203" pitchFamily="34" charset="0"/>
                    <a:ea typeface="+mn-ea"/>
                    <a:cs typeface="Segoe UI" panose="020B0502040204020203" pitchFamily="34" charset="0"/>
                  </a:rPr>
                  <a:t>Multi-Factor Authentication</a:t>
                </a:r>
              </a:p>
            </p:txBody>
          </p:sp>
          <p:pic>
            <p:nvPicPr>
              <p:cNvPr id="342" name="Picture 195" descr="Multi-Factor Authentication.png">
                <a:extLst>
                  <a:ext uri="{FF2B5EF4-FFF2-40B4-BE49-F238E27FC236}">
                    <a16:creationId xmlns:a16="http://schemas.microsoft.com/office/drawing/2014/main" id="{53556626-729C-49D3-B18B-C5F807A07B59}"/>
                  </a:ext>
                </a:extLst>
              </p:cNvPr>
              <p:cNvPicPr>
                <a:picLocks noChangeAspect="1"/>
              </p:cNvPicPr>
              <p:nvPr/>
            </p:nvPicPr>
            <p:blipFill>
              <a:blip r:embed="rId58">
                <a:biLevel thresh="25000"/>
                <a:extLst>
                  <a:ext uri="{28A0092B-C50C-407E-A947-70E740481C1C}">
                    <a14:useLocalDpi xmlns:a14="http://schemas.microsoft.com/office/drawing/2010/main" val="0"/>
                  </a:ext>
                </a:extLst>
              </a:blip>
              <a:srcRect/>
              <a:stretch>
                <a:fillRect/>
              </a:stretch>
            </p:blipFill>
            <p:spPr bwMode="auto">
              <a:xfrm>
                <a:off x="-1183823" y="2275199"/>
                <a:ext cx="186875" cy="18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69" name="Group 568">
              <a:extLst>
                <a:ext uri="{FF2B5EF4-FFF2-40B4-BE49-F238E27FC236}">
                  <a16:creationId xmlns:a16="http://schemas.microsoft.com/office/drawing/2014/main" id="{0D05D303-651E-40D0-8705-30D8512A2EF6}"/>
                </a:ext>
              </a:extLst>
            </p:cNvPr>
            <p:cNvGrpSpPr/>
            <p:nvPr/>
          </p:nvGrpSpPr>
          <p:grpSpPr>
            <a:xfrm>
              <a:off x="853310" y="3250789"/>
              <a:ext cx="1234440" cy="310896"/>
              <a:chOff x="-1876226" y="2295990"/>
              <a:chExt cx="1234440" cy="310896"/>
            </a:xfrm>
            <a:solidFill>
              <a:schemeClr val="bg1"/>
            </a:solidFill>
          </p:grpSpPr>
          <p:sp>
            <p:nvSpPr>
              <p:cNvPr id="570" name="Rectangle 569">
                <a:hlinkClick r:id="rId59" tooltip="Azure MFA helps safeguard access to data and applications while meeting user demand for a simple sign-in process. It delivers strong authentication via a range of verification methods, including phone call, text message, or mobile app verification."/>
                <a:extLst>
                  <a:ext uri="{FF2B5EF4-FFF2-40B4-BE49-F238E27FC236}">
                    <a16:creationId xmlns:a16="http://schemas.microsoft.com/office/drawing/2014/main" id="{FBF72CB6-2524-4F58-97B8-ED7F11937234}"/>
                  </a:ext>
                </a:extLst>
              </p:cNvPr>
              <p:cNvSpPr/>
              <p:nvPr/>
            </p:nvSpPr>
            <p:spPr>
              <a:xfrm>
                <a:off x="-1876226" y="2295990"/>
                <a:ext cx="1234440" cy="310896"/>
              </a:xfrm>
              <a:prstGeom prst="rect">
                <a:avLst/>
              </a:prstGeom>
              <a:grp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2860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Azure MFA</a:t>
                </a:r>
              </a:p>
            </p:txBody>
          </p:sp>
          <p:pic>
            <p:nvPicPr>
              <p:cNvPr id="571" name="Picture 195" descr="Multi-Factor Authentication.png">
                <a:extLst>
                  <a:ext uri="{FF2B5EF4-FFF2-40B4-BE49-F238E27FC236}">
                    <a16:creationId xmlns:a16="http://schemas.microsoft.com/office/drawing/2014/main" id="{ED4B97EE-B630-4FDB-B14C-ADF2BB52C72A}"/>
                  </a:ext>
                </a:extLst>
              </p:cNvPr>
              <p:cNvPicPr>
                <a:picLocks noChangeAspect="1"/>
              </p:cNvPicPr>
              <p:nvPr/>
            </p:nvPicPr>
            <p:blipFill>
              <a:blip r:embed="rId58">
                <a:extLst>
                  <a:ext uri="{28A0092B-C50C-407E-A947-70E740481C1C}">
                    <a14:useLocalDpi xmlns:a14="http://schemas.microsoft.com/office/drawing/2010/main" val="0"/>
                  </a:ext>
                </a:extLst>
              </a:blip>
              <a:srcRect/>
              <a:stretch>
                <a:fillRect/>
              </a:stretch>
            </p:blipFill>
            <p:spPr bwMode="auto">
              <a:xfrm>
                <a:off x="-1857535" y="2363051"/>
                <a:ext cx="186875" cy="1583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344" name="Group 343">
              <a:extLst>
                <a:ext uri="{FF2B5EF4-FFF2-40B4-BE49-F238E27FC236}">
                  <a16:creationId xmlns:a16="http://schemas.microsoft.com/office/drawing/2014/main" id="{06953670-84E7-4E58-884C-3CBFF8D5D831}"/>
                </a:ext>
              </a:extLst>
            </p:cNvPr>
            <p:cNvGrpSpPr/>
            <p:nvPr/>
          </p:nvGrpSpPr>
          <p:grpSpPr>
            <a:xfrm>
              <a:off x="853309" y="2851911"/>
              <a:ext cx="1313557" cy="310319"/>
              <a:chOff x="-1202515" y="2958768"/>
              <a:chExt cx="1317668" cy="310319"/>
            </a:xfrm>
          </p:grpSpPr>
          <p:sp>
            <p:nvSpPr>
              <p:cNvPr id="345" name="Rectangle 344">
                <a:hlinkClick r:id="rId60" tooltip="Enables you to replace passwords with easy to use but strong multifactor authentication. Windows Hello uses a public and private key pair secured by the TPM, unlocked using a gesture like fingerprint, facial recognition or PIN. "/>
                <a:extLst>
                  <a:ext uri="{FF2B5EF4-FFF2-40B4-BE49-F238E27FC236}">
                    <a16:creationId xmlns:a16="http://schemas.microsoft.com/office/drawing/2014/main" id="{AE57B16A-CEC6-4D7B-B6E9-2ED2758F77DE}"/>
                  </a:ext>
                </a:extLst>
              </p:cNvPr>
              <p:cNvSpPr/>
              <p:nvPr/>
            </p:nvSpPr>
            <p:spPr>
              <a:xfrm>
                <a:off x="-1202515" y="2958768"/>
                <a:ext cx="1317668" cy="310319"/>
              </a:xfrm>
              <a:prstGeom prst="rect">
                <a:avLst/>
              </a:prstGeom>
              <a:solidFill>
                <a:schemeClr val="bg1"/>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28600" tIns="4572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gradFill>
                      <a:gsLst>
                        <a:gs pos="0">
                          <a:srgbClr val="505050">
                            <a:lumMod val="75000"/>
                          </a:srgbClr>
                        </a:gs>
                        <a:gs pos="100000">
                          <a:srgbClr val="505050">
                            <a:lumMod val="75000"/>
                          </a:srgbClr>
                        </a:gs>
                      </a:gsLst>
                      <a:lin ang="5400000" scaled="1"/>
                    </a:gradFill>
                    <a:effectLst/>
                    <a:uLnTx/>
                    <a:uFillTx/>
                    <a:latin typeface="Segoe UI"/>
                    <a:ea typeface="+mn-ea"/>
                    <a:cs typeface="Segoe UI" panose="020B0502040204020203" pitchFamily="34" charset="0"/>
                  </a:rPr>
                  <a:t>Hello for Business</a:t>
                </a:r>
              </a:p>
            </p:txBody>
          </p:sp>
          <p:pic>
            <p:nvPicPr>
              <p:cNvPr id="346" name="Picture 345">
                <a:extLst>
                  <a:ext uri="{FF2B5EF4-FFF2-40B4-BE49-F238E27FC236}">
                    <a16:creationId xmlns:a16="http://schemas.microsoft.com/office/drawing/2014/main" id="{0A2F1FDF-3A71-467D-9660-E4E30F801EBB}"/>
                  </a:ext>
                </a:extLst>
              </p:cNvPr>
              <p:cNvPicPr>
                <a:picLocks noChangeAspect="1"/>
              </p:cNvPicPr>
              <p:nvPr/>
            </p:nvPicPr>
            <p:blipFill rotWithShape="1">
              <a:blip r:embed="rId61">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166756" y="3058870"/>
                <a:ext cx="146721" cy="137338"/>
              </a:xfrm>
              <a:prstGeom prst="rect">
                <a:avLst/>
              </a:prstGeom>
            </p:spPr>
          </p:pic>
        </p:grpSp>
      </p:grpSp>
      <p:cxnSp>
        <p:nvCxnSpPr>
          <p:cNvPr id="427" name="Straight Arrow Connector 426">
            <a:extLst>
              <a:ext uri="{FF2B5EF4-FFF2-40B4-BE49-F238E27FC236}">
                <a16:creationId xmlns:a16="http://schemas.microsoft.com/office/drawing/2014/main" id="{C0441DA6-20E9-4F44-BB35-27761E50DDE3}"/>
              </a:ext>
            </a:extLst>
          </p:cNvPr>
          <p:cNvCxnSpPr/>
          <p:nvPr/>
        </p:nvCxnSpPr>
        <p:spPr>
          <a:xfrm flipV="1">
            <a:off x="542090" y="3214393"/>
            <a:ext cx="0" cy="363553"/>
          </a:xfrm>
          <a:prstGeom prst="straightConnector1">
            <a:avLst/>
          </a:prstGeom>
          <a:ln w="25400">
            <a:solidFill>
              <a:schemeClr val="bg2">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28" name="Rectangle 427">
            <a:extLst>
              <a:ext uri="{FF2B5EF4-FFF2-40B4-BE49-F238E27FC236}">
                <a16:creationId xmlns:a16="http://schemas.microsoft.com/office/drawing/2014/main" id="{FB59D84D-29DD-496A-AA7B-E4CCE7D40ABA}"/>
              </a:ext>
            </a:extLst>
          </p:cNvPr>
          <p:cNvSpPr/>
          <p:nvPr/>
        </p:nvSpPr>
        <p:spPr>
          <a:xfrm>
            <a:off x="757735" y="3702789"/>
            <a:ext cx="1608264" cy="338554"/>
          </a:xfrm>
          <a:prstGeom prst="rect">
            <a:avLst/>
          </a:prstGeom>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gradFill>
                  <a:gsLst>
                    <a:gs pos="0">
                      <a:srgbClr val="000000"/>
                    </a:gs>
                    <a:gs pos="100000">
                      <a:srgbClr val="000000"/>
                    </a:gs>
                  </a:gsLst>
                  <a:lin ang="5400000" scaled="0"/>
                </a:gradFill>
                <a:effectLst/>
                <a:uLnTx/>
                <a:uFillTx/>
                <a:latin typeface="Segoe UI Semibold"/>
                <a:ea typeface="+mn-ea"/>
                <a:cs typeface="Segoe UI" panose="020B0502040204020203" pitchFamily="34" charset="0"/>
              </a:rPr>
              <a:t>Powered by the Intelligent Security Graph (ISG)</a:t>
            </a:r>
          </a:p>
        </p:txBody>
      </p:sp>
      <p:cxnSp>
        <p:nvCxnSpPr>
          <p:cNvPr id="429" name="Straight Arrow Connector 428">
            <a:extLst>
              <a:ext uri="{FF2B5EF4-FFF2-40B4-BE49-F238E27FC236}">
                <a16:creationId xmlns:a16="http://schemas.microsoft.com/office/drawing/2014/main" id="{F58CA377-621D-46DB-B50E-F399EC8E7C7C}"/>
              </a:ext>
            </a:extLst>
          </p:cNvPr>
          <p:cNvCxnSpPr>
            <a:cxnSpLocks/>
          </p:cNvCxnSpPr>
          <p:nvPr/>
        </p:nvCxnSpPr>
        <p:spPr>
          <a:xfrm>
            <a:off x="542091" y="4131162"/>
            <a:ext cx="0" cy="399901"/>
          </a:xfrm>
          <a:prstGeom prst="straightConnector1">
            <a:avLst/>
          </a:prstGeom>
          <a:ln w="25400">
            <a:solidFill>
              <a:schemeClr val="bg2">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C934AEA8-46B7-49B7-AAC4-88A43BD6A6D8}"/>
              </a:ext>
            </a:extLst>
          </p:cNvPr>
          <p:cNvGrpSpPr/>
          <p:nvPr/>
        </p:nvGrpSpPr>
        <p:grpSpPr>
          <a:xfrm>
            <a:off x="2227362" y="2720019"/>
            <a:ext cx="2671191" cy="498031"/>
            <a:chOff x="2227362" y="2720019"/>
            <a:chExt cx="2671191" cy="498031"/>
          </a:xfrm>
        </p:grpSpPr>
        <p:cxnSp>
          <p:nvCxnSpPr>
            <p:cNvPr id="443" name="Straight Connector 25">
              <a:extLst>
                <a:ext uri="{FF2B5EF4-FFF2-40B4-BE49-F238E27FC236}">
                  <a16:creationId xmlns:a16="http://schemas.microsoft.com/office/drawing/2014/main" id="{8F4090A0-9762-4C7A-99C2-8A7A29AEB325}"/>
                </a:ext>
              </a:extLst>
            </p:cNvPr>
            <p:cNvCxnSpPr>
              <a:cxnSpLocks/>
            </p:cNvCxnSpPr>
            <p:nvPr/>
          </p:nvCxnSpPr>
          <p:spPr>
            <a:xfrm rot="10800000" flipV="1">
              <a:off x="2227362" y="3035170"/>
              <a:ext cx="2671191" cy="182880"/>
            </a:xfrm>
            <a:prstGeom prst="bentConnector3">
              <a:avLst>
                <a:gd name="adj1" fmla="val 69639"/>
              </a:avLst>
            </a:prstGeom>
            <a:ln w="25400">
              <a:solidFill>
                <a:schemeClr val="accent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48" name="Speech Bubble: Rectangle with Corners Rounded 447">
              <a:extLst>
                <a:ext uri="{FF2B5EF4-FFF2-40B4-BE49-F238E27FC236}">
                  <a16:creationId xmlns:a16="http://schemas.microsoft.com/office/drawing/2014/main" id="{A5B72BF8-7F48-4C45-9BD8-378E10C7CA6B}"/>
                </a:ext>
              </a:extLst>
            </p:cNvPr>
            <p:cNvSpPr/>
            <p:nvPr/>
          </p:nvSpPr>
          <p:spPr bwMode="auto">
            <a:xfrm>
              <a:off x="2404660" y="2757514"/>
              <a:ext cx="1333008" cy="327454"/>
            </a:xfrm>
            <a:prstGeom prst="wedgeRoundRectCallout">
              <a:avLst>
                <a:gd name="adj1" fmla="val 54397"/>
                <a:gd name="adj2" fmla="val -3480"/>
                <a:gd name="adj3" fmla="val 16667"/>
              </a:avLst>
            </a:prstGeom>
            <a:solidFill>
              <a:schemeClr val="accent1">
                <a:lumMod val="20000"/>
                <a:lumOff val="80000"/>
              </a:schemeClr>
            </a:solidFill>
            <a:ln>
              <a:solidFill>
                <a:schemeClr val="accent1"/>
              </a:solidFill>
              <a:headEnd type="none" w="med" len="med"/>
              <a:tailEnd type="none" w="med" len="med"/>
            </a:ln>
            <a:effectLst>
              <a:outerShdw blurRad="127000" dist="25400" algn="ctr" rotWithShape="0">
                <a:prstClr val="black">
                  <a:alpha val="2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449" name="Graphic 448" descr="Chat bubble">
              <a:extLst>
                <a:ext uri="{FF2B5EF4-FFF2-40B4-BE49-F238E27FC236}">
                  <a16:creationId xmlns:a16="http://schemas.microsoft.com/office/drawing/2014/main" id="{DABB55AD-5A65-4FF8-8A51-1C1297E8CFBD}"/>
                </a:ext>
              </a:extLst>
            </p:cNvPr>
            <p:cNvPicPr>
              <a:picLocks noChangeAspect="1"/>
            </p:cNvPicPr>
            <p:nvPr/>
          </p:nvPicPr>
          <p:blipFill>
            <a:blip r:embed="rId62">
              <a:extLst>
                <a:ext uri="{28A0092B-C50C-407E-A947-70E740481C1C}">
                  <a14:useLocalDpi xmlns:a14="http://schemas.microsoft.com/office/drawing/2010/main" val="0"/>
                </a:ext>
                <a:ext uri="{96DAC541-7B7A-43D3-8B79-37D633B846F1}">
                  <asvg:svgBlip xmlns:asvg="http://schemas.microsoft.com/office/drawing/2016/SVG/main" r:embed="rId63"/>
                </a:ext>
              </a:extLst>
            </a:blip>
            <a:stretch>
              <a:fillRect/>
            </a:stretch>
          </p:blipFill>
          <p:spPr>
            <a:xfrm>
              <a:off x="2421893" y="2750973"/>
              <a:ext cx="244878" cy="244878"/>
            </a:xfrm>
            <a:prstGeom prst="rect">
              <a:avLst/>
            </a:prstGeom>
          </p:spPr>
        </p:pic>
        <p:sp>
          <p:nvSpPr>
            <p:cNvPr id="450" name="Rectangle 449">
              <a:extLst>
                <a:ext uri="{FF2B5EF4-FFF2-40B4-BE49-F238E27FC236}">
                  <a16:creationId xmlns:a16="http://schemas.microsoft.com/office/drawing/2014/main" id="{651544BB-7C49-4E46-AFF3-9B2A0A92A8A4}"/>
                </a:ext>
              </a:extLst>
            </p:cNvPr>
            <p:cNvSpPr/>
            <p:nvPr/>
          </p:nvSpPr>
          <p:spPr>
            <a:xfrm>
              <a:off x="2607606" y="2720019"/>
              <a:ext cx="1117605" cy="369332"/>
            </a:xfrm>
            <a:prstGeom prst="rect">
              <a:avLst/>
            </a:prstGeom>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gradFill>
                    <a:gsLst>
                      <a:gs pos="2917">
                        <a:srgbClr val="353535"/>
                      </a:gs>
                      <a:gs pos="30000">
                        <a:srgbClr val="353535"/>
                      </a:gs>
                    </a:gsLst>
                    <a:lin ang="5400000" scaled="0"/>
                  </a:gradFill>
                  <a:effectLst/>
                  <a:uLnTx/>
                  <a:uFillTx/>
                  <a:latin typeface="Segoe UI" panose="020B0502040204020203" pitchFamily="34" charset="0"/>
                  <a:ea typeface="+mn-ea"/>
                  <a:cs typeface="Segoe UI" panose="020B0502040204020203" pitchFamily="34" charset="0"/>
                </a:rPr>
                <a:t>Increase Trust </a:t>
              </a:r>
              <a:r>
                <a:rPr kumimoji="0" lang="en-US" sz="900" b="0" i="0" u="none" strike="noStrike" kern="1200" cap="none" spc="0" normalizeH="0" baseline="0" noProof="0">
                  <a:ln>
                    <a:noFill/>
                  </a:ln>
                  <a:gradFill>
                    <a:gsLst>
                      <a:gs pos="2917">
                        <a:srgbClr val="353535"/>
                      </a:gs>
                      <a:gs pos="30000">
                        <a:srgbClr val="353535"/>
                      </a:gs>
                    </a:gsLst>
                    <a:lin ang="5400000" scaled="0"/>
                  </a:gradFill>
                  <a:effectLst/>
                  <a:uLnTx/>
                  <a:uFillTx/>
                  <a:latin typeface="Segoe UI" panose="020B0502040204020203" pitchFamily="34" charset="0"/>
                  <a:ea typeface="+mn-ea"/>
                  <a:cs typeface="Segoe UI" panose="020B0502040204020203" pitchFamily="34" charset="0"/>
                </a:rPr>
                <a:t>by requesting MFA</a:t>
              </a:r>
              <a:endParaRPr kumimoji="0" lang="en-US" sz="11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14" name="Group 13">
            <a:extLst>
              <a:ext uri="{FF2B5EF4-FFF2-40B4-BE49-F238E27FC236}">
                <a16:creationId xmlns:a16="http://schemas.microsoft.com/office/drawing/2014/main" id="{8C235514-4B2A-408F-8E05-BABFB451DFB4}"/>
              </a:ext>
            </a:extLst>
          </p:cNvPr>
          <p:cNvGrpSpPr/>
          <p:nvPr/>
        </p:nvGrpSpPr>
        <p:grpSpPr>
          <a:xfrm>
            <a:off x="4730870" y="2532601"/>
            <a:ext cx="2035922" cy="2035922"/>
            <a:chOff x="4730870" y="2532601"/>
            <a:chExt cx="2035922" cy="2035922"/>
          </a:xfrm>
        </p:grpSpPr>
        <p:sp>
          <p:nvSpPr>
            <p:cNvPr id="219" name="Oval 218">
              <a:extLst>
                <a:ext uri="{FF2B5EF4-FFF2-40B4-BE49-F238E27FC236}">
                  <a16:creationId xmlns:a16="http://schemas.microsoft.com/office/drawing/2014/main" id="{0EE8AAB5-1F5A-41D8-83E8-6EEB25069271}"/>
                </a:ext>
              </a:extLst>
            </p:cNvPr>
            <p:cNvSpPr/>
            <p:nvPr/>
          </p:nvSpPr>
          <p:spPr>
            <a:xfrm>
              <a:off x="4730870" y="2532601"/>
              <a:ext cx="2035922" cy="2035922"/>
            </a:xfrm>
            <a:prstGeom prst="ellipse">
              <a:avLst/>
            </a:prstGeom>
            <a:solidFill>
              <a:schemeClr val="tx1"/>
            </a:solidFill>
            <a:ln w="38100">
              <a:solidFill>
                <a:schemeClr val="tx1"/>
              </a:solidFill>
            </a:ln>
            <a:effectLst>
              <a:outerShdw blurRad="254000" dist="762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274320" rIns="0" bIns="146304" numCol="1" spcCol="0" rtlCol="0" fromWordArt="0" anchor="t" anchorCtr="0" forceAA="0" compatLnSpc="1">
              <a:prstTxWarp prst="textNoShape">
                <a:avLst/>
              </a:prstTxWarp>
              <a:noAutofit/>
            </a:bodyPr>
            <a:lstStyle/>
            <a:p>
              <a:pPr marL="0" marR="0" lvl="0" indent="0" algn="ctr" defTabSz="914367"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mn-cs"/>
                </a:rPr>
                <a:t>Conditional Access</a:t>
              </a:r>
            </a:p>
          </p:txBody>
        </p:sp>
        <p:grpSp>
          <p:nvGrpSpPr>
            <p:cNvPr id="220" name="Group 219">
              <a:extLst>
                <a:ext uri="{FF2B5EF4-FFF2-40B4-BE49-F238E27FC236}">
                  <a16:creationId xmlns:a16="http://schemas.microsoft.com/office/drawing/2014/main" id="{544EE770-1AEF-4DC1-AE0E-C7ED5A865EE1}"/>
                </a:ext>
              </a:extLst>
            </p:cNvPr>
            <p:cNvGrpSpPr/>
            <p:nvPr/>
          </p:nvGrpSpPr>
          <p:grpSpPr>
            <a:xfrm>
              <a:off x="5610959" y="2697970"/>
              <a:ext cx="716814" cy="328712"/>
              <a:chOff x="4841248" y="2536588"/>
              <a:chExt cx="1278249" cy="586170"/>
            </a:xfrm>
          </p:grpSpPr>
          <p:sp>
            <p:nvSpPr>
              <p:cNvPr id="221" name="Flowchart: Decision 220">
                <a:extLst>
                  <a:ext uri="{FF2B5EF4-FFF2-40B4-BE49-F238E27FC236}">
                    <a16:creationId xmlns:a16="http://schemas.microsoft.com/office/drawing/2014/main" id="{866EA0CC-C65E-4918-8A73-C560586C06CA}"/>
                  </a:ext>
                </a:extLst>
              </p:cNvPr>
              <p:cNvSpPr/>
              <p:nvPr/>
            </p:nvSpPr>
            <p:spPr bwMode="auto">
              <a:xfrm>
                <a:off x="4841248" y="2536588"/>
                <a:ext cx="874087" cy="586170"/>
              </a:xfrm>
              <a:prstGeom prst="flowChartDecision">
                <a:avLst/>
              </a:prstGeom>
              <a:no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222" name="Straight Arrow Connector 221">
                <a:extLst>
                  <a:ext uri="{FF2B5EF4-FFF2-40B4-BE49-F238E27FC236}">
                    <a16:creationId xmlns:a16="http://schemas.microsoft.com/office/drawing/2014/main" id="{4269E5FF-C350-4B13-987A-67668C3D29DF}"/>
                  </a:ext>
                </a:extLst>
              </p:cNvPr>
              <p:cNvCxnSpPr>
                <a:cxnSpLocks/>
              </p:cNvCxnSpPr>
              <p:nvPr/>
            </p:nvCxnSpPr>
            <p:spPr>
              <a:xfrm>
                <a:off x="5696374" y="2829673"/>
                <a:ext cx="423123" cy="0"/>
              </a:xfrm>
              <a:prstGeom prst="straightConnector1">
                <a:avLst/>
              </a:prstGeom>
              <a:noFill/>
              <a:ln w="28575">
                <a:solidFill>
                  <a:schemeClr val="bg1"/>
                </a:solidFill>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cxnSp>
          <p:sp>
            <p:nvSpPr>
              <p:cNvPr id="223" name="Rectangle 222">
                <a:extLst>
                  <a:ext uri="{FF2B5EF4-FFF2-40B4-BE49-F238E27FC236}">
                    <a16:creationId xmlns:a16="http://schemas.microsoft.com/office/drawing/2014/main" id="{B4F98EE9-730E-417E-85A9-304B06345A9D}"/>
                  </a:ext>
                </a:extLst>
              </p:cNvPr>
              <p:cNvSpPr/>
              <p:nvPr/>
            </p:nvSpPr>
            <p:spPr bwMode="auto">
              <a:xfrm>
                <a:off x="5184123" y="2808700"/>
                <a:ext cx="290368" cy="4571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224" name="Group 223">
                <a:extLst>
                  <a:ext uri="{FF2B5EF4-FFF2-40B4-BE49-F238E27FC236}">
                    <a16:creationId xmlns:a16="http://schemas.microsoft.com/office/drawing/2014/main" id="{1C4FC1E7-0E95-4164-8401-5A1398B7C425}"/>
                  </a:ext>
                </a:extLst>
              </p:cNvPr>
              <p:cNvGrpSpPr/>
              <p:nvPr/>
            </p:nvGrpSpPr>
            <p:grpSpPr>
              <a:xfrm>
                <a:off x="5184128" y="2729796"/>
                <a:ext cx="246315" cy="202204"/>
                <a:chOff x="5226988" y="2702783"/>
                <a:chExt cx="318420" cy="202204"/>
              </a:xfrm>
            </p:grpSpPr>
            <p:sp>
              <p:nvSpPr>
                <p:cNvPr id="228" name="Rectangle 227">
                  <a:extLst>
                    <a:ext uri="{FF2B5EF4-FFF2-40B4-BE49-F238E27FC236}">
                      <a16:creationId xmlns:a16="http://schemas.microsoft.com/office/drawing/2014/main" id="{D92747EA-A02E-4715-B3C0-A76C187E92B3}"/>
                    </a:ext>
                  </a:extLst>
                </p:cNvPr>
                <p:cNvSpPr/>
                <p:nvPr/>
              </p:nvSpPr>
              <p:spPr bwMode="auto">
                <a:xfrm>
                  <a:off x="5226988" y="2702783"/>
                  <a:ext cx="290368" cy="4571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9" name="Rectangle 228">
                  <a:extLst>
                    <a:ext uri="{FF2B5EF4-FFF2-40B4-BE49-F238E27FC236}">
                      <a16:creationId xmlns:a16="http://schemas.microsoft.com/office/drawing/2014/main" id="{1535196C-A0C5-494E-8092-B47FF0B63DE5}"/>
                    </a:ext>
                  </a:extLst>
                </p:cNvPr>
                <p:cNvSpPr/>
                <p:nvPr/>
              </p:nvSpPr>
              <p:spPr bwMode="auto">
                <a:xfrm>
                  <a:off x="5226988" y="2859268"/>
                  <a:ext cx="318420" cy="4571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225" name="Oval 224">
                <a:extLst>
                  <a:ext uri="{FF2B5EF4-FFF2-40B4-BE49-F238E27FC236}">
                    <a16:creationId xmlns:a16="http://schemas.microsoft.com/office/drawing/2014/main" id="{B9F1F8D0-53FA-4D41-BABB-A609E5BF938D}"/>
                  </a:ext>
                </a:extLst>
              </p:cNvPr>
              <p:cNvSpPr/>
              <p:nvPr/>
            </p:nvSpPr>
            <p:spPr bwMode="auto">
              <a:xfrm>
                <a:off x="5112711" y="2730307"/>
                <a:ext cx="49292" cy="45719"/>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6" name="Oval 225">
                <a:extLst>
                  <a:ext uri="{FF2B5EF4-FFF2-40B4-BE49-F238E27FC236}">
                    <a16:creationId xmlns:a16="http://schemas.microsoft.com/office/drawing/2014/main" id="{DD243E0C-F24E-4183-9459-EAF6E8FB3F2D}"/>
                  </a:ext>
                </a:extLst>
              </p:cNvPr>
              <p:cNvSpPr/>
              <p:nvPr/>
            </p:nvSpPr>
            <p:spPr bwMode="auto">
              <a:xfrm>
                <a:off x="5107788" y="2890727"/>
                <a:ext cx="49292" cy="45719"/>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7" name="Oval 226">
                <a:extLst>
                  <a:ext uri="{FF2B5EF4-FFF2-40B4-BE49-F238E27FC236}">
                    <a16:creationId xmlns:a16="http://schemas.microsoft.com/office/drawing/2014/main" id="{30636C36-BF40-4104-B0D2-1A04BCECF691}"/>
                  </a:ext>
                </a:extLst>
              </p:cNvPr>
              <p:cNvSpPr/>
              <p:nvPr/>
            </p:nvSpPr>
            <p:spPr bwMode="auto">
              <a:xfrm>
                <a:off x="5107788" y="2807588"/>
                <a:ext cx="49292" cy="45719"/>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236" name="Freeform: Shape 235">
              <a:hlinkClick r:id="rId64" tooltip="Azure AD business-to-business (B2B) collaboration enables working with users in other organizations. Enabling this scenario reduces risk by moving partner accounts (and risk) out of your enterprise directory(ies)."/>
              <a:extLst>
                <a:ext uri="{FF2B5EF4-FFF2-40B4-BE49-F238E27FC236}">
                  <a16:creationId xmlns:a16="http://schemas.microsoft.com/office/drawing/2014/main" id="{27252A9F-9E5E-43AC-9104-36E86C3FBE64}"/>
                </a:ext>
              </a:extLst>
            </p:cNvPr>
            <p:cNvSpPr/>
            <p:nvPr/>
          </p:nvSpPr>
          <p:spPr>
            <a:xfrm>
              <a:off x="4875529" y="4071661"/>
              <a:ext cx="1746604" cy="198851"/>
            </a:xfrm>
            <a:custGeom>
              <a:avLst/>
              <a:gdLst>
                <a:gd name="connsiteX0" fmla="*/ 0 w 1746604"/>
                <a:gd name="connsiteY0" fmla="*/ 0 h 198851"/>
                <a:gd name="connsiteX1" fmla="*/ 1746604 w 1746604"/>
                <a:gd name="connsiteY1" fmla="*/ 0 h 198851"/>
                <a:gd name="connsiteX2" fmla="*/ 1717411 w 1746604"/>
                <a:gd name="connsiteY2" fmla="*/ 48053 h 198851"/>
                <a:gd name="connsiteX3" fmla="*/ 1593109 w 1746604"/>
                <a:gd name="connsiteY3" fmla="*/ 198708 h 198851"/>
                <a:gd name="connsiteX4" fmla="*/ 1592952 w 1746604"/>
                <a:gd name="connsiteY4" fmla="*/ 198851 h 198851"/>
                <a:gd name="connsiteX5" fmla="*/ 153653 w 1746604"/>
                <a:gd name="connsiteY5" fmla="*/ 198851 h 198851"/>
                <a:gd name="connsiteX6" fmla="*/ 153495 w 1746604"/>
                <a:gd name="connsiteY6" fmla="*/ 198708 h 198851"/>
                <a:gd name="connsiteX7" fmla="*/ 29193 w 1746604"/>
                <a:gd name="connsiteY7" fmla="*/ 48053 h 198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6604" h="198851">
                  <a:moveTo>
                    <a:pt x="0" y="0"/>
                  </a:moveTo>
                  <a:lnTo>
                    <a:pt x="1746604" y="0"/>
                  </a:lnTo>
                  <a:lnTo>
                    <a:pt x="1717411" y="48053"/>
                  </a:lnTo>
                  <a:cubicBezTo>
                    <a:pt x="1680824" y="102209"/>
                    <a:pt x="1639163" y="152655"/>
                    <a:pt x="1593109" y="198708"/>
                  </a:cubicBezTo>
                  <a:lnTo>
                    <a:pt x="1592952" y="198851"/>
                  </a:lnTo>
                  <a:lnTo>
                    <a:pt x="153653" y="198851"/>
                  </a:lnTo>
                  <a:lnTo>
                    <a:pt x="153495" y="198708"/>
                  </a:lnTo>
                  <a:cubicBezTo>
                    <a:pt x="107442" y="152655"/>
                    <a:pt x="65780" y="102209"/>
                    <a:pt x="29193" y="48053"/>
                  </a:cubicBezTo>
                  <a:close/>
                </a:path>
              </a:pathLst>
            </a:cu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457200" rtlCol="0" anchor="ctr">
              <a:no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900" b="1" i="0" u="none" strike="noStrike" kern="1200" cap="none" spc="0" normalizeH="0" baseline="0" noProof="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Azure AD B2B</a:t>
              </a:r>
            </a:p>
          </p:txBody>
        </p:sp>
        <p:pic>
          <p:nvPicPr>
            <p:cNvPr id="237" name="Picture 236">
              <a:extLst>
                <a:ext uri="{FF2B5EF4-FFF2-40B4-BE49-F238E27FC236}">
                  <a16:creationId xmlns:a16="http://schemas.microsoft.com/office/drawing/2014/main" id="{06E5E127-9B22-4E4D-99DF-7783EE153FC6}"/>
                </a:ext>
              </a:extLst>
            </p:cNvPr>
            <p:cNvPicPr>
              <a:picLocks noChangeAspect="1"/>
            </p:cNvPicPr>
            <p:nvPr/>
          </p:nvPicPr>
          <p:blipFill>
            <a:blip r:embed="rId6">
              <a:duotone>
                <a:schemeClr val="accent1">
                  <a:shade val="45000"/>
                  <a:satMod val="135000"/>
                </a:schemeClr>
                <a:prstClr val="white"/>
              </a:duotone>
              <a:lum bright="-20000" contrast="40000"/>
            </a:blip>
            <a:stretch>
              <a:fillRect/>
            </a:stretch>
          </p:blipFill>
          <p:spPr>
            <a:xfrm>
              <a:off x="5027679" y="4086730"/>
              <a:ext cx="168121" cy="168122"/>
            </a:xfrm>
            <a:prstGeom prst="rect">
              <a:avLst/>
            </a:prstGeom>
          </p:spPr>
        </p:pic>
        <p:sp>
          <p:nvSpPr>
            <p:cNvPr id="238" name="Freeform: Shape 237">
              <a:hlinkClick r:id="rId5" tooltip="Azure Active Directory (Azure AD) is Microsoft’s multi-tenant, cloud-based directory, and identity management service that combines core directory services, application access management, and identity protection into a single solution."/>
              <a:extLst>
                <a:ext uri="{FF2B5EF4-FFF2-40B4-BE49-F238E27FC236}">
                  <a16:creationId xmlns:a16="http://schemas.microsoft.com/office/drawing/2014/main" id="{350D0EBB-EE37-4C7E-97B0-E95501826108}"/>
                </a:ext>
              </a:extLst>
            </p:cNvPr>
            <p:cNvSpPr/>
            <p:nvPr/>
          </p:nvSpPr>
          <p:spPr>
            <a:xfrm>
              <a:off x="4734370" y="3619843"/>
              <a:ext cx="2028925" cy="366247"/>
            </a:xfrm>
            <a:custGeom>
              <a:avLst/>
              <a:gdLst>
                <a:gd name="connsiteX0" fmla="*/ 0 w 2028925"/>
                <a:gd name="connsiteY0" fmla="*/ 0 h 366247"/>
                <a:gd name="connsiteX1" fmla="*/ 2028925 w 2028925"/>
                <a:gd name="connsiteY1" fmla="*/ 0 h 366247"/>
                <a:gd name="connsiteX2" fmla="*/ 2027168 w 2028925"/>
                <a:gd name="connsiteY2" fmla="*/ 34800 h 366247"/>
                <a:gd name="connsiteX3" fmla="*/ 1952427 w 2028925"/>
                <a:gd name="connsiteY3" fmla="*/ 326955 h 366247"/>
                <a:gd name="connsiteX4" fmla="*/ 1933499 w 2028925"/>
                <a:gd name="connsiteY4" fmla="*/ 366247 h 366247"/>
                <a:gd name="connsiteX5" fmla="*/ 95426 w 2028925"/>
                <a:gd name="connsiteY5" fmla="*/ 366247 h 366247"/>
                <a:gd name="connsiteX6" fmla="*/ 76498 w 2028925"/>
                <a:gd name="connsiteY6" fmla="*/ 326955 h 366247"/>
                <a:gd name="connsiteX7" fmla="*/ 1757 w 2028925"/>
                <a:gd name="connsiteY7" fmla="*/ 34800 h 36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8925" h="366247">
                  <a:moveTo>
                    <a:pt x="0" y="0"/>
                  </a:moveTo>
                  <a:lnTo>
                    <a:pt x="2028925" y="0"/>
                  </a:lnTo>
                  <a:lnTo>
                    <a:pt x="2027168" y="34800"/>
                  </a:lnTo>
                  <a:cubicBezTo>
                    <a:pt x="2016742" y="137462"/>
                    <a:pt x="1991061" y="235615"/>
                    <a:pt x="1952427" y="326955"/>
                  </a:cubicBezTo>
                  <a:lnTo>
                    <a:pt x="1933499" y="366247"/>
                  </a:lnTo>
                  <a:lnTo>
                    <a:pt x="95426" y="366247"/>
                  </a:lnTo>
                  <a:lnTo>
                    <a:pt x="76498" y="326955"/>
                  </a:lnTo>
                  <a:cubicBezTo>
                    <a:pt x="37864" y="235615"/>
                    <a:pt x="12183" y="137462"/>
                    <a:pt x="1757" y="34800"/>
                  </a:cubicBezTo>
                  <a:close/>
                </a:path>
              </a:pathLst>
            </a:cu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457200" rtlCol="0" anchor="t" anchorCtr="0">
              <a:no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900" b="1" i="0" u="none" strike="noStrike" kern="1200" cap="none" spc="0" normalizeH="0" baseline="0" noProof="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Azure Active</a:t>
              </a:r>
              <a:br>
                <a:rPr kumimoji="0" lang="en-US" sz="900" b="1" i="0" u="none" strike="noStrike" kern="1200" cap="none" spc="0" normalizeH="0" baseline="0" noProof="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br>
              <a:r>
                <a:rPr kumimoji="0" lang="en-US" sz="900" b="1" i="0" u="none" strike="noStrike" kern="1200" cap="none" spc="0" normalizeH="0" baseline="0" noProof="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Directory (Azure AD)</a:t>
              </a:r>
            </a:p>
          </p:txBody>
        </p:sp>
        <p:pic>
          <p:nvPicPr>
            <p:cNvPr id="239" name="Picture 238">
              <a:extLst>
                <a:ext uri="{FF2B5EF4-FFF2-40B4-BE49-F238E27FC236}">
                  <a16:creationId xmlns:a16="http://schemas.microsoft.com/office/drawing/2014/main" id="{143D8507-86C4-453D-B647-C603C00C7EFB}"/>
                </a:ext>
              </a:extLst>
            </p:cNvPr>
            <p:cNvPicPr>
              <a:picLocks noChangeAspect="1"/>
            </p:cNvPicPr>
            <p:nvPr/>
          </p:nvPicPr>
          <p:blipFill>
            <a:blip r:embed="rId6">
              <a:duotone>
                <a:schemeClr val="accent1">
                  <a:shade val="45000"/>
                  <a:satMod val="135000"/>
                </a:schemeClr>
                <a:prstClr val="white"/>
              </a:duotone>
              <a:lum bright="-20000" contrast="40000"/>
            </a:blip>
            <a:stretch>
              <a:fillRect/>
            </a:stretch>
          </p:blipFill>
          <p:spPr>
            <a:xfrm>
              <a:off x="4810661" y="3676876"/>
              <a:ext cx="278831" cy="278832"/>
            </a:xfrm>
            <a:prstGeom prst="rect">
              <a:avLst/>
            </a:prstGeom>
          </p:spPr>
        </p:pic>
        <p:grpSp>
          <p:nvGrpSpPr>
            <p:cNvPr id="231" name="Group 230">
              <a:extLst>
                <a:ext uri="{FF2B5EF4-FFF2-40B4-BE49-F238E27FC236}">
                  <a16:creationId xmlns:a16="http://schemas.microsoft.com/office/drawing/2014/main" id="{DB6C2D4F-6A96-4581-A057-D0371B50F42E}"/>
                </a:ext>
              </a:extLst>
            </p:cNvPr>
            <p:cNvGrpSpPr/>
            <p:nvPr/>
          </p:nvGrpSpPr>
          <p:grpSpPr>
            <a:xfrm>
              <a:off x="5183887" y="2697096"/>
              <a:ext cx="346347" cy="346347"/>
              <a:chOff x="6364588" y="5695686"/>
              <a:chExt cx="516315" cy="516315"/>
            </a:xfrm>
          </p:grpSpPr>
          <p:sp>
            <p:nvSpPr>
              <p:cNvPr id="232" name="Oval 231">
                <a:extLst>
                  <a:ext uri="{FF2B5EF4-FFF2-40B4-BE49-F238E27FC236}">
                    <a16:creationId xmlns:a16="http://schemas.microsoft.com/office/drawing/2014/main" id="{65669C55-1D62-42D5-B0DC-54E30A7C8B3C}"/>
                  </a:ext>
                </a:extLst>
              </p:cNvPr>
              <p:cNvSpPr/>
              <p:nvPr/>
            </p:nvSpPr>
            <p:spPr bwMode="auto">
              <a:xfrm>
                <a:off x="6364588" y="5695686"/>
                <a:ext cx="516315" cy="516315"/>
              </a:xfrm>
              <a:prstGeom prst="ellipse">
                <a:avLst/>
              </a:prstGeom>
              <a:solidFill>
                <a:srgbClr val="00857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233" name="Group 232">
                <a:extLst>
                  <a:ext uri="{FF2B5EF4-FFF2-40B4-BE49-F238E27FC236}">
                    <a16:creationId xmlns:a16="http://schemas.microsoft.com/office/drawing/2014/main" id="{E62EBF85-E592-49A6-A2AD-127AA2B9C6FB}"/>
                  </a:ext>
                </a:extLst>
              </p:cNvPr>
              <p:cNvGrpSpPr/>
              <p:nvPr/>
            </p:nvGrpSpPr>
            <p:grpSpPr>
              <a:xfrm>
                <a:off x="6497358" y="5795347"/>
                <a:ext cx="250774" cy="280274"/>
                <a:chOff x="5593458" y="2766299"/>
                <a:chExt cx="268374" cy="299948"/>
              </a:xfrm>
              <a:solidFill>
                <a:schemeClr val="bg1"/>
              </a:solidFill>
            </p:grpSpPr>
            <p:sp>
              <p:nvSpPr>
                <p:cNvPr id="234" name="Freeform 1059">
                  <a:extLst>
                    <a:ext uri="{FF2B5EF4-FFF2-40B4-BE49-F238E27FC236}">
                      <a16:creationId xmlns:a16="http://schemas.microsoft.com/office/drawing/2014/main" id="{91754D87-88E2-4191-B06C-1A59941BA053}"/>
                    </a:ext>
                  </a:extLst>
                </p:cNvPr>
                <p:cNvSpPr>
                  <a:spLocks/>
                </p:cNvSpPr>
                <p:nvPr/>
              </p:nvSpPr>
              <p:spPr bwMode="auto">
                <a:xfrm>
                  <a:off x="5593458" y="2934690"/>
                  <a:ext cx="268374" cy="131557"/>
                </a:xfrm>
                <a:custGeom>
                  <a:avLst/>
                  <a:gdLst>
                    <a:gd name="T0" fmla="*/ 32 w 64"/>
                    <a:gd name="T1" fmla="*/ 0 h 32"/>
                    <a:gd name="T2" fmla="*/ 0 w 64"/>
                    <a:gd name="T3" fmla="*/ 32 h 32"/>
                    <a:gd name="T4" fmla="*/ 64 w 64"/>
                    <a:gd name="T5" fmla="*/ 32 h 32"/>
                    <a:gd name="T6" fmla="*/ 32 w 64"/>
                    <a:gd name="T7" fmla="*/ 0 h 32"/>
                  </a:gdLst>
                  <a:ahLst/>
                  <a:cxnLst>
                    <a:cxn ang="0">
                      <a:pos x="T0" y="T1"/>
                    </a:cxn>
                    <a:cxn ang="0">
                      <a:pos x="T2" y="T3"/>
                    </a:cxn>
                    <a:cxn ang="0">
                      <a:pos x="T4" y="T5"/>
                    </a:cxn>
                    <a:cxn ang="0">
                      <a:pos x="T6" y="T7"/>
                    </a:cxn>
                  </a:cxnLst>
                  <a:rect l="0" t="0" r="r" b="b"/>
                  <a:pathLst>
                    <a:path w="64" h="32">
                      <a:moveTo>
                        <a:pt x="32" y="0"/>
                      </a:moveTo>
                      <a:cubicBezTo>
                        <a:pt x="14" y="0"/>
                        <a:pt x="0" y="14"/>
                        <a:pt x="0" y="32"/>
                      </a:cubicBezTo>
                      <a:cubicBezTo>
                        <a:pt x="64" y="32"/>
                        <a:pt x="64" y="32"/>
                        <a:pt x="64" y="32"/>
                      </a:cubicBezTo>
                      <a:cubicBezTo>
                        <a:pt x="64" y="14"/>
                        <a:pt x="50" y="0"/>
                        <a:pt x="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C3C41"/>
                    </a:solidFill>
                    <a:effectLst/>
                    <a:uLnTx/>
                    <a:uFillTx/>
                    <a:latin typeface="Segoe UI"/>
                    <a:ea typeface="+mn-ea"/>
                    <a:cs typeface="+mn-cs"/>
                  </a:endParaRPr>
                </a:p>
              </p:txBody>
            </p:sp>
            <p:sp>
              <p:nvSpPr>
                <p:cNvPr id="235" name="Oval 1060">
                  <a:extLst>
                    <a:ext uri="{FF2B5EF4-FFF2-40B4-BE49-F238E27FC236}">
                      <a16:creationId xmlns:a16="http://schemas.microsoft.com/office/drawing/2014/main" id="{74642BE7-DEB7-4540-B22F-101CA047BB2A}"/>
                    </a:ext>
                  </a:extLst>
                </p:cNvPr>
                <p:cNvSpPr>
                  <a:spLocks noChangeArrowheads="1"/>
                </p:cNvSpPr>
                <p:nvPr/>
              </p:nvSpPr>
              <p:spPr bwMode="auto">
                <a:xfrm>
                  <a:off x="5661869" y="2766299"/>
                  <a:ext cx="131557" cy="1315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C3C41"/>
                    </a:solidFill>
                    <a:effectLst/>
                    <a:uLnTx/>
                    <a:uFillTx/>
                    <a:latin typeface="Segoe UI"/>
                    <a:ea typeface="+mn-ea"/>
                    <a:cs typeface="+mn-cs"/>
                  </a:endParaRPr>
                </a:p>
              </p:txBody>
            </p:sp>
          </p:grpSp>
        </p:grpSp>
      </p:grpSp>
      <p:grpSp>
        <p:nvGrpSpPr>
          <p:cNvPr id="16" name="Group 15">
            <a:extLst>
              <a:ext uri="{FF2B5EF4-FFF2-40B4-BE49-F238E27FC236}">
                <a16:creationId xmlns:a16="http://schemas.microsoft.com/office/drawing/2014/main" id="{1CB976BB-FCF7-42DC-95A1-AA40A5B48EAE}"/>
              </a:ext>
            </a:extLst>
          </p:cNvPr>
          <p:cNvGrpSpPr/>
          <p:nvPr/>
        </p:nvGrpSpPr>
        <p:grpSpPr>
          <a:xfrm>
            <a:off x="4580772" y="1224191"/>
            <a:ext cx="2505767" cy="1279663"/>
            <a:chOff x="4580772" y="1224191"/>
            <a:chExt cx="2505767" cy="1279663"/>
          </a:xfrm>
        </p:grpSpPr>
        <p:grpSp>
          <p:nvGrpSpPr>
            <p:cNvPr id="13" name="Group 12">
              <a:extLst>
                <a:ext uri="{FF2B5EF4-FFF2-40B4-BE49-F238E27FC236}">
                  <a16:creationId xmlns:a16="http://schemas.microsoft.com/office/drawing/2014/main" id="{1D6A15E6-6EB1-4B9E-B79F-B925BAF16746}"/>
                </a:ext>
              </a:extLst>
            </p:cNvPr>
            <p:cNvGrpSpPr/>
            <p:nvPr/>
          </p:nvGrpSpPr>
          <p:grpSpPr>
            <a:xfrm>
              <a:off x="4580772" y="1224191"/>
              <a:ext cx="2214040" cy="1279663"/>
              <a:chOff x="4580772" y="1224191"/>
              <a:chExt cx="2214040" cy="1279663"/>
            </a:xfrm>
          </p:grpSpPr>
          <p:grpSp>
            <p:nvGrpSpPr>
              <p:cNvPr id="290" name="Group 289">
                <a:extLst>
                  <a:ext uri="{FF2B5EF4-FFF2-40B4-BE49-F238E27FC236}">
                    <a16:creationId xmlns:a16="http://schemas.microsoft.com/office/drawing/2014/main" id="{28F78CED-6ACE-43D3-8C26-DE299407AFAC}"/>
                  </a:ext>
                </a:extLst>
              </p:cNvPr>
              <p:cNvGrpSpPr/>
              <p:nvPr/>
            </p:nvGrpSpPr>
            <p:grpSpPr>
              <a:xfrm>
                <a:off x="4580772" y="1224191"/>
                <a:ext cx="2214040" cy="760970"/>
                <a:chOff x="4532928" y="4569560"/>
                <a:chExt cx="2214040" cy="760970"/>
              </a:xfrm>
            </p:grpSpPr>
            <p:sp>
              <p:nvSpPr>
                <p:cNvPr id="291" name="Rectangle 290">
                  <a:extLst>
                    <a:ext uri="{FF2B5EF4-FFF2-40B4-BE49-F238E27FC236}">
                      <a16:creationId xmlns:a16="http://schemas.microsoft.com/office/drawing/2014/main" id="{38FADF27-24CE-4C40-944E-521F419867E4}"/>
                    </a:ext>
                  </a:extLst>
                </p:cNvPr>
                <p:cNvSpPr/>
                <p:nvPr/>
              </p:nvSpPr>
              <p:spPr bwMode="auto">
                <a:xfrm>
                  <a:off x="4532928" y="4569560"/>
                  <a:ext cx="2214040" cy="760970"/>
                </a:xfrm>
                <a:prstGeom prst="rect">
                  <a:avLst/>
                </a:prstGeom>
                <a:solidFill>
                  <a:schemeClr val="tx1">
                    <a:lumMod val="75000"/>
                    <a:lumOff val="25000"/>
                  </a:schemeClr>
                </a:solidFill>
                <a:ln w="19050">
                  <a:noFill/>
                  <a:prstDash val="sysDot"/>
                  <a:headEnd type="none" w="med" len="med"/>
                  <a:tailEnd type="none" w="med" len="med"/>
                </a:ln>
                <a:effectLst>
                  <a:outerShdw blurRad="139700" dist="38100" dir="2400000" algn="ctr"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ts val="600"/>
                    </a:spcAft>
                    <a:buClrTx/>
                    <a:buSzTx/>
                    <a:buFontTx/>
                    <a:buNone/>
                    <a:tabLst/>
                    <a:defRPr/>
                  </a:pPr>
                  <a:r>
                    <a:rPr kumimoji="0" lang="en-US" sz="900" b="1"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Policy is evaluated when </a:t>
                  </a:r>
                </a:p>
                <a:p>
                  <a:pPr marL="285750" marR="0" lvl="0" indent="0" algn="l" defTabSz="932472" rtl="0" eaLnBrk="1" fontAlgn="base" latinLnBrk="0" hangingPunct="1">
                    <a:lnSpc>
                      <a:spcPct val="100000"/>
                    </a:lnSpc>
                    <a:spcBef>
                      <a:spcPct val="0"/>
                    </a:spcBef>
                    <a:spcAft>
                      <a:spcPts val="600"/>
                    </a:spcAft>
                    <a:buClrTx/>
                    <a:buSzTx/>
                    <a:buFontTx/>
                    <a:buNone/>
                    <a:tabLst/>
                    <a:defRPr/>
                  </a:pPr>
                  <a:r>
                    <a:rPr kumimoji="0" lang="en-US" sz="9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rPr>
                    <a:t>Initial Access Request</a:t>
                  </a:r>
                </a:p>
                <a:p>
                  <a:pPr marL="285750" marR="0" lvl="0" indent="0" algn="l" defTabSz="932472" rtl="0" eaLnBrk="1" fontAlgn="base" latinLnBrk="0" hangingPunct="1">
                    <a:lnSpc>
                      <a:spcPct val="100000"/>
                    </a:lnSpc>
                    <a:spcBef>
                      <a:spcPct val="0"/>
                    </a:spcBef>
                    <a:spcAft>
                      <a:spcPts val="600"/>
                    </a:spcAft>
                    <a:buClrTx/>
                    <a:buSzTx/>
                    <a:buFontTx/>
                    <a:buNone/>
                    <a:tabLst/>
                    <a:defRPr/>
                  </a:pPr>
                  <a:r>
                    <a:rPr kumimoji="0" lang="en-US" sz="9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rPr>
                    <a:t>Change in posture (AADIP signal)</a:t>
                  </a:r>
                </a:p>
              </p:txBody>
            </p:sp>
            <p:pic>
              <p:nvPicPr>
                <p:cNvPr id="292" name="Graphic 291" descr="Arrow circle">
                  <a:extLst>
                    <a:ext uri="{FF2B5EF4-FFF2-40B4-BE49-F238E27FC236}">
                      <a16:creationId xmlns:a16="http://schemas.microsoft.com/office/drawing/2014/main" id="{AF4A5A12-84FE-4374-8BEF-A678408A3865}"/>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4637237" y="5032321"/>
                  <a:ext cx="261659" cy="261659"/>
                </a:xfrm>
                <a:prstGeom prst="rect">
                  <a:avLst/>
                </a:prstGeom>
              </p:spPr>
            </p:pic>
            <p:pic>
              <p:nvPicPr>
                <p:cNvPr id="293" name="Graphic 292" descr="Line arrow: Slight curve">
                  <a:extLst>
                    <a:ext uri="{FF2B5EF4-FFF2-40B4-BE49-F238E27FC236}">
                      <a16:creationId xmlns:a16="http://schemas.microsoft.com/office/drawing/2014/main" id="{9148DFEB-8320-40FF-A1F2-1B198EA42A19}"/>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4675833" y="4858730"/>
                  <a:ext cx="181356" cy="181356"/>
                </a:xfrm>
                <a:prstGeom prst="rect">
                  <a:avLst/>
                </a:prstGeom>
              </p:spPr>
            </p:pic>
          </p:grpSp>
          <p:cxnSp>
            <p:nvCxnSpPr>
              <p:cNvPr id="294" name="Connector: Elbow 293">
                <a:extLst>
                  <a:ext uri="{FF2B5EF4-FFF2-40B4-BE49-F238E27FC236}">
                    <a16:creationId xmlns:a16="http://schemas.microsoft.com/office/drawing/2014/main" id="{4BC0C5AD-8B52-4EF4-8AB9-AFABAE26A948}"/>
                  </a:ext>
                </a:extLst>
              </p:cNvPr>
              <p:cNvCxnSpPr>
                <a:cxnSpLocks/>
              </p:cNvCxnSpPr>
              <p:nvPr/>
            </p:nvCxnSpPr>
            <p:spPr>
              <a:xfrm flipH="1">
                <a:off x="5576867" y="2256966"/>
                <a:ext cx="320040" cy="246888"/>
              </a:xfrm>
              <a:prstGeom prst="bentConnector2">
                <a:avLst/>
              </a:prstGeom>
              <a:ln w="25400">
                <a:solidFill>
                  <a:schemeClr val="tx1"/>
                </a:solidFill>
                <a:headEnd type="none" w="lg" len="med"/>
                <a:tailEnd type="arrow" w="med" len="med"/>
              </a:ln>
            </p:spPr>
            <p:style>
              <a:lnRef idx="1">
                <a:schemeClr val="accent1"/>
              </a:lnRef>
              <a:fillRef idx="0">
                <a:schemeClr val="accent1"/>
              </a:fillRef>
              <a:effectRef idx="0">
                <a:schemeClr val="accent1"/>
              </a:effectRef>
              <a:fontRef idx="minor">
                <a:schemeClr val="tx1"/>
              </a:fontRef>
            </p:style>
          </p:cxnSp>
        </p:grpSp>
        <p:sp>
          <p:nvSpPr>
            <p:cNvPr id="451" name="Freeform 124">
              <a:extLst>
                <a:ext uri="{FF2B5EF4-FFF2-40B4-BE49-F238E27FC236}">
                  <a16:creationId xmlns:a16="http://schemas.microsoft.com/office/drawing/2014/main" id="{9D71F44F-1D2D-4A5A-A28D-C758C8D380FE}"/>
                </a:ext>
              </a:extLst>
            </p:cNvPr>
            <p:cNvSpPr>
              <a:spLocks noEditPoints="1"/>
            </p:cNvSpPr>
            <p:nvPr/>
          </p:nvSpPr>
          <p:spPr bwMode="auto">
            <a:xfrm>
              <a:off x="5937307" y="2126836"/>
              <a:ext cx="270510" cy="314325"/>
            </a:xfrm>
            <a:custGeom>
              <a:avLst/>
              <a:gdLst>
                <a:gd name="T0" fmla="*/ 200 w 228"/>
                <a:gd name="T1" fmla="*/ 134 h 267"/>
                <a:gd name="T2" fmla="*/ 200 w 228"/>
                <a:gd name="T3" fmla="*/ 134 h 267"/>
                <a:gd name="T4" fmla="*/ 27 w 228"/>
                <a:gd name="T5" fmla="*/ 134 h 267"/>
                <a:gd name="T6" fmla="*/ 27 w 228"/>
                <a:gd name="T7" fmla="*/ 107 h 267"/>
                <a:gd name="T8" fmla="*/ 200 w 228"/>
                <a:gd name="T9" fmla="*/ 107 h 267"/>
                <a:gd name="T10" fmla="*/ 200 w 228"/>
                <a:gd name="T11" fmla="*/ 134 h 267"/>
                <a:gd name="T12" fmla="*/ 200 w 228"/>
                <a:gd name="T13" fmla="*/ 187 h 267"/>
                <a:gd name="T14" fmla="*/ 200 w 228"/>
                <a:gd name="T15" fmla="*/ 187 h 267"/>
                <a:gd name="T16" fmla="*/ 27 w 228"/>
                <a:gd name="T17" fmla="*/ 187 h 267"/>
                <a:gd name="T18" fmla="*/ 27 w 228"/>
                <a:gd name="T19" fmla="*/ 160 h 267"/>
                <a:gd name="T20" fmla="*/ 200 w 228"/>
                <a:gd name="T21" fmla="*/ 160 h 267"/>
                <a:gd name="T22" fmla="*/ 200 w 228"/>
                <a:gd name="T23" fmla="*/ 187 h 267"/>
                <a:gd name="T24" fmla="*/ 200 w 228"/>
                <a:gd name="T25" fmla="*/ 240 h 267"/>
                <a:gd name="T26" fmla="*/ 200 w 228"/>
                <a:gd name="T27" fmla="*/ 240 h 267"/>
                <a:gd name="T28" fmla="*/ 27 w 228"/>
                <a:gd name="T29" fmla="*/ 240 h 267"/>
                <a:gd name="T30" fmla="*/ 27 w 228"/>
                <a:gd name="T31" fmla="*/ 213 h 267"/>
                <a:gd name="T32" fmla="*/ 200 w 228"/>
                <a:gd name="T33" fmla="*/ 213 h 267"/>
                <a:gd name="T34" fmla="*/ 200 w 228"/>
                <a:gd name="T35" fmla="*/ 240 h 267"/>
                <a:gd name="T36" fmla="*/ 27 w 228"/>
                <a:gd name="T37" fmla="*/ 54 h 267"/>
                <a:gd name="T38" fmla="*/ 27 w 228"/>
                <a:gd name="T39" fmla="*/ 54 h 267"/>
                <a:gd name="T40" fmla="*/ 94 w 228"/>
                <a:gd name="T41" fmla="*/ 54 h 267"/>
                <a:gd name="T42" fmla="*/ 94 w 228"/>
                <a:gd name="T43" fmla="*/ 80 h 267"/>
                <a:gd name="T44" fmla="*/ 27 w 228"/>
                <a:gd name="T45" fmla="*/ 80 h 267"/>
                <a:gd name="T46" fmla="*/ 27 w 228"/>
                <a:gd name="T47" fmla="*/ 54 h 267"/>
                <a:gd name="T48" fmla="*/ 212 w 228"/>
                <a:gd name="T49" fmla="*/ 0 h 267"/>
                <a:gd name="T50" fmla="*/ 212 w 228"/>
                <a:gd name="T51" fmla="*/ 0 h 267"/>
                <a:gd name="T52" fmla="*/ 93 w 228"/>
                <a:gd name="T53" fmla="*/ 0 h 267"/>
                <a:gd name="T54" fmla="*/ 0 w 228"/>
                <a:gd name="T55" fmla="*/ 0 h 267"/>
                <a:gd name="T56" fmla="*/ 0 w 228"/>
                <a:gd name="T57" fmla="*/ 267 h 267"/>
                <a:gd name="T58" fmla="*/ 225 w 228"/>
                <a:gd name="T59" fmla="*/ 267 h 267"/>
                <a:gd name="T60" fmla="*/ 228 w 228"/>
                <a:gd name="T61" fmla="*/ 16 h 267"/>
                <a:gd name="T62" fmla="*/ 212 w 228"/>
                <a:gd name="T63"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8" h="267">
                  <a:moveTo>
                    <a:pt x="200" y="134"/>
                  </a:moveTo>
                  <a:lnTo>
                    <a:pt x="200" y="134"/>
                  </a:lnTo>
                  <a:lnTo>
                    <a:pt x="27" y="134"/>
                  </a:lnTo>
                  <a:lnTo>
                    <a:pt x="27" y="107"/>
                  </a:lnTo>
                  <a:lnTo>
                    <a:pt x="200" y="107"/>
                  </a:lnTo>
                  <a:lnTo>
                    <a:pt x="200" y="134"/>
                  </a:lnTo>
                  <a:close/>
                  <a:moveTo>
                    <a:pt x="200" y="187"/>
                  </a:moveTo>
                  <a:lnTo>
                    <a:pt x="200" y="187"/>
                  </a:lnTo>
                  <a:lnTo>
                    <a:pt x="27" y="187"/>
                  </a:lnTo>
                  <a:lnTo>
                    <a:pt x="27" y="160"/>
                  </a:lnTo>
                  <a:lnTo>
                    <a:pt x="200" y="160"/>
                  </a:lnTo>
                  <a:lnTo>
                    <a:pt x="200" y="187"/>
                  </a:lnTo>
                  <a:close/>
                  <a:moveTo>
                    <a:pt x="200" y="240"/>
                  </a:moveTo>
                  <a:lnTo>
                    <a:pt x="200" y="240"/>
                  </a:lnTo>
                  <a:lnTo>
                    <a:pt x="27" y="240"/>
                  </a:lnTo>
                  <a:lnTo>
                    <a:pt x="27" y="213"/>
                  </a:lnTo>
                  <a:lnTo>
                    <a:pt x="200" y="213"/>
                  </a:lnTo>
                  <a:lnTo>
                    <a:pt x="200" y="240"/>
                  </a:lnTo>
                  <a:close/>
                  <a:moveTo>
                    <a:pt x="27" y="54"/>
                  </a:moveTo>
                  <a:lnTo>
                    <a:pt x="27" y="54"/>
                  </a:lnTo>
                  <a:lnTo>
                    <a:pt x="94" y="54"/>
                  </a:lnTo>
                  <a:lnTo>
                    <a:pt x="94" y="80"/>
                  </a:lnTo>
                  <a:lnTo>
                    <a:pt x="27" y="80"/>
                  </a:lnTo>
                  <a:lnTo>
                    <a:pt x="27" y="54"/>
                  </a:lnTo>
                  <a:close/>
                  <a:moveTo>
                    <a:pt x="212" y="0"/>
                  </a:moveTo>
                  <a:lnTo>
                    <a:pt x="212" y="0"/>
                  </a:lnTo>
                  <a:lnTo>
                    <a:pt x="93" y="0"/>
                  </a:lnTo>
                  <a:lnTo>
                    <a:pt x="0" y="0"/>
                  </a:lnTo>
                  <a:lnTo>
                    <a:pt x="0" y="267"/>
                  </a:lnTo>
                  <a:lnTo>
                    <a:pt x="225" y="267"/>
                  </a:lnTo>
                  <a:lnTo>
                    <a:pt x="228" y="16"/>
                  </a:lnTo>
                  <a:lnTo>
                    <a:pt x="212" y="0"/>
                  </a:lnTo>
                  <a:close/>
                </a:path>
              </a:pathLst>
            </a:custGeom>
            <a:solidFill>
              <a:schemeClr val="accent6"/>
            </a:solidFill>
            <a:ln w="0">
              <a:noFill/>
              <a:prstDash val="solid"/>
              <a:round/>
              <a:headEnd/>
              <a:tailEnd/>
            </a:ln>
          </p:spPr>
          <p:txBody>
            <a:bodyPr vert="horz" wrap="square" lIns="109728" tIns="54864" rIns="109728" bIns="54864"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C3C41"/>
                </a:solidFill>
                <a:effectLst/>
                <a:uLnTx/>
                <a:uFillTx/>
                <a:latin typeface="Segoe UI"/>
                <a:ea typeface="+mn-ea"/>
                <a:cs typeface="+mn-cs"/>
              </a:endParaRPr>
            </a:p>
          </p:txBody>
        </p:sp>
        <p:sp>
          <p:nvSpPr>
            <p:cNvPr id="452" name="Rectangle 451">
              <a:extLst>
                <a:ext uri="{FF2B5EF4-FFF2-40B4-BE49-F238E27FC236}">
                  <a16:creationId xmlns:a16="http://schemas.microsoft.com/office/drawing/2014/main" id="{C0724819-C8E7-4A30-9666-9AAEE609AB1D}"/>
                </a:ext>
              </a:extLst>
            </p:cNvPr>
            <p:cNvSpPr/>
            <p:nvPr/>
          </p:nvSpPr>
          <p:spPr>
            <a:xfrm>
              <a:off x="6165870" y="2113075"/>
              <a:ext cx="920669" cy="338554"/>
            </a:xfrm>
            <a:prstGeom prst="rect">
              <a:avLst/>
            </a:prstGeom>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gradFill>
                    <a:gsLst>
                      <a:gs pos="0">
                        <a:srgbClr val="000000"/>
                      </a:gs>
                      <a:gs pos="100000">
                        <a:srgbClr val="000000"/>
                      </a:gs>
                    </a:gsLst>
                    <a:lin ang="5400000" scaled="0"/>
                  </a:gradFill>
                  <a:effectLst/>
                  <a:uLnTx/>
                  <a:uFillTx/>
                  <a:latin typeface="Segoe UI Semibold"/>
                  <a:ea typeface="+mn-ea"/>
                  <a:cs typeface="Segoe UI" panose="020B0502040204020203" pitchFamily="34" charset="0"/>
                </a:rPr>
                <a:t>Organization Policy</a:t>
              </a:r>
              <a:endParaRPr kumimoji="0" lang="en-US" sz="800" b="0" i="0" u="none" strike="noStrike" kern="1200" cap="none" spc="0" normalizeH="0" baseline="0" noProof="0">
                <a:ln>
                  <a:noFill/>
                </a:ln>
                <a:gradFill>
                  <a:gsLst>
                    <a:gs pos="0">
                      <a:srgbClr val="000000"/>
                    </a:gs>
                    <a:gs pos="100000">
                      <a:srgbClr val="000000"/>
                    </a:gs>
                  </a:gsLst>
                  <a:lin ang="5400000" scaled="0"/>
                </a:gradFill>
                <a:effectLst/>
                <a:uLnTx/>
                <a:uFillTx/>
                <a:latin typeface="Segoe UI Semibold"/>
                <a:ea typeface="+mn-ea"/>
                <a:cs typeface="+mn-cs"/>
              </a:endParaRPr>
            </a:p>
          </p:txBody>
        </p:sp>
      </p:grpSp>
      <p:sp>
        <p:nvSpPr>
          <p:cNvPr id="9" name="Title 1">
            <a:extLst>
              <a:ext uri="{FF2B5EF4-FFF2-40B4-BE49-F238E27FC236}">
                <a16:creationId xmlns:a16="http://schemas.microsoft.com/office/drawing/2014/main" id="{4EE24DCA-FD64-413E-B1A8-73E1F478BEB5}"/>
              </a:ext>
            </a:extLst>
          </p:cNvPr>
          <p:cNvSpPr txBox="1">
            <a:spLocks/>
          </p:cNvSpPr>
          <p:nvPr/>
        </p:nvSpPr>
        <p:spPr>
          <a:xfrm>
            <a:off x="577481" y="217752"/>
            <a:ext cx="10903319" cy="553998"/>
          </a:xfrm>
          <a:prstGeom prst="rect">
            <a:avLst/>
          </a:prstGeom>
        </p:spPr>
        <p:txBody>
          <a:bodyPr vert="horz" wrap="square" lIns="0" tIns="0" rIns="0" bIns="0" rtlCol="0" anchor="t">
            <a:spAutoFit/>
          </a:bodyPr>
          <a:lstStyle>
            <a:lvl1pPr algn="l" defTabSz="932719" rtl="0" eaLnBrk="1" latinLnBrk="0" hangingPunct="1">
              <a:lnSpc>
                <a:spcPct val="100000"/>
              </a:lnSpc>
              <a:spcBef>
                <a:spcPct val="0"/>
              </a:spcBef>
              <a:buNone/>
              <a:defRPr lang="en-US" sz="3600" b="1" kern="1200" cap="none" spc="-51"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GB"/>
              <a:t>Zero Trust Access Control</a:t>
            </a:r>
          </a:p>
        </p:txBody>
      </p:sp>
    </p:spTree>
    <p:extLst>
      <p:ext uri="{BB962C8B-B14F-4D97-AF65-F5344CB8AC3E}">
        <p14:creationId xmlns:p14="http://schemas.microsoft.com/office/powerpoint/2010/main" val="32311866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7"/>
                                        </p:tgtEl>
                                        <p:attrNameLst>
                                          <p:attrName>style.visibility</p:attrName>
                                        </p:attrNameLst>
                                      </p:cBhvr>
                                      <p:to>
                                        <p:strVal val="visible"/>
                                      </p:to>
                                    </p:set>
                                    <p:animEffect transition="in" filter="fade">
                                      <p:cBhvr>
                                        <p:cTn id="7" dur="500"/>
                                        <p:tgtEl>
                                          <p:spTgt spid="3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6"/>
                                        </p:tgtEl>
                                        <p:attrNameLst>
                                          <p:attrName>style.visibility</p:attrName>
                                        </p:attrNameLst>
                                      </p:cBhvr>
                                      <p:to>
                                        <p:strVal val="visible"/>
                                      </p:to>
                                    </p:set>
                                    <p:animEffect transition="in" filter="fade">
                                      <p:cBhvr>
                                        <p:cTn id="10" dur="500"/>
                                        <p:tgtEl>
                                          <p:spTgt spid="3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500"/>
                            </p:stCondLst>
                            <p:childTnLst>
                              <p:par>
                                <p:cTn id="27" presetID="26" presetClass="emph" presetSubtype="0" fill="hold" nodeType="afterEffect">
                                  <p:stCondLst>
                                    <p:cond delay="0"/>
                                  </p:stCondLst>
                                  <p:childTnLst>
                                    <p:animEffect transition="out" filter="fade">
                                      <p:cBhvr>
                                        <p:cTn id="28" dur="500" tmFilter="0, 0; .2, .5; .8, .5; 1, 0"/>
                                        <p:tgtEl>
                                          <p:spTgt spid="14"/>
                                        </p:tgtEl>
                                      </p:cBhvr>
                                    </p:animEffect>
                                    <p:animScale>
                                      <p:cBhvr>
                                        <p:cTn id="29" dur="250" autoRev="1" fill="hold"/>
                                        <p:tgtEl>
                                          <p:spTgt spid="14"/>
                                        </p:tgtEl>
                                      </p:cBhvr>
                                      <p:by x="105000" y="105000"/>
                                    </p:animScale>
                                  </p:childTnLst>
                                </p:cTn>
                              </p:par>
                            </p:childTnLst>
                          </p:cTn>
                        </p:par>
                        <p:par>
                          <p:cTn id="30" fill="hold">
                            <p:stCondLst>
                              <p:cond delay="1000"/>
                            </p:stCondLst>
                            <p:childTnLst>
                              <p:par>
                                <p:cTn id="31" presetID="22" presetClass="entr" presetSubtype="2"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right)">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mph" presetSubtype="0" fill="hold" nodeType="clickEffect">
                                  <p:stCondLst>
                                    <p:cond delay="0"/>
                                  </p:stCondLst>
                                  <p:childTnLst>
                                    <p:animEffect transition="out" filter="fade">
                                      <p:cBhvr>
                                        <p:cTn id="37" dur="500" tmFilter="0, 0; .2, .5; .8, .5; 1, 0"/>
                                        <p:tgtEl>
                                          <p:spTgt spid="14"/>
                                        </p:tgtEl>
                                      </p:cBhvr>
                                    </p:animEffect>
                                    <p:animScale>
                                      <p:cBhvr>
                                        <p:cTn id="38" dur="250" autoRev="1" fill="hold"/>
                                        <p:tgtEl>
                                          <p:spTgt spid="14"/>
                                        </p:tgtEl>
                                      </p:cBhvr>
                                      <p:by x="105000" y="105000"/>
                                    </p:animScale>
                                  </p:childTnLst>
                                </p:cTn>
                              </p:par>
                            </p:childTnLst>
                          </p:cTn>
                        </p:par>
                        <p:par>
                          <p:cTn id="39" fill="hold">
                            <p:stCondLst>
                              <p:cond delay="500"/>
                            </p:stCondLst>
                            <p:childTnLst>
                              <p:par>
                                <p:cTn id="40" presetID="22" presetClass="entr" presetSubtype="1"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up)">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14"/>
                                        </p:tgtEl>
                                      </p:cBhvr>
                                    </p:animEffect>
                                    <p:animScale>
                                      <p:cBhvr>
                                        <p:cTn id="47" dur="250" autoRev="1" fill="hold"/>
                                        <p:tgtEl>
                                          <p:spTgt spid="14"/>
                                        </p:tgtEl>
                                      </p:cBhvr>
                                      <p:by x="105000" y="105000"/>
                                    </p:animScale>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 grpId="0"/>
      <p:bldP spid="3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FA4A18-174A-4DB7-8F55-2A46880BC379}"/>
              </a:ext>
            </a:extLst>
          </p:cNvPr>
          <p:cNvSpPr/>
          <p:nvPr/>
        </p:nvSpPr>
        <p:spPr bwMode="auto">
          <a:xfrm>
            <a:off x="0" y="961588"/>
            <a:ext cx="12192000" cy="5758807"/>
          </a:xfrm>
          <a:prstGeom prst="rect">
            <a:avLst/>
          </a:prstGeom>
          <a:solidFill>
            <a:schemeClr val="bg1"/>
          </a:solidFill>
          <a:ln>
            <a:noFill/>
          </a:ln>
          <a:effectLst>
            <a:outerShdw blurRad="292100" dist="38100" dir="3600000" sx="102000" sy="102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 name="Freeform 10"/>
          <p:cNvSpPr>
            <a:spLocks noChangeAspect="1"/>
          </p:cNvSpPr>
          <p:nvPr/>
        </p:nvSpPr>
        <p:spPr bwMode="black">
          <a:xfrm>
            <a:off x="6038007" y="1257209"/>
            <a:ext cx="4815359" cy="2847802"/>
          </a:xfrm>
          <a:custGeom>
            <a:avLst/>
            <a:gdLst>
              <a:gd name="T0" fmla="*/ 1942 w 2359"/>
              <a:gd name="T1" fmla="*/ 1394 h 1394"/>
              <a:gd name="T2" fmla="*/ 416 w 2359"/>
              <a:gd name="T3" fmla="*/ 1394 h 1394"/>
              <a:gd name="T4" fmla="*/ 0 w 2359"/>
              <a:gd name="T5" fmla="*/ 971 h 1394"/>
              <a:gd name="T6" fmla="*/ 416 w 2359"/>
              <a:gd name="T7" fmla="*/ 552 h 1394"/>
              <a:gd name="T8" fmla="*/ 517 w 2359"/>
              <a:gd name="T9" fmla="*/ 565 h 1394"/>
              <a:gd name="T10" fmla="*/ 925 w 2359"/>
              <a:gd name="T11" fmla="*/ 221 h 1394"/>
              <a:gd name="T12" fmla="*/ 1175 w 2359"/>
              <a:gd name="T13" fmla="*/ 305 h 1394"/>
              <a:gd name="T14" fmla="*/ 1578 w 2359"/>
              <a:gd name="T15" fmla="*/ 0 h 1394"/>
              <a:gd name="T16" fmla="*/ 1982 w 2359"/>
              <a:gd name="T17" fmla="*/ 424 h 1394"/>
              <a:gd name="T18" fmla="*/ 1968 w 2359"/>
              <a:gd name="T19" fmla="*/ 552 h 1394"/>
              <a:gd name="T20" fmla="*/ 2359 w 2359"/>
              <a:gd name="T21" fmla="*/ 971 h 1394"/>
              <a:gd name="T22" fmla="*/ 1942 w 2359"/>
              <a:gd name="T23"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9" h="1394">
                <a:moveTo>
                  <a:pt x="1942" y="1394"/>
                </a:moveTo>
                <a:cubicBezTo>
                  <a:pt x="416" y="1394"/>
                  <a:pt x="416" y="1394"/>
                  <a:pt x="416" y="1394"/>
                </a:cubicBezTo>
                <a:cubicBezTo>
                  <a:pt x="193" y="1394"/>
                  <a:pt x="0" y="1200"/>
                  <a:pt x="0" y="971"/>
                </a:cubicBezTo>
                <a:cubicBezTo>
                  <a:pt x="0" y="741"/>
                  <a:pt x="193" y="552"/>
                  <a:pt x="416" y="552"/>
                </a:cubicBezTo>
                <a:cubicBezTo>
                  <a:pt x="451" y="552"/>
                  <a:pt x="487" y="556"/>
                  <a:pt x="517" y="565"/>
                </a:cubicBezTo>
                <a:cubicBezTo>
                  <a:pt x="552" y="362"/>
                  <a:pt x="719" y="221"/>
                  <a:pt x="925" y="221"/>
                </a:cubicBezTo>
                <a:cubicBezTo>
                  <a:pt x="1021" y="221"/>
                  <a:pt x="1105" y="247"/>
                  <a:pt x="1175" y="305"/>
                </a:cubicBezTo>
                <a:cubicBezTo>
                  <a:pt x="1227" y="128"/>
                  <a:pt x="1394" y="0"/>
                  <a:pt x="1578" y="0"/>
                </a:cubicBezTo>
                <a:cubicBezTo>
                  <a:pt x="1802" y="0"/>
                  <a:pt x="1982" y="190"/>
                  <a:pt x="1982" y="424"/>
                </a:cubicBezTo>
                <a:cubicBezTo>
                  <a:pt x="1982" y="468"/>
                  <a:pt x="1977" y="512"/>
                  <a:pt x="1968" y="552"/>
                </a:cubicBezTo>
                <a:cubicBezTo>
                  <a:pt x="2188" y="565"/>
                  <a:pt x="2359" y="750"/>
                  <a:pt x="2359" y="971"/>
                </a:cubicBezTo>
                <a:cubicBezTo>
                  <a:pt x="2359" y="1205"/>
                  <a:pt x="2170" y="1394"/>
                  <a:pt x="1942" y="1394"/>
                </a:cubicBezTo>
                <a:close/>
              </a:path>
            </a:pathLst>
          </a:custGeom>
          <a:solidFill>
            <a:srgbClr val="F2F2F2"/>
          </a:solidFill>
          <a:ln>
            <a:noFill/>
          </a:ln>
        </p:spPr>
        <p:txBody>
          <a:bodyPr vert="horz" wrap="square" lIns="89628" tIns="44813" rIns="89628" bIns="44813" numCol="1" anchor="t" anchorCtr="0" compatLnSpc="1">
            <a:prstTxWarp prst="textNoShape">
              <a:avLst/>
            </a:prstTxWarp>
          </a:bodyPr>
          <a:lstStyle/>
          <a:p>
            <a:pPr defTabSz="914203">
              <a:defRPr/>
            </a:pPr>
            <a:endParaRPr lang="en-US" sz="1371" kern="0">
              <a:solidFill>
                <a:srgbClr val="505050"/>
              </a:solidFill>
              <a:latin typeface="Segoe UI"/>
            </a:endParaRPr>
          </a:p>
        </p:txBody>
      </p:sp>
      <p:sp>
        <p:nvSpPr>
          <p:cNvPr id="87" name="Freeform 86"/>
          <p:cNvSpPr>
            <a:spLocks noChangeAspect="1"/>
          </p:cNvSpPr>
          <p:nvPr/>
        </p:nvSpPr>
        <p:spPr bwMode="black">
          <a:xfrm>
            <a:off x="9307688" y="2980859"/>
            <a:ext cx="1268034" cy="749914"/>
          </a:xfrm>
          <a:custGeom>
            <a:avLst/>
            <a:gdLst>
              <a:gd name="T0" fmla="*/ 1942 w 2359"/>
              <a:gd name="T1" fmla="*/ 1394 h 1394"/>
              <a:gd name="T2" fmla="*/ 416 w 2359"/>
              <a:gd name="T3" fmla="*/ 1394 h 1394"/>
              <a:gd name="T4" fmla="*/ 0 w 2359"/>
              <a:gd name="T5" fmla="*/ 971 h 1394"/>
              <a:gd name="T6" fmla="*/ 416 w 2359"/>
              <a:gd name="T7" fmla="*/ 552 h 1394"/>
              <a:gd name="T8" fmla="*/ 517 w 2359"/>
              <a:gd name="T9" fmla="*/ 565 h 1394"/>
              <a:gd name="T10" fmla="*/ 925 w 2359"/>
              <a:gd name="T11" fmla="*/ 221 h 1394"/>
              <a:gd name="T12" fmla="*/ 1175 w 2359"/>
              <a:gd name="T13" fmla="*/ 305 h 1394"/>
              <a:gd name="T14" fmla="*/ 1578 w 2359"/>
              <a:gd name="T15" fmla="*/ 0 h 1394"/>
              <a:gd name="T16" fmla="*/ 1982 w 2359"/>
              <a:gd name="T17" fmla="*/ 424 h 1394"/>
              <a:gd name="T18" fmla="*/ 1968 w 2359"/>
              <a:gd name="T19" fmla="*/ 552 h 1394"/>
              <a:gd name="T20" fmla="*/ 2359 w 2359"/>
              <a:gd name="T21" fmla="*/ 971 h 1394"/>
              <a:gd name="T22" fmla="*/ 1942 w 2359"/>
              <a:gd name="T23"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9" h="1394">
                <a:moveTo>
                  <a:pt x="1942" y="1394"/>
                </a:moveTo>
                <a:cubicBezTo>
                  <a:pt x="416" y="1394"/>
                  <a:pt x="416" y="1394"/>
                  <a:pt x="416" y="1394"/>
                </a:cubicBezTo>
                <a:cubicBezTo>
                  <a:pt x="193" y="1394"/>
                  <a:pt x="0" y="1200"/>
                  <a:pt x="0" y="971"/>
                </a:cubicBezTo>
                <a:cubicBezTo>
                  <a:pt x="0" y="741"/>
                  <a:pt x="193" y="552"/>
                  <a:pt x="416" y="552"/>
                </a:cubicBezTo>
                <a:cubicBezTo>
                  <a:pt x="451" y="552"/>
                  <a:pt x="487" y="556"/>
                  <a:pt x="517" y="565"/>
                </a:cubicBezTo>
                <a:cubicBezTo>
                  <a:pt x="552" y="362"/>
                  <a:pt x="719" y="221"/>
                  <a:pt x="925" y="221"/>
                </a:cubicBezTo>
                <a:cubicBezTo>
                  <a:pt x="1021" y="221"/>
                  <a:pt x="1105" y="247"/>
                  <a:pt x="1175" y="305"/>
                </a:cubicBezTo>
                <a:cubicBezTo>
                  <a:pt x="1227" y="128"/>
                  <a:pt x="1394" y="0"/>
                  <a:pt x="1578" y="0"/>
                </a:cubicBezTo>
                <a:cubicBezTo>
                  <a:pt x="1802" y="0"/>
                  <a:pt x="1982" y="190"/>
                  <a:pt x="1982" y="424"/>
                </a:cubicBezTo>
                <a:cubicBezTo>
                  <a:pt x="1982" y="468"/>
                  <a:pt x="1977" y="512"/>
                  <a:pt x="1968" y="552"/>
                </a:cubicBezTo>
                <a:cubicBezTo>
                  <a:pt x="2188" y="565"/>
                  <a:pt x="2359" y="750"/>
                  <a:pt x="2359" y="971"/>
                </a:cubicBezTo>
                <a:cubicBezTo>
                  <a:pt x="2359" y="1205"/>
                  <a:pt x="2170" y="1394"/>
                  <a:pt x="1942" y="1394"/>
                </a:cubicBezTo>
                <a:close/>
              </a:path>
            </a:pathLst>
          </a:custGeom>
          <a:solidFill>
            <a:schemeClr val="bg1">
              <a:lumMod val="85000"/>
            </a:schemeClr>
          </a:solidFill>
          <a:ln>
            <a:noFill/>
          </a:ln>
        </p:spPr>
        <p:txBody>
          <a:bodyPr vert="horz" wrap="square" lIns="89628" tIns="44813" rIns="89628" bIns="44813" numCol="1" anchor="t" anchorCtr="0" compatLnSpc="1">
            <a:prstTxWarp prst="textNoShape">
              <a:avLst/>
            </a:prstTxWarp>
          </a:bodyPr>
          <a:lstStyle/>
          <a:p>
            <a:pPr defTabSz="914203">
              <a:defRPr/>
            </a:pPr>
            <a:endParaRPr lang="en-US" sz="1371" kern="0">
              <a:solidFill>
                <a:srgbClr val="505050"/>
              </a:solidFill>
              <a:latin typeface="Segoe UI"/>
            </a:endParaRPr>
          </a:p>
        </p:txBody>
      </p:sp>
      <p:sp>
        <p:nvSpPr>
          <p:cNvPr id="86" name="Freeform 85"/>
          <p:cNvSpPr>
            <a:spLocks noChangeAspect="1"/>
          </p:cNvSpPr>
          <p:nvPr/>
        </p:nvSpPr>
        <p:spPr bwMode="black">
          <a:xfrm>
            <a:off x="9755831" y="2233956"/>
            <a:ext cx="1047963" cy="619764"/>
          </a:xfrm>
          <a:custGeom>
            <a:avLst/>
            <a:gdLst>
              <a:gd name="T0" fmla="*/ 1942 w 2359"/>
              <a:gd name="T1" fmla="*/ 1394 h 1394"/>
              <a:gd name="T2" fmla="*/ 416 w 2359"/>
              <a:gd name="T3" fmla="*/ 1394 h 1394"/>
              <a:gd name="T4" fmla="*/ 0 w 2359"/>
              <a:gd name="T5" fmla="*/ 971 h 1394"/>
              <a:gd name="T6" fmla="*/ 416 w 2359"/>
              <a:gd name="T7" fmla="*/ 552 h 1394"/>
              <a:gd name="T8" fmla="*/ 517 w 2359"/>
              <a:gd name="T9" fmla="*/ 565 h 1394"/>
              <a:gd name="T10" fmla="*/ 925 w 2359"/>
              <a:gd name="T11" fmla="*/ 221 h 1394"/>
              <a:gd name="T12" fmla="*/ 1175 w 2359"/>
              <a:gd name="T13" fmla="*/ 305 h 1394"/>
              <a:gd name="T14" fmla="*/ 1578 w 2359"/>
              <a:gd name="T15" fmla="*/ 0 h 1394"/>
              <a:gd name="T16" fmla="*/ 1982 w 2359"/>
              <a:gd name="T17" fmla="*/ 424 h 1394"/>
              <a:gd name="T18" fmla="*/ 1968 w 2359"/>
              <a:gd name="T19" fmla="*/ 552 h 1394"/>
              <a:gd name="T20" fmla="*/ 2359 w 2359"/>
              <a:gd name="T21" fmla="*/ 971 h 1394"/>
              <a:gd name="T22" fmla="*/ 1942 w 2359"/>
              <a:gd name="T23"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9" h="1394">
                <a:moveTo>
                  <a:pt x="1942" y="1394"/>
                </a:moveTo>
                <a:cubicBezTo>
                  <a:pt x="416" y="1394"/>
                  <a:pt x="416" y="1394"/>
                  <a:pt x="416" y="1394"/>
                </a:cubicBezTo>
                <a:cubicBezTo>
                  <a:pt x="193" y="1394"/>
                  <a:pt x="0" y="1200"/>
                  <a:pt x="0" y="971"/>
                </a:cubicBezTo>
                <a:cubicBezTo>
                  <a:pt x="0" y="741"/>
                  <a:pt x="193" y="552"/>
                  <a:pt x="416" y="552"/>
                </a:cubicBezTo>
                <a:cubicBezTo>
                  <a:pt x="451" y="552"/>
                  <a:pt x="487" y="556"/>
                  <a:pt x="517" y="565"/>
                </a:cubicBezTo>
                <a:cubicBezTo>
                  <a:pt x="552" y="362"/>
                  <a:pt x="719" y="221"/>
                  <a:pt x="925" y="221"/>
                </a:cubicBezTo>
                <a:cubicBezTo>
                  <a:pt x="1021" y="221"/>
                  <a:pt x="1105" y="247"/>
                  <a:pt x="1175" y="305"/>
                </a:cubicBezTo>
                <a:cubicBezTo>
                  <a:pt x="1227" y="128"/>
                  <a:pt x="1394" y="0"/>
                  <a:pt x="1578" y="0"/>
                </a:cubicBezTo>
                <a:cubicBezTo>
                  <a:pt x="1802" y="0"/>
                  <a:pt x="1982" y="190"/>
                  <a:pt x="1982" y="424"/>
                </a:cubicBezTo>
                <a:cubicBezTo>
                  <a:pt x="1982" y="468"/>
                  <a:pt x="1977" y="512"/>
                  <a:pt x="1968" y="552"/>
                </a:cubicBezTo>
                <a:cubicBezTo>
                  <a:pt x="2188" y="565"/>
                  <a:pt x="2359" y="750"/>
                  <a:pt x="2359" y="971"/>
                </a:cubicBezTo>
                <a:cubicBezTo>
                  <a:pt x="2359" y="1205"/>
                  <a:pt x="2170" y="1394"/>
                  <a:pt x="1942" y="1394"/>
                </a:cubicBezTo>
                <a:close/>
              </a:path>
            </a:pathLst>
          </a:custGeom>
          <a:solidFill>
            <a:schemeClr val="bg1">
              <a:lumMod val="75000"/>
            </a:schemeClr>
          </a:solidFill>
          <a:ln>
            <a:noFill/>
          </a:ln>
        </p:spPr>
        <p:txBody>
          <a:bodyPr vert="horz" wrap="square" lIns="89628" tIns="44813" rIns="89628" bIns="44813" numCol="1" anchor="t" anchorCtr="0" compatLnSpc="1">
            <a:prstTxWarp prst="textNoShape">
              <a:avLst/>
            </a:prstTxWarp>
          </a:bodyPr>
          <a:lstStyle/>
          <a:p>
            <a:pPr defTabSz="914203">
              <a:defRPr/>
            </a:pPr>
            <a:endParaRPr lang="en-US" sz="1371" kern="0">
              <a:solidFill>
                <a:srgbClr val="505050"/>
              </a:solidFill>
              <a:latin typeface="Segoe UI"/>
            </a:endParaRPr>
          </a:p>
        </p:txBody>
      </p:sp>
      <p:sp>
        <p:nvSpPr>
          <p:cNvPr id="85" name="Freeform 84"/>
          <p:cNvSpPr>
            <a:spLocks noChangeAspect="1"/>
          </p:cNvSpPr>
          <p:nvPr/>
        </p:nvSpPr>
        <p:spPr bwMode="black">
          <a:xfrm>
            <a:off x="5960832" y="1683961"/>
            <a:ext cx="1687754" cy="998137"/>
          </a:xfrm>
          <a:custGeom>
            <a:avLst/>
            <a:gdLst>
              <a:gd name="T0" fmla="*/ 1942 w 2359"/>
              <a:gd name="T1" fmla="*/ 1394 h 1394"/>
              <a:gd name="T2" fmla="*/ 416 w 2359"/>
              <a:gd name="T3" fmla="*/ 1394 h 1394"/>
              <a:gd name="T4" fmla="*/ 0 w 2359"/>
              <a:gd name="T5" fmla="*/ 971 h 1394"/>
              <a:gd name="T6" fmla="*/ 416 w 2359"/>
              <a:gd name="T7" fmla="*/ 552 h 1394"/>
              <a:gd name="T8" fmla="*/ 517 w 2359"/>
              <a:gd name="T9" fmla="*/ 565 h 1394"/>
              <a:gd name="T10" fmla="*/ 925 w 2359"/>
              <a:gd name="T11" fmla="*/ 221 h 1394"/>
              <a:gd name="T12" fmla="*/ 1175 w 2359"/>
              <a:gd name="T13" fmla="*/ 305 h 1394"/>
              <a:gd name="T14" fmla="*/ 1578 w 2359"/>
              <a:gd name="T15" fmla="*/ 0 h 1394"/>
              <a:gd name="T16" fmla="*/ 1982 w 2359"/>
              <a:gd name="T17" fmla="*/ 424 h 1394"/>
              <a:gd name="T18" fmla="*/ 1968 w 2359"/>
              <a:gd name="T19" fmla="*/ 552 h 1394"/>
              <a:gd name="T20" fmla="*/ 2359 w 2359"/>
              <a:gd name="T21" fmla="*/ 971 h 1394"/>
              <a:gd name="T22" fmla="*/ 1942 w 2359"/>
              <a:gd name="T23"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9" h="1394">
                <a:moveTo>
                  <a:pt x="1942" y="1394"/>
                </a:moveTo>
                <a:cubicBezTo>
                  <a:pt x="416" y="1394"/>
                  <a:pt x="416" y="1394"/>
                  <a:pt x="416" y="1394"/>
                </a:cubicBezTo>
                <a:cubicBezTo>
                  <a:pt x="193" y="1394"/>
                  <a:pt x="0" y="1200"/>
                  <a:pt x="0" y="971"/>
                </a:cubicBezTo>
                <a:cubicBezTo>
                  <a:pt x="0" y="741"/>
                  <a:pt x="193" y="552"/>
                  <a:pt x="416" y="552"/>
                </a:cubicBezTo>
                <a:cubicBezTo>
                  <a:pt x="451" y="552"/>
                  <a:pt x="487" y="556"/>
                  <a:pt x="517" y="565"/>
                </a:cubicBezTo>
                <a:cubicBezTo>
                  <a:pt x="552" y="362"/>
                  <a:pt x="719" y="221"/>
                  <a:pt x="925" y="221"/>
                </a:cubicBezTo>
                <a:cubicBezTo>
                  <a:pt x="1021" y="221"/>
                  <a:pt x="1105" y="247"/>
                  <a:pt x="1175" y="305"/>
                </a:cubicBezTo>
                <a:cubicBezTo>
                  <a:pt x="1227" y="128"/>
                  <a:pt x="1394" y="0"/>
                  <a:pt x="1578" y="0"/>
                </a:cubicBezTo>
                <a:cubicBezTo>
                  <a:pt x="1802" y="0"/>
                  <a:pt x="1982" y="190"/>
                  <a:pt x="1982" y="424"/>
                </a:cubicBezTo>
                <a:cubicBezTo>
                  <a:pt x="1982" y="468"/>
                  <a:pt x="1977" y="512"/>
                  <a:pt x="1968" y="552"/>
                </a:cubicBezTo>
                <a:cubicBezTo>
                  <a:pt x="2188" y="565"/>
                  <a:pt x="2359" y="750"/>
                  <a:pt x="2359" y="971"/>
                </a:cubicBezTo>
                <a:cubicBezTo>
                  <a:pt x="2359" y="1205"/>
                  <a:pt x="2170" y="1394"/>
                  <a:pt x="1942" y="1394"/>
                </a:cubicBezTo>
                <a:close/>
              </a:path>
            </a:pathLst>
          </a:custGeom>
          <a:solidFill>
            <a:schemeClr val="bg2"/>
          </a:solidFill>
          <a:ln>
            <a:noFill/>
          </a:ln>
        </p:spPr>
        <p:txBody>
          <a:bodyPr vert="horz" wrap="square" lIns="89628" tIns="44813" rIns="89628" bIns="44813" numCol="1" anchor="t" anchorCtr="0" compatLnSpc="1">
            <a:prstTxWarp prst="textNoShape">
              <a:avLst/>
            </a:prstTxWarp>
          </a:bodyPr>
          <a:lstStyle/>
          <a:p>
            <a:pPr defTabSz="914203">
              <a:defRPr/>
            </a:pPr>
            <a:endParaRPr lang="en-US" sz="1371" kern="0">
              <a:solidFill>
                <a:srgbClr val="505050"/>
              </a:solidFill>
              <a:latin typeface="Segoe UI"/>
            </a:endParaRPr>
          </a:p>
        </p:txBody>
      </p:sp>
      <p:sp>
        <p:nvSpPr>
          <p:cNvPr id="84" name="Freeform 83"/>
          <p:cNvSpPr>
            <a:spLocks noChangeAspect="1"/>
          </p:cNvSpPr>
          <p:nvPr/>
        </p:nvSpPr>
        <p:spPr bwMode="black">
          <a:xfrm>
            <a:off x="7815584" y="1623805"/>
            <a:ext cx="1268034" cy="749914"/>
          </a:xfrm>
          <a:custGeom>
            <a:avLst/>
            <a:gdLst>
              <a:gd name="T0" fmla="*/ 1942 w 2359"/>
              <a:gd name="T1" fmla="*/ 1394 h 1394"/>
              <a:gd name="T2" fmla="*/ 416 w 2359"/>
              <a:gd name="T3" fmla="*/ 1394 h 1394"/>
              <a:gd name="T4" fmla="*/ 0 w 2359"/>
              <a:gd name="T5" fmla="*/ 971 h 1394"/>
              <a:gd name="T6" fmla="*/ 416 w 2359"/>
              <a:gd name="T7" fmla="*/ 552 h 1394"/>
              <a:gd name="T8" fmla="*/ 517 w 2359"/>
              <a:gd name="T9" fmla="*/ 565 h 1394"/>
              <a:gd name="T10" fmla="*/ 925 w 2359"/>
              <a:gd name="T11" fmla="*/ 221 h 1394"/>
              <a:gd name="T12" fmla="*/ 1175 w 2359"/>
              <a:gd name="T13" fmla="*/ 305 h 1394"/>
              <a:gd name="T14" fmla="*/ 1578 w 2359"/>
              <a:gd name="T15" fmla="*/ 0 h 1394"/>
              <a:gd name="T16" fmla="*/ 1982 w 2359"/>
              <a:gd name="T17" fmla="*/ 424 h 1394"/>
              <a:gd name="T18" fmla="*/ 1968 w 2359"/>
              <a:gd name="T19" fmla="*/ 552 h 1394"/>
              <a:gd name="T20" fmla="*/ 2359 w 2359"/>
              <a:gd name="T21" fmla="*/ 971 h 1394"/>
              <a:gd name="T22" fmla="*/ 1942 w 2359"/>
              <a:gd name="T23"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9" h="1394">
                <a:moveTo>
                  <a:pt x="1942" y="1394"/>
                </a:moveTo>
                <a:cubicBezTo>
                  <a:pt x="416" y="1394"/>
                  <a:pt x="416" y="1394"/>
                  <a:pt x="416" y="1394"/>
                </a:cubicBezTo>
                <a:cubicBezTo>
                  <a:pt x="193" y="1394"/>
                  <a:pt x="0" y="1200"/>
                  <a:pt x="0" y="971"/>
                </a:cubicBezTo>
                <a:cubicBezTo>
                  <a:pt x="0" y="741"/>
                  <a:pt x="193" y="552"/>
                  <a:pt x="416" y="552"/>
                </a:cubicBezTo>
                <a:cubicBezTo>
                  <a:pt x="451" y="552"/>
                  <a:pt x="487" y="556"/>
                  <a:pt x="517" y="565"/>
                </a:cubicBezTo>
                <a:cubicBezTo>
                  <a:pt x="552" y="362"/>
                  <a:pt x="719" y="221"/>
                  <a:pt x="925" y="221"/>
                </a:cubicBezTo>
                <a:cubicBezTo>
                  <a:pt x="1021" y="221"/>
                  <a:pt x="1105" y="247"/>
                  <a:pt x="1175" y="305"/>
                </a:cubicBezTo>
                <a:cubicBezTo>
                  <a:pt x="1227" y="128"/>
                  <a:pt x="1394" y="0"/>
                  <a:pt x="1578" y="0"/>
                </a:cubicBezTo>
                <a:cubicBezTo>
                  <a:pt x="1802" y="0"/>
                  <a:pt x="1982" y="190"/>
                  <a:pt x="1982" y="424"/>
                </a:cubicBezTo>
                <a:cubicBezTo>
                  <a:pt x="1982" y="468"/>
                  <a:pt x="1977" y="512"/>
                  <a:pt x="1968" y="552"/>
                </a:cubicBezTo>
                <a:cubicBezTo>
                  <a:pt x="2188" y="565"/>
                  <a:pt x="2359" y="750"/>
                  <a:pt x="2359" y="971"/>
                </a:cubicBezTo>
                <a:cubicBezTo>
                  <a:pt x="2359" y="1205"/>
                  <a:pt x="2170" y="1394"/>
                  <a:pt x="1942" y="1394"/>
                </a:cubicBezTo>
                <a:close/>
              </a:path>
            </a:pathLst>
          </a:custGeom>
          <a:solidFill>
            <a:schemeClr val="bg1">
              <a:lumMod val="85000"/>
            </a:schemeClr>
          </a:solidFill>
          <a:ln>
            <a:noFill/>
          </a:ln>
        </p:spPr>
        <p:txBody>
          <a:bodyPr vert="horz" wrap="square" lIns="89628" tIns="44813" rIns="89628" bIns="44813" numCol="1" anchor="t" anchorCtr="0" compatLnSpc="1">
            <a:prstTxWarp prst="textNoShape">
              <a:avLst/>
            </a:prstTxWarp>
          </a:bodyPr>
          <a:lstStyle/>
          <a:p>
            <a:pPr defTabSz="914203">
              <a:defRPr/>
            </a:pPr>
            <a:endParaRPr lang="en-US" sz="1371" kern="0">
              <a:solidFill>
                <a:srgbClr val="505050"/>
              </a:solidFill>
              <a:latin typeface="Segoe UI"/>
            </a:endParaRPr>
          </a:p>
        </p:txBody>
      </p:sp>
      <p:sp>
        <p:nvSpPr>
          <p:cNvPr id="83" name="Freeform 82"/>
          <p:cNvSpPr>
            <a:spLocks noChangeAspect="1"/>
          </p:cNvSpPr>
          <p:nvPr/>
        </p:nvSpPr>
        <p:spPr bwMode="black">
          <a:xfrm>
            <a:off x="9681141" y="3429001"/>
            <a:ext cx="992379" cy="586893"/>
          </a:xfrm>
          <a:custGeom>
            <a:avLst/>
            <a:gdLst>
              <a:gd name="T0" fmla="*/ 1942 w 2359"/>
              <a:gd name="T1" fmla="*/ 1394 h 1394"/>
              <a:gd name="T2" fmla="*/ 416 w 2359"/>
              <a:gd name="T3" fmla="*/ 1394 h 1394"/>
              <a:gd name="T4" fmla="*/ 0 w 2359"/>
              <a:gd name="T5" fmla="*/ 971 h 1394"/>
              <a:gd name="T6" fmla="*/ 416 w 2359"/>
              <a:gd name="T7" fmla="*/ 552 h 1394"/>
              <a:gd name="T8" fmla="*/ 517 w 2359"/>
              <a:gd name="T9" fmla="*/ 565 h 1394"/>
              <a:gd name="T10" fmla="*/ 925 w 2359"/>
              <a:gd name="T11" fmla="*/ 221 h 1394"/>
              <a:gd name="T12" fmla="*/ 1175 w 2359"/>
              <a:gd name="T13" fmla="*/ 305 h 1394"/>
              <a:gd name="T14" fmla="*/ 1578 w 2359"/>
              <a:gd name="T15" fmla="*/ 0 h 1394"/>
              <a:gd name="T16" fmla="*/ 1982 w 2359"/>
              <a:gd name="T17" fmla="*/ 424 h 1394"/>
              <a:gd name="T18" fmla="*/ 1968 w 2359"/>
              <a:gd name="T19" fmla="*/ 552 h 1394"/>
              <a:gd name="T20" fmla="*/ 2359 w 2359"/>
              <a:gd name="T21" fmla="*/ 971 h 1394"/>
              <a:gd name="T22" fmla="*/ 1942 w 2359"/>
              <a:gd name="T23"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9" h="1394">
                <a:moveTo>
                  <a:pt x="1942" y="1394"/>
                </a:moveTo>
                <a:cubicBezTo>
                  <a:pt x="416" y="1394"/>
                  <a:pt x="416" y="1394"/>
                  <a:pt x="416" y="1394"/>
                </a:cubicBezTo>
                <a:cubicBezTo>
                  <a:pt x="193" y="1394"/>
                  <a:pt x="0" y="1200"/>
                  <a:pt x="0" y="971"/>
                </a:cubicBezTo>
                <a:cubicBezTo>
                  <a:pt x="0" y="741"/>
                  <a:pt x="193" y="552"/>
                  <a:pt x="416" y="552"/>
                </a:cubicBezTo>
                <a:cubicBezTo>
                  <a:pt x="451" y="552"/>
                  <a:pt x="487" y="556"/>
                  <a:pt x="517" y="565"/>
                </a:cubicBezTo>
                <a:cubicBezTo>
                  <a:pt x="552" y="362"/>
                  <a:pt x="719" y="221"/>
                  <a:pt x="925" y="221"/>
                </a:cubicBezTo>
                <a:cubicBezTo>
                  <a:pt x="1021" y="221"/>
                  <a:pt x="1105" y="247"/>
                  <a:pt x="1175" y="305"/>
                </a:cubicBezTo>
                <a:cubicBezTo>
                  <a:pt x="1227" y="128"/>
                  <a:pt x="1394" y="0"/>
                  <a:pt x="1578" y="0"/>
                </a:cubicBezTo>
                <a:cubicBezTo>
                  <a:pt x="1802" y="0"/>
                  <a:pt x="1982" y="190"/>
                  <a:pt x="1982" y="424"/>
                </a:cubicBezTo>
                <a:cubicBezTo>
                  <a:pt x="1982" y="468"/>
                  <a:pt x="1977" y="512"/>
                  <a:pt x="1968" y="552"/>
                </a:cubicBezTo>
                <a:cubicBezTo>
                  <a:pt x="2188" y="565"/>
                  <a:pt x="2359" y="750"/>
                  <a:pt x="2359" y="971"/>
                </a:cubicBezTo>
                <a:cubicBezTo>
                  <a:pt x="2359" y="1205"/>
                  <a:pt x="2170" y="1394"/>
                  <a:pt x="1942" y="1394"/>
                </a:cubicBezTo>
                <a:close/>
              </a:path>
            </a:pathLst>
          </a:custGeom>
          <a:solidFill>
            <a:schemeClr val="bg1">
              <a:lumMod val="75000"/>
            </a:schemeClr>
          </a:solidFill>
          <a:ln>
            <a:noFill/>
          </a:ln>
        </p:spPr>
        <p:txBody>
          <a:bodyPr vert="horz" wrap="square" lIns="89628" tIns="44813" rIns="89628" bIns="44813" numCol="1" anchor="t" anchorCtr="0" compatLnSpc="1">
            <a:prstTxWarp prst="textNoShape">
              <a:avLst/>
            </a:prstTxWarp>
          </a:bodyPr>
          <a:lstStyle/>
          <a:p>
            <a:pPr defTabSz="914203">
              <a:defRPr/>
            </a:pPr>
            <a:endParaRPr lang="en-US" sz="1371" kern="0">
              <a:solidFill>
                <a:srgbClr val="505050"/>
              </a:solidFill>
              <a:latin typeface="Segoe UI"/>
            </a:endParaRPr>
          </a:p>
        </p:txBody>
      </p:sp>
      <p:sp>
        <p:nvSpPr>
          <p:cNvPr id="82" name="Freeform 81"/>
          <p:cNvSpPr>
            <a:spLocks noChangeAspect="1"/>
          </p:cNvSpPr>
          <p:nvPr/>
        </p:nvSpPr>
        <p:spPr bwMode="black">
          <a:xfrm>
            <a:off x="10525823" y="2607407"/>
            <a:ext cx="992379" cy="586893"/>
          </a:xfrm>
          <a:custGeom>
            <a:avLst/>
            <a:gdLst>
              <a:gd name="T0" fmla="*/ 1942 w 2359"/>
              <a:gd name="T1" fmla="*/ 1394 h 1394"/>
              <a:gd name="T2" fmla="*/ 416 w 2359"/>
              <a:gd name="T3" fmla="*/ 1394 h 1394"/>
              <a:gd name="T4" fmla="*/ 0 w 2359"/>
              <a:gd name="T5" fmla="*/ 971 h 1394"/>
              <a:gd name="T6" fmla="*/ 416 w 2359"/>
              <a:gd name="T7" fmla="*/ 552 h 1394"/>
              <a:gd name="T8" fmla="*/ 517 w 2359"/>
              <a:gd name="T9" fmla="*/ 565 h 1394"/>
              <a:gd name="T10" fmla="*/ 925 w 2359"/>
              <a:gd name="T11" fmla="*/ 221 h 1394"/>
              <a:gd name="T12" fmla="*/ 1175 w 2359"/>
              <a:gd name="T13" fmla="*/ 305 h 1394"/>
              <a:gd name="T14" fmla="*/ 1578 w 2359"/>
              <a:gd name="T15" fmla="*/ 0 h 1394"/>
              <a:gd name="T16" fmla="*/ 1982 w 2359"/>
              <a:gd name="T17" fmla="*/ 424 h 1394"/>
              <a:gd name="T18" fmla="*/ 1968 w 2359"/>
              <a:gd name="T19" fmla="*/ 552 h 1394"/>
              <a:gd name="T20" fmla="*/ 2359 w 2359"/>
              <a:gd name="T21" fmla="*/ 971 h 1394"/>
              <a:gd name="T22" fmla="*/ 1942 w 2359"/>
              <a:gd name="T23"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9" h="1394">
                <a:moveTo>
                  <a:pt x="1942" y="1394"/>
                </a:moveTo>
                <a:cubicBezTo>
                  <a:pt x="416" y="1394"/>
                  <a:pt x="416" y="1394"/>
                  <a:pt x="416" y="1394"/>
                </a:cubicBezTo>
                <a:cubicBezTo>
                  <a:pt x="193" y="1394"/>
                  <a:pt x="0" y="1200"/>
                  <a:pt x="0" y="971"/>
                </a:cubicBezTo>
                <a:cubicBezTo>
                  <a:pt x="0" y="741"/>
                  <a:pt x="193" y="552"/>
                  <a:pt x="416" y="552"/>
                </a:cubicBezTo>
                <a:cubicBezTo>
                  <a:pt x="451" y="552"/>
                  <a:pt x="487" y="556"/>
                  <a:pt x="517" y="565"/>
                </a:cubicBezTo>
                <a:cubicBezTo>
                  <a:pt x="552" y="362"/>
                  <a:pt x="719" y="221"/>
                  <a:pt x="925" y="221"/>
                </a:cubicBezTo>
                <a:cubicBezTo>
                  <a:pt x="1021" y="221"/>
                  <a:pt x="1105" y="247"/>
                  <a:pt x="1175" y="305"/>
                </a:cubicBezTo>
                <a:cubicBezTo>
                  <a:pt x="1227" y="128"/>
                  <a:pt x="1394" y="0"/>
                  <a:pt x="1578" y="0"/>
                </a:cubicBezTo>
                <a:cubicBezTo>
                  <a:pt x="1802" y="0"/>
                  <a:pt x="1982" y="190"/>
                  <a:pt x="1982" y="424"/>
                </a:cubicBezTo>
                <a:cubicBezTo>
                  <a:pt x="1982" y="468"/>
                  <a:pt x="1977" y="512"/>
                  <a:pt x="1968" y="552"/>
                </a:cubicBezTo>
                <a:cubicBezTo>
                  <a:pt x="2188" y="565"/>
                  <a:pt x="2359" y="750"/>
                  <a:pt x="2359" y="971"/>
                </a:cubicBezTo>
                <a:cubicBezTo>
                  <a:pt x="2359" y="1205"/>
                  <a:pt x="2170" y="1394"/>
                  <a:pt x="1942" y="1394"/>
                </a:cubicBezTo>
                <a:close/>
              </a:path>
            </a:pathLst>
          </a:custGeom>
          <a:solidFill>
            <a:schemeClr val="bg1">
              <a:lumMod val="75000"/>
            </a:schemeClr>
          </a:solidFill>
          <a:ln>
            <a:noFill/>
          </a:ln>
        </p:spPr>
        <p:txBody>
          <a:bodyPr vert="horz" wrap="square" lIns="89628" tIns="44813" rIns="89628" bIns="44813" numCol="1" anchor="t" anchorCtr="0" compatLnSpc="1">
            <a:prstTxWarp prst="textNoShape">
              <a:avLst/>
            </a:prstTxWarp>
          </a:bodyPr>
          <a:lstStyle/>
          <a:p>
            <a:pPr defTabSz="914203">
              <a:defRPr/>
            </a:pPr>
            <a:endParaRPr lang="en-US" sz="1371" kern="0">
              <a:solidFill>
                <a:srgbClr val="505050"/>
              </a:solidFill>
              <a:latin typeface="Segoe UI"/>
            </a:endParaRPr>
          </a:p>
        </p:txBody>
      </p:sp>
      <p:sp>
        <p:nvSpPr>
          <p:cNvPr id="81" name="Freeform 80"/>
          <p:cNvSpPr>
            <a:spLocks noChangeAspect="1"/>
          </p:cNvSpPr>
          <p:nvPr/>
        </p:nvSpPr>
        <p:spPr bwMode="black">
          <a:xfrm>
            <a:off x="10577427" y="3055549"/>
            <a:ext cx="866084" cy="512203"/>
          </a:xfrm>
          <a:custGeom>
            <a:avLst/>
            <a:gdLst>
              <a:gd name="T0" fmla="*/ 1942 w 2359"/>
              <a:gd name="T1" fmla="*/ 1394 h 1394"/>
              <a:gd name="T2" fmla="*/ 416 w 2359"/>
              <a:gd name="T3" fmla="*/ 1394 h 1394"/>
              <a:gd name="T4" fmla="*/ 0 w 2359"/>
              <a:gd name="T5" fmla="*/ 971 h 1394"/>
              <a:gd name="T6" fmla="*/ 416 w 2359"/>
              <a:gd name="T7" fmla="*/ 552 h 1394"/>
              <a:gd name="T8" fmla="*/ 517 w 2359"/>
              <a:gd name="T9" fmla="*/ 565 h 1394"/>
              <a:gd name="T10" fmla="*/ 925 w 2359"/>
              <a:gd name="T11" fmla="*/ 221 h 1394"/>
              <a:gd name="T12" fmla="*/ 1175 w 2359"/>
              <a:gd name="T13" fmla="*/ 305 h 1394"/>
              <a:gd name="T14" fmla="*/ 1578 w 2359"/>
              <a:gd name="T15" fmla="*/ 0 h 1394"/>
              <a:gd name="T16" fmla="*/ 1982 w 2359"/>
              <a:gd name="T17" fmla="*/ 424 h 1394"/>
              <a:gd name="T18" fmla="*/ 1968 w 2359"/>
              <a:gd name="T19" fmla="*/ 552 h 1394"/>
              <a:gd name="T20" fmla="*/ 2359 w 2359"/>
              <a:gd name="T21" fmla="*/ 971 h 1394"/>
              <a:gd name="T22" fmla="*/ 1942 w 2359"/>
              <a:gd name="T23"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9" h="1394">
                <a:moveTo>
                  <a:pt x="1942" y="1394"/>
                </a:moveTo>
                <a:cubicBezTo>
                  <a:pt x="416" y="1394"/>
                  <a:pt x="416" y="1394"/>
                  <a:pt x="416" y="1394"/>
                </a:cubicBezTo>
                <a:cubicBezTo>
                  <a:pt x="193" y="1394"/>
                  <a:pt x="0" y="1200"/>
                  <a:pt x="0" y="971"/>
                </a:cubicBezTo>
                <a:cubicBezTo>
                  <a:pt x="0" y="741"/>
                  <a:pt x="193" y="552"/>
                  <a:pt x="416" y="552"/>
                </a:cubicBezTo>
                <a:cubicBezTo>
                  <a:pt x="451" y="552"/>
                  <a:pt x="487" y="556"/>
                  <a:pt x="517" y="565"/>
                </a:cubicBezTo>
                <a:cubicBezTo>
                  <a:pt x="552" y="362"/>
                  <a:pt x="719" y="221"/>
                  <a:pt x="925" y="221"/>
                </a:cubicBezTo>
                <a:cubicBezTo>
                  <a:pt x="1021" y="221"/>
                  <a:pt x="1105" y="247"/>
                  <a:pt x="1175" y="305"/>
                </a:cubicBezTo>
                <a:cubicBezTo>
                  <a:pt x="1227" y="128"/>
                  <a:pt x="1394" y="0"/>
                  <a:pt x="1578" y="0"/>
                </a:cubicBezTo>
                <a:cubicBezTo>
                  <a:pt x="1802" y="0"/>
                  <a:pt x="1982" y="190"/>
                  <a:pt x="1982" y="424"/>
                </a:cubicBezTo>
                <a:cubicBezTo>
                  <a:pt x="1982" y="468"/>
                  <a:pt x="1977" y="512"/>
                  <a:pt x="1968" y="552"/>
                </a:cubicBezTo>
                <a:cubicBezTo>
                  <a:pt x="2188" y="565"/>
                  <a:pt x="2359" y="750"/>
                  <a:pt x="2359" y="971"/>
                </a:cubicBezTo>
                <a:cubicBezTo>
                  <a:pt x="2359" y="1205"/>
                  <a:pt x="2170" y="1394"/>
                  <a:pt x="1942" y="1394"/>
                </a:cubicBezTo>
                <a:close/>
              </a:path>
            </a:pathLst>
          </a:custGeom>
          <a:solidFill>
            <a:schemeClr val="bg1">
              <a:lumMod val="85000"/>
            </a:schemeClr>
          </a:solidFill>
          <a:ln>
            <a:noFill/>
          </a:ln>
        </p:spPr>
        <p:txBody>
          <a:bodyPr vert="horz" wrap="square" lIns="89628" tIns="44813" rIns="89628" bIns="44813" numCol="1" anchor="t" anchorCtr="0" compatLnSpc="1">
            <a:prstTxWarp prst="textNoShape">
              <a:avLst/>
            </a:prstTxWarp>
          </a:bodyPr>
          <a:lstStyle/>
          <a:p>
            <a:pPr defTabSz="914203">
              <a:defRPr/>
            </a:pPr>
            <a:endParaRPr lang="en-US" sz="1371" kern="0">
              <a:solidFill>
                <a:srgbClr val="505050"/>
              </a:solidFill>
              <a:latin typeface="Segoe UI"/>
            </a:endParaRPr>
          </a:p>
        </p:txBody>
      </p:sp>
      <p:sp>
        <p:nvSpPr>
          <p:cNvPr id="80" name="Freeform 79"/>
          <p:cNvSpPr>
            <a:spLocks noChangeAspect="1"/>
          </p:cNvSpPr>
          <p:nvPr/>
        </p:nvSpPr>
        <p:spPr bwMode="black">
          <a:xfrm>
            <a:off x="9232998" y="1785813"/>
            <a:ext cx="1047963" cy="619764"/>
          </a:xfrm>
          <a:custGeom>
            <a:avLst/>
            <a:gdLst>
              <a:gd name="T0" fmla="*/ 1942 w 2359"/>
              <a:gd name="T1" fmla="*/ 1394 h 1394"/>
              <a:gd name="T2" fmla="*/ 416 w 2359"/>
              <a:gd name="T3" fmla="*/ 1394 h 1394"/>
              <a:gd name="T4" fmla="*/ 0 w 2359"/>
              <a:gd name="T5" fmla="*/ 971 h 1394"/>
              <a:gd name="T6" fmla="*/ 416 w 2359"/>
              <a:gd name="T7" fmla="*/ 552 h 1394"/>
              <a:gd name="T8" fmla="*/ 517 w 2359"/>
              <a:gd name="T9" fmla="*/ 565 h 1394"/>
              <a:gd name="T10" fmla="*/ 925 w 2359"/>
              <a:gd name="T11" fmla="*/ 221 h 1394"/>
              <a:gd name="T12" fmla="*/ 1175 w 2359"/>
              <a:gd name="T13" fmla="*/ 305 h 1394"/>
              <a:gd name="T14" fmla="*/ 1578 w 2359"/>
              <a:gd name="T15" fmla="*/ 0 h 1394"/>
              <a:gd name="T16" fmla="*/ 1982 w 2359"/>
              <a:gd name="T17" fmla="*/ 424 h 1394"/>
              <a:gd name="T18" fmla="*/ 1968 w 2359"/>
              <a:gd name="T19" fmla="*/ 552 h 1394"/>
              <a:gd name="T20" fmla="*/ 2359 w 2359"/>
              <a:gd name="T21" fmla="*/ 971 h 1394"/>
              <a:gd name="T22" fmla="*/ 1942 w 2359"/>
              <a:gd name="T23"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9" h="1394">
                <a:moveTo>
                  <a:pt x="1942" y="1394"/>
                </a:moveTo>
                <a:cubicBezTo>
                  <a:pt x="416" y="1394"/>
                  <a:pt x="416" y="1394"/>
                  <a:pt x="416" y="1394"/>
                </a:cubicBezTo>
                <a:cubicBezTo>
                  <a:pt x="193" y="1394"/>
                  <a:pt x="0" y="1200"/>
                  <a:pt x="0" y="971"/>
                </a:cubicBezTo>
                <a:cubicBezTo>
                  <a:pt x="0" y="741"/>
                  <a:pt x="193" y="552"/>
                  <a:pt x="416" y="552"/>
                </a:cubicBezTo>
                <a:cubicBezTo>
                  <a:pt x="451" y="552"/>
                  <a:pt x="487" y="556"/>
                  <a:pt x="517" y="565"/>
                </a:cubicBezTo>
                <a:cubicBezTo>
                  <a:pt x="552" y="362"/>
                  <a:pt x="719" y="221"/>
                  <a:pt x="925" y="221"/>
                </a:cubicBezTo>
                <a:cubicBezTo>
                  <a:pt x="1021" y="221"/>
                  <a:pt x="1105" y="247"/>
                  <a:pt x="1175" y="305"/>
                </a:cubicBezTo>
                <a:cubicBezTo>
                  <a:pt x="1227" y="128"/>
                  <a:pt x="1394" y="0"/>
                  <a:pt x="1578" y="0"/>
                </a:cubicBezTo>
                <a:cubicBezTo>
                  <a:pt x="1802" y="0"/>
                  <a:pt x="1982" y="190"/>
                  <a:pt x="1982" y="424"/>
                </a:cubicBezTo>
                <a:cubicBezTo>
                  <a:pt x="1982" y="468"/>
                  <a:pt x="1977" y="512"/>
                  <a:pt x="1968" y="552"/>
                </a:cubicBezTo>
                <a:cubicBezTo>
                  <a:pt x="2188" y="565"/>
                  <a:pt x="2359" y="750"/>
                  <a:pt x="2359" y="971"/>
                </a:cubicBezTo>
                <a:cubicBezTo>
                  <a:pt x="2359" y="1205"/>
                  <a:pt x="2170" y="1394"/>
                  <a:pt x="1942" y="1394"/>
                </a:cubicBezTo>
                <a:close/>
              </a:path>
            </a:pathLst>
          </a:custGeom>
          <a:solidFill>
            <a:schemeClr val="bg1">
              <a:lumMod val="85000"/>
            </a:schemeClr>
          </a:solidFill>
          <a:ln>
            <a:noFill/>
          </a:ln>
        </p:spPr>
        <p:txBody>
          <a:bodyPr vert="horz" wrap="square" lIns="89628" tIns="44813" rIns="89628" bIns="44813" numCol="1" anchor="t" anchorCtr="0" compatLnSpc="1">
            <a:prstTxWarp prst="textNoShape">
              <a:avLst/>
            </a:prstTxWarp>
          </a:bodyPr>
          <a:lstStyle/>
          <a:p>
            <a:pPr defTabSz="914203">
              <a:defRPr/>
            </a:pPr>
            <a:endParaRPr lang="en-US" sz="1371" kern="0">
              <a:solidFill>
                <a:srgbClr val="505050"/>
              </a:solidFill>
              <a:latin typeface="Segoe UI"/>
            </a:endParaRPr>
          </a:p>
        </p:txBody>
      </p:sp>
      <p:sp>
        <p:nvSpPr>
          <p:cNvPr id="2" name="Text Placeholder 1"/>
          <p:cNvSpPr>
            <a:spLocks noGrp="1"/>
          </p:cNvSpPr>
          <p:nvPr>
            <p:ph type="body" sz="quarter" idx="10"/>
          </p:nvPr>
        </p:nvSpPr>
        <p:spPr>
          <a:xfrm>
            <a:off x="265398" y="1387280"/>
            <a:ext cx="7144943" cy="5115183"/>
          </a:xfrm>
        </p:spPr>
        <p:txBody>
          <a:bodyPr/>
          <a:lstStyle/>
          <a:p>
            <a:pPr marL="285750" indent="-285750">
              <a:lnSpc>
                <a:spcPct val="200000"/>
              </a:lnSpc>
              <a:spcBef>
                <a:spcPts val="588"/>
              </a:spcBef>
              <a:spcAft>
                <a:spcPts val="588"/>
              </a:spcAft>
              <a:buFont typeface="Wingdings" panose="05000000000000000000" pitchFamily="2" charset="2"/>
              <a:buChar char="q"/>
            </a:pPr>
            <a:r>
              <a:rPr lang="en-US" sz="1800"/>
              <a:t>Resources and productivity services are on the Internet</a:t>
            </a:r>
          </a:p>
          <a:p>
            <a:pPr marL="285750" indent="-285750">
              <a:lnSpc>
                <a:spcPct val="200000"/>
              </a:lnSpc>
              <a:spcBef>
                <a:spcPts val="588"/>
              </a:spcBef>
              <a:spcAft>
                <a:spcPts val="588"/>
              </a:spcAft>
              <a:buFont typeface="Wingdings" panose="05000000000000000000" pitchFamily="2" charset="2"/>
              <a:buChar char="q"/>
            </a:pPr>
            <a:r>
              <a:rPr lang="en-US" sz="1800"/>
              <a:t>Many clients are not behind your corporate edge</a:t>
            </a:r>
          </a:p>
          <a:p>
            <a:pPr marL="285750" indent="-285750">
              <a:lnSpc>
                <a:spcPct val="200000"/>
              </a:lnSpc>
              <a:spcBef>
                <a:spcPts val="588"/>
              </a:spcBef>
              <a:spcAft>
                <a:spcPts val="588"/>
              </a:spcAft>
              <a:buFont typeface="Wingdings" panose="05000000000000000000" pitchFamily="2" charset="2"/>
              <a:buChar char="q"/>
            </a:pPr>
            <a:r>
              <a:rPr lang="en-US" sz="1800"/>
              <a:t>Identity and access are not tied to specific networks</a:t>
            </a:r>
          </a:p>
          <a:p>
            <a:pPr marL="285750" indent="-285750">
              <a:lnSpc>
                <a:spcPct val="200000"/>
              </a:lnSpc>
              <a:spcBef>
                <a:spcPts val="588"/>
              </a:spcBef>
              <a:spcAft>
                <a:spcPts val="588"/>
              </a:spcAft>
              <a:buFont typeface="Wingdings" panose="05000000000000000000" pitchFamily="2" charset="2"/>
              <a:buChar char="q"/>
            </a:pPr>
            <a:r>
              <a:rPr lang="en-US" sz="1800"/>
              <a:t>Network devices and functions are software defined</a:t>
            </a:r>
          </a:p>
          <a:p>
            <a:pPr marL="285750" indent="-285750">
              <a:lnSpc>
                <a:spcPct val="200000"/>
              </a:lnSpc>
              <a:spcBef>
                <a:spcPts val="588"/>
              </a:spcBef>
              <a:spcAft>
                <a:spcPts val="588"/>
              </a:spcAft>
              <a:buFont typeface="Wingdings" panose="05000000000000000000" pitchFamily="2" charset="2"/>
              <a:buChar char="q"/>
            </a:pPr>
            <a:r>
              <a:rPr lang="en-US" sz="1800"/>
              <a:t>Internet is the new network transport layer</a:t>
            </a:r>
          </a:p>
          <a:p>
            <a:pPr marL="285750" indent="-285750">
              <a:lnSpc>
                <a:spcPct val="200000"/>
              </a:lnSpc>
              <a:spcBef>
                <a:spcPts val="588"/>
              </a:spcBef>
              <a:spcAft>
                <a:spcPts val="588"/>
              </a:spcAft>
              <a:buFont typeface="Wingdings" panose="05000000000000000000" pitchFamily="2" charset="2"/>
              <a:buChar char="q"/>
            </a:pPr>
            <a:r>
              <a:rPr lang="en-US" sz="1800"/>
              <a:t>IT still “owns” the customer experience</a:t>
            </a:r>
          </a:p>
        </p:txBody>
      </p:sp>
      <p:sp>
        <p:nvSpPr>
          <p:cNvPr id="9" name="Freeform 8"/>
          <p:cNvSpPr>
            <a:spLocks noChangeAspect="1"/>
          </p:cNvSpPr>
          <p:nvPr/>
        </p:nvSpPr>
        <p:spPr bwMode="black">
          <a:xfrm>
            <a:off x="7646255" y="4547504"/>
            <a:ext cx="1534321" cy="907397"/>
          </a:xfrm>
          <a:custGeom>
            <a:avLst/>
            <a:gdLst>
              <a:gd name="T0" fmla="*/ 1942 w 2359"/>
              <a:gd name="T1" fmla="*/ 1394 h 1394"/>
              <a:gd name="T2" fmla="*/ 416 w 2359"/>
              <a:gd name="T3" fmla="*/ 1394 h 1394"/>
              <a:gd name="T4" fmla="*/ 0 w 2359"/>
              <a:gd name="T5" fmla="*/ 971 h 1394"/>
              <a:gd name="T6" fmla="*/ 416 w 2359"/>
              <a:gd name="T7" fmla="*/ 552 h 1394"/>
              <a:gd name="T8" fmla="*/ 517 w 2359"/>
              <a:gd name="T9" fmla="*/ 565 h 1394"/>
              <a:gd name="T10" fmla="*/ 925 w 2359"/>
              <a:gd name="T11" fmla="*/ 221 h 1394"/>
              <a:gd name="T12" fmla="*/ 1175 w 2359"/>
              <a:gd name="T13" fmla="*/ 305 h 1394"/>
              <a:gd name="T14" fmla="*/ 1578 w 2359"/>
              <a:gd name="T15" fmla="*/ 0 h 1394"/>
              <a:gd name="T16" fmla="*/ 1982 w 2359"/>
              <a:gd name="T17" fmla="*/ 424 h 1394"/>
              <a:gd name="T18" fmla="*/ 1968 w 2359"/>
              <a:gd name="T19" fmla="*/ 552 h 1394"/>
              <a:gd name="T20" fmla="*/ 2359 w 2359"/>
              <a:gd name="T21" fmla="*/ 971 h 1394"/>
              <a:gd name="T22" fmla="*/ 1942 w 2359"/>
              <a:gd name="T23"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9" h="1394">
                <a:moveTo>
                  <a:pt x="1942" y="1394"/>
                </a:moveTo>
                <a:cubicBezTo>
                  <a:pt x="416" y="1394"/>
                  <a:pt x="416" y="1394"/>
                  <a:pt x="416" y="1394"/>
                </a:cubicBezTo>
                <a:cubicBezTo>
                  <a:pt x="193" y="1394"/>
                  <a:pt x="0" y="1200"/>
                  <a:pt x="0" y="971"/>
                </a:cubicBezTo>
                <a:cubicBezTo>
                  <a:pt x="0" y="741"/>
                  <a:pt x="193" y="552"/>
                  <a:pt x="416" y="552"/>
                </a:cubicBezTo>
                <a:cubicBezTo>
                  <a:pt x="451" y="552"/>
                  <a:pt x="487" y="556"/>
                  <a:pt x="517" y="565"/>
                </a:cubicBezTo>
                <a:cubicBezTo>
                  <a:pt x="552" y="362"/>
                  <a:pt x="719" y="221"/>
                  <a:pt x="925" y="221"/>
                </a:cubicBezTo>
                <a:cubicBezTo>
                  <a:pt x="1021" y="221"/>
                  <a:pt x="1105" y="247"/>
                  <a:pt x="1175" y="305"/>
                </a:cubicBezTo>
                <a:cubicBezTo>
                  <a:pt x="1227" y="128"/>
                  <a:pt x="1394" y="0"/>
                  <a:pt x="1578" y="0"/>
                </a:cubicBezTo>
                <a:cubicBezTo>
                  <a:pt x="1802" y="0"/>
                  <a:pt x="1982" y="190"/>
                  <a:pt x="1982" y="424"/>
                </a:cubicBezTo>
                <a:cubicBezTo>
                  <a:pt x="1982" y="468"/>
                  <a:pt x="1977" y="512"/>
                  <a:pt x="1968" y="552"/>
                </a:cubicBezTo>
                <a:cubicBezTo>
                  <a:pt x="2188" y="565"/>
                  <a:pt x="2359" y="750"/>
                  <a:pt x="2359" y="971"/>
                </a:cubicBezTo>
                <a:cubicBezTo>
                  <a:pt x="2359" y="1205"/>
                  <a:pt x="2170" y="1394"/>
                  <a:pt x="1942" y="1394"/>
                </a:cubicBezTo>
                <a:close/>
              </a:path>
            </a:pathLst>
          </a:custGeom>
          <a:solidFill>
            <a:srgbClr val="F2F2F2"/>
          </a:solidFill>
          <a:ln>
            <a:noFill/>
          </a:ln>
        </p:spPr>
        <p:txBody>
          <a:bodyPr vert="horz" wrap="square" lIns="89628" tIns="44813" rIns="89628" bIns="44813" numCol="1" anchor="t" anchorCtr="0" compatLnSpc="1">
            <a:prstTxWarp prst="textNoShape">
              <a:avLst/>
            </a:prstTxWarp>
          </a:bodyPr>
          <a:lstStyle/>
          <a:p>
            <a:pPr defTabSz="914203">
              <a:defRPr/>
            </a:pPr>
            <a:endParaRPr lang="en-US" sz="1371" kern="0">
              <a:solidFill>
                <a:srgbClr val="505050"/>
              </a:solidFill>
              <a:latin typeface="Segoe UI"/>
            </a:endParaRPr>
          </a:p>
        </p:txBody>
      </p:sp>
      <p:sp>
        <p:nvSpPr>
          <p:cNvPr id="10" name="Freeform 9"/>
          <p:cNvSpPr>
            <a:spLocks noChangeAspect="1"/>
          </p:cNvSpPr>
          <p:nvPr/>
        </p:nvSpPr>
        <p:spPr bwMode="black">
          <a:xfrm>
            <a:off x="7744780" y="5741092"/>
            <a:ext cx="1394837" cy="824906"/>
          </a:xfrm>
          <a:custGeom>
            <a:avLst/>
            <a:gdLst>
              <a:gd name="T0" fmla="*/ 1942 w 2359"/>
              <a:gd name="T1" fmla="*/ 1394 h 1394"/>
              <a:gd name="T2" fmla="*/ 416 w 2359"/>
              <a:gd name="T3" fmla="*/ 1394 h 1394"/>
              <a:gd name="T4" fmla="*/ 0 w 2359"/>
              <a:gd name="T5" fmla="*/ 971 h 1394"/>
              <a:gd name="T6" fmla="*/ 416 w 2359"/>
              <a:gd name="T7" fmla="*/ 552 h 1394"/>
              <a:gd name="T8" fmla="*/ 517 w 2359"/>
              <a:gd name="T9" fmla="*/ 565 h 1394"/>
              <a:gd name="T10" fmla="*/ 925 w 2359"/>
              <a:gd name="T11" fmla="*/ 221 h 1394"/>
              <a:gd name="T12" fmla="*/ 1175 w 2359"/>
              <a:gd name="T13" fmla="*/ 305 h 1394"/>
              <a:gd name="T14" fmla="*/ 1578 w 2359"/>
              <a:gd name="T15" fmla="*/ 0 h 1394"/>
              <a:gd name="T16" fmla="*/ 1982 w 2359"/>
              <a:gd name="T17" fmla="*/ 424 h 1394"/>
              <a:gd name="T18" fmla="*/ 1968 w 2359"/>
              <a:gd name="T19" fmla="*/ 552 h 1394"/>
              <a:gd name="T20" fmla="*/ 2359 w 2359"/>
              <a:gd name="T21" fmla="*/ 971 h 1394"/>
              <a:gd name="T22" fmla="*/ 1942 w 2359"/>
              <a:gd name="T23"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9" h="1394">
                <a:moveTo>
                  <a:pt x="1942" y="1394"/>
                </a:moveTo>
                <a:cubicBezTo>
                  <a:pt x="416" y="1394"/>
                  <a:pt x="416" y="1394"/>
                  <a:pt x="416" y="1394"/>
                </a:cubicBezTo>
                <a:cubicBezTo>
                  <a:pt x="193" y="1394"/>
                  <a:pt x="0" y="1200"/>
                  <a:pt x="0" y="971"/>
                </a:cubicBezTo>
                <a:cubicBezTo>
                  <a:pt x="0" y="741"/>
                  <a:pt x="193" y="552"/>
                  <a:pt x="416" y="552"/>
                </a:cubicBezTo>
                <a:cubicBezTo>
                  <a:pt x="451" y="552"/>
                  <a:pt x="487" y="556"/>
                  <a:pt x="517" y="565"/>
                </a:cubicBezTo>
                <a:cubicBezTo>
                  <a:pt x="552" y="362"/>
                  <a:pt x="719" y="221"/>
                  <a:pt x="925" y="221"/>
                </a:cubicBezTo>
                <a:cubicBezTo>
                  <a:pt x="1021" y="221"/>
                  <a:pt x="1105" y="247"/>
                  <a:pt x="1175" y="305"/>
                </a:cubicBezTo>
                <a:cubicBezTo>
                  <a:pt x="1227" y="128"/>
                  <a:pt x="1394" y="0"/>
                  <a:pt x="1578" y="0"/>
                </a:cubicBezTo>
                <a:cubicBezTo>
                  <a:pt x="1802" y="0"/>
                  <a:pt x="1982" y="190"/>
                  <a:pt x="1982" y="424"/>
                </a:cubicBezTo>
                <a:cubicBezTo>
                  <a:pt x="1982" y="468"/>
                  <a:pt x="1977" y="512"/>
                  <a:pt x="1968" y="552"/>
                </a:cubicBezTo>
                <a:cubicBezTo>
                  <a:pt x="2188" y="565"/>
                  <a:pt x="2359" y="750"/>
                  <a:pt x="2359" y="971"/>
                </a:cubicBezTo>
                <a:cubicBezTo>
                  <a:pt x="2359" y="1205"/>
                  <a:pt x="2170" y="1394"/>
                  <a:pt x="1942" y="1394"/>
                </a:cubicBezTo>
                <a:close/>
              </a:path>
            </a:pathLst>
          </a:custGeom>
          <a:solidFill>
            <a:srgbClr val="F2F2F2"/>
          </a:solidFill>
          <a:ln>
            <a:noFill/>
          </a:ln>
        </p:spPr>
        <p:txBody>
          <a:bodyPr vert="horz" wrap="square" lIns="89628" tIns="44813" rIns="89628" bIns="44813" numCol="1" anchor="t" anchorCtr="0" compatLnSpc="1">
            <a:prstTxWarp prst="textNoShape">
              <a:avLst/>
            </a:prstTxWarp>
          </a:bodyPr>
          <a:lstStyle/>
          <a:p>
            <a:pPr defTabSz="914203">
              <a:defRPr/>
            </a:pPr>
            <a:endParaRPr lang="en-US" sz="1371" kern="0">
              <a:solidFill>
                <a:srgbClr val="505050"/>
              </a:solidFill>
              <a:latin typeface="Segoe UI"/>
            </a:endParaRPr>
          </a:p>
        </p:txBody>
      </p:sp>
      <p:sp>
        <p:nvSpPr>
          <p:cNvPr id="12" name="TextBox 11"/>
          <p:cNvSpPr txBox="1"/>
          <p:nvPr/>
        </p:nvSpPr>
        <p:spPr>
          <a:xfrm>
            <a:off x="6214542" y="2076213"/>
            <a:ext cx="1172326" cy="249759"/>
          </a:xfrm>
          <a:prstGeom prst="rect">
            <a:avLst/>
          </a:prstGeom>
          <a:noFill/>
          <a:ln>
            <a:noFill/>
          </a:ln>
        </p:spPr>
        <p:txBody>
          <a:bodyPr wrap="none" lIns="89628" tIns="89628" rIns="89628" bIns="89628" rtlCol="0" anchor="ctr" anchorCtr="0">
            <a:noAutofit/>
          </a:bodyPr>
          <a:lstStyle/>
          <a:p>
            <a:pPr algn="ctr" defTabSz="914203">
              <a:lnSpc>
                <a:spcPct val="90000"/>
              </a:lnSpc>
              <a:spcAft>
                <a:spcPts val="588"/>
              </a:spcAft>
              <a:defRPr/>
            </a:pPr>
            <a:r>
              <a:rPr lang="en-US" sz="1077" kern="0">
                <a:gradFill>
                  <a:gsLst>
                    <a:gs pos="2917">
                      <a:srgbClr val="505050"/>
                    </a:gs>
                    <a:gs pos="30000">
                      <a:srgbClr val="505050"/>
                    </a:gs>
                  </a:gsLst>
                  <a:lin ang="5400000" scaled="0"/>
                </a:gradFill>
                <a:latin typeface="Segoe UI"/>
              </a:rPr>
              <a:t>Microsoft Azure</a:t>
            </a:r>
          </a:p>
        </p:txBody>
      </p:sp>
      <p:sp>
        <p:nvSpPr>
          <p:cNvPr id="13" name="TextBox 12"/>
          <p:cNvSpPr txBox="1"/>
          <p:nvPr/>
        </p:nvSpPr>
        <p:spPr>
          <a:xfrm>
            <a:off x="9341191" y="2076213"/>
            <a:ext cx="846434" cy="249759"/>
          </a:xfrm>
          <a:prstGeom prst="rect">
            <a:avLst/>
          </a:prstGeom>
          <a:noFill/>
          <a:ln>
            <a:noFill/>
          </a:ln>
        </p:spPr>
        <p:txBody>
          <a:bodyPr wrap="none" lIns="89628" tIns="89628" rIns="89628" bIns="89628" rtlCol="0" anchor="ctr" anchorCtr="0">
            <a:noAutofit/>
          </a:bodyPr>
          <a:lstStyle/>
          <a:p>
            <a:pPr algn="ctr" defTabSz="914203">
              <a:lnSpc>
                <a:spcPct val="90000"/>
              </a:lnSpc>
              <a:spcAft>
                <a:spcPts val="588"/>
              </a:spcAft>
              <a:defRPr/>
            </a:pPr>
            <a:r>
              <a:rPr lang="en-US" sz="1077" kern="0">
                <a:gradFill>
                  <a:gsLst>
                    <a:gs pos="2917">
                      <a:srgbClr val="505050"/>
                    </a:gs>
                    <a:gs pos="30000">
                      <a:srgbClr val="505050"/>
                    </a:gs>
                  </a:gsLst>
                  <a:lin ang="5400000" scaled="0"/>
                </a:gradFill>
                <a:latin typeface="Segoe UI"/>
              </a:rPr>
              <a:t>3</a:t>
            </a:r>
            <a:r>
              <a:rPr lang="en-US" sz="1077" kern="0" baseline="30000">
                <a:gradFill>
                  <a:gsLst>
                    <a:gs pos="2917">
                      <a:srgbClr val="505050"/>
                    </a:gs>
                    <a:gs pos="30000">
                      <a:srgbClr val="505050"/>
                    </a:gs>
                  </a:gsLst>
                  <a:lin ang="5400000" scaled="0"/>
                </a:gradFill>
                <a:latin typeface="Segoe UI"/>
              </a:rPr>
              <a:t>rd</a:t>
            </a:r>
            <a:r>
              <a:rPr lang="en-US" sz="1077" kern="0">
                <a:gradFill>
                  <a:gsLst>
                    <a:gs pos="2917">
                      <a:srgbClr val="505050"/>
                    </a:gs>
                    <a:gs pos="30000">
                      <a:srgbClr val="505050"/>
                    </a:gs>
                  </a:gsLst>
                  <a:lin ang="5400000" scaled="0"/>
                </a:gradFill>
                <a:latin typeface="Segoe UI"/>
              </a:rPr>
              <a:t> Party SaaS</a:t>
            </a:r>
          </a:p>
        </p:txBody>
      </p:sp>
      <p:sp>
        <p:nvSpPr>
          <p:cNvPr id="14" name="TextBox 13"/>
          <p:cNvSpPr txBox="1"/>
          <p:nvPr/>
        </p:nvSpPr>
        <p:spPr>
          <a:xfrm>
            <a:off x="7568026" y="2789894"/>
            <a:ext cx="1743646" cy="385316"/>
          </a:xfrm>
          <a:prstGeom prst="rect">
            <a:avLst/>
          </a:prstGeom>
          <a:noFill/>
          <a:ln>
            <a:noFill/>
          </a:ln>
        </p:spPr>
        <p:txBody>
          <a:bodyPr wrap="none" lIns="89628" tIns="89628" rIns="89628" bIns="89628" rtlCol="0" anchor="ctr" anchorCtr="0">
            <a:noAutofit/>
          </a:bodyPr>
          <a:lstStyle/>
          <a:p>
            <a:pPr algn="ctr" defTabSz="914203">
              <a:lnSpc>
                <a:spcPct val="90000"/>
              </a:lnSpc>
              <a:spcAft>
                <a:spcPts val="588"/>
              </a:spcAft>
              <a:defRPr/>
            </a:pPr>
            <a:r>
              <a:rPr lang="en-US" kern="0">
                <a:gradFill>
                  <a:gsLst>
                    <a:gs pos="2917">
                      <a:srgbClr val="505050"/>
                    </a:gs>
                    <a:gs pos="30000">
                      <a:srgbClr val="505050"/>
                    </a:gs>
                  </a:gsLst>
                  <a:lin ang="5400000" scaled="0"/>
                </a:gradFill>
                <a:latin typeface="Segoe UI"/>
              </a:rPr>
              <a:t>Public Internet</a:t>
            </a:r>
          </a:p>
        </p:txBody>
      </p:sp>
      <p:sp>
        <p:nvSpPr>
          <p:cNvPr id="15" name="TextBox 14"/>
          <p:cNvSpPr txBox="1"/>
          <p:nvPr/>
        </p:nvSpPr>
        <p:spPr>
          <a:xfrm>
            <a:off x="7811778" y="3548424"/>
            <a:ext cx="1256140" cy="384627"/>
          </a:xfrm>
          <a:prstGeom prst="rect">
            <a:avLst/>
          </a:prstGeom>
          <a:solidFill>
            <a:schemeClr val="bg1"/>
          </a:solidFill>
          <a:ln>
            <a:solidFill>
              <a:schemeClr val="tx1"/>
            </a:solidFill>
          </a:ln>
        </p:spPr>
        <p:txBody>
          <a:bodyPr wrap="none" lIns="89628" tIns="89628" rIns="89628" bIns="89628" rtlCol="0" anchor="ctr" anchorCtr="0">
            <a:noAutofit/>
          </a:bodyPr>
          <a:lstStyle/>
          <a:p>
            <a:pPr algn="ctr" defTabSz="914203">
              <a:lnSpc>
                <a:spcPct val="90000"/>
              </a:lnSpc>
              <a:spcAft>
                <a:spcPts val="588"/>
              </a:spcAft>
              <a:defRPr/>
            </a:pPr>
            <a:r>
              <a:rPr lang="en-US" sz="1077" kern="0">
                <a:gradFill>
                  <a:gsLst>
                    <a:gs pos="2917">
                      <a:srgbClr val="505050"/>
                    </a:gs>
                    <a:gs pos="30000">
                      <a:srgbClr val="505050"/>
                    </a:gs>
                  </a:gsLst>
                  <a:lin ang="5400000" scaled="0"/>
                </a:gradFill>
                <a:latin typeface="Segoe UI"/>
              </a:rPr>
              <a:t>MSFT Internet</a:t>
            </a:r>
          </a:p>
        </p:txBody>
      </p:sp>
      <p:sp>
        <p:nvSpPr>
          <p:cNvPr id="16" name="TextBox 15"/>
          <p:cNvSpPr txBox="1"/>
          <p:nvPr/>
        </p:nvSpPr>
        <p:spPr>
          <a:xfrm>
            <a:off x="7792118" y="4949417"/>
            <a:ext cx="1295458" cy="365672"/>
          </a:xfrm>
          <a:prstGeom prst="rect">
            <a:avLst/>
          </a:prstGeom>
          <a:noFill/>
          <a:ln>
            <a:noFill/>
          </a:ln>
        </p:spPr>
        <p:txBody>
          <a:bodyPr wrap="none" lIns="89628" tIns="89628" rIns="89628" bIns="89628" rtlCol="0" anchor="ctr" anchorCtr="0">
            <a:noAutofit/>
          </a:bodyPr>
          <a:lstStyle/>
          <a:p>
            <a:pPr algn="ctr" defTabSz="914203">
              <a:lnSpc>
                <a:spcPct val="90000"/>
              </a:lnSpc>
              <a:spcAft>
                <a:spcPts val="588"/>
              </a:spcAft>
              <a:defRPr/>
            </a:pPr>
            <a:r>
              <a:rPr lang="en-US" sz="1077" kern="0">
                <a:gradFill>
                  <a:gsLst>
                    <a:gs pos="2917">
                      <a:srgbClr val="505050"/>
                    </a:gs>
                    <a:gs pos="30000">
                      <a:srgbClr val="505050"/>
                    </a:gs>
                  </a:gsLst>
                  <a:lin ang="5400000" scaled="0"/>
                </a:gradFill>
                <a:latin typeface="Segoe UI"/>
              </a:rPr>
              <a:t>MSFT Intranet</a:t>
            </a:r>
          </a:p>
          <a:p>
            <a:pPr algn="ctr" defTabSz="914203">
              <a:lnSpc>
                <a:spcPct val="90000"/>
              </a:lnSpc>
              <a:spcAft>
                <a:spcPts val="588"/>
              </a:spcAft>
              <a:defRPr/>
            </a:pPr>
            <a:r>
              <a:rPr lang="en-US" sz="1077" kern="0">
                <a:gradFill>
                  <a:gsLst>
                    <a:gs pos="2917">
                      <a:srgbClr val="505050"/>
                    </a:gs>
                    <a:gs pos="30000">
                      <a:srgbClr val="505050"/>
                    </a:gs>
                  </a:gsLst>
                  <a:lin ang="5400000" scaled="0"/>
                </a:gradFill>
                <a:latin typeface="Segoe UI"/>
              </a:rPr>
              <a:t>“</a:t>
            </a:r>
            <a:r>
              <a:rPr lang="en-US" sz="1077" kern="0" err="1">
                <a:gradFill>
                  <a:gsLst>
                    <a:gs pos="2917">
                      <a:srgbClr val="505050"/>
                    </a:gs>
                    <a:gs pos="30000">
                      <a:srgbClr val="505050"/>
                    </a:gs>
                  </a:gsLst>
                  <a:lin ang="5400000" scaled="0"/>
                </a:gradFill>
                <a:latin typeface="Segoe UI"/>
              </a:rPr>
              <a:t>CorpNet</a:t>
            </a:r>
            <a:r>
              <a:rPr lang="en-US" sz="1077" kern="0">
                <a:gradFill>
                  <a:gsLst>
                    <a:gs pos="2917">
                      <a:srgbClr val="505050"/>
                    </a:gs>
                    <a:gs pos="30000">
                      <a:srgbClr val="505050"/>
                    </a:gs>
                  </a:gsLst>
                  <a:lin ang="5400000" scaled="0"/>
                </a:gradFill>
                <a:latin typeface="Segoe UI"/>
              </a:rPr>
              <a:t>”</a:t>
            </a:r>
          </a:p>
        </p:txBody>
      </p:sp>
      <p:sp>
        <p:nvSpPr>
          <p:cNvPr id="17" name="TextBox 16"/>
          <p:cNvSpPr txBox="1"/>
          <p:nvPr/>
        </p:nvSpPr>
        <p:spPr>
          <a:xfrm>
            <a:off x="7780752" y="6138960"/>
            <a:ext cx="1318190" cy="274735"/>
          </a:xfrm>
          <a:prstGeom prst="rect">
            <a:avLst/>
          </a:prstGeom>
          <a:noFill/>
          <a:ln>
            <a:noFill/>
          </a:ln>
        </p:spPr>
        <p:txBody>
          <a:bodyPr wrap="none" lIns="89628" tIns="89628" rIns="89628" bIns="89628" rtlCol="0" anchor="ctr" anchorCtr="0">
            <a:noAutofit/>
          </a:bodyPr>
          <a:lstStyle/>
          <a:p>
            <a:pPr algn="ctr" defTabSz="914203">
              <a:lnSpc>
                <a:spcPct val="90000"/>
              </a:lnSpc>
              <a:spcAft>
                <a:spcPts val="588"/>
              </a:spcAft>
              <a:defRPr/>
            </a:pPr>
            <a:r>
              <a:rPr lang="en-US" sz="1077" kern="0">
                <a:gradFill>
                  <a:gsLst>
                    <a:gs pos="2917">
                      <a:srgbClr val="505050"/>
                    </a:gs>
                    <a:gs pos="30000">
                      <a:srgbClr val="505050"/>
                    </a:gs>
                  </a:gsLst>
                  <a:lin ang="5400000" scaled="0"/>
                </a:gradFill>
                <a:latin typeface="Segoe UI"/>
              </a:rPr>
              <a:t>On-premises</a:t>
            </a:r>
          </a:p>
          <a:p>
            <a:pPr algn="ctr" defTabSz="914203">
              <a:lnSpc>
                <a:spcPct val="90000"/>
              </a:lnSpc>
              <a:spcAft>
                <a:spcPts val="588"/>
              </a:spcAft>
              <a:defRPr/>
            </a:pPr>
            <a:r>
              <a:rPr lang="en-US" sz="1077" kern="0">
                <a:gradFill>
                  <a:gsLst>
                    <a:gs pos="2917">
                      <a:srgbClr val="505050"/>
                    </a:gs>
                    <a:gs pos="30000">
                      <a:srgbClr val="505050"/>
                    </a:gs>
                  </a:gsLst>
                  <a:lin ang="5400000" scaled="0"/>
                </a:gradFill>
                <a:latin typeface="Segoe UI"/>
              </a:rPr>
              <a:t>D</a:t>
            </a:r>
            <a:r>
              <a:rPr lang="en-US" sz="1077" kern="0" err="1">
                <a:gradFill>
                  <a:gsLst>
                    <a:gs pos="2917">
                      <a:srgbClr val="505050"/>
                    </a:gs>
                    <a:gs pos="30000">
                      <a:srgbClr val="505050"/>
                    </a:gs>
                  </a:gsLst>
                  <a:lin ang="5400000" scaled="0"/>
                </a:gradFill>
                <a:latin typeface="Segoe UI"/>
              </a:rPr>
              <a:t>atacenters</a:t>
            </a:r>
            <a:r>
              <a:rPr lang="en-US" sz="1077" kern="0">
                <a:gradFill>
                  <a:gsLst>
                    <a:gs pos="2917">
                      <a:srgbClr val="505050"/>
                    </a:gs>
                    <a:gs pos="30000">
                      <a:srgbClr val="505050"/>
                    </a:gs>
                  </a:gsLst>
                  <a:lin ang="5400000" scaled="0"/>
                </a:gradFill>
                <a:latin typeface="Segoe UI"/>
              </a:rPr>
              <a:t> and Labs</a:t>
            </a:r>
          </a:p>
        </p:txBody>
      </p:sp>
      <p:sp>
        <p:nvSpPr>
          <p:cNvPr id="18" name="TextBox 17"/>
          <p:cNvSpPr txBox="1"/>
          <p:nvPr/>
        </p:nvSpPr>
        <p:spPr>
          <a:xfrm>
            <a:off x="9931067" y="2487325"/>
            <a:ext cx="786867" cy="249759"/>
          </a:xfrm>
          <a:prstGeom prst="rect">
            <a:avLst/>
          </a:prstGeom>
          <a:noFill/>
          <a:ln>
            <a:noFill/>
          </a:ln>
        </p:spPr>
        <p:txBody>
          <a:bodyPr wrap="none" lIns="89628" tIns="89628" rIns="89628" bIns="89628" rtlCol="0" anchor="ctr" anchorCtr="0">
            <a:noAutofit/>
          </a:bodyPr>
          <a:lstStyle/>
          <a:p>
            <a:pPr algn="ctr" defTabSz="914203">
              <a:lnSpc>
                <a:spcPct val="90000"/>
              </a:lnSpc>
              <a:spcAft>
                <a:spcPts val="588"/>
              </a:spcAft>
              <a:defRPr/>
            </a:pPr>
            <a:r>
              <a:rPr lang="en-US" sz="1077" kern="0">
                <a:gradFill>
                  <a:gsLst>
                    <a:gs pos="2917">
                      <a:srgbClr val="505050"/>
                    </a:gs>
                    <a:gs pos="30000">
                      <a:srgbClr val="505050"/>
                    </a:gs>
                  </a:gsLst>
                  <a:lin ang="5400000" scaled="0"/>
                </a:gradFill>
                <a:latin typeface="Segoe UI"/>
              </a:rPr>
              <a:t>Internet </a:t>
            </a:r>
            <a:br>
              <a:rPr lang="en-US" sz="1077" kern="0">
                <a:gradFill>
                  <a:gsLst>
                    <a:gs pos="2917">
                      <a:srgbClr val="505050"/>
                    </a:gs>
                    <a:gs pos="30000">
                      <a:srgbClr val="505050"/>
                    </a:gs>
                  </a:gsLst>
                  <a:lin ang="5400000" scaled="0"/>
                </a:gradFill>
                <a:latin typeface="Segoe UI"/>
              </a:rPr>
            </a:br>
            <a:r>
              <a:rPr lang="en-US" sz="1077" kern="0">
                <a:gradFill>
                  <a:gsLst>
                    <a:gs pos="2917">
                      <a:srgbClr val="505050"/>
                    </a:gs>
                    <a:gs pos="30000">
                      <a:srgbClr val="505050"/>
                    </a:gs>
                  </a:gsLst>
                  <a:lin ang="5400000" scaled="0"/>
                </a:gradFill>
                <a:latin typeface="Segoe UI"/>
              </a:rPr>
              <a:t>Connected </a:t>
            </a:r>
            <a:br>
              <a:rPr lang="en-US" sz="1077" kern="0">
                <a:gradFill>
                  <a:gsLst>
                    <a:gs pos="2917">
                      <a:srgbClr val="505050"/>
                    </a:gs>
                    <a:gs pos="30000">
                      <a:srgbClr val="505050"/>
                    </a:gs>
                  </a:gsLst>
                  <a:lin ang="5400000" scaled="0"/>
                </a:gradFill>
                <a:latin typeface="Segoe UI"/>
              </a:rPr>
            </a:br>
            <a:r>
              <a:rPr lang="en-US" sz="1077" kern="0">
                <a:gradFill>
                  <a:gsLst>
                    <a:gs pos="2917">
                      <a:srgbClr val="505050"/>
                    </a:gs>
                    <a:gs pos="30000">
                      <a:srgbClr val="505050"/>
                    </a:gs>
                  </a:gsLst>
                  <a:lin ang="5400000" scaled="0"/>
                </a:gradFill>
                <a:latin typeface="Segoe UI"/>
              </a:rPr>
              <a:t>Offices</a:t>
            </a:r>
          </a:p>
        </p:txBody>
      </p:sp>
      <p:sp>
        <p:nvSpPr>
          <p:cNvPr id="19" name="TextBox 18"/>
          <p:cNvSpPr txBox="1"/>
          <p:nvPr/>
        </p:nvSpPr>
        <p:spPr>
          <a:xfrm>
            <a:off x="10607230" y="2874645"/>
            <a:ext cx="887535" cy="249759"/>
          </a:xfrm>
          <a:prstGeom prst="rect">
            <a:avLst/>
          </a:prstGeom>
          <a:noFill/>
          <a:ln>
            <a:noFill/>
          </a:ln>
        </p:spPr>
        <p:txBody>
          <a:bodyPr wrap="none" lIns="89628" tIns="89628" rIns="89628" bIns="89628" rtlCol="0" anchor="ctr" anchorCtr="0">
            <a:noAutofit/>
          </a:bodyPr>
          <a:lstStyle/>
          <a:p>
            <a:pPr algn="ctr" defTabSz="914203">
              <a:lnSpc>
                <a:spcPct val="90000"/>
              </a:lnSpc>
              <a:spcAft>
                <a:spcPts val="588"/>
              </a:spcAft>
              <a:defRPr/>
            </a:pPr>
            <a:r>
              <a:rPr lang="en-US" sz="1077" kern="0">
                <a:gradFill>
                  <a:gsLst>
                    <a:gs pos="2917">
                      <a:srgbClr val="505050"/>
                    </a:gs>
                    <a:gs pos="30000">
                      <a:srgbClr val="505050"/>
                    </a:gs>
                  </a:gsLst>
                  <a:lin ang="5400000" scaled="0"/>
                </a:gradFill>
                <a:latin typeface="Segoe UI"/>
              </a:rPr>
              <a:t>Home Office</a:t>
            </a:r>
          </a:p>
        </p:txBody>
      </p:sp>
      <p:sp>
        <p:nvSpPr>
          <p:cNvPr id="20" name="TextBox 19"/>
          <p:cNvSpPr txBox="1"/>
          <p:nvPr/>
        </p:nvSpPr>
        <p:spPr>
          <a:xfrm>
            <a:off x="10709723" y="3227466"/>
            <a:ext cx="601258" cy="249759"/>
          </a:xfrm>
          <a:prstGeom prst="rect">
            <a:avLst/>
          </a:prstGeom>
          <a:noFill/>
          <a:ln>
            <a:noFill/>
          </a:ln>
        </p:spPr>
        <p:txBody>
          <a:bodyPr wrap="none" lIns="89628" tIns="89628" rIns="89628" bIns="89628" rtlCol="0" anchor="ctr" anchorCtr="0">
            <a:noAutofit/>
          </a:bodyPr>
          <a:lstStyle/>
          <a:p>
            <a:pPr algn="ctr" defTabSz="914203">
              <a:lnSpc>
                <a:spcPct val="90000"/>
              </a:lnSpc>
              <a:spcAft>
                <a:spcPts val="588"/>
              </a:spcAft>
              <a:defRPr/>
            </a:pPr>
            <a:r>
              <a:rPr lang="en-US" sz="1077" kern="0">
                <a:gradFill>
                  <a:gsLst>
                    <a:gs pos="2917">
                      <a:srgbClr val="505050"/>
                    </a:gs>
                    <a:gs pos="30000">
                      <a:srgbClr val="505050"/>
                    </a:gs>
                  </a:gsLst>
                  <a:lin ang="5400000" scaled="0"/>
                </a:gradFill>
                <a:latin typeface="Segoe UI"/>
              </a:rPr>
              <a:t>Mobile</a:t>
            </a:r>
          </a:p>
        </p:txBody>
      </p:sp>
      <p:sp>
        <p:nvSpPr>
          <p:cNvPr id="21" name="TextBox 20"/>
          <p:cNvSpPr txBox="1"/>
          <p:nvPr/>
        </p:nvSpPr>
        <p:spPr>
          <a:xfrm>
            <a:off x="9380560" y="3294435"/>
            <a:ext cx="1103848" cy="227053"/>
          </a:xfrm>
          <a:prstGeom prst="rect">
            <a:avLst/>
          </a:prstGeom>
          <a:noFill/>
          <a:ln>
            <a:noFill/>
          </a:ln>
        </p:spPr>
        <p:txBody>
          <a:bodyPr wrap="none" lIns="89628" tIns="89628" rIns="89628" bIns="89628" rtlCol="0" anchor="ctr" anchorCtr="0">
            <a:noAutofit/>
          </a:bodyPr>
          <a:lstStyle/>
          <a:p>
            <a:pPr algn="ctr" defTabSz="914203">
              <a:lnSpc>
                <a:spcPct val="90000"/>
              </a:lnSpc>
              <a:spcAft>
                <a:spcPts val="588"/>
              </a:spcAft>
              <a:defRPr/>
            </a:pPr>
            <a:r>
              <a:rPr lang="en-US" sz="1077" kern="0">
                <a:gradFill>
                  <a:gsLst>
                    <a:gs pos="2917">
                      <a:srgbClr val="505050"/>
                    </a:gs>
                    <a:gs pos="30000">
                      <a:srgbClr val="505050"/>
                    </a:gs>
                  </a:gsLst>
                  <a:lin ang="5400000" scaled="0"/>
                </a:gradFill>
                <a:latin typeface="Segoe UI"/>
              </a:rPr>
              <a:t>Modern Devices</a:t>
            </a:r>
          </a:p>
        </p:txBody>
      </p:sp>
      <p:sp>
        <p:nvSpPr>
          <p:cNvPr id="22" name="TextBox 21"/>
          <p:cNvSpPr txBox="1"/>
          <p:nvPr/>
        </p:nvSpPr>
        <p:spPr>
          <a:xfrm>
            <a:off x="9779447" y="3624552"/>
            <a:ext cx="866429" cy="249759"/>
          </a:xfrm>
          <a:prstGeom prst="rect">
            <a:avLst/>
          </a:prstGeom>
          <a:noFill/>
          <a:ln>
            <a:noFill/>
          </a:ln>
        </p:spPr>
        <p:txBody>
          <a:bodyPr wrap="none" lIns="89628" tIns="89628" rIns="89628" bIns="89628" rtlCol="0" anchor="ctr" anchorCtr="0">
            <a:noAutofit/>
          </a:bodyPr>
          <a:lstStyle/>
          <a:p>
            <a:pPr algn="ctr" defTabSz="914203">
              <a:lnSpc>
                <a:spcPct val="90000"/>
              </a:lnSpc>
              <a:spcAft>
                <a:spcPts val="588"/>
              </a:spcAft>
              <a:defRPr/>
            </a:pPr>
            <a:r>
              <a:rPr lang="en-US" sz="1077" kern="0">
                <a:gradFill>
                  <a:gsLst>
                    <a:gs pos="2917">
                      <a:srgbClr val="505050"/>
                    </a:gs>
                    <a:gs pos="30000">
                      <a:srgbClr val="505050"/>
                    </a:gs>
                  </a:gsLst>
                  <a:lin ang="5400000" scaled="0"/>
                </a:gradFill>
                <a:latin typeface="Segoe UI"/>
              </a:rPr>
              <a:t>MSFT</a:t>
            </a:r>
          </a:p>
          <a:p>
            <a:pPr algn="ctr" defTabSz="914203">
              <a:lnSpc>
                <a:spcPct val="90000"/>
              </a:lnSpc>
              <a:spcAft>
                <a:spcPts val="588"/>
              </a:spcAft>
              <a:defRPr/>
            </a:pPr>
            <a:r>
              <a:rPr lang="en-US" sz="1077" kern="0">
                <a:gradFill>
                  <a:gsLst>
                    <a:gs pos="2917">
                      <a:srgbClr val="505050"/>
                    </a:gs>
                    <a:gs pos="30000">
                      <a:srgbClr val="505050"/>
                    </a:gs>
                  </a:gsLst>
                  <a:lin ang="5400000" scaled="0"/>
                </a:gradFill>
                <a:latin typeface="Segoe UI"/>
              </a:rPr>
              <a:t>WLAN</a:t>
            </a:r>
          </a:p>
        </p:txBody>
      </p:sp>
      <p:sp>
        <p:nvSpPr>
          <p:cNvPr id="23" name="TextBox 22"/>
          <p:cNvSpPr txBox="1"/>
          <p:nvPr/>
        </p:nvSpPr>
        <p:spPr>
          <a:xfrm>
            <a:off x="7472290" y="3170977"/>
            <a:ext cx="565729" cy="351205"/>
          </a:xfrm>
          <a:prstGeom prst="rect">
            <a:avLst/>
          </a:prstGeom>
          <a:noFill/>
        </p:spPr>
        <p:txBody>
          <a:bodyPr wrap="none" lIns="89628" tIns="89628" rIns="89628" bIns="89628" rtlCol="0" anchor="ctr" anchorCtr="0">
            <a:noAutofit/>
          </a:bodyPr>
          <a:lstStyle/>
          <a:p>
            <a:pPr algn="ctr" defTabSz="914203">
              <a:lnSpc>
                <a:spcPct val="90000"/>
              </a:lnSpc>
              <a:spcAft>
                <a:spcPts val="588"/>
              </a:spcAft>
              <a:defRPr/>
            </a:pPr>
            <a:r>
              <a:rPr lang="en-US" sz="784" kern="0">
                <a:solidFill>
                  <a:srgbClr val="505050"/>
                </a:solidFill>
                <a:latin typeface="Segoe UI"/>
              </a:rPr>
              <a:t>New </a:t>
            </a:r>
            <a:br>
              <a:rPr lang="en-US" sz="784" kern="0">
                <a:solidFill>
                  <a:srgbClr val="505050"/>
                </a:solidFill>
                <a:latin typeface="Segoe UI"/>
              </a:rPr>
            </a:br>
            <a:r>
              <a:rPr lang="en-US" sz="784" kern="0">
                <a:solidFill>
                  <a:srgbClr val="505050"/>
                </a:solidFill>
                <a:latin typeface="Segoe UI"/>
              </a:rPr>
              <a:t>Internet </a:t>
            </a:r>
            <a:br>
              <a:rPr lang="en-US" sz="784" kern="0">
                <a:solidFill>
                  <a:srgbClr val="505050"/>
                </a:solidFill>
                <a:latin typeface="Segoe UI"/>
              </a:rPr>
            </a:br>
            <a:r>
              <a:rPr lang="en-US" sz="784" kern="0">
                <a:solidFill>
                  <a:srgbClr val="505050"/>
                </a:solidFill>
                <a:latin typeface="Segoe UI"/>
              </a:rPr>
              <a:t>Edge</a:t>
            </a:r>
          </a:p>
        </p:txBody>
      </p:sp>
      <p:sp>
        <p:nvSpPr>
          <p:cNvPr id="24" name="TextBox 23"/>
          <p:cNvSpPr txBox="1"/>
          <p:nvPr/>
        </p:nvSpPr>
        <p:spPr>
          <a:xfrm>
            <a:off x="9427488" y="2754627"/>
            <a:ext cx="735749" cy="263865"/>
          </a:xfrm>
          <a:prstGeom prst="rect">
            <a:avLst/>
          </a:prstGeom>
          <a:noFill/>
        </p:spPr>
        <p:txBody>
          <a:bodyPr wrap="none" lIns="89628" tIns="89628" rIns="89628" bIns="89628" rtlCol="0" anchor="ctr" anchorCtr="0">
            <a:noAutofit/>
          </a:bodyPr>
          <a:lstStyle/>
          <a:p>
            <a:pPr algn="ctr" defTabSz="914203">
              <a:lnSpc>
                <a:spcPct val="90000"/>
              </a:lnSpc>
              <a:spcAft>
                <a:spcPts val="588"/>
              </a:spcAft>
              <a:defRPr/>
            </a:pPr>
            <a:r>
              <a:rPr lang="en-US" sz="784" kern="0">
                <a:solidFill>
                  <a:srgbClr val="505050"/>
                </a:solidFill>
                <a:latin typeface="Segoe UI"/>
              </a:rPr>
              <a:t>Distributed </a:t>
            </a:r>
            <a:br>
              <a:rPr lang="en-US" sz="784" kern="0">
                <a:solidFill>
                  <a:srgbClr val="505050"/>
                </a:solidFill>
                <a:latin typeface="Segoe UI"/>
              </a:rPr>
            </a:br>
            <a:r>
              <a:rPr lang="en-US" sz="784" kern="0">
                <a:solidFill>
                  <a:srgbClr val="505050"/>
                </a:solidFill>
                <a:latin typeface="Segoe UI"/>
              </a:rPr>
              <a:t>Internet Edge</a:t>
            </a:r>
          </a:p>
        </p:txBody>
      </p:sp>
      <p:sp>
        <p:nvSpPr>
          <p:cNvPr id="25" name="TextBox 24"/>
          <p:cNvSpPr txBox="1"/>
          <p:nvPr/>
        </p:nvSpPr>
        <p:spPr>
          <a:xfrm>
            <a:off x="6064626" y="2367306"/>
            <a:ext cx="770302" cy="263865"/>
          </a:xfrm>
          <a:prstGeom prst="rect">
            <a:avLst/>
          </a:prstGeom>
          <a:noFill/>
        </p:spPr>
        <p:txBody>
          <a:bodyPr wrap="none" lIns="89628" tIns="89628" rIns="89628" bIns="89628" rtlCol="0" anchor="ctr" anchorCtr="0">
            <a:noAutofit/>
          </a:bodyPr>
          <a:lstStyle/>
          <a:p>
            <a:pPr algn="ctr" defTabSz="914203">
              <a:lnSpc>
                <a:spcPct val="90000"/>
              </a:lnSpc>
              <a:spcAft>
                <a:spcPts val="588"/>
              </a:spcAft>
              <a:defRPr/>
            </a:pPr>
            <a:r>
              <a:rPr lang="en-US" sz="784" kern="0">
                <a:solidFill>
                  <a:srgbClr val="505050"/>
                </a:solidFill>
                <a:latin typeface="Segoe UI"/>
              </a:rPr>
              <a:t>Hybrid Cloud</a:t>
            </a:r>
            <a:br>
              <a:rPr lang="en-US" sz="784" kern="0">
                <a:solidFill>
                  <a:srgbClr val="505050"/>
                </a:solidFill>
                <a:latin typeface="Segoe UI"/>
              </a:rPr>
            </a:br>
            <a:r>
              <a:rPr lang="en-US" sz="784" kern="0">
                <a:solidFill>
                  <a:srgbClr val="505050"/>
                </a:solidFill>
                <a:latin typeface="Segoe UI"/>
              </a:rPr>
              <a:t> Edge (Far)</a:t>
            </a:r>
          </a:p>
        </p:txBody>
      </p:sp>
      <p:sp>
        <p:nvSpPr>
          <p:cNvPr id="26" name="TextBox 25"/>
          <p:cNvSpPr txBox="1"/>
          <p:nvPr/>
        </p:nvSpPr>
        <p:spPr>
          <a:xfrm>
            <a:off x="6896654" y="2367306"/>
            <a:ext cx="566334" cy="263865"/>
          </a:xfrm>
          <a:prstGeom prst="rect">
            <a:avLst/>
          </a:prstGeom>
          <a:noFill/>
        </p:spPr>
        <p:txBody>
          <a:bodyPr wrap="none" lIns="89628" tIns="89628" rIns="89628" bIns="89628" rtlCol="0" anchor="ctr" anchorCtr="0">
            <a:noAutofit/>
          </a:bodyPr>
          <a:lstStyle/>
          <a:p>
            <a:pPr algn="ctr" defTabSz="914203">
              <a:lnSpc>
                <a:spcPct val="90000"/>
              </a:lnSpc>
              <a:spcAft>
                <a:spcPts val="588"/>
              </a:spcAft>
              <a:defRPr/>
            </a:pPr>
            <a:r>
              <a:rPr lang="en-US" sz="784" kern="0">
                <a:solidFill>
                  <a:srgbClr val="505050"/>
                </a:solidFill>
                <a:latin typeface="Segoe UI"/>
              </a:rPr>
              <a:t>Pure Cloud </a:t>
            </a:r>
            <a:br>
              <a:rPr lang="en-US" sz="784" kern="0">
                <a:solidFill>
                  <a:srgbClr val="505050"/>
                </a:solidFill>
                <a:latin typeface="Segoe UI"/>
              </a:rPr>
            </a:br>
            <a:r>
              <a:rPr lang="en-US" sz="784" kern="0">
                <a:solidFill>
                  <a:srgbClr val="505050"/>
                </a:solidFill>
                <a:latin typeface="Segoe UI"/>
              </a:rPr>
              <a:t>Edge</a:t>
            </a:r>
          </a:p>
        </p:txBody>
      </p:sp>
      <p:grpSp>
        <p:nvGrpSpPr>
          <p:cNvPr id="27" name="Group 26"/>
          <p:cNvGrpSpPr/>
          <p:nvPr/>
        </p:nvGrpSpPr>
        <p:grpSpPr>
          <a:xfrm>
            <a:off x="5970742" y="4059914"/>
            <a:ext cx="4938208" cy="715985"/>
            <a:chOff x="3246437" y="3853541"/>
            <a:chExt cx="6096000" cy="883851"/>
          </a:xfrm>
        </p:grpSpPr>
        <p:sp>
          <p:nvSpPr>
            <p:cNvPr id="68" name="TextBox 67"/>
            <p:cNvSpPr txBox="1"/>
            <p:nvPr/>
          </p:nvSpPr>
          <p:spPr>
            <a:xfrm>
              <a:off x="4406812" y="4335462"/>
              <a:ext cx="839822" cy="325730"/>
            </a:xfrm>
            <a:prstGeom prst="rect">
              <a:avLst/>
            </a:prstGeom>
            <a:noFill/>
          </p:spPr>
          <p:txBody>
            <a:bodyPr wrap="none" lIns="89628" tIns="89628" rIns="89628" bIns="89628" rtlCol="0" anchor="ctr" anchorCtr="0">
              <a:noAutofit/>
            </a:bodyPr>
            <a:lstStyle/>
            <a:p>
              <a:pPr algn="ctr" defTabSz="914203">
                <a:lnSpc>
                  <a:spcPct val="90000"/>
                </a:lnSpc>
                <a:spcAft>
                  <a:spcPts val="588"/>
                </a:spcAft>
                <a:defRPr/>
              </a:pPr>
              <a:r>
                <a:rPr lang="en-US" sz="784" kern="0">
                  <a:solidFill>
                    <a:srgbClr val="505050"/>
                  </a:solidFill>
                  <a:latin typeface="Segoe UI"/>
                </a:rPr>
                <a:t>Hybrid Cloud </a:t>
              </a:r>
              <a:br>
                <a:rPr lang="en-US" sz="784" kern="0">
                  <a:solidFill>
                    <a:srgbClr val="505050"/>
                  </a:solidFill>
                  <a:latin typeface="Segoe UI"/>
                </a:rPr>
              </a:br>
              <a:r>
                <a:rPr lang="en-US" sz="784" kern="0">
                  <a:solidFill>
                    <a:srgbClr val="505050"/>
                  </a:solidFill>
                  <a:latin typeface="Segoe UI"/>
                </a:rPr>
                <a:t>Edge (Near)</a:t>
              </a:r>
            </a:p>
          </p:txBody>
        </p:sp>
        <p:sp>
          <p:nvSpPr>
            <p:cNvPr id="69" name="TextBox 68"/>
            <p:cNvSpPr txBox="1"/>
            <p:nvPr/>
          </p:nvSpPr>
          <p:spPr>
            <a:xfrm>
              <a:off x="6092592" y="4335462"/>
              <a:ext cx="887645" cy="325730"/>
            </a:xfrm>
            <a:prstGeom prst="rect">
              <a:avLst/>
            </a:prstGeom>
            <a:noFill/>
          </p:spPr>
          <p:txBody>
            <a:bodyPr wrap="none" lIns="89628" tIns="89628" rIns="89628" bIns="89628" rtlCol="0" anchor="ctr" anchorCtr="0">
              <a:noAutofit/>
            </a:bodyPr>
            <a:lstStyle/>
            <a:p>
              <a:pPr algn="ctr" defTabSz="914203">
                <a:lnSpc>
                  <a:spcPct val="90000"/>
                </a:lnSpc>
                <a:spcAft>
                  <a:spcPts val="588"/>
                </a:spcAft>
                <a:defRPr/>
              </a:pPr>
              <a:r>
                <a:rPr lang="en-US" sz="784" kern="0">
                  <a:solidFill>
                    <a:srgbClr val="505050"/>
                  </a:solidFill>
                  <a:latin typeface="Segoe UI"/>
                </a:rPr>
                <a:t>Traditional </a:t>
              </a:r>
              <a:br>
                <a:rPr lang="en-US" sz="784" kern="0">
                  <a:solidFill>
                    <a:srgbClr val="505050"/>
                  </a:solidFill>
                  <a:latin typeface="Segoe UI"/>
                </a:rPr>
              </a:br>
              <a:r>
                <a:rPr lang="en-US" sz="784" kern="0">
                  <a:solidFill>
                    <a:srgbClr val="505050"/>
                  </a:solidFill>
                  <a:latin typeface="Segoe UI"/>
                </a:rPr>
                <a:t>Internet Edge</a:t>
              </a:r>
            </a:p>
          </p:txBody>
        </p:sp>
        <p:sp>
          <p:nvSpPr>
            <p:cNvPr id="70" name="TextBox 69"/>
            <p:cNvSpPr txBox="1"/>
            <p:nvPr/>
          </p:nvSpPr>
          <p:spPr>
            <a:xfrm>
              <a:off x="8312997" y="4411662"/>
              <a:ext cx="728341" cy="325730"/>
            </a:xfrm>
            <a:prstGeom prst="rect">
              <a:avLst/>
            </a:prstGeom>
            <a:noFill/>
          </p:spPr>
          <p:txBody>
            <a:bodyPr wrap="none" lIns="89628" tIns="89628" rIns="89628" bIns="89628" rtlCol="0" anchor="ctr" anchorCtr="0">
              <a:noAutofit/>
            </a:bodyPr>
            <a:lstStyle/>
            <a:p>
              <a:pPr algn="ctr" defTabSz="914203">
                <a:lnSpc>
                  <a:spcPct val="90000"/>
                </a:lnSpc>
                <a:spcAft>
                  <a:spcPts val="588"/>
                </a:spcAft>
                <a:defRPr/>
              </a:pPr>
              <a:r>
                <a:rPr lang="en-US" sz="784" kern="0">
                  <a:solidFill>
                    <a:srgbClr val="505050"/>
                  </a:solidFill>
                  <a:latin typeface="Segoe UI"/>
                </a:rPr>
                <a:t>Remote access</a:t>
              </a:r>
            </a:p>
          </p:txBody>
        </p:sp>
        <p:sp>
          <p:nvSpPr>
            <p:cNvPr id="71" name="Rectangle 70"/>
            <p:cNvSpPr/>
            <p:nvPr/>
          </p:nvSpPr>
          <p:spPr bwMode="auto">
            <a:xfrm>
              <a:off x="3246437" y="4106862"/>
              <a:ext cx="6096000" cy="1524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7" tIns="143405" rIns="179257" bIns="143405" numCol="1" spcCol="0" rtlCol="0" fromWordArt="0" anchor="t" anchorCtr="0" forceAA="0" compatLnSpc="1">
              <a:prstTxWarp prst="textNoShape">
                <a:avLst/>
              </a:prstTxWarp>
              <a:noAutofit/>
            </a:bodyPr>
            <a:lstStyle/>
            <a:p>
              <a:pPr algn="ctr" defTabSz="913938" fontAlgn="base">
                <a:lnSpc>
                  <a:spcPct val="90000"/>
                </a:lnSpc>
                <a:spcBef>
                  <a:spcPct val="0"/>
                </a:spcBef>
                <a:spcAft>
                  <a:spcPct val="0"/>
                </a:spcAft>
                <a:defRPr/>
              </a:pPr>
              <a:endParaRPr lang="en-US"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72" name="Rectangle 71"/>
            <p:cNvSpPr/>
            <p:nvPr/>
          </p:nvSpPr>
          <p:spPr bwMode="auto">
            <a:xfrm>
              <a:off x="6980237" y="4057112"/>
              <a:ext cx="731219" cy="25190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7" tIns="143405" rIns="179257" bIns="143405" numCol="1" spcCol="0" rtlCol="0" fromWordArt="0" anchor="t" anchorCtr="0" forceAA="0" compatLnSpc="1">
              <a:prstTxWarp prst="textNoShape">
                <a:avLst/>
              </a:prstTxWarp>
              <a:noAutofit/>
            </a:bodyPr>
            <a:lstStyle/>
            <a:p>
              <a:pPr algn="ctr" defTabSz="913938" fontAlgn="base">
                <a:lnSpc>
                  <a:spcPct val="90000"/>
                </a:lnSpc>
                <a:spcBef>
                  <a:spcPct val="0"/>
                </a:spcBef>
                <a:spcAft>
                  <a:spcPct val="0"/>
                </a:spcAft>
                <a:defRPr/>
              </a:pPr>
              <a:endParaRPr lang="en-US"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73" name="Rectangle 72"/>
            <p:cNvSpPr/>
            <p:nvPr/>
          </p:nvSpPr>
          <p:spPr bwMode="auto">
            <a:xfrm>
              <a:off x="6142037" y="4057112"/>
              <a:ext cx="731219" cy="25190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7" tIns="143405" rIns="179257" bIns="143405" numCol="1" spcCol="0" rtlCol="0" fromWordArt="0" anchor="t" anchorCtr="0" forceAA="0" compatLnSpc="1">
              <a:prstTxWarp prst="textNoShape">
                <a:avLst/>
              </a:prstTxWarp>
              <a:noAutofit/>
            </a:bodyPr>
            <a:lstStyle/>
            <a:p>
              <a:pPr algn="ctr" defTabSz="913938" fontAlgn="base">
                <a:lnSpc>
                  <a:spcPct val="90000"/>
                </a:lnSpc>
                <a:spcBef>
                  <a:spcPct val="0"/>
                </a:spcBef>
                <a:spcAft>
                  <a:spcPct val="0"/>
                </a:spcAft>
                <a:defRPr/>
              </a:pPr>
              <a:endParaRPr lang="en-US"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74" name="Rectangle 73"/>
            <p:cNvSpPr/>
            <p:nvPr/>
          </p:nvSpPr>
          <p:spPr bwMode="auto">
            <a:xfrm>
              <a:off x="5303837" y="4057112"/>
              <a:ext cx="731219" cy="25190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7" tIns="143405" rIns="179257" bIns="143405" numCol="1" spcCol="0" rtlCol="0" fromWordArt="0" anchor="t" anchorCtr="0" forceAA="0" compatLnSpc="1">
              <a:prstTxWarp prst="textNoShape">
                <a:avLst/>
              </a:prstTxWarp>
              <a:noAutofit/>
            </a:bodyPr>
            <a:lstStyle/>
            <a:p>
              <a:pPr algn="ctr" defTabSz="913938" fontAlgn="base">
                <a:lnSpc>
                  <a:spcPct val="90000"/>
                </a:lnSpc>
                <a:spcBef>
                  <a:spcPct val="0"/>
                </a:spcBef>
                <a:spcAft>
                  <a:spcPct val="0"/>
                </a:spcAft>
                <a:defRPr/>
              </a:pPr>
              <a:endParaRPr lang="en-US"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75" name="Rectangle 74"/>
            <p:cNvSpPr/>
            <p:nvPr/>
          </p:nvSpPr>
          <p:spPr bwMode="auto">
            <a:xfrm>
              <a:off x="4465637" y="4057112"/>
              <a:ext cx="731219" cy="25190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7" tIns="143405" rIns="179257" bIns="143405" numCol="1" spcCol="0" rtlCol="0" fromWordArt="0" anchor="t" anchorCtr="0" forceAA="0" compatLnSpc="1">
              <a:prstTxWarp prst="textNoShape">
                <a:avLst/>
              </a:prstTxWarp>
              <a:noAutofit/>
            </a:bodyPr>
            <a:lstStyle/>
            <a:p>
              <a:pPr algn="ctr" defTabSz="913938" fontAlgn="base">
                <a:lnSpc>
                  <a:spcPct val="90000"/>
                </a:lnSpc>
                <a:spcBef>
                  <a:spcPct val="0"/>
                </a:spcBef>
                <a:spcAft>
                  <a:spcPct val="0"/>
                </a:spcAft>
                <a:defRPr/>
              </a:pPr>
              <a:endParaRPr lang="en-US" kern="0">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77" name="Picture 76"/>
            <p:cNvPicPr>
              <a:picLocks noChangeAspect="1"/>
            </p:cNvPicPr>
            <p:nvPr/>
          </p:nvPicPr>
          <p:blipFill>
            <a:blip r:embed="rId5"/>
            <a:stretch>
              <a:fillRect/>
            </a:stretch>
          </p:blipFill>
          <p:spPr>
            <a:xfrm>
              <a:off x="8543583" y="3853541"/>
              <a:ext cx="267168" cy="543877"/>
            </a:xfrm>
            <a:prstGeom prst="rect">
              <a:avLst/>
            </a:prstGeom>
          </p:spPr>
        </p:pic>
        <p:pic>
          <p:nvPicPr>
            <p:cNvPr id="78" name="Picture 77"/>
            <p:cNvPicPr>
              <a:picLocks noChangeAspect="1"/>
            </p:cNvPicPr>
            <p:nvPr/>
          </p:nvPicPr>
          <p:blipFill>
            <a:blip r:embed="rId5"/>
            <a:stretch>
              <a:fillRect/>
            </a:stretch>
          </p:blipFill>
          <p:spPr>
            <a:xfrm>
              <a:off x="8084397" y="3853541"/>
              <a:ext cx="267168" cy="543877"/>
            </a:xfrm>
            <a:prstGeom prst="rect">
              <a:avLst/>
            </a:prstGeom>
          </p:spPr>
        </p:pic>
      </p:grpSp>
      <p:grpSp>
        <p:nvGrpSpPr>
          <p:cNvPr id="28" name="Group 27"/>
          <p:cNvGrpSpPr/>
          <p:nvPr/>
        </p:nvGrpSpPr>
        <p:grpSpPr>
          <a:xfrm>
            <a:off x="6753417" y="5516629"/>
            <a:ext cx="3372863" cy="410667"/>
            <a:chOff x="4212612" y="5504912"/>
            <a:chExt cx="4163650" cy="506950"/>
          </a:xfrm>
        </p:grpSpPr>
        <p:sp>
          <p:nvSpPr>
            <p:cNvPr id="64" name="Rectangle 63"/>
            <p:cNvSpPr/>
            <p:nvPr/>
          </p:nvSpPr>
          <p:spPr bwMode="auto">
            <a:xfrm>
              <a:off x="4212612" y="5554662"/>
              <a:ext cx="4163650" cy="1524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7" tIns="143405" rIns="179257" bIns="143405" numCol="1" spcCol="0" rtlCol="0" fromWordArt="0" anchor="t" anchorCtr="0" forceAA="0" compatLnSpc="1">
              <a:prstTxWarp prst="textNoShape">
                <a:avLst/>
              </a:prstTxWarp>
              <a:noAutofit/>
            </a:bodyPr>
            <a:lstStyle/>
            <a:p>
              <a:pPr algn="ctr" defTabSz="913938" fontAlgn="base">
                <a:lnSpc>
                  <a:spcPct val="90000"/>
                </a:lnSpc>
                <a:spcBef>
                  <a:spcPct val="0"/>
                </a:spcBef>
                <a:spcAft>
                  <a:spcPct val="0"/>
                </a:spcAft>
                <a:defRPr/>
              </a:pPr>
              <a:endParaRPr lang="en-US"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5" name="Rectangle 64"/>
            <p:cNvSpPr/>
            <p:nvPr/>
          </p:nvSpPr>
          <p:spPr bwMode="auto">
            <a:xfrm>
              <a:off x="4891454" y="5504912"/>
              <a:ext cx="731219" cy="251901"/>
            </a:xfrm>
            <a:prstGeom prst="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7" tIns="143405" rIns="179257" bIns="143405" numCol="1" spcCol="0" rtlCol="0" fromWordArt="0" anchor="t" anchorCtr="0" forceAA="0" compatLnSpc="1">
              <a:prstTxWarp prst="textNoShape">
                <a:avLst/>
              </a:prstTxWarp>
              <a:noAutofit/>
            </a:bodyPr>
            <a:lstStyle/>
            <a:p>
              <a:pPr algn="ctr" defTabSz="913938" fontAlgn="base">
                <a:lnSpc>
                  <a:spcPct val="90000"/>
                </a:lnSpc>
                <a:spcBef>
                  <a:spcPct val="0"/>
                </a:spcBef>
                <a:spcAft>
                  <a:spcPct val="0"/>
                </a:spcAft>
                <a:defRPr/>
              </a:pPr>
              <a:endParaRPr lang="en-US"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6" name="Rectangle 65"/>
            <p:cNvSpPr/>
            <p:nvPr/>
          </p:nvSpPr>
          <p:spPr bwMode="auto">
            <a:xfrm>
              <a:off x="6904037" y="5504912"/>
              <a:ext cx="731219" cy="251901"/>
            </a:xfrm>
            <a:prstGeom prst="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7" tIns="143405" rIns="179257" bIns="143405" numCol="1" spcCol="0" rtlCol="0" fromWordArt="0" anchor="t" anchorCtr="0" forceAA="0" compatLnSpc="1">
              <a:prstTxWarp prst="textNoShape">
                <a:avLst/>
              </a:prstTxWarp>
              <a:noAutofit/>
            </a:bodyPr>
            <a:lstStyle/>
            <a:p>
              <a:pPr algn="ctr" defTabSz="913938" fontAlgn="base">
                <a:lnSpc>
                  <a:spcPct val="90000"/>
                </a:lnSpc>
                <a:spcBef>
                  <a:spcPct val="0"/>
                </a:spcBef>
                <a:spcAft>
                  <a:spcPct val="0"/>
                </a:spcAft>
                <a:defRPr/>
              </a:pPr>
              <a:endParaRPr lang="en-US"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7" name="TextBox 66"/>
            <p:cNvSpPr txBox="1"/>
            <p:nvPr/>
          </p:nvSpPr>
          <p:spPr>
            <a:xfrm>
              <a:off x="4643474" y="5686133"/>
              <a:ext cx="1231122" cy="325729"/>
            </a:xfrm>
            <a:prstGeom prst="rect">
              <a:avLst/>
            </a:prstGeom>
            <a:noFill/>
            <a:ln>
              <a:noFill/>
            </a:ln>
          </p:spPr>
          <p:txBody>
            <a:bodyPr wrap="none" lIns="89628" tIns="89628" rIns="89628" bIns="89628" rtlCol="0" anchor="ctr" anchorCtr="0">
              <a:noAutofit/>
            </a:bodyPr>
            <a:lstStyle/>
            <a:p>
              <a:pPr defTabSz="914203">
                <a:lnSpc>
                  <a:spcPct val="90000"/>
                </a:lnSpc>
                <a:spcAft>
                  <a:spcPts val="588"/>
                </a:spcAft>
                <a:defRPr/>
              </a:pPr>
              <a:r>
                <a:rPr lang="en-US" sz="784" kern="0">
                  <a:solidFill>
                    <a:srgbClr val="505050"/>
                  </a:solidFill>
                  <a:latin typeface="Segoe UI"/>
                </a:rPr>
                <a:t>Datacenter Edge</a:t>
              </a:r>
            </a:p>
          </p:txBody>
        </p:sp>
      </p:grpSp>
      <p:cxnSp>
        <p:nvCxnSpPr>
          <p:cNvPr id="30" name="Straight Arrow Connector 29"/>
          <p:cNvCxnSpPr>
            <a:endCxn id="14" idx="0"/>
          </p:cNvCxnSpPr>
          <p:nvPr/>
        </p:nvCxnSpPr>
        <p:spPr>
          <a:xfrm>
            <a:off x="8439845" y="2306794"/>
            <a:ext cx="2" cy="483101"/>
          </a:xfrm>
          <a:prstGeom prst="straightConnector1">
            <a:avLst/>
          </a:prstGeom>
          <a:ln w="127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65" idx="0"/>
          </p:cNvCxnSpPr>
          <p:nvPr/>
        </p:nvCxnSpPr>
        <p:spPr>
          <a:xfrm flipV="1">
            <a:off x="7599497" y="5269721"/>
            <a:ext cx="315063" cy="246910"/>
          </a:xfrm>
          <a:prstGeom prst="line">
            <a:avLst/>
          </a:prstGeom>
          <a:ln w="127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8902206" y="5269721"/>
            <a:ext cx="370365" cy="246910"/>
          </a:xfrm>
          <a:prstGeom prst="line">
            <a:avLst/>
          </a:prstGeom>
          <a:ln w="127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908425" y="5824719"/>
            <a:ext cx="321416" cy="347054"/>
          </a:xfrm>
          <a:prstGeom prst="line">
            <a:avLst/>
          </a:prstGeom>
          <a:ln w="127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cxnSpLocks/>
            <a:endCxn id="67" idx="2"/>
          </p:cNvCxnSpPr>
          <p:nvPr/>
        </p:nvCxnSpPr>
        <p:spPr>
          <a:xfrm flipH="1" flipV="1">
            <a:off x="7601095" y="5927296"/>
            <a:ext cx="457527" cy="206610"/>
          </a:xfrm>
          <a:prstGeom prst="line">
            <a:avLst/>
          </a:prstGeom>
          <a:ln w="127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9" idx="2"/>
            <a:endCxn id="68" idx="2"/>
          </p:cNvCxnSpPr>
          <p:nvPr/>
        </p:nvCxnSpPr>
        <p:spPr>
          <a:xfrm flipH="1" flipV="1">
            <a:off x="7250889" y="4714170"/>
            <a:ext cx="395367" cy="465389"/>
          </a:xfrm>
          <a:prstGeom prst="line">
            <a:avLst/>
          </a:prstGeom>
          <a:ln w="127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74" idx="2"/>
          </p:cNvCxnSpPr>
          <p:nvPr/>
        </p:nvCxnSpPr>
        <p:spPr>
          <a:xfrm flipH="1" flipV="1">
            <a:off x="7933560" y="4428878"/>
            <a:ext cx="166186" cy="408746"/>
          </a:xfrm>
          <a:prstGeom prst="line">
            <a:avLst/>
          </a:prstGeom>
          <a:ln w="127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72" idx="2"/>
          </p:cNvCxnSpPr>
          <p:nvPr/>
        </p:nvCxnSpPr>
        <p:spPr>
          <a:xfrm flipV="1">
            <a:off x="8963931" y="4428880"/>
            <a:ext cx="327633" cy="508856"/>
          </a:xfrm>
          <a:prstGeom prst="line">
            <a:avLst/>
          </a:prstGeom>
          <a:ln w="127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69" idx="2"/>
          </p:cNvCxnSpPr>
          <p:nvPr/>
        </p:nvCxnSpPr>
        <p:spPr>
          <a:xfrm flipV="1">
            <a:off x="8593566" y="4714172"/>
            <a:ext cx="42300" cy="246910"/>
          </a:xfrm>
          <a:prstGeom prst="line">
            <a:avLst/>
          </a:prstGeom>
          <a:ln w="127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78" idx="2"/>
          </p:cNvCxnSpPr>
          <p:nvPr/>
        </p:nvCxnSpPr>
        <p:spPr>
          <a:xfrm flipV="1">
            <a:off x="9087386" y="4500493"/>
            <a:ext cx="910672" cy="522315"/>
          </a:xfrm>
          <a:prstGeom prst="line">
            <a:avLst/>
          </a:prstGeom>
          <a:ln w="127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9" idx="10"/>
            <a:endCxn id="70" idx="2"/>
          </p:cNvCxnSpPr>
          <p:nvPr/>
        </p:nvCxnSpPr>
        <p:spPr>
          <a:xfrm flipV="1">
            <a:off x="9180578" y="4775898"/>
            <a:ext cx="1189457" cy="403661"/>
          </a:xfrm>
          <a:prstGeom prst="line">
            <a:avLst/>
          </a:prstGeom>
          <a:ln w="127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5" idx="2"/>
          </p:cNvCxnSpPr>
          <p:nvPr/>
        </p:nvCxnSpPr>
        <p:spPr>
          <a:xfrm>
            <a:off x="8439847" y="3933055"/>
            <a:ext cx="153720" cy="287296"/>
          </a:xfrm>
          <a:prstGeom prst="line">
            <a:avLst/>
          </a:prstGeom>
          <a:ln w="127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5" idx="2"/>
          </p:cNvCxnSpPr>
          <p:nvPr/>
        </p:nvCxnSpPr>
        <p:spPr>
          <a:xfrm>
            <a:off x="8439848" y="3933055"/>
            <a:ext cx="832724" cy="287296"/>
          </a:xfrm>
          <a:prstGeom prst="line">
            <a:avLst/>
          </a:prstGeom>
          <a:ln w="127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5" idx="3"/>
            <a:endCxn id="22" idx="1"/>
          </p:cNvCxnSpPr>
          <p:nvPr/>
        </p:nvCxnSpPr>
        <p:spPr>
          <a:xfrm>
            <a:off x="9067917" y="3740738"/>
            <a:ext cx="711531" cy="8692"/>
          </a:xfrm>
          <a:prstGeom prst="line">
            <a:avLst/>
          </a:prstGeom>
          <a:ln w="127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Curved Connector 43"/>
          <p:cNvCxnSpPr>
            <a:endCxn id="78" idx="0"/>
          </p:cNvCxnSpPr>
          <p:nvPr/>
        </p:nvCxnSpPr>
        <p:spPr>
          <a:xfrm>
            <a:off x="9087386" y="3911711"/>
            <a:ext cx="910672" cy="148203"/>
          </a:xfrm>
          <a:prstGeom prst="curvedConnector2">
            <a:avLst/>
          </a:prstGeom>
          <a:ln w="127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Curved Connector 44"/>
          <p:cNvCxnSpPr>
            <a:endCxn id="77" idx="0"/>
          </p:cNvCxnSpPr>
          <p:nvPr/>
        </p:nvCxnSpPr>
        <p:spPr>
          <a:xfrm>
            <a:off x="9087386" y="3911711"/>
            <a:ext cx="1282646" cy="148203"/>
          </a:xfrm>
          <a:prstGeom prst="curvedConnector2">
            <a:avLst/>
          </a:prstGeom>
          <a:ln w="127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Curved Connector 45"/>
          <p:cNvCxnSpPr>
            <a:stCxn id="20" idx="2"/>
            <a:endCxn id="77" idx="3"/>
          </p:cNvCxnSpPr>
          <p:nvPr/>
        </p:nvCxnSpPr>
        <p:spPr>
          <a:xfrm rot="5400000">
            <a:off x="10342812" y="3612660"/>
            <a:ext cx="802979" cy="532106"/>
          </a:xfrm>
          <a:prstGeom prst="curvedConnector2">
            <a:avLst/>
          </a:prstGeom>
          <a:ln w="127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Curved Connector 46"/>
          <p:cNvCxnSpPr>
            <a:stCxn id="20" idx="2"/>
          </p:cNvCxnSpPr>
          <p:nvPr/>
        </p:nvCxnSpPr>
        <p:spPr>
          <a:xfrm rot="5400000">
            <a:off x="10726677" y="3442853"/>
            <a:ext cx="249304" cy="318047"/>
          </a:xfrm>
          <a:prstGeom prst="curvedConnector2">
            <a:avLst/>
          </a:prstGeom>
          <a:ln w="12700" cmpd="sng">
            <a:solidFill>
              <a:srgbClr val="505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20" idx="1"/>
          </p:cNvCxnSpPr>
          <p:nvPr/>
        </p:nvCxnSpPr>
        <p:spPr>
          <a:xfrm>
            <a:off x="9272568" y="3047525"/>
            <a:ext cx="1437153" cy="304820"/>
          </a:xfrm>
          <a:prstGeom prst="line">
            <a:avLst/>
          </a:prstGeom>
          <a:ln w="127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endCxn id="14" idx="1"/>
          </p:cNvCxnSpPr>
          <p:nvPr/>
        </p:nvCxnSpPr>
        <p:spPr>
          <a:xfrm>
            <a:off x="7173832" y="2615430"/>
            <a:ext cx="394193" cy="367121"/>
          </a:xfrm>
          <a:prstGeom prst="line">
            <a:avLst/>
          </a:prstGeom>
          <a:ln w="127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Curved Connector 49"/>
          <p:cNvCxnSpPr/>
          <p:nvPr/>
        </p:nvCxnSpPr>
        <p:spPr>
          <a:xfrm rot="10800000" flipH="1" flipV="1">
            <a:off x="8281817" y="2201092"/>
            <a:ext cx="64840" cy="2125759"/>
          </a:xfrm>
          <a:prstGeom prst="curvedConnector3">
            <a:avLst>
              <a:gd name="adj1" fmla="val -1406863"/>
            </a:avLst>
          </a:prstGeom>
          <a:ln w="127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8032016" y="2021426"/>
            <a:ext cx="815667" cy="249759"/>
          </a:xfrm>
          <a:prstGeom prst="rect">
            <a:avLst/>
          </a:prstGeom>
          <a:noFill/>
          <a:ln>
            <a:noFill/>
          </a:ln>
        </p:spPr>
        <p:txBody>
          <a:bodyPr wrap="none" lIns="89628" tIns="89628" rIns="89628" bIns="89628" rtlCol="0" anchor="ctr" anchorCtr="0">
            <a:noAutofit/>
          </a:bodyPr>
          <a:lstStyle/>
          <a:p>
            <a:pPr algn="ctr" defTabSz="914203">
              <a:lnSpc>
                <a:spcPct val="90000"/>
              </a:lnSpc>
              <a:spcAft>
                <a:spcPts val="588"/>
              </a:spcAft>
              <a:defRPr/>
            </a:pPr>
            <a:r>
              <a:rPr lang="en-US" sz="1077" kern="0">
                <a:gradFill>
                  <a:gsLst>
                    <a:gs pos="2917">
                      <a:srgbClr val="505050"/>
                    </a:gs>
                    <a:gs pos="30000">
                      <a:srgbClr val="505050"/>
                    </a:gs>
                  </a:gsLst>
                  <a:lin ang="5400000" scaled="0"/>
                </a:gradFill>
                <a:latin typeface="Segoe UI"/>
              </a:rPr>
              <a:t>Office 365</a:t>
            </a:r>
          </a:p>
        </p:txBody>
      </p:sp>
      <p:cxnSp>
        <p:nvCxnSpPr>
          <p:cNvPr id="52" name="Straight Connector 51"/>
          <p:cNvCxnSpPr>
            <a:endCxn id="13" idx="1"/>
          </p:cNvCxnSpPr>
          <p:nvPr/>
        </p:nvCxnSpPr>
        <p:spPr>
          <a:xfrm flipV="1">
            <a:off x="8902204" y="2201091"/>
            <a:ext cx="438987" cy="661251"/>
          </a:xfrm>
          <a:prstGeom prst="line">
            <a:avLst/>
          </a:prstGeom>
          <a:ln w="127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a:endCxn id="18" idx="1"/>
          </p:cNvCxnSpPr>
          <p:nvPr/>
        </p:nvCxnSpPr>
        <p:spPr>
          <a:xfrm flipV="1">
            <a:off x="9087389" y="2612204"/>
            <a:ext cx="843679" cy="311866"/>
          </a:xfrm>
          <a:prstGeom prst="line">
            <a:avLst/>
          </a:prstGeom>
          <a:ln w="127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9311671" y="3030553"/>
            <a:ext cx="1295558" cy="16972"/>
          </a:xfrm>
          <a:prstGeom prst="line">
            <a:avLst/>
          </a:prstGeom>
          <a:ln w="127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9025661" y="3109253"/>
            <a:ext cx="370365" cy="246910"/>
          </a:xfrm>
          <a:prstGeom prst="line">
            <a:avLst/>
          </a:prstGeom>
          <a:ln w="127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531838" y="3170980"/>
            <a:ext cx="246910" cy="370365"/>
          </a:xfrm>
          <a:prstGeom prst="line">
            <a:avLst/>
          </a:prstGeom>
          <a:ln w="127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8099744" y="3170980"/>
            <a:ext cx="123455" cy="370365"/>
          </a:xfrm>
          <a:prstGeom prst="line">
            <a:avLst/>
          </a:prstGeom>
          <a:ln w="127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Curved Connector 57"/>
          <p:cNvCxnSpPr>
            <a:endCxn id="75" idx="1"/>
          </p:cNvCxnSpPr>
          <p:nvPr/>
        </p:nvCxnSpPr>
        <p:spPr>
          <a:xfrm rot="16200000" flipH="1">
            <a:off x="5840034" y="3208498"/>
            <a:ext cx="1711418" cy="525284"/>
          </a:xfrm>
          <a:prstGeom prst="curvedConnector2">
            <a:avLst/>
          </a:prstGeom>
          <a:ln w="127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Curved Connector 58"/>
          <p:cNvCxnSpPr>
            <a:stCxn id="25" idx="2"/>
            <a:endCxn id="74" idx="1"/>
          </p:cNvCxnSpPr>
          <p:nvPr/>
        </p:nvCxnSpPr>
        <p:spPr>
          <a:xfrm rot="16200000" flipH="1">
            <a:off x="6195743" y="2885207"/>
            <a:ext cx="1695680" cy="1187611"/>
          </a:xfrm>
          <a:prstGeom prst="curvedConnector2">
            <a:avLst/>
          </a:prstGeom>
          <a:ln w="127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Curved Connector 59"/>
          <p:cNvCxnSpPr>
            <a:endCxn id="73" idx="1"/>
          </p:cNvCxnSpPr>
          <p:nvPr/>
        </p:nvCxnSpPr>
        <p:spPr>
          <a:xfrm rot="16200000" flipH="1">
            <a:off x="6889404" y="2899860"/>
            <a:ext cx="1711418" cy="1142561"/>
          </a:xfrm>
          <a:prstGeom prst="curvedConnector2">
            <a:avLst/>
          </a:prstGeom>
          <a:ln w="127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Curved Connector 60"/>
          <p:cNvCxnSpPr>
            <a:stCxn id="21" idx="1"/>
            <a:endCxn id="78" idx="1"/>
          </p:cNvCxnSpPr>
          <p:nvPr/>
        </p:nvCxnSpPr>
        <p:spPr>
          <a:xfrm rot="10800000" flipH="1" flipV="1">
            <a:off x="9380559" y="3407961"/>
            <a:ext cx="509286" cy="872241"/>
          </a:xfrm>
          <a:prstGeom prst="curvedConnector3">
            <a:avLst>
              <a:gd name="adj1" fmla="val -36361"/>
            </a:avLst>
          </a:prstGeom>
          <a:ln w="127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0321938" y="3541345"/>
            <a:ext cx="0" cy="61727"/>
          </a:xfrm>
          <a:prstGeom prst="line">
            <a:avLst/>
          </a:prstGeom>
          <a:ln w="127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Curved Connector 28"/>
          <p:cNvCxnSpPr>
            <a:cxnSpLocks/>
            <a:stCxn id="12" idx="1"/>
          </p:cNvCxnSpPr>
          <p:nvPr/>
        </p:nvCxnSpPr>
        <p:spPr>
          <a:xfrm rot="10800000" flipH="1" flipV="1">
            <a:off x="6214539" y="2201092"/>
            <a:ext cx="64840" cy="2125759"/>
          </a:xfrm>
          <a:prstGeom prst="curvedConnector3">
            <a:avLst>
              <a:gd name="adj1" fmla="val -613519"/>
            </a:avLst>
          </a:prstGeom>
          <a:ln w="127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86E8BC3C-F2C6-4C3F-A327-7E4431DCA44F}"/>
              </a:ext>
            </a:extLst>
          </p:cNvPr>
          <p:cNvSpPr txBox="1">
            <a:spLocks/>
          </p:cNvSpPr>
          <p:nvPr/>
        </p:nvSpPr>
        <p:spPr>
          <a:xfrm>
            <a:off x="577482" y="246855"/>
            <a:ext cx="11397896" cy="523146"/>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2800" b="0" kern="1200" cap="none" spc="-50" baseline="0" dirty="0" smtClean="0">
                <a:ln w="3175">
                  <a:noFill/>
                </a:ln>
                <a:solidFill>
                  <a:srgbClr val="000000"/>
                </a:solidFill>
                <a:effectLst/>
                <a:latin typeface="+mj-lt"/>
                <a:ea typeface="+mn-ea"/>
                <a:cs typeface="Segoe UI" pitchFamily="34" charset="0"/>
              </a:defRPr>
            </a:lvl1pPr>
          </a:lstStyle>
          <a:p>
            <a:r>
              <a:rPr lang="en-GB" sz="3400"/>
              <a:t>Supporting a mobile and remote workforce</a:t>
            </a:r>
          </a:p>
        </p:txBody>
      </p:sp>
    </p:spTree>
    <p:custDataLst>
      <p:tags r:id="rId2"/>
    </p:custDataLst>
    <p:extLst>
      <p:ext uri="{BB962C8B-B14F-4D97-AF65-F5344CB8AC3E}">
        <p14:creationId xmlns:p14="http://schemas.microsoft.com/office/powerpoint/2010/main" val="32052215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741B4C-F13B-4197-A800-43C12B1676AB}"/>
              </a:ext>
            </a:extLst>
          </p:cNvPr>
          <p:cNvSpPr/>
          <p:nvPr/>
        </p:nvSpPr>
        <p:spPr bwMode="auto">
          <a:xfrm>
            <a:off x="0" y="961588"/>
            <a:ext cx="12192000" cy="5758807"/>
          </a:xfrm>
          <a:prstGeom prst="rect">
            <a:avLst/>
          </a:prstGeom>
          <a:solidFill>
            <a:schemeClr val="bg1"/>
          </a:solidFill>
          <a:ln>
            <a:noFill/>
          </a:ln>
          <a:effectLst>
            <a:outerShdw blurRad="292100" dist="38100" dir="3600000" sx="102000" sy="102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14" name="Straight Connector 13">
            <a:extLst>
              <a:ext uri="{FF2B5EF4-FFF2-40B4-BE49-F238E27FC236}">
                <a16:creationId xmlns:a16="http://schemas.microsoft.com/office/drawing/2014/main" id="{E9EAA845-E8A5-44CB-A763-5BF7EEE165FA}"/>
              </a:ext>
            </a:extLst>
          </p:cNvPr>
          <p:cNvCxnSpPr>
            <a:cxnSpLocks/>
          </p:cNvCxnSpPr>
          <p:nvPr/>
        </p:nvCxnSpPr>
        <p:spPr>
          <a:xfrm flipH="1">
            <a:off x="6750659" y="2178989"/>
            <a:ext cx="1" cy="4188529"/>
          </a:xfrm>
          <a:prstGeom prst="line">
            <a:avLst/>
          </a:prstGeom>
          <a:ln w="19050">
            <a:solidFill>
              <a:srgbClr val="8661C5"/>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32F596F-4458-4271-A27F-85E00209A676}"/>
              </a:ext>
            </a:extLst>
          </p:cNvPr>
          <p:cNvCxnSpPr>
            <a:cxnSpLocks/>
          </p:cNvCxnSpPr>
          <p:nvPr/>
        </p:nvCxnSpPr>
        <p:spPr>
          <a:xfrm>
            <a:off x="9092247" y="2568752"/>
            <a:ext cx="0" cy="3895119"/>
          </a:xfrm>
          <a:prstGeom prst="line">
            <a:avLst/>
          </a:prstGeom>
          <a:ln w="19050">
            <a:solidFill>
              <a:srgbClr val="0078D4"/>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DE154FB-2371-4CDE-8D26-247CB116D55F}"/>
              </a:ext>
            </a:extLst>
          </p:cNvPr>
          <p:cNvCxnSpPr>
            <a:cxnSpLocks/>
          </p:cNvCxnSpPr>
          <p:nvPr/>
        </p:nvCxnSpPr>
        <p:spPr>
          <a:xfrm>
            <a:off x="1902370" y="1504344"/>
            <a:ext cx="0" cy="4937569"/>
          </a:xfrm>
          <a:prstGeom prst="line">
            <a:avLst/>
          </a:prstGeom>
          <a:ln w="19050">
            <a:solidFill>
              <a:srgbClr val="D83B01"/>
            </a:solidFill>
            <a:prstDash val="soli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71967A4-C6E4-4E26-A162-28B10A27063E}"/>
              </a:ext>
            </a:extLst>
          </p:cNvPr>
          <p:cNvSpPr txBox="1"/>
          <p:nvPr/>
        </p:nvSpPr>
        <p:spPr>
          <a:xfrm>
            <a:off x="440267" y="146608"/>
            <a:ext cx="6047752"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Segoe UI Semibold" panose="020B0702040204020203" pitchFamily="34" charset="0"/>
                <a:cs typeface="Segoe UI Semibold" panose="020B0702040204020203" pitchFamily="34" charset="0"/>
              </a:rPr>
              <a:t>Major phases of zero trust</a:t>
            </a:r>
          </a:p>
        </p:txBody>
      </p:sp>
      <p:sp>
        <p:nvSpPr>
          <p:cNvPr id="4" name="Arrow: Right 3">
            <a:extLst>
              <a:ext uri="{FF2B5EF4-FFF2-40B4-BE49-F238E27FC236}">
                <a16:creationId xmlns:a16="http://schemas.microsoft.com/office/drawing/2014/main" id="{8B679091-560E-4D41-A115-0B9FCBBDF4F4}"/>
              </a:ext>
            </a:extLst>
          </p:cNvPr>
          <p:cNvSpPr/>
          <p:nvPr/>
        </p:nvSpPr>
        <p:spPr>
          <a:xfrm>
            <a:off x="1893883" y="890616"/>
            <a:ext cx="9836125" cy="822960"/>
          </a:xfrm>
          <a:prstGeom prst="rightArrow">
            <a:avLst/>
          </a:prstGeom>
          <a:solidFill>
            <a:srgbClr val="D83B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Verify Identity</a:t>
            </a:r>
          </a:p>
        </p:txBody>
      </p:sp>
      <p:sp>
        <p:nvSpPr>
          <p:cNvPr id="7" name="Arrow: Right 6">
            <a:extLst>
              <a:ext uri="{FF2B5EF4-FFF2-40B4-BE49-F238E27FC236}">
                <a16:creationId xmlns:a16="http://schemas.microsoft.com/office/drawing/2014/main" id="{E52DE07F-70E9-483D-8C63-99089FA01C5D}"/>
              </a:ext>
            </a:extLst>
          </p:cNvPr>
          <p:cNvSpPr/>
          <p:nvPr/>
        </p:nvSpPr>
        <p:spPr>
          <a:xfrm>
            <a:off x="4175931" y="1180223"/>
            <a:ext cx="7569506" cy="822960"/>
          </a:xfrm>
          <a:prstGeom prst="rightArrow">
            <a:avLst/>
          </a:prstGeom>
          <a:solidFill>
            <a:srgbClr val="107C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Verify Device</a:t>
            </a:r>
          </a:p>
        </p:txBody>
      </p:sp>
      <p:sp>
        <p:nvSpPr>
          <p:cNvPr id="8" name="Arrow: Right 7">
            <a:extLst>
              <a:ext uri="{FF2B5EF4-FFF2-40B4-BE49-F238E27FC236}">
                <a16:creationId xmlns:a16="http://schemas.microsoft.com/office/drawing/2014/main" id="{E9E53D58-C16C-450F-BE92-09B44DFAE067}"/>
              </a:ext>
            </a:extLst>
          </p:cNvPr>
          <p:cNvSpPr/>
          <p:nvPr/>
        </p:nvSpPr>
        <p:spPr>
          <a:xfrm>
            <a:off x="6738601" y="1580415"/>
            <a:ext cx="5006836" cy="820411"/>
          </a:xfrm>
          <a:prstGeom prst="rightArrow">
            <a:avLst/>
          </a:prstGeom>
          <a:solidFill>
            <a:srgbClr val="866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Verify Access</a:t>
            </a:r>
          </a:p>
        </p:txBody>
      </p:sp>
      <p:grpSp>
        <p:nvGrpSpPr>
          <p:cNvPr id="30" name="Group 29">
            <a:extLst>
              <a:ext uri="{FF2B5EF4-FFF2-40B4-BE49-F238E27FC236}">
                <a16:creationId xmlns:a16="http://schemas.microsoft.com/office/drawing/2014/main" id="{0B510BEC-0F19-47FA-9AD3-8AED7AF655A2}"/>
              </a:ext>
            </a:extLst>
          </p:cNvPr>
          <p:cNvGrpSpPr/>
          <p:nvPr/>
        </p:nvGrpSpPr>
        <p:grpSpPr>
          <a:xfrm>
            <a:off x="2189025" y="1651966"/>
            <a:ext cx="675887" cy="534034"/>
            <a:chOff x="3676298" y="2396228"/>
            <a:chExt cx="675887" cy="534034"/>
          </a:xfrm>
          <a:solidFill>
            <a:srgbClr val="D83B01"/>
          </a:solidFill>
        </p:grpSpPr>
        <p:pic>
          <p:nvPicPr>
            <p:cNvPr id="16" name="Graphic 15" descr="Employee badge">
              <a:extLst>
                <a:ext uri="{FF2B5EF4-FFF2-40B4-BE49-F238E27FC236}">
                  <a16:creationId xmlns:a16="http://schemas.microsoft.com/office/drawing/2014/main" id="{01C65225-23A7-4DEA-BEE3-E3A266DF50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18151" y="2396228"/>
              <a:ext cx="534034" cy="534034"/>
            </a:xfrm>
            <a:prstGeom prst="rect">
              <a:avLst/>
            </a:prstGeom>
          </p:spPr>
        </p:pic>
        <p:pic>
          <p:nvPicPr>
            <p:cNvPr id="29" name="Graphic 28" descr="Checkmark">
              <a:extLst>
                <a:ext uri="{FF2B5EF4-FFF2-40B4-BE49-F238E27FC236}">
                  <a16:creationId xmlns:a16="http://schemas.microsoft.com/office/drawing/2014/main" id="{EB677AF3-00A3-422E-B020-2CC4E82EA0D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76298" y="2414601"/>
              <a:ext cx="347012" cy="347012"/>
            </a:xfrm>
            <a:prstGeom prst="rect">
              <a:avLst/>
            </a:prstGeom>
          </p:spPr>
        </p:pic>
      </p:grpSp>
      <p:grpSp>
        <p:nvGrpSpPr>
          <p:cNvPr id="21" name="Group 20">
            <a:extLst>
              <a:ext uri="{FF2B5EF4-FFF2-40B4-BE49-F238E27FC236}">
                <a16:creationId xmlns:a16="http://schemas.microsoft.com/office/drawing/2014/main" id="{FFE07895-45B5-4CE6-BAB0-CBD44B65EE8B}"/>
              </a:ext>
            </a:extLst>
          </p:cNvPr>
          <p:cNvGrpSpPr/>
          <p:nvPr/>
        </p:nvGrpSpPr>
        <p:grpSpPr>
          <a:xfrm>
            <a:off x="7066624" y="2319773"/>
            <a:ext cx="643002" cy="581875"/>
            <a:chOff x="6884056" y="2276817"/>
            <a:chExt cx="643002" cy="581875"/>
          </a:xfrm>
        </p:grpSpPr>
        <p:pic>
          <p:nvPicPr>
            <p:cNvPr id="34" name="Graphic 33" descr="Newspaper">
              <a:extLst>
                <a:ext uri="{FF2B5EF4-FFF2-40B4-BE49-F238E27FC236}">
                  <a16:creationId xmlns:a16="http://schemas.microsoft.com/office/drawing/2014/main" id="{4ECFEC42-A236-4711-8474-D31AE0341D4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85396" y="2317030"/>
              <a:ext cx="541662" cy="541662"/>
            </a:xfrm>
            <a:prstGeom prst="rect">
              <a:avLst/>
            </a:prstGeom>
          </p:spPr>
        </p:pic>
        <p:pic>
          <p:nvPicPr>
            <p:cNvPr id="39" name="Graphic 38" descr="Checkmark">
              <a:extLst>
                <a:ext uri="{FF2B5EF4-FFF2-40B4-BE49-F238E27FC236}">
                  <a16:creationId xmlns:a16="http://schemas.microsoft.com/office/drawing/2014/main" id="{045B9786-249B-4934-ABB2-DE01E9BF8BA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84056" y="2276817"/>
              <a:ext cx="347012" cy="347012"/>
            </a:xfrm>
            <a:prstGeom prst="rect">
              <a:avLst/>
            </a:prstGeom>
          </p:spPr>
        </p:pic>
      </p:grpSp>
      <p:sp>
        <p:nvSpPr>
          <p:cNvPr id="37" name="Arrow: Right 36">
            <a:extLst>
              <a:ext uri="{FF2B5EF4-FFF2-40B4-BE49-F238E27FC236}">
                <a16:creationId xmlns:a16="http://schemas.microsoft.com/office/drawing/2014/main" id="{20765BE7-3CCD-4A2A-9156-7A129C169430}"/>
              </a:ext>
            </a:extLst>
          </p:cNvPr>
          <p:cNvSpPr/>
          <p:nvPr/>
        </p:nvSpPr>
        <p:spPr>
          <a:xfrm>
            <a:off x="9067271" y="1968876"/>
            <a:ext cx="2720598" cy="822960"/>
          </a:xfrm>
          <a:prstGeom prst="rightArrow">
            <a:avLst/>
          </a:prstGeom>
          <a:solidFill>
            <a:srgbClr val="007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Verify Services</a:t>
            </a:r>
          </a:p>
        </p:txBody>
      </p:sp>
      <p:grpSp>
        <p:nvGrpSpPr>
          <p:cNvPr id="24" name="Group 23">
            <a:extLst>
              <a:ext uri="{FF2B5EF4-FFF2-40B4-BE49-F238E27FC236}">
                <a16:creationId xmlns:a16="http://schemas.microsoft.com/office/drawing/2014/main" id="{1BD78BF7-D955-4A1F-A145-69398E4E9AC4}"/>
              </a:ext>
            </a:extLst>
          </p:cNvPr>
          <p:cNvGrpSpPr/>
          <p:nvPr/>
        </p:nvGrpSpPr>
        <p:grpSpPr>
          <a:xfrm>
            <a:off x="4441633" y="1934733"/>
            <a:ext cx="1016410" cy="507070"/>
            <a:chOff x="4528763" y="1737046"/>
            <a:chExt cx="1016410" cy="507070"/>
          </a:xfrm>
        </p:grpSpPr>
        <p:pic>
          <p:nvPicPr>
            <p:cNvPr id="44" name="Graphic 43" descr="Laptop">
              <a:extLst>
                <a:ext uri="{FF2B5EF4-FFF2-40B4-BE49-F238E27FC236}">
                  <a16:creationId xmlns:a16="http://schemas.microsoft.com/office/drawing/2014/main" id="{6C23850D-CCA7-48F9-9F16-C43BBB3038F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4832583" y="1833038"/>
              <a:ext cx="361447" cy="361447"/>
            </a:xfrm>
            <a:prstGeom prst="rect">
              <a:avLst/>
            </a:prstGeom>
          </p:spPr>
        </p:pic>
        <p:pic>
          <p:nvPicPr>
            <p:cNvPr id="49" name="Graphic 48" descr="Smart Phone">
              <a:extLst>
                <a:ext uri="{FF2B5EF4-FFF2-40B4-BE49-F238E27FC236}">
                  <a16:creationId xmlns:a16="http://schemas.microsoft.com/office/drawing/2014/main" id="{6B7DEC4F-D834-4FA7-9EC8-D4009D001302}"/>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flipH="1">
              <a:off x="4579094" y="1882669"/>
              <a:ext cx="361447" cy="361447"/>
            </a:xfrm>
            <a:prstGeom prst="rect">
              <a:avLst/>
            </a:prstGeom>
          </p:spPr>
        </p:pic>
        <p:pic>
          <p:nvPicPr>
            <p:cNvPr id="51" name="Graphic 50" descr="Computer">
              <a:extLst>
                <a:ext uri="{FF2B5EF4-FFF2-40B4-BE49-F238E27FC236}">
                  <a16:creationId xmlns:a16="http://schemas.microsoft.com/office/drawing/2014/main" id="{5C6B46E5-8FD1-4A41-84D4-382B10ECC0B5}"/>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flipH="1">
              <a:off x="5183726" y="1869488"/>
              <a:ext cx="361447" cy="361447"/>
            </a:xfrm>
            <a:prstGeom prst="rect">
              <a:avLst/>
            </a:prstGeom>
          </p:spPr>
        </p:pic>
        <p:pic>
          <p:nvPicPr>
            <p:cNvPr id="48" name="Graphic 47" descr="Checkmark">
              <a:extLst>
                <a:ext uri="{FF2B5EF4-FFF2-40B4-BE49-F238E27FC236}">
                  <a16:creationId xmlns:a16="http://schemas.microsoft.com/office/drawing/2014/main" id="{8EF3280E-20F4-4171-AD7A-98A616CCB6F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28763" y="1737046"/>
              <a:ext cx="347012" cy="347012"/>
            </a:xfrm>
            <a:prstGeom prst="rect">
              <a:avLst/>
            </a:prstGeom>
          </p:spPr>
        </p:pic>
      </p:grpSp>
      <p:cxnSp>
        <p:nvCxnSpPr>
          <p:cNvPr id="18" name="Straight Connector 17">
            <a:extLst>
              <a:ext uri="{FF2B5EF4-FFF2-40B4-BE49-F238E27FC236}">
                <a16:creationId xmlns:a16="http://schemas.microsoft.com/office/drawing/2014/main" id="{B9441FC9-1906-4DD3-8529-9ECFF27A0FDC}"/>
              </a:ext>
            </a:extLst>
          </p:cNvPr>
          <p:cNvCxnSpPr>
            <a:cxnSpLocks/>
          </p:cNvCxnSpPr>
          <p:nvPr/>
        </p:nvCxnSpPr>
        <p:spPr>
          <a:xfrm>
            <a:off x="4187988" y="1748538"/>
            <a:ext cx="0" cy="4715333"/>
          </a:xfrm>
          <a:prstGeom prst="line">
            <a:avLst/>
          </a:prstGeom>
          <a:ln w="19050">
            <a:solidFill>
              <a:srgbClr val="107C10"/>
            </a:solidFill>
            <a:prstDash val="solid"/>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B3EAE3D9-3264-474B-9D6C-6F7DDABFFC3B}"/>
              </a:ext>
            </a:extLst>
          </p:cNvPr>
          <p:cNvSpPr txBox="1"/>
          <p:nvPr/>
        </p:nvSpPr>
        <p:spPr>
          <a:xfrm>
            <a:off x="1889216" y="2410040"/>
            <a:ext cx="2153728" cy="403187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rPr>
              <a:t>All user accounts set up for strong identity enforcement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rPr>
              <a:t>Strong identity enforced for O365</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rPr>
              <a:t>Least privilege user rights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rPr>
              <a:t>Eliminate passwords – biometric based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D83B01"/>
              </a:solidFill>
              <a:effectLst/>
              <a:uLnTx/>
              <a:uFillTx/>
              <a:latin typeface="Segoe UI" panose="020B0502040204020203" pitchFamily="34" charset="0"/>
              <a:ea typeface="+mn-ea"/>
              <a:cs typeface="Segoe UI" panose="020B0502040204020203" pitchFamily="34" charset="0"/>
            </a:endParaRPr>
          </a:p>
        </p:txBody>
      </p:sp>
      <p:sp>
        <p:nvSpPr>
          <p:cNvPr id="60" name="TextBox 59">
            <a:extLst>
              <a:ext uri="{FF2B5EF4-FFF2-40B4-BE49-F238E27FC236}">
                <a16:creationId xmlns:a16="http://schemas.microsoft.com/office/drawing/2014/main" id="{B9ACA93A-B353-43A5-8C3B-69B65D47782C}"/>
              </a:ext>
            </a:extLst>
          </p:cNvPr>
          <p:cNvSpPr txBox="1"/>
          <p:nvPr/>
        </p:nvSpPr>
        <p:spPr>
          <a:xfrm>
            <a:off x="4326307" y="2559908"/>
            <a:ext cx="2518917" cy="378565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rPr>
              <a:t>Device health required  for SharePoint, Exchange, Teams on iOS, Android,  Mac, and Windows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rPr>
              <a:t>Usage data for Application &amp; Services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rPr>
              <a:t>Device Management required to tiered network access</a:t>
            </a:r>
            <a:endParaRPr kumimoji="0" lang="en-US" sz="11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07C10"/>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70AD47">
                  <a:lumMod val="75000"/>
                </a:srgbClr>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65" name="TextBox 64">
            <a:extLst>
              <a:ext uri="{FF2B5EF4-FFF2-40B4-BE49-F238E27FC236}">
                <a16:creationId xmlns:a16="http://schemas.microsoft.com/office/drawing/2014/main" id="{F3C900C5-D9AB-4572-B4C0-0F7CF0378AF4}"/>
              </a:ext>
            </a:extLst>
          </p:cNvPr>
          <p:cNvSpPr txBox="1"/>
          <p:nvPr/>
        </p:nvSpPr>
        <p:spPr>
          <a:xfrm>
            <a:off x="6923431" y="3001721"/>
            <a:ext cx="2216048" cy="35394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rPr>
              <a:t>Internet Only for users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rPr>
              <a:t>Establish solutions for unmanaged devices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rPr>
              <a:t>Least privilege access model</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rPr>
              <a:t>Device health required for wired/wireless corporate network</a:t>
            </a:r>
          </a:p>
        </p:txBody>
      </p:sp>
      <p:sp>
        <p:nvSpPr>
          <p:cNvPr id="68" name="TextBox 67">
            <a:extLst>
              <a:ext uri="{FF2B5EF4-FFF2-40B4-BE49-F238E27FC236}">
                <a16:creationId xmlns:a16="http://schemas.microsoft.com/office/drawing/2014/main" id="{3AEFFA82-8B9F-4D71-AFFF-2DB9A643EA9C}"/>
              </a:ext>
            </a:extLst>
          </p:cNvPr>
          <p:cNvSpPr txBox="1"/>
          <p:nvPr/>
        </p:nvSpPr>
        <p:spPr>
          <a:xfrm>
            <a:off x="9242018" y="3331659"/>
            <a:ext cx="2399393" cy="197746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rPr>
              <a:t>Grow coverage in Device health requirement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rPr>
              <a:t>Service health concept and POC </a:t>
            </a:r>
            <a:r>
              <a:rPr kumimoji="0" lang="en-US" sz="1050" b="1"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rPr>
              <a:t>(Future)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64" name="Rectangle 63">
            <a:extLst>
              <a:ext uri="{FF2B5EF4-FFF2-40B4-BE49-F238E27FC236}">
                <a16:creationId xmlns:a16="http://schemas.microsoft.com/office/drawing/2014/main" id="{1EA0EC4B-2CF7-4332-B0C3-EB5072E19C0D}"/>
              </a:ext>
            </a:extLst>
          </p:cNvPr>
          <p:cNvSpPr/>
          <p:nvPr/>
        </p:nvSpPr>
        <p:spPr>
          <a:xfrm>
            <a:off x="94881" y="1507443"/>
            <a:ext cx="1719072" cy="3573376"/>
          </a:xfrm>
          <a:prstGeom prst="rect">
            <a:avLst/>
          </a:prstGeom>
          <a:solidFill>
            <a:schemeClr val="bg1"/>
          </a:solidFill>
          <a:ln w="19050" cmpd="sng">
            <a:solidFill>
              <a:srgbClr val="73737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solidFill>
                  <a:schemeClr val="tx1"/>
                </a:solidFill>
                <a:effectLst/>
                <a:uLnTx/>
                <a:uFillTx/>
                <a:latin typeface="Segoe UI" panose="020B0502040204020203" pitchFamily="34" charset="0"/>
                <a:ea typeface="+mn-ea"/>
                <a:cs typeface="Segoe UI" panose="020B0502040204020203" pitchFamily="34" charset="0"/>
              </a:rPr>
              <a:t>Device management not required</a:t>
            </a:r>
            <a:br>
              <a:rPr kumimoji="0" lang="en-US" sz="1600" b="0" i="0" u="none" strike="noStrike" kern="1200" cap="none" spc="0" normalizeH="0" baseline="0" noProof="0">
                <a:ln>
                  <a:noFill/>
                </a:ln>
                <a:solidFill>
                  <a:schemeClr val="tx1"/>
                </a:solidFill>
                <a:effectLst/>
                <a:uLnTx/>
                <a:uFillTx/>
                <a:latin typeface="Segoe UI" panose="020B0502040204020203" pitchFamily="34" charset="0"/>
                <a:ea typeface="+mn-ea"/>
                <a:cs typeface="Segoe UI" panose="020B0502040204020203" pitchFamily="34" charset="0"/>
              </a:rPr>
            </a:br>
            <a:endParaRPr kumimoji="0" lang="en-US" sz="1600" b="0" i="0" u="none" strike="noStrike" kern="1200" cap="none" spc="0" normalizeH="0" baseline="0" noProof="0">
              <a:ln>
                <a:noFill/>
              </a:ln>
              <a:solidFill>
                <a:schemeClr val="tx1"/>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solidFill>
                  <a:schemeClr val="tx1"/>
                </a:solidFill>
                <a:effectLst/>
                <a:uLnTx/>
                <a:uFillTx/>
                <a:latin typeface="Segoe UI" panose="020B0502040204020203" pitchFamily="34" charset="0"/>
                <a:ea typeface="+mn-ea"/>
                <a:cs typeface="Segoe UI" panose="020B0502040204020203" pitchFamily="34" charset="0"/>
              </a:rPr>
              <a:t>Single factor authentication to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tx1"/>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solidFill>
                  <a:schemeClr val="tx1"/>
                </a:solidFill>
                <a:effectLst/>
                <a:uLnTx/>
                <a:uFillTx/>
                <a:latin typeface="Segoe UI" panose="020B0502040204020203" pitchFamily="34" charset="0"/>
                <a:ea typeface="+mn-ea"/>
                <a:cs typeface="Segoe UI" panose="020B0502040204020203" pitchFamily="34" charset="0"/>
              </a:rPr>
              <a:t>Capability to enforce strong identity exists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41692D86-F625-4706-9E6C-76FADD8905AE}"/>
              </a:ext>
            </a:extLst>
          </p:cNvPr>
          <p:cNvSpPr/>
          <p:nvPr/>
        </p:nvSpPr>
        <p:spPr>
          <a:xfrm>
            <a:off x="93646" y="1090791"/>
            <a:ext cx="1719072" cy="416652"/>
          </a:xfrm>
          <a:prstGeom prst="rect">
            <a:avLst/>
          </a:prstGeom>
          <a:solidFill>
            <a:srgbClr val="737373"/>
          </a:solidFill>
          <a:ln w="19050">
            <a:solidFill>
              <a:srgbClr val="737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Pre-Zero Trust</a:t>
            </a:r>
          </a:p>
        </p:txBody>
      </p:sp>
      <p:sp>
        <p:nvSpPr>
          <p:cNvPr id="3" name="Rectangle 2">
            <a:extLst>
              <a:ext uri="{FF2B5EF4-FFF2-40B4-BE49-F238E27FC236}">
                <a16:creationId xmlns:a16="http://schemas.microsoft.com/office/drawing/2014/main" id="{C4DA9310-0D51-4294-B785-4B18AFE97D82}"/>
              </a:ext>
            </a:extLst>
          </p:cNvPr>
          <p:cNvSpPr/>
          <p:nvPr/>
        </p:nvSpPr>
        <p:spPr>
          <a:xfrm>
            <a:off x="1889216" y="6463871"/>
            <a:ext cx="9836125" cy="341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User and Access Telemetry</a:t>
            </a:r>
          </a:p>
        </p:txBody>
      </p:sp>
      <p:grpSp>
        <p:nvGrpSpPr>
          <p:cNvPr id="32" name="Group 31">
            <a:extLst>
              <a:ext uri="{FF2B5EF4-FFF2-40B4-BE49-F238E27FC236}">
                <a16:creationId xmlns:a16="http://schemas.microsoft.com/office/drawing/2014/main" id="{A50697CA-955C-4126-A891-F41802BE366F}"/>
              </a:ext>
            </a:extLst>
          </p:cNvPr>
          <p:cNvGrpSpPr/>
          <p:nvPr/>
        </p:nvGrpSpPr>
        <p:grpSpPr>
          <a:xfrm>
            <a:off x="9350561" y="2568752"/>
            <a:ext cx="733054" cy="473874"/>
            <a:chOff x="9365000" y="2503271"/>
            <a:chExt cx="733054" cy="473874"/>
          </a:xfrm>
        </p:grpSpPr>
        <p:pic>
          <p:nvPicPr>
            <p:cNvPr id="33" name="Picture 32">
              <a:extLst>
                <a:ext uri="{FF2B5EF4-FFF2-40B4-BE49-F238E27FC236}">
                  <a16:creationId xmlns:a16="http://schemas.microsoft.com/office/drawing/2014/main" id="{4BE2733E-11C0-49F3-ACE1-4A46D0F7B3EA}"/>
                </a:ext>
              </a:extLst>
            </p:cNvPr>
            <p:cNvPicPr>
              <a:picLocks noChangeAspect="1"/>
            </p:cNvPicPr>
            <p:nvPr/>
          </p:nvPicPr>
          <p:blipFill>
            <a:blip r:embed="rId1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521414" y="2666635"/>
              <a:ext cx="273846" cy="291495"/>
            </a:xfrm>
            <a:prstGeom prst="rect">
              <a:avLst/>
            </a:prstGeom>
            <a:noFill/>
            <a:ln>
              <a:solidFill>
                <a:srgbClr val="0078D4"/>
              </a:solidFill>
            </a:ln>
          </p:spPr>
        </p:pic>
        <p:pic>
          <p:nvPicPr>
            <p:cNvPr id="35" name="Graphic 34" descr="Gears">
              <a:extLst>
                <a:ext uri="{FF2B5EF4-FFF2-40B4-BE49-F238E27FC236}">
                  <a16:creationId xmlns:a16="http://schemas.microsoft.com/office/drawing/2014/main" id="{00883BDA-AD38-4294-9853-25F4071A869E}"/>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757383" y="2636474"/>
              <a:ext cx="340671" cy="340671"/>
            </a:xfrm>
            <a:prstGeom prst="rect">
              <a:avLst/>
            </a:prstGeom>
          </p:spPr>
        </p:pic>
        <p:pic>
          <p:nvPicPr>
            <p:cNvPr id="36" name="Graphic 35" descr="Checkmark">
              <a:extLst>
                <a:ext uri="{FF2B5EF4-FFF2-40B4-BE49-F238E27FC236}">
                  <a16:creationId xmlns:a16="http://schemas.microsoft.com/office/drawing/2014/main" id="{634ED077-7177-4B9E-AF8D-D945C1220E1D}"/>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365000" y="2503271"/>
              <a:ext cx="347012" cy="347012"/>
            </a:xfrm>
            <a:prstGeom prst="rect">
              <a:avLst/>
            </a:prstGeom>
          </p:spPr>
        </p:pic>
      </p:grpSp>
    </p:spTree>
    <p:extLst>
      <p:ext uri="{BB962C8B-B14F-4D97-AF65-F5344CB8AC3E}">
        <p14:creationId xmlns:p14="http://schemas.microsoft.com/office/powerpoint/2010/main" val="4178171284"/>
      </p:ext>
    </p:extLst>
  </p:cSld>
  <p:clrMapOvr>
    <a:overrideClrMapping bg1="lt1" tx1="dk1" bg2="lt2" tx2="dk2" accent1="accent1" accent2="accent2" accent3="accent3" accent4="accent4" accent5="accent5" accent6="accent6" hlink="hlink" folHlink="folHlink"/>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E85019-7428-4F82-BE96-6E034A8C7BAD}"/>
              </a:ext>
            </a:extLst>
          </p:cNvPr>
          <p:cNvSpPr/>
          <p:nvPr/>
        </p:nvSpPr>
        <p:spPr bwMode="auto">
          <a:xfrm>
            <a:off x="0" y="1142563"/>
            <a:ext cx="12192000" cy="5272525"/>
          </a:xfrm>
          <a:prstGeom prst="rect">
            <a:avLst/>
          </a:prstGeom>
          <a:solidFill>
            <a:schemeClr val="bg1"/>
          </a:solidFill>
          <a:ln>
            <a:noFill/>
          </a:ln>
          <a:effectLst>
            <a:outerShdw blurRad="292100" dist="38100" dir="3600000" sx="102000" sy="102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9" name="Rectangle 28">
            <a:extLst>
              <a:ext uri="{FF2B5EF4-FFF2-40B4-BE49-F238E27FC236}">
                <a16:creationId xmlns:a16="http://schemas.microsoft.com/office/drawing/2014/main" id="{4332A091-758A-4DD8-BB6C-417A510AC9DB}"/>
              </a:ext>
            </a:extLst>
          </p:cNvPr>
          <p:cNvSpPr/>
          <p:nvPr/>
        </p:nvSpPr>
        <p:spPr bwMode="auto">
          <a:xfrm>
            <a:off x="5331393" y="1486781"/>
            <a:ext cx="6213679" cy="3758389"/>
          </a:xfrm>
          <a:prstGeom prst="rect">
            <a:avLst/>
          </a:prstGeom>
          <a:solidFill>
            <a:schemeClr val="bg1"/>
          </a:solidFill>
          <a:ln w="9525" cap="flat" cmpd="sng" algn="ctr">
            <a:noFill/>
            <a:prstDash val="solid"/>
          </a:ln>
          <a:effectLst>
            <a:outerShdw blurRad="152400" dist="23000" dir="5400000" rotWithShape="0">
              <a:srgbClr val="000000">
                <a:alpha val="20000"/>
              </a:srgbClr>
            </a:outerShdw>
          </a:effectLst>
        </p:spPr>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Segoe UI"/>
                <a:ea typeface="+mn-ea"/>
                <a:cs typeface="+mn-cs"/>
              </a:rPr>
              <a:t> </a:t>
            </a:r>
          </a:p>
        </p:txBody>
      </p:sp>
      <p:sp>
        <p:nvSpPr>
          <p:cNvPr id="34" name="TextBox 33">
            <a:extLst>
              <a:ext uri="{FF2B5EF4-FFF2-40B4-BE49-F238E27FC236}">
                <a16:creationId xmlns:a16="http://schemas.microsoft.com/office/drawing/2014/main" id="{3552C773-02C1-4865-B2A1-DC94F74FAEC2}"/>
              </a:ext>
            </a:extLst>
          </p:cNvPr>
          <p:cNvSpPr txBox="1"/>
          <p:nvPr/>
        </p:nvSpPr>
        <p:spPr>
          <a:xfrm>
            <a:off x="6911876" y="1693003"/>
            <a:ext cx="3052712" cy="60785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rgbClr val="000000"/>
                </a:solidFill>
                <a:latin typeface="Segoe UI Semibold"/>
              </a:rPr>
              <a:t>D</a:t>
            </a:r>
            <a:r>
              <a:rPr kumimoji="0" lang="en-US" sz="2000" b="0" i="0" u="none" strike="noStrike" kern="1200" cap="none" spc="0" normalizeH="0" baseline="0" noProof="0" err="1">
                <a:ln>
                  <a:noFill/>
                </a:ln>
                <a:solidFill>
                  <a:srgbClr val="000000"/>
                </a:solidFill>
                <a:effectLst/>
                <a:uLnTx/>
                <a:uFillTx/>
                <a:latin typeface="Segoe UI Semibold"/>
                <a:ea typeface="+mn-ea"/>
                <a:cs typeface="+mn-cs"/>
              </a:rPr>
              <a:t>aily</a:t>
            </a:r>
            <a:r>
              <a:rPr kumimoji="0" lang="en-US" sz="2000" b="0" i="0" u="none" strike="noStrike" kern="1200" cap="none" spc="0" normalizeH="0" baseline="0" noProof="0">
                <a:ln>
                  <a:noFill/>
                </a:ln>
                <a:solidFill>
                  <a:srgbClr val="000000"/>
                </a:solidFill>
                <a:effectLst/>
                <a:uLnTx/>
                <a:uFillTx/>
                <a:latin typeface="Segoe UI Semibold"/>
                <a:ea typeface="+mn-ea"/>
                <a:cs typeface="+mn-cs"/>
              </a:rPr>
              <a:t> active users</a:t>
            </a:r>
          </a:p>
          <a:p>
            <a:pPr algn="ctr" defTabSz="914400">
              <a:defRPr/>
            </a:pPr>
            <a:r>
              <a:rPr lang="en-US" sz="1050" spc="-50">
                <a:ln w="3175">
                  <a:noFill/>
                </a:ln>
                <a:gradFill>
                  <a:gsLst>
                    <a:gs pos="1250">
                      <a:srgbClr val="000000"/>
                    </a:gs>
                    <a:gs pos="100000">
                      <a:srgbClr val="000000"/>
                    </a:gs>
                  </a:gsLst>
                  <a:lin ang="5400000" scaled="0"/>
                </a:gradFill>
                <a:latin typeface="Segoe UI Semibold"/>
                <a:cs typeface="Segoe UI" pitchFamily="34" charset="0"/>
              </a:rPr>
              <a:t>Microsoft Teams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300" normalizeH="0" baseline="0" noProof="0">
              <a:ln>
                <a:noFill/>
              </a:ln>
              <a:solidFill>
                <a:srgbClr val="737373"/>
              </a:solidFill>
              <a:effectLst/>
              <a:uLnTx/>
              <a:uFillTx/>
              <a:latin typeface="Segoe UI Semibold"/>
              <a:ea typeface="+mn-ea"/>
              <a:cs typeface="+mn-cs"/>
            </a:endParaRPr>
          </a:p>
        </p:txBody>
      </p:sp>
      <p:grpSp>
        <p:nvGrpSpPr>
          <p:cNvPr id="2" name="Group 1">
            <a:extLst>
              <a:ext uri="{FF2B5EF4-FFF2-40B4-BE49-F238E27FC236}">
                <a16:creationId xmlns:a16="http://schemas.microsoft.com/office/drawing/2014/main" id="{4275C10A-ECBC-48FD-9771-ADD032A2E835}"/>
              </a:ext>
            </a:extLst>
          </p:cNvPr>
          <p:cNvGrpSpPr/>
          <p:nvPr/>
        </p:nvGrpSpPr>
        <p:grpSpPr>
          <a:xfrm>
            <a:off x="5331393" y="5340554"/>
            <a:ext cx="1920240" cy="741571"/>
            <a:chOff x="5271893" y="754686"/>
            <a:chExt cx="1920240" cy="1720687"/>
          </a:xfrm>
        </p:grpSpPr>
        <p:sp>
          <p:nvSpPr>
            <p:cNvPr id="37" name="Rectangle 36">
              <a:extLst>
                <a:ext uri="{FF2B5EF4-FFF2-40B4-BE49-F238E27FC236}">
                  <a16:creationId xmlns:a16="http://schemas.microsoft.com/office/drawing/2014/main" id="{3B314A07-2CFB-4411-B59A-13BB38464D6F}"/>
                </a:ext>
              </a:extLst>
            </p:cNvPr>
            <p:cNvSpPr/>
            <p:nvPr/>
          </p:nvSpPr>
          <p:spPr bwMode="auto">
            <a:xfrm>
              <a:off x="5271893" y="754686"/>
              <a:ext cx="1920240" cy="1720687"/>
            </a:xfrm>
            <a:prstGeom prst="rect">
              <a:avLst/>
            </a:prstGeom>
            <a:solidFill>
              <a:schemeClr val="bg1"/>
            </a:solidFill>
            <a:ln w="9525" cap="flat" cmpd="sng" algn="ctr">
              <a:noFill/>
              <a:prstDash val="solid"/>
            </a:ln>
            <a:effectLst>
              <a:outerShdw blurRad="152400" dist="23000" dir="5400000" rotWithShape="0">
                <a:srgbClr val="000000">
                  <a:alpha val="20000"/>
                </a:srgbClr>
              </a:outerShdw>
            </a:effectLst>
          </p:spPr>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Segoe UI"/>
                  <a:ea typeface="+mn-ea"/>
                  <a:cs typeface="+mn-cs"/>
                </a:rPr>
                <a:t> </a:t>
              </a:r>
            </a:p>
          </p:txBody>
        </p:sp>
        <p:sp>
          <p:nvSpPr>
            <p:cNvPr id="12" name="TextBox 11">
              <a:extLst>
                <a:ext uri="{FF2B5EF4-FFF2-40B4-BE49-F238E27FC236}">
                  <a16:creationId xmlns:a16="http://schemas.microsoft.com/office/drawing/2014/main" id="{A9BB7674-F5B5-4C3C-9201-B5291F9F54F1}"/>
                </a:ext>
              </a:extLst>
            </p:cNvPr>
            <p:cNvSpPr txBox="1"/>
            <p:nvPr/>
          </p:nvSpPr>
          <p:spPr>
            <a:xfrm>
              <a:off x="5410813" y="1167347"/>
              <a:ext cx="1642401" cy="1014083"/>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en-US" sz="1600" b="0" i="0" u="none" strike="noStrike" kern="1200" cap="none" spc="0" normalizeH="0" baseline="0" noProof="0">
                  <a:ln>
                    <a:noFill/>
                  </a:ln>
                  <a:solidFill>
                    <a:srgbClr val="0078D4"/>
                  </a:solidFill>
                  <a:effectLst/>
                  <a:uLnTx/>
                  <a:uFillTx/>
                  <a:latin typeface="Segoe UI Semibold"/>
                  <a:ea typeface="+mn-ea"/>
                  <a:cs typeface="+mn-cs"/>
                </a:rPr>
                <a:t>75M+</a:t>
              </a:r>
              <a:r>
                <a:rPr kumimoji="0" lang="en-US" sz="1400" b="0" i="0" u="none" strike="noStrike" kern="1200" cap="none" spc="0" normalizeH="0" baseline="0" noProof="0">
                  <a:ln>
                    <a:noFill/>
                  </a:ln>
                  <a:solidFill>
                    <a:srgbClr val="0078D4"/>
                  </a:solidFill>
                  <a:effectLst/>
                  <a:uLnTx/>
                  <a:uFillTx/>
                  <a:latin typeface="Segoe UI Semibold"/>
                  <a:ea typeface="+mn-ea"/>
                  <a:cs typeface="+mn-cs"/>
                </a:rPr>
                <a:t> </a:t>
              </a:r>
            </a:p>
            <a:p>
              <a:pPr marL="0" marR="0" lvl="0" indent="0" algn="ctr" defTabSz="914400" rtl="0" eaLnBrk="1" fontAlgn="auto" latinLnBrk="0" hangingPunct="1">
                <a:lnSpc>
                  <a:spcPct val="90000"/>
                </a:lnSpc>
                <a:spcBef>
                  <a:spcPts val="60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mn-cs"/>
                </a:rPr>
                <a:t>daily active users</a:t>
              </a:r>
            </a:p>
          </p:txBody>
        </p:sp>
      </p:grpSp>
      <p:grpSp>
        <p:nvGrpSpPr>
          <p:cNvPr id="4" name="Group 3">
            <a:extLst>
              <a:ext uri="{FF2B5EF4-FFF2-40B4-BE49-F238E27FC236}">
                <a16:creationId xmlns:a16="http://schemas.microsoft.com/office/drawing/2014/main" id="{241E30DB-1BF9-45CB-9283-7B48009AFF4E}"/>
              </a:ext>
            </a:extLst>
          </p:cNvPr>
          <p:cNvGrpSpPr/>
          <p:nvPr/>
        </p:nvGrpSpPr>
        <p:grpSpPr>
          <a:xfrm>
            <a:off x="7478113" y="5340554"/>
            <a:ext cx="1920240" cy="744968"/>
            <a:chOff x="7438279" y="754686"/>
            <a:chExt cx="1920240" cy="1728569"/>
          </a:xfrm>
        </p:grpSpPr>
        <p:sp>
          <p:nvSpPr>
            <p:cNvPr id="38" name="Rectangle 37">
              <a:extLst>
                <a:ext uri="{FF2B5EF4-FFF2-40B4-BE49-F238E27FC236}">
                  <a16:creationId xmlns:a16="http://schemas.microsoft.com/office/drawing/2014/main" id="{63471315-412D-459C-B575-4D80C1354A18}"/>
                </a:ext>
              </a:extLst>
            </p:cNvPr>
            <p:cNvSpPr/>
            <p:nvPr/>
          </p:nvSpPr>
          <p:spPr bwMode="auto">
            <a:xfrm>
              <a:off x="7438279" y="754686"/>
              <a:ext cx="1920240" cy="1728569"/>
            </a:xfrm>
            <a:prstGeom prst="rect">
              <a:avLst/>
            </a:prstGeom>
            <a:solidFill>
              <a:schemeClr val="bg1"/>
            </a:solidFill>
            <a:ln w="9525" cap="flat" cmpd="sng" algn="ctr">
              <a:noFill/>
              <a:prstDash val="solid"/>
            </a:ln>
            <a:effectLst>
              <a:outerShdw blurRad="152400" dist="23000" dir="5400000" rotWithShape="0">
                <a:srgbClr val="000000">
                  <a:alpha val="20000"/>
                </a:srgbClr>
              </a:outerShdw>
            </a:effectLst>
          </p:spPr>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Segoe UI"/>
                  <a:ea typeface="+mn-ea"/>
                  <a:cs typeface="+mn-cs"/>
                </a:rPr>
                <a:t> </a:t>
              </a:r>
            </a:p>
          </p:txBody>
        </p:sp>
        <p:sp>
          <p:nvSpPr>
            <p:cNvPr id="40" name="TextBox 39">
              <a:extLst>
                <a:ext uri="{FF2B5EF4-FFF2-40B4-BE49-F238E27FC236}">
                  <a16:creationId xmlns:a16="http://schemas.microsoft.com/office/drawing/2014/main" id="{E2A3CAE5-50EC-442C-BFC5-51C355625C6A}"/>
                </a:ext>
              </a:extLst>
            </p:cNvPr>
            <p:cNvSpPr txBox="1"/>
            <p:nvPr/>
          </p:nvSpPr>
          <p:spPr>
            <a:xfrm>
              <a:off x="7577199" y="1167347"/>
              <a:ext cx="1642401" cy="443968"/>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kumimoji="0" lang="en-US" sz="1600" b="0" i="0" u="none" strike="noStrike" kern="1200" cap="none" spc="0" normalizeH="0" baseline="0" noProof="0">
                  <a:ln>
                    <a:noFill/>
                  </a:ln>
                  <a:solidFill>
                    <a:srgbClr val="0078D4"/>
                  </a:solidFill>
                  <a:effectLst/>
                  <a:uLnTx/>
                  <a:uFillTx/>
                  <a:latin typeface="Segoe UI Semibold"/>
                  <a:ea typeface="+mn-ea"/>
                  <a:cs typeface="+mn-cs"/>
                </a:rPr>
                <a:t>200M+</a:t>
              </a:r>
              <a:endParaRPr kumimoji="0" lang="en-US" sz="1400" b="0" i="0" u="none" strike="noStrike" kern="1200" cap="none" spc="0" normalizeH="0" baseline="0" noProof="0">
                <a:ln>
                  <a:noFill/>
                </a:ln>
                <a:solidFill>
                  <a:srgbClr val="0078D4"/>
                </a:solidFill>
                <a:effectLst/>
                <a:uLnTx/>
                <a:uFillTx/>
                <a:latin typeface="Segoe UI Semibold"/>
                <a:ea typeface="+mn-ea"/>
                <a:cs typeface="+mn-cs"/>
              </a:endParaRPr>
            </a:p>
            <a:p>
              <a:pPr marL="0" marR="0" lvl="0" indent="0" algn="ctr" defTabSz="914400" rtl="0" eaLnBrk="1" fontAlgn="auto" latinLnBrk="0" hangingPunct="1">
                <a:lnSpc>
                  <a:spcPct val="90000"/>
                </a:lnSpc>
                <a:spcBef>
                  <a:spcPts val="60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mn-cs"/>
                </a:rPr>
                <a:t>daily meeting participants</a:t>
              </a:r>
            </a:p>
          </p:txBody>
        </p:sp>
      </p:grpSp>
      <p:grpSp>
        <p:nvGrpSpPr>
          <p:cNvPr id="5" name="Group 4">
            <a:extLst>
              <a:ext uri="{FF2B5EF4-FFF2-40B4-BE49-F238E27FC236}">
                <a16:creationId xmlns:a16="http://schemas.microsoft.com/office/drawing/2014/main" id="{BF724B1D-EF0F-4505-8086-B051CE92FC76}"/>
              </a:ext>
            </a:extLst>
          </p:cNvPr>
          <p:cNvGrpSpPr/>
          <p:nvPr/>
        </p:nvGrpSpPr>
        <p:grpSpPr>
          <a:xfrm>
            <a:off x="9624832" y="5340554"/>
            <a:ext cx="1920240" cy="744968"/>
            <a:chOff x="9604664" y="754686"/>
            <a:chExt cx="1920240" cy="1728569"/>
          </a:xfrm>
        </p:grpSpPr>
        <p:sp>
          <p:nvSpPr>
            <p:cNvPr id="39" name="Rectangle 38">
              <a:extLst>
                <a:ext uri="{FF2B5EF4-FFF2-40B4-BE49-F238E27FC236}">
                  <a16:creationId xmlns:a16="http://schemas.microsoft.com/office/drawing/2014/main" id="{768A65B4-CFED-446A-BB50-2E37BF224519}"/>
                </a:ext>
              </a:extLst>
            </p:cNvPr>
            <p:cNvSpPr/>
            <p:nvPr/>
          </p:nvSpPr>
          <p:spPr bwMode="auto">
            <a:xfrm>
              <a:off x="9604664" y="754686"/>
              <a:ext cx="1920240" cy="1728569"/>
            </a:xfrm>
            <a:prstGeom prst="rect">
              <a:avLst/>
            </a:prstGeom>
            <a:solidFill>
              <a:schemeClr val="bg1"/>
            </a:solidFill>
            <a:ln w="9525" cap="flat" cmpd="sng" algn="ctr">
              <a:noFill/>
              <a:prstDash val="solid"/>
            </a:ln>
            <a:effectLst>
              <a:outerShdw blurRad="152400" dist="23000" dir="5400000" rotWithShape="0">
                <a:srgbClr val="000000">
                  <a:alpha val="20000"/>
                </a:srgbClr>
              </a:outerShdw>
            </a:effectLst>
          </p:spPr>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Segoe UI"/>
                  <a:ea typeface="+mn-ea"/>
                  <a:cs typeface="+mn-cs"/>
                </a:rPr>
                <a:t> </a:t>
              </a:r>
            </a:p>
          </p:txBody>
        </p:sp>
        <p:sp>
          <p:nvSpPr>
            <p:cNvPr id="41" name="TextBox 40">
              <a:extLst>
                <a:ext uri="{FF2B5EF4-FFF2-40B4-BE49-F238E27FC236}">
                  <a16:creationId xmlns:a16="http://schemas.microsoft.com/office/drawing/2014/main" id="{048032B7-8CD7-4D67-833A-B1C6D515FA98}"/>
                </a:ext>
              </a:extLst>
            </p:cNvPr>
            <p:cNvSpPr txBox="1"/>
            <p:nvPr/>
          </p:nvSpPr>
          <p:spPr>
            <a:xfrm>
              <a:off x="9743584" y="1167347"/>
              <a:ext cx="1642401" cy="418320"/>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600" b="0" i="0" u="none" strike="noStrike" kern="1200" cap="none" spc="0" normalizeH="0" baseline="0" noProof="0">
                  <a:ln>
                    <a:noFill/>
                  </a:ln>
                  <a:solidFill>
                    <a:srgbClr val="0078D4"/>
                  </a:solidFill>
                  <a:effectLst/>
                  <a:uLnTx/>
                  <a:uFillTx/>
                  <a:latin typeface="Segoe UI Semibold"/>
                  <a:ea typeface="+mn-ea"/>
                  <a:cs typeface="+mn-cs"/>
                </a:rPr>
                <a:t>4.1B</a:t>
              </a:r>
              <a:r>
                <a:rPr kumimoji="0" lang="en-US" sz="1400" b="0" i="0" u="none" strike="noStrike" kern="1200" cap="none" spc="0" normalizeH="0" baseline="0" noProof="0">
                  <a:ln>
                    <a:noFill/>
                  </a:ln>
                  <a:solidFill>
                    <a:srgbClr val="0078D4"/>
                  </a:solidFill>
                  <a:effectLst/>
                  <a:uLnTx/>
                  <a:uFillTx/>
                  <a:latin typeface="Segoe UI Semibold"/>
                  <a:ea typeface="+mn-ea"/>
                  <a:cs typeface="+mn-cs"/>
                </a:rPr>
                <a:t> </a:t>
              </a:r>
            </a:p>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mn-cs"/>
                </a:rPr>
                <a:t>daily meeting minutes</a:t>
              </a:r>
            </a:p>
          </p:txBody>
        </p:sp>
      </p:grpSp>
      <p:grpSp>
        <p:nvGrpSpPr>
          <p:cNvPr id="17" name="Group 16">
            <a:extLst>
              <a:ext uri="{FF2B5EF4-FFF2-40B4-BE49-F238E27FC236}">
                <a16:creationId xmlns:a16="http://schemas.microsoft.com/office/drawing/2014/main" id="{E269D818-73D0-4F0F-86FE-992D7B6C7475}"/>
              </a:ext>
            </a:extLst>
          </p:cNvPr>
          <p:cNvGrpSpPr/>
          <p:nvPr/>
        </p:nvGrpSpPr>
        <p:grpSpPr>
          <a:xfrm>
            <a:off x="5684727" y="4922653"/>
            <a:ext cx="5491094" cy="183491"/>
            <a:chOff x="5749042" y="6007622"/>
            <a:chExt cx="5491094" cy="183491"/>
          </a:xfrm>
        </p:grpSpPr>
        <p:cxnSp>
          <p:nvCxnSpPr>
            <p:cNvPr id="35" name="Straight Connector 34">
              <a:extLst>
                <a:ext uri="{FF2B5EF4-FFF2-40B4-BE49-F238E27FC236}">
                  <a16:creationId xmlns:a16="http://schemas.microsoft.com/office/drawing/2014/main" id="{9FD64EE4-DF3C-43D3-81BA-D9249898C6A4}"/>
                </a:ext>
              </a:extLst>
            </p:cNvPr>
            <p:cNvCxnSpPr>
              <a:cxnSpLocks/>
            </p:cNvCxnSpPr>
            <p:nvPr/>
          </p:nvCxnSpPr>
          <p:spPr>
            <a:xfrm>
              <a:off x="5749042" y="6007622"/>
              <a:ext cx="5491094" cy="0"/>
            </a:xfrm>
            <a:prstGeom prst="line">
              <a:avLst/>
            </a:prstGeom>
            <a:ln>
              <a:solidFill>
                <a:schemeClr val="bg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5207828-27C4-4B29-B7BE-1A43496FA28B}"/>
                </a:ext>
              </a:extLst>
            </p:cNvPr>
            <p:cNvSpPr txBox="1"/>
            <p:nvPr/>
          </p:nvSpPr>
          <p:spPr>
            <a:xfrm>
              <a:off x="5796997" y="6068002"/>
              <a:ext cx="598005" cy="12311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lumMod val="50000"/>
                    </a:srgbClr>
                  </a:solidFill>
                  <a:effectLst/>
                  <a:uLnTx/>
                  <a:uFillTx/>
                  <a:latin typeface="Segoe UI Semibold"/>
                  <a:ea typeface="+mn-ea"/>
                  <a:cs typeface="+mn-cs"/>
                </a:rPr>
                <a:t>Jul 2019</a:t>
              </a:r>
            </a:p>
          </p:txBody>
        </p:sp>
        <p:sp>
          <p:nvSpPr>
            <p:cNvPr id="22" name="TextBox 21">
              <a:extLst>
                <a:ext uri="{FF2B5EF4-FFF2-40B4-BE49-F238E27FC236}">
                  <a16:creationId xmlns:a16="http://schemas.microsoft.com/office/drawing/2014/main" id="{406A3AAD-2776-4F92-836F-A7E03DE230CF}"/>
                </a:ext>
              </a:extLst>
            </p:cNvPr>
            <p:cNvSpPr txBox="1"/>
            <p:nvPr/>
          </p:nvSpPr>
          <p:spPr>
            <a:xfrm>
              <a:off x="7950389" y="6068002"/>
              <a:ext cx="598005" cy="12311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lumMod val="50000"/>
                    </a:srgbClr>
                  </a:solidFill>
                  <a:effectLst/>
                  <a:uLnTx/>
                  <a:uFillTx/>
                  <a:latin typeface="Segoe UI Semibold"/>
                  <a:ea typeface="+mn-ea"/>
                  <a:cs typeface="+mn-cs"/>
                </a:rPr>
                <a:t>Nov 2019</a:t>
              </a:r>
            </a:p>
          </p:txBody>
        </p:sp>
        <p:sp>
          <p:nvSpPr>
            <p:cNvPr id="23" name="TextBox 22">
              <a:extLst>
                <a:ext uri="{FF2B5EF4-FFF2-40B4-BE49-F238E27FC236}">
                  <a16:creationId xmlns:a16="http://schemas.microsoft.com/office/drawing/2014/main" id="{3C84FF4C-46D6-4B9E-ABA7-4FD1301B0110}"/>
                </a:ext>
              </a:extLst>
            </p:cNvPr>
            <p:cNvSpPr txBox="1"/>
            <p:nvPr/>
          </p:nvSpPr>
          <p:spPr>
            <a:xfrm>
              <a:off x="10103781" y="6068002"/>
              <a:ext cx="598005" cy="12311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lumMod val="50000"/>
                    </a:srgbClr>
                  </a:solidFill>
                  <a:effectLst/>
                  <a:uLnTx/>
                  <a:uFillTx/>
                  <a:latin typeface="Segoe UI Semibold"/>
                  <a:ea typeface="+mn-ea"/>
                  <a:cs typeface="+mn-cs"/>
                </a:rPr>
                <a:t>Mar 2020</a:t>
              </a:r>
            </a:p>
          </p:txBody>
        </p:sp>
        <p:sp>
          <p:nvSpPr>
            <p:cNvPr id="24" name="TextBox 23">
              <a:extLst>
                <a:ext uri="{FF2B5EF4-FFF2-40B4-BE49-F238E27FC236}">
                  <a16:creationId xmlns:a16="http://schemas.microsoft.com/office/drawing/2014/main" id="{FA2EDA90-5CF3-4C05-B2AD-EFB9B4CCDBA5}"/>
                </a:ext>
              </a:extLst>
            </p:cNvPr>
            <p:cNvSpPr txBox="1"/>
            <p:nvPr/>
          </p:nvSpPr>
          <p:spPr>
            <a:xfrm>
              <a:off x="10642131" y="6068002"/>
              <a:ext cx="598005" cy="12311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lumMod val="50000"/>
                    </a:srgbClr>
                  </a:solidFill>
                  <a:effectLst/>
                  <a:uLnTx/>
                  <a:uFillTx/>
                  <a:latin typeface="Segoe UI Semibold"/>
                  <a:ea typeface="+mn-ea"/>
                  <a:cs typeface="+mn-cs"/>
                </a:rPr>
                <a:t>Apr 2020</a:t>
              </a:r>
            </a:p>
          </p:txBody>
        </p:sp>
      </p:grpSp>
      <p:cxnSp>
        <p:nvCxnSpPr>
          <p:cNvPr id="55" name="Straight Connector 54">
            <a:extLst>
              <a:ext uri="{FF2B5EF4-FFF2-40B4-BE49-F238E27FC236}">
                <a16:creationId xmlns:a16="http://schemas.microsoft.com/office/drawing/2014/main" id="{8EF83692-D399-46DB-91D8-C25544CDEF0C}"/>
              </a:ext>
              <a:ext uri="{C183D7F6-B498-43B3-948B-1728B52AA6E4}">
                <adec:decorative xmlns:adec="http://schemas.microsoft.com/office/drawing/2017/decorative" val="1"/>
              </a:ext>
            </a:extLst>
          </p:cNvPr>
          <p:cNvCxnSpPr>
            <a:cxnSpLocks/>
          </p:cNvCxnSpPr>
          <p:nvPr/>
        </p:nvCxnSpPr>
        <p:spPr>
          <a:xfrm flipV="1">
            <a:off x="6031149" y="4478801"/>
            <a:ext cx="2415180" cy="266601"/>
          </a:xfrm>
          <a:prstGeom prst="line">
            <a:avLst/>
          </a:prstGeom>
          <a:ln w="19050" cap="rnd">
            <a:solidFill>
              <a:schemeClr val="accent1">
                <a:alpha val="70000"/>
              </a:schemeClr>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85F0CFD-2C71-4AA0-9B10-C83AA2E4B962}"/>
              </a:ext>
              <a:ext uri="{C183D7F6-B498-43B3-948B-1728B52AA6E4}">
                <adec:decorative xmlns:adec="http://schemas.microsoft.com/office/drawing/2017/decorative" val="1"/>
              </a:ext>
            </a:extLst>
          </p:cNvPr>
          <p:cNvCxnSpPr>
            <a:cxnSpLocks/>
          </p:cNvCxnSpPr>
          <p:nvPr/>
        </p:nvCxnSpPr>
        <p:spPr>
          <a:xfrm flipV="1">
            <a:off x="8446329" y="4032066"/>
            <a:ext cx="1698866" cy="446735"/>
          </a:xfrm>
          <a:prstGeom prst="line">
            <a:avLst/>
          </a:prstGeom>
          <a:ln w="19050" cap="rnd">
            <a:solidFill>
              <a:schemeClr val="accent1">
                <a:alpha val="70000"/>
              </a:schemeClr>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7B94B77-E7ED-471B-A72E-AC706929A31D}"/>
              </a:ext>
              <a:ext uri="{C183D7F6-B498-43B3-948B-1728B52AA6E4}">
                <adec:decorative xmlns:adec="http://schemas.microsoft.com/office/drawing/2017/decorative" val="1"/>
              </a:ext>
            </a:extLst>
          </p:cNvPr>
          <p:cNvCxnSpPr>
            <a:cxnSpLocks/>
          </p:cNvCxnSpPr>
          <p:nvPr/>
        </p:nvCxnSpPr>
        <p:spPr>
          <a:xfrm flipV="1">
            <a:off x="10151535" y="3563715"/>
            <a:ext cx="215528" cy="468351"/>
          </a:xfrm>
          <a:prstGeom prst="line">
            <a:avLst/>
          </a:prstGeom>
          <a:ln w="19050" cap="rnd">
            <a:solidFill>
              <a:schemeClr val="accent1">
                <a:alpha val="70000"/>
              </a:schemeClr>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79F0B03-7974-4149-88B4-BEC710CF3DA0}"/>
              </a:ext>
              <a:ext uri="{C183D7F6-B498-43B3-948B-1728B52AA6E4}">
                <adec:decorative xmlns:adec="http://schemas.microsoft.com/office/drawing/2017/decorative" val="1"/>
              </a:ext>
            </a:extLst>
          </p:cNvPr>
          <p:cNvCxnSpPr>
            <a:cxnSpLocks/>
          </p:cNvCxnSpPr>
          <p:nvPr/>
        </p:nvCxnSpPr>
        <p:spPr>
          <a:xfrm flipV="1">
            <a:off x="10367063" y="2410849"/>
            <a:ext cx="488107" cy="1152865"/>
          </a:xfrm>
          <a:prstGeom prst="line">
            <a:avLst/>
          </a:prstGeom>
          <a:ln w="19050" cap="rnd">
            <a:solidFill>
              <a:schemeClr val="accent1">
                <a:alpha val="70000"/>
              </a:schemeClr>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3436F402-5F99-4D30-804A-D8DD95F8EA72}"/>
              </a:ext>
              <a:ext uri="{C183D7F6-B498-43B3-948B-1728B52AA6E4}">
                <adec:decorative xmlns:adec="http://schemas.microsoft.com/office/drawing/2017/decorative" val="1"/>
              </a:ext>
            </a:extLst>
          </p:cNvPr>
          <p:cNvSpPr/>
          <p:nvPr/>
        </p:nvSpPr>
        <p:spPr bwMode="auto">
          <a:xfrm>
            <a:off x="5992118" y="4690089"/>
            <a:ext cx="91440" cy="93652"/>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45" name="Oval 44">
            <a:extLst>
              <a:ext uri="{FF2B5EF4-FFF2-40B4-BE49-F238E27FC236}">
                <a16:creationId xmlns:a16="http://schemas.microsoft.com/office/drawing/2014/main" id="{F1F0B100-5A2D-44AC-A427-317670F3CFA7}"/>
              </a:ext>
              <a:ext uri="{C183D7F6-B498-43B3-948B-1728B52AA6E4}">
                <adec:decorative xmlns:adec="http://schemas.microsoft.com/office/drawing/2017/decorative" val="1"/>
              </a:ext>
            </a:extLst>
          </p:cNvPr>
          <p:cNvSpPr/>
          <p:nvPr/>
        </p:nvSpPr>
        <p:spPr bwMode="auto">
          <a:xfrm>
            <a:off x="8403189" y="4422014"/>
            <a:ext cx="91440" cy="93652"/>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46" name="Oval 45">
            <a:extLst>
              <a:ext uri="{FF2B5EF4-FFF2-40B4-BE49-F238E27FC236}">
                <a16:creationId xmlns:a16="http://schemas.microsoft.com/office/drawing/2014/main" id="{43A42169-6902-4662-9C95-E39C67B1B6E7}"/>
              </a:ext>
              <a:ext uri="{C183D7F6-B498-43B3-948B-1728B52AA6E4}">
                <adec:decorative xmlns:adec="http://schemas.microsoft.com/office/drawing/2017/decorative" val="1"/>
              </a:ext>
            </a:extLst>
          </p:cNvPr>
          <p:cNvSpPr/>
          <p:nvPr/>
        </p:nvSpPr>
        <p:spPr bwMode="auto">
          <a:xfrm>
            <a:off x="10101048" y="3979669"/>
            <a:ext cx="91440" cy="93652"/>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47" name="Oval 46">
            <a:extLst>
              <a:ext uri="{FF2B5EF4-FFF2-40B4-BE49-F238E27FC236}">
                <a16:creationId xmlns:a16="http://schemas.microsoft.com/office/drawing/2014/main" id="{CA5572C5-F095-4EC2-BDBB-D1EC9FDC2414}"/>
              </a:ext>
              <a:ext uri="{C183D7F6-B498-43B3-948B-1728B52AA6E4}">
                <adec:decorative xmlns:adec="http://schemas.microsoft.com/office/drawing/2017/decorative" val="1"/>
              </a:ext>
            </a:extLst>
          </p:cNvPr>
          <p:cNvSpPr/>
          <p:nvPr/>
        </p:nvSpPr>
        <p:spPr bwMode="auto">
          <a:xfrm>
            <a:off x="10321938" y="3499434"/>
            <a:ext cx="91440" cy="93652"/>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48" name="Oval 47">
            <a:extLst>
              <a:ext uri="{FF2B5EF4-FFF2-40B4-BE49-F238E27FC236}">
                <a16:creationId xmlns:a16="http://schemas.microsoft.com/office/drawing/2014/main" id="{AFED5ED0-7947-4EB4-BF04-1E69F736494C}"/>
              </a:ext>
              <a:ext uri="{C183D7F6-B498-43B3-948B-1728B52AA6E4}">
                <adec:decorative xmlns:adec="http://schemas.microsoft.com/office/drawing/2017/decorative" val="1"/>
              </a:ext>
            </a:extLst>
          </p:cNvPr>
          <p:cNvSpPr/>
          <p:nvPr/>
        </p:nvSpPr>
        <p:spPr bwMode="auto">
          <a:xfrm>
            <a:off x="10814261" y="2353198"/>
            <a:ext cx="91440" cy="93652"/>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49" name="Rectangle 48">
            <a:extLst>
              <a:ext uri="{FF2B5EF4-FFF2-40B4-BE49-F238E27FC236}">
                <a16:creationId xmlns:a16="http://schemas.microsoft.com/office/drawing/2014/main" id="{69EE083D-9E55-4AFF-9D92-C3ECD38A96C7}"/>
              </a:ext>
              <a:ext uri="{C183D7F6-B498-43B3-948B-1728B52AA6E4}">
                <adec:decorative xmlns:adec="http://schemas.microsoft.com/office/drawing/2017/decorative" val="1"/>
              </a:ext>
            </a:extLst>
          </p:cNvPr>
          <p:cNvSpPr/>
          <p:nvPr/>
        </p:nvSpPr>
        <p:spPr bwMode="auto">
          <a:xfrm>
            <a:off x="5724224" y="4421168"/>
            <a:ext cx="629452" cy="17748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0"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200">
                <a:solidFill>
                  <a:schemeClr val="accent1"/>
                </a:solidFill>
                <a:latin typeface="+mj-lt"/>
                <a:ea typeface="Segoe UI" pitchFamily="34" charset="0"/>
                <a:cs typeface="Segoe UI" pitchFamily="34" charset="0"/>
              </a:rPr>
              <a:t>13M</a:t>
            </a:r>
          </a:p>
        </p:txBody>
      </p:sp>
      <p:sp>
        <p:nvSpPr>
          <p:cNvPr id="50" name="Rectangle 49">
            <a:extLst>
              <a:ext uri="{FF2B5EF4-FFF2-40B4-BE49-F238E27FC236}">
                <a16:creationId xmlns:a16="http://schemas.microsoft.com/office/drawing/2014/main" id="{B1D0D54F-FEC4-4731-B1EC-EFBADDF6CC28}"/>
              </a:ext>
              <a:ext uri="{C183D7F6-B498-43B3-948B-1728B52AA6E4}">
                <adec:decorative xmlns:adec="http://schemas.microsoft.com/office/drawing/2017/decorative" val="1"/>
              </a:ext>
            </a:extLst>
          </p:cNvPr>
          <p:cNvSpPr/>
          <p:nvPr/>
        </p:nvSpPr>
        <p:spPr bwMode="auto">
          <a:xfrm>
            <a:off x="8135295" y="4154568"/>
            <a:ext cx="629452" cy="17748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0"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200">
                <a:solidFill>
                  <a:schemeClr val="accent1"/>
                </a:solidFill>
                <a:latin typeface="+mj-lt"/>
                <a:ea typeface="Segoe UI" pitchFamily="34" charset="0"/>
                <a:cs typeface="Segoe UI" pitchFamily="34" charset="0"/>
              </a:rPr>
              <a:t>20M</a:t>
            </a:r>
          </a:p>
        </p:txBody>
      </p:sp>
      <p:sp>
        <p:nvSpPr>
          <p:cNvPr id="51" name="Rectangle 50">
            <a:extLst>
              <a:ext uri="{FF2B5EF4-FFF2-40B4-BE49-F238E27FC236}">
                <a16:creationId xmlns:a16="http://schemas.microsoft.com/office/drawing/2014/main" id="{A33F5904-2126-4496-843B-760F02FB5FF3}"/>
              </a:ext>
              <a:ext uri="{C183D7F6-B498-43B3-948B-1728B52AA6E4}">
                <adec:decorative xmlns:adec="http://schemas.microsoft.com/office/drawing/2017/decorative" val="1"/>
              </a:ext>
            </a:extLst>
          </p:cNvPr>
          <p:cNvSpPr/>
          <p:nvPr/>
        </p:nvSpPr>
        <p:spPr bwMode="auto">
          <a:xfrm>
            <a:off x="9632986" y="3712265"/>
            <a:ext cx="629452" cy="17748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0"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200">
                <a:solidFill>
                  <a:schemeClr val="accent1"/>
                </a:solidFill>
                <a:latin typeface="+mj-lt"/>
                <a:ea typeface="Segoe UI" pitchFamily="34" charset="0"/>
                <a:cs typeface="Segoe UI" pitchFamily="34" charset="0"/>
              </a:rPr>
              <a:t>32M</a:t>
            </a:r>
          </a:p>
        </p:txBody>
      </p:sp>
      <p:sp>
        <p:nvSpPr>
          <p:cNvPr id="53" name="Rectangle 52">
            <a:extLst>
              <a:ext uri="{FF2B5EF4-FFF2-40B4-BE49-F238E27FC236}">
                <a16:creationId xmlns:a16="http://schemas.microsoft.com/office/drawing/2014/main" id="{E1779626-CAE2-4E6B-A3F4-FC32CA0F01DA}"/>
              </a:ext>
              <a:ext uri="{C183D7F6-B498-43B3-948B-1728B52AA6E4}">
                <adec:decorative xmlns:adec="http://schemas.microsoft.com/office/drawing/2017/decorative" val="1"/>
              </a:ext>
            </a:extLst>
          </p:cNvPr>
          <p:cNvSpPr/>
          <p:nvPr/>
        </p:nvSpPr>
        <p:spPr bwMode="auto">
          <a:xfrm>
            <a:off x="9873874" y="3207889"/>
            <a:ext cx="629452" cy="17748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0"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200">
                <a:solidFill>
                  <a:schemeClr val="accent1"/>
                </a:solidFill>
                <a:latin typeface="+mj-lt"/>
                <a:ea typeface="Segoe UI" pitchFamily="34" charset="0"/>
                <a:cs typeface="Segoe UI" pitchFamily="34" charset="0"/>
              </a:rPr>
              <a:t>44M</a:t>
            </a:r>
          </a:p>
        </p:txBody>
      </p:sp>
      <p:grpSp>
        <p:nvGrpSpPr>
          <p:cNvPr id="14" name="Group 13">
            <a:extLst>
              <a:ext uri="{FF2B5EF4-FFF2-40B4-BE49-F238E27FC236}">
                <a16:creationId xmlns:a16="http://schemas.microsoft.com/office/drawing/2014/main" id="{7186522B-5523-4C68-8E85-8EEB2F74C513}"/>
              </a:ext>
            </a:extLst>
          </p:cNvPr>
          <p:cNvGrpSpPr/>
          <p:nvPr/>
        </p:nvGrpSpPr>
        <p:grpSpPr>
          <a:xfrm>
            <a:off x="10546368" y="1747414"/>
            <a:ext cx="629453" cy="485103"/>
            <a:chOff x="10610683" y="2832383"/>
            <a:chExt cx="629453" cy="485103"/>
          </a:xfrm>
        </p:grpSpPr>
        <p:sp>
          <p:nvSpPr>
            <p:cNvPr id="52" name="Rectangle 51">
              <a:extLst>
                <a:ext uri="{FF2B5EF4-FFF2-40B4-BE49-F238E27FC236}">
                  <a16:creationId xmlns:a16="http://schemas.microsoft.com/office/drawing/2014/main" id="{65482F5D-6800-47E5-9147-8055D5403A9D}"/>
                </a:ext>
                <a:ext uri="{C183D7F6-B498-43B3-948B-1728B52AA6E4}">
                  <adec:decorative xmlns:adec="http://schemas.microsoft.com/office/drawing/2017/decorative" val="1"/>
                </a:ext>
              </a:extLst>
            </p:cNvPr>
            <p:cNvSpPr/>
            <p:nvPr/>
          </p:nvSpPr>
          <p:spPr bwMode="auto">
            <a:xfrm>
              <a:off x="10610684" y="2832383"/>
              <a:ext cx="629452" cy="17748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0"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2400">
                  <a:solidFill>
                    <a:schemeClr val="accent1"/>
                  </a:solidFill>
                  <a:latin typeface="+mj-lt"/>
                  <a:ea typeface="Segoe UI" pitchFamily="34" charset="0"/>
                  <a:cs typeface="Segoe UI" pitchFamily="34" charset="0"/>
                </a:rPr>
                <a:t>75M</a:t>
              </a:r>
            </a:p>
          </p:txBody>
        </p:sp>
        <p:sp>
          <p:nvSpPr>
            <p:cNvPr id="54" name="Rectangle 53">
              <a:extLst>
                <a:ext uri="{FF2B5EF4-FFF2-40B4-BE49-F238E27FC236}">
                  <a16:creationId xmlns:a16="http://schemas.microsoft.com/office/drawing/2014/main" id="{CDA28FE5-D49E-4284-A4A6-8F2AD1587D21}"/>
                </a:ext>
                <a:ext uri="{C183D7F6-B498-43B3-948B-1728B52AA6E4}">
                  <adec:decorative xmlns:adec="http://schemas.microsoft.com/office/drawing/2017/decorative" val="1"/>
                </a:ext>
              </a:extLst>
            </p:cNvPr>
            <p:cNvSpPr/>
            <p:nvPr/>
          </p:nvSpPr>
          <p:spPr bwMode="auto">
            <a:xfrm>
              <a:off x="10610683" y="3139997"/>
              <a:ext cx="629452" cy="17748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0"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200">
                  <a:gradFill>
                    <a:gsLst>
                      <a:gs pos="7051">
                        <a:schemeClr val="tx1"/>
                      </a:gs>
                      <a:gs pos="100000">
                        <a:schemeClr val="tx1"/>
                      </a:gs>
                    </a:gsLst>
                    <a:lin ang="18900000" scaled="1"/>
                  </a:gradFill>
                  <a:ea typeface="Segoe UI" pitchFamily="34" charset="0"/>
                  <a:cs typeface="Segoe UI" pitchFamily="34" charset="0"/>
                </a:rPr>
                <a:t>users</a:t>
              </a:r>
            </a:p>
          </p:txBody>
        </p:sp>
      </p:grpSp>
      <p:sp>
        <p:nvSpPr>
          <p:cNvPr id="42" name="Title 1">
            <a:extLst>
              <a:ext uri="{FF2B5EF4-FFF2-40B4-BE49-F238E27FC236}">
                <a16:creationId xmlns:a16="http://schemas.microsoft.com/office/drawing/2014/main" id="{85E76475-43F5-4F26-97B3-A0B5FFC32949}"/>
              </a:ext>
            </a:extLst>
          </p:cNvPr>
          <p:cNvSpPr>
            <a:spLocks noGrp="1"/>
          </p:cNvSpPr>
          <p:nvPr>
            <p:ph type="title"/>
          </p:nvPr>
        </p:nvSpPr>
        <p:spPr>
          <a:xfrm>
            <a:off x="458485" y="359919"/>
            <a:ext cx="9166347" cy="1569660"/>
          </a:xfrm>
        </p:spPr>
        <p:txBody>
          <a:bodyPr/>
          <a:lstStyle/>
          <a:p>
            <a:r>
              <a:rPr lang="en-US" sz="3400"/>
              <a:t>COVID has changed where &amp; how we work</a:t>
            </a:r>
          </a:p>
        </p:txBody>
      </p:sp>
      <p:pic>
        <p:nvPicPr>
          <p:cNvPr id="15" name="Graphic 14">
            <a:extLst>
              <a:ext uri="{FF2B5EF4-FFF2-40B4-BE49-F238E27FC236}">
                <a16:creationId xmlns:a16="http://schemas.microsoft.com/office/drawing/2014/main" id="{68248827-AD90-4C4A-A866-3E095693C2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11383" y="1958255"/>
            <a:ext cx="274262" cy="274262"/>
          </a:xfrm>
          <a:prstGeom prst="rect">
            <a:avLst/>
          </a:prstGeom>
        </p:spPr>
      </p:pic>
      <p:sp>
        <p:nvSpPr>
          <p:cNvPr id="60" name="TextBox 59">
            <a:extLst>
              <a:ext uri="{FF2B5EF4-FFF2-40B4-BE49-F238E27FC236}">
                <a16:creationId xmlns:a16="http://schemas.microsoft.com/office/drawing/2014/main" id="{7627319A-3883-4D65-8767-4DF8BF54D245}"/>
              </a:ext>
            </a:extLst>
          </p:cNvPr>
          <p:cNvSpPr txBox="1"/>
          <p:nvPr/>
        </p:nvSpPr>
        <p:spPr>
          <a:xfrm>
            <a:off x="481175" y="2212840"/>
            <a:ext cx="4079125" cy="3170099"/>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Segoe UI Semilight"/>
                <a:ea typeface="+mn-ea"/>
                <a:cs typeface="+mn-cs"/>
              </a:rPr>
              <a:t>COVID-19 has shown that employees can complete more work remotely than previously believed</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a:latin typeface="Segoe UI Semilight"/>
            </a:endParaRPr>
          </a:p>
          <a:p>
            <a:pPr marL="285750" indent="-285750" defTabSz="914400">
              <a:buFont typeface="Arial" panose="020B0604020202020204" pitchFamily="34" charset="0"/>
              <a:buChar char="•"/>
              <a:defRPr/>
            </a:pPr>
            <a:r>
              <a:rPr kumimoji="0" lang="en-US" sz="2000" b="0" i="0" u="none" strike="noStrike" kern="1200" cap="none" spc="0" normalizeH="0" baseline="0" noProof="0">
                <a:ln>
                  <a:noFill/>
                </a:ln>
                <a:effectLst/>
                <a:uLnTx/>
                <a:uFillTx/>
                <a:latin typeface="Segoe UI Semilight"/>
                <a:ea typeface="+mn-ea"/>
                <a:cs typeface="+mn-cs"/>
              </a:rPr>
              <a:t>Employees working remotely from home will continue even after the COVID-19 crisis is resolved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effectLst/>
              <a:uLnTx/>
              <a:uFillTx/>
              <a:latin typeface="Segoe UI Semilight"/>
              <a:ea typeface="+mn-ea"/>
              <a:cs typeface="+mn-cs"/>
            </a:endParaRPr>
          </a:p>
        </p:txBody>
      </p:sp>
    </p:spTree>
    <p:extLst>
      <p:ext uri="{BB962C8B-B14F-4D97-AF65-F5344CB8AC3E}">
        <p14:creationId xmlns:p14="http://schemas.microsoft.com/office/powerpoint/2010/main" val="3245986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450"/>
                                        <p:tgtEl>
                                          <p:spTgt spid="15"/>
                                        </p:tgtEl>
                                      </p:cBhvr>
                                    </p:animEffect>
                                  </p:childTnLst>
                                </p:cTn>
                              </p:par>
                              <p:par>
                                <p:cTn id="8" presetID="42" presetClass="path" presetSubtype="0" decel="100000" fill="hold" nodeType="withEffect">
                                  <p:stCondLst>
                                    <p:cond delay="0"/>
                                  </p:stCondLst>
                                  <p:childTnLst>
                                    <p:animMotion origin="layout" path="M -3.95833E-6 1.11111E-6 L -3.95833E-6 0.02569 " pathEditMode="relative" rAng="0" ptsTypes="AA">
                                      <p:cBhvr>
                                        <p:cTn id="9" dur="450" spd="-100000" fill="hold"/>
                                        <p:tgtEl>
                                          <p:spTgt spid="15"/>
                                        </p:tgtEl>
                                        <p:attrNameLst>
                                          <p:attrName>ppt_x</p:attrName>
                                          <p:attrName>ppt_y</p:attrName>
                                        </p:attrNameLst>
                                      </p:cBhvr>
                                      <p:rCtr x="0" y="1273"/>
                                    </p:animMotion>
                                  </p:childTnLst>
                                </p:cTn>
                              </p:par>
                              <p:par>
                                <p:cTn id="10" presetID="10" presetClass="entr" presetSubtype="0" fill="hold" nodeType="withEffect">
                                  <p:stCondLst>
                                    <p:cond delay="5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450"/>
                                        <p:tgtEl>
                                          <p:spTgt spid="2"/>
                                        </p:tgtEl>
                                      </p:cBhvr>
                                    </p:animEffect>
                                  </p:childTnLst>
                                </p:cTn>
                              </p:par>
                              <p:par>
                                <p:cTn id="13" presetID="42" presetClass="path" presetSubtype="0" decel="100000" fill="hold" nodeType="withEffect">
                                  <p:stCondLst>
                                    <p:cond delay="50"/>
                                  </p:stCondLst>
                                  <p:childTnLst>
                                    <p:animMotion origin="layout" path="M -3.95833E-6 -2.22222E-6 L -3.95833E-6 0.0257 " pathEditMode="relative" rAng="0" ptsTypes="AA">
                                      <p:cBhvr>
                                        <p:cTn id="14" dur="450" spd="-100000" fill="hold"/>
                                        <p:tgtEl>
                                          <p:spTgt spid="2"/>
                                        </p:tgtEl>
                                        <p:attrNameLst>
                                          <p:attrName>ppt_x</p:attrName>
                                          <p:attrName>ppt_y</p:attrName>
                                        </p:attrNameLst>
                                      </p:cBhvr>
                                      <p:rCtr x="0" y="1273"/>
                                    </p:animMotion>
                                  </p:childTnLst>
                                </p:cTn>
                              </p:par>
                              <p:par>
                                <p:cTn id="15" presetID="10" presetClass="entr" presetSubtype="0" fill="hold" nodeType="withEffect">
                                  <p:stCondLst>
                                    <p:cond delay="1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450"/>
                                        <p:tgtEl>
                                          <p:spTgt spid="4"/>
                                        </p:tgtEl>
                                      </p:cBhvr>
                                    </p:animEffect>
                                  </p:childTnLst>
                                </p:cTn>
                              </p:par>
                              <p:par>
                                <p:cTn id="18" presetID="42" presetClass="path" presetSubtype="0" decel="100000" fill="hold" nodeType="withEffect">
                                  <p:stCondLst>
                                    <p:cond delay="100"/>
                                  </p:stCondLst>
                                  <p:childTnLst>
                                    <p:animMotion origin="layout" path="M 4.16667E-6 3.33333E-6 L 4.16667E-6 0.02569 " pathEditMode="relative" rAng="0" ptsTypes="AA">
                                      <p:cBhvr>
                                        <p:cTn id="19" dur="450" spd="-100000" fill="hold"/>
                                        <p:tgtEl>
                                          <p:spTgt spid="4"/>
                                        </p:tgtEl>
                                        <p:attrNameLst>
                                          <p:attrName>ppt_x</p:attrName>
                                          <p:attrName>ppt_y</p:attrName>
                                        </p:attrNameLst>
                                      </p:cBhvr>
                                      <p:rCtr x="0" y="1273"/>
                                    </p:animMotion>
                                  </p:childTnLst>
                                </p:cTn>
                              </p:par>
                              <p:par>
                                <p:cTn id="20" presetID="10" presetClass="entr" presetSubtype="0" fill="hold" nodeType="withEffect">
                                  <p:stCondLst>
                                    <p:cond delay="15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450"/>
                                        <p:tgtEl>
                                          <p:spTgt spid="5"/>
                                        </p:tgtEl>
                                      </p:cBhvr>
                                    </p:animEffect>
                                  </p:childTnLst>
                                </p:cTn>
                              </p:par>
                              <p:par>
                                <p:cTn id="23" presetID="42" presetClass="path" presetSubtype="0" decel="100000" fill="hold" nodeType="withEffect">
                                  <p:stCondLst>
                                    <p:cond delay="150"/>
                                  </p:stCondLst>
                                  <p:childTnLst>
                                    <p:animMotion origin="layout" path="M 2.5E-6 3.33333E-6 L 2.5E-6 0.02569 " pathEditMode="relative" rAng="0" ptsTypes="AA">
                                      <p:cBhvr>
                                        <p:cTn id="24" dur="450" spd="-100000" fill="hold"/>
                                        <p:tgtEl>
                                          <p:spTgt spid="5"/>
                                        </p:tgtEl>
                                        <p:attrNameLst>
                                          <p:attrName>ppt_x</p:attrName>
                                          <p:attrName>ppt_y</p:attrName>
                                        </p:attrNameLst>
                                      </p:cBhvr>
                                      <p:rCtr x="0" y="1273"/>
                                    </p:animMotion>
                                  </p:childTnLst>
                                </p:cTn>
                              </p:par>
                              <p:par>
                                <p:cTn id="25" presetID="10" presetClass="entr" presetSubtype="0" fill="hold" grpId="0" nodeType="withEffect">
                                  <p:stCondLst>
                                    <p:cond delay="20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450"/>
                                        <p:tgtEl>
                                          <p:spTgt spid="29"/>
                                        </p:tgtEl>
                                      </p:cBhvr>
                                    </p:animEffect>
                                  </p:childTnLst>
                                </p:cTn>
                              </p:par>
                              <p:par>
                                <p:cTn id="28" presetID="42" presetClass="path" presetSubtype="0" decel="100000" fill="hold" grpId="1" nodeType="withEffect">
                                  <p:stCondLst>
                                    <p:cond delay="200"/>
                                  </p:stCondLst>
                                  <p:childTnLst>
                                    <p:animMotion origin="layout" path="M 4.16667E-6 -2.59259E-6 L 4.16667E-6 0.0257 " pathEditMode="relative" rAng="0" ptsTypes="AA">
                                      <p:cBhvr>
                                        <p:cTn id="29" dur="450" spd="-100000" fill="hold"/>
                                        <p:tgtEl>
                                          <p:spTgt spid="29"/>
                                        </p:tgtEl>
                                        <p:attrNameLst>
                                          <p:attrName>ppt_x</p:attrName>
                                          <p:attrName>ppt_y</p:attrName>
                                        </p:attrNameLst>
                                      </p:cBhvr>
                                      <p:rCtr x="0" y="1273"/>
                                    </p:animMotion>
                                  </p:childTnLst>
                                </p:cTn>
                              </p:par>
                              <p:par>
                                <p:cTn id="30" presetID="10" presetClass="entr" presetSubtype="0" fill="hold" nodeType="withEffect">
                                  <p:stCondLst>
                                    <p:cond delay="20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450"/>
                                        <p:tgtEl>
                                          <p:spTgt spid="17"/>
                                        </p:tgtEl>
                                      </p:cBhvr>
                                    </p:animEffect>
                                  </p:childTnLst>
                                </p:cTn>
                              </p:par>
                              <p:par>
                                <p:cTn id="33" presetID="42" presetClass="path" presetSubtype="0" decel="100000" fill="hold" nodeType="withEffect">
                                  <p:stCondLst>
                                    <p:cond delay="200"/>
                                  </p:stCondLst>
                                  <p:childTnLst>
                                    <p:animMotion origin="layout" path="M 4.16667E-6 -2.59259E-6 L 4.16667E-6 0.0257 " pathEditMode="relative" rAng="0" ptsTypes="AA">
                                      <p:cBhvr>
                                        <p:cTn id="34" dur="450" spd="-100000" fill="hold"/>
                                        <p:tgtEl>
                                          <p:spTgt spid="17"/>
                                        </p:tgtEl>
                                        <p:attrNameLst>
                                          <p:attrName>ppt_x</p:attrName>
                                          <p:attrName>ppt_y</p:attrName>
                                        </p:attrNameLst>
                                      </p:cBhvr>
                                      <p:rCtr x="0" y="1273"/>
                                    </p:animMotion>
                                  </p:childTnLst>
                                </p:cTn>
                              </p:par>
                              <p:par>
                                <p:cTn id="35" presetID="10" presetClass="entr" presetSubtype="0" fill="hold" grpId="0" nodeType="withEffect">
                                  <p:stCondLst>
                                    <p:cond delay="20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450"/>
                                        <p:tgtEl>
                                          <p:spTgt spid="34"/>
                                        </p:tgtEl>
                                      </p:cBhvr>
                                    </p:animEffect>
                                  </p:childTnLst>
                                </p:cTn>
                              </p:par>
                              <p:par>
                                <p:cTn id="38" presetID="42" presetClass="path" presetSubtype="0" decel="100000" fill="hold" grpId="1" nodeType="withEffect">
                                  <p:stCondLst>
                                    <p:cond delay="200"/>
                                  </p:stCondLst>
                                  <p:childTnLst>
                                    <p:animMotion origin="layout" path="M 4.16667E-6 3.7037E-6 L 4.16667E-6 0.02569 " pathEditMode="relative" rAng="0" ptsTypes="AA">
                                      <p:cBhvr>
                                        <p:cTn id="39" dur="450" spd="-100000" fill="hold"/>
                                        <p:tgtEl>
                                          <p:spTgt spid="34"/>
                                        </p:tgtEl>
                                        <p:attrNameLst>
                                          <p:attrName>ppt_x</p:attrName>
                                          <p:attrName>ppt_y</p:attrName>
                                        </p:attrNameLst>
                                      </p:cBhvr>
                                      <p:rCtr x="0" y="1273"/>
                                    </p:animMotion>
                                  </p:childTnLst>
                                </p:cTn>
                              </p:par>
                            </p:childTnLst>
                          </p:cTn>
                        </p:par>
                        <p:par>
                          <p:cTn id="40" fill="hold">
                            <p:stCondLst>
                              <p:cond delay="650"/>
                            </p:stCondLst>
                            <p:childTnLst>
                              <p:par>
                                <p:cTn id="41" presetID="1" presetClass="entr" presetSubtype="0" fill="hold" grpId="0" nodeType="afterEffect">
                                  <p:stCondLst>
                                    <p:cond delay="0"/>
                                  </p:stCondLst>
                                  <p:childTnLst>
                                    <p:set>
                                      <p:cBhvr>
                                        <p:cTn id="42" dur="1" fill="hold">
                                          <p:stCondLst>
                                            <p:cond delay="349"/>
                                          </p:stCondLst>
                                        </p:cTn>
                                        <p:tgtEl>
                                          <p:spTgt spid="44"/>
                                        </p:tgtEl>
                                        <p:attrNameLst>
                                          <p:attrName>style.visibility</p:attrName>
                                        </p:attrNameLst>
                                      </p:cBhvr>
                                      <p:to>
                                        <p:strVal val="visible"/>
                                      </p:to>
                                    </p:set>
                                  </p:childTnLst>
                                </p:cTn>
                              </p:par>
                              <p:par>
                                <p:cTn id="43" presetID="6" presetClass="emph" presetSubtype="0" accel="100000" autoRev="1" fill="hold" grpId="1" nodeType="withEffect">
                                  <p:stCondLst>
                                    <p:cond delay="0"/>
                                  </p:stCondLst>
                                  <p:childTnLst>
                                    <p:animScale>
                                      <p:cBhvr>
                                        <p:cTn id="44" dur="250" fill="hold"/>
                                        <p:tgtEl>
                                          <p:spTgt spid="44"/>
                                        </p:tgtEl>
                                      </p:cBhvr>
                                      <p:by x="0" y="0"/>
                                    </p:animScale>
                                  </p:childTnLst>
                                </p:cTn>
                              </p:par>
                              <p:par>
                                <p:cTn id="45" presetID="1" presetClass="entr" presetSubtype="0" fill="hold" grpId="0" nodeType="withEffect">
                                  <p:stCondLst>
                                    <p:cond delay="0"/>
                                  </p:stCondLst>
                                  <p:childTnLst>
                                    <p:set>
                                      <p:cBhvr>
                                        <p:cTn id="46" dur="1" fill="hold">
                                          <p:stCondLst>
                                            <p:cond delay="349"/>
                                          </p:stCondLst>
                                        </p:cTn>
                                        <p:tgtEl>
                                          <p:spTgt spid="49"/>
                                        </p:tgtEl>
                                        <p:attrNameLst>
                                          <p:attrName>style.visibility</p:attrName>
                                        </p:attrNameLst>
                                      </p:cBhvr>
                                      <p:to>
                                        <p:strVal val="visible"/>
                                      </p:to>
                                    </p:set>
                                  </p:childTnLst>
                                </p:cTn>
                              </p:par>
                              <p:par>
                                <p:cTn id="47" presetID="6" presetClass="emph" presetSubtype="0" accel="100000" autoRev="1" fill="hold" grpId="1" nodeType="withEffect">
                                  <p:stCondLst>
                                    <p:cond delay="0"/>
                                  </p:stCondLst>
                                  <p:childTnLst>
                                    <p:animScale>
                                      <p:cBhvr>
                                        <p:cTn id="48" dur="250" fill="hold"/>
                                        <p:tgtEl>
                                          <p:spTgt spid="49"/>
                                        </p:tgtEl>
                                      </p:cBhvr>
                                      <p:by x="0" y="0"/>
                                    </p:animScale>
                                  </p:childTnLst>
                                </p:cTn>
                              </p:par>
                            </p:childTnLst>
                          </p:cTn>
                        </p:par>
                        <p:par>
                          <p:cTn id="49" fill="hold">
                            <p:stCondLst>
                              <p:cond delay="1150"/>
                            </p:stCondLst>
                            <p:childTnLst>
                              <p:par>
                                <p:cTn id="50" presetID="22" presetClass="entr" presetSubtype="4" fill="hold"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down)">
                                      <p:cBhvr>
                                        <p:cTn id="52" dur="250"/>
                                        <p:tgtEl>
                                          <p:spTgt spid="55"/>
                                        </p:tgtEl>
                                      </p:cBhvr>
                                    </p:animEffect>
                                  </p:childTnLst>
                                </p:cTn>
                              </p:par>
                              <p:par>
                                <p:cTn id="53" presetID="1" presetClass="entr" presetSubtype="0" fill="hold" grpId="0" nodeType="withEffect">
                                  <p:stCondLst>
                                    <p:cond delay="0"/>
                                  </p:stCondLst>
                                  <p:childTnLst>
                                    <p:set>
                                      <p:cBhvr>
                                        <p:cTn id="54" dur="1" fill="hold">
                                          <p:stCondLst>
                                            <p:cond delay="349"/>
                                          </p:stCondLst>
                                        </p:cTn>
                                        <p:tgtEl>
                                          <p:spTgt spid="45"/>
                                        </p:tgtEl>
                                        <p:attrNameLst>
                                          <p:attrName>style.visibility</p:attrName>
                                        </p:attrNameLst>
                                      </p:cBhvr>
                                      <p:to>
                                        <p:strVal val="visible"/>
                                      </p:to>
                                    </p:set>
                                  </p:childTnLst>
                                </p:cTn>
                              </p:par>
                              <p:par>
                                <p:cTn id="55" presetID="6" presetClass="emph" presetSubtype="0" accel="100000" autoRev="1" fill="hold" grpId="1" nodeType="withEffect">
                                  <p:stCondLst>
                                    <p:cond delay="0"/>
                                  </p:stCondLst>
                                  <p:childTnLst>
                                    <p:animScale>
                                      <p:cBhvr>
                                        <p:cTn id="56" dur="250" fill="hold"/>
                                        <p:tgtEl>
                                          <p:spTgt spid="45"/>
                                        </p:tgtEl>
                                      </p:cBhvr>
                                      <p:by x="0" y="0"/>
                                    </p:animScale>
                                  </p:childTnLst>
                                </p:cTn>
                              </p:par>
                              <p:par>
                                <p:cTn id="57" presetID="1" presetClass="entr" presetSubtype="0" fill="hold" grpId="0" nodeType="withEffect">
                                  <p:stCondLst>
                                    <p:cond delay="0"/>
                                  </p:stCondLst>
                                  <p:childTnLst>
                                    <p:set>
                                      <p:cBhvr>
                                        <p:cTn id="58" dur="1" fill="hold">
                                          <p:stCondLst>
                                            <p:cond delay="349"/>
                                          </p:stCondLst>
                                        </p:cTn>
                                        <p:tgtEl>
                                          <p:spTgt spid="50"/>
                                        </p:tgtEl>
                                        <p:attrNameLst>
                                          <p:attrName>style.visibility</p:attrName>
                                        </p:attrNameLst>
                                      </p:cBhvr>
                                      <p:to>
                                        <p:strVal val="visible"/>
                                      </p:to>
                                    </p:set>
                                  </p:childTnLst>
                                </p:cTn>
                              </p:par>
                              <p:par>
                                <p:cTn id="59" presetID="6" presetClass="emph" presetSubtype="0" accel="100000" autoRev="1" fill="hold" grpId="1" nodeType="withEffect">
                                  <p:stCondLst>
                                    <p:cond delay="0"/>
                                  </p:stCondLst>
                                  <p:childTnLst>
                                    <p:animScale>
                                      <p:cBhvr>
                                        <p:cTn id="60" dur="250" fill="hold"/>
                                        <p:tgtEl>
                                          <p:spTgt spid="50"/>
                                        </p:tgtEl>
                                      </p:cBhvr>
                                      <p:by x="0" y="0"/>
                                    </p:animScale>
                                  </p:childTnLst>
                                </p:cTn>
                              </p:par>
                            </p:childTnLst>
                          </p:cTn>
                        </p:par>
                        <p:par>
                          <p:cTn id="61" fill="hold">
                            <p:stCondLst>
                              <p:cond delay="1650"/>
                            </p:stCondLst>
                            <p:childTnLst>
                              <p:par>
                                <p:cTn id="62" presetID="22" presetClass="entr" presetSubtype="4" fill="hold" nodeType="after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wipe(down)">
                                      <p:cBhvr>
                                        <p:cTn id="64" dur="250"/>
                                        <p:tgtEl>
                                          <p:spTgt spid="56"/>
                                        </p:tgtEl>
                                      </p:cBhvr>
                                    </p:animEffect>
                                  </p:childTnLst>
                                </p:cTn>
                              </p:par>
                              <p:par>
                                <p:cTn id="65" presetID="1" presetClass="entr" presetSubtype="0" fill="hold" grpId="0" nodeType="withEffect">
                                  <p:stCondLst>
                                    <p:cond delay="0"/>
                                  </p:stCondLst>
                                  <p:childTnLst>
                                    <p:set>
                                      <p:cBhvr>
                                        <p:cTn id="66" dur="1" fill="hold">
                                          <p:stCondLst>
                                            <p:cond delay="349"/>
                                          </p:stCondLst>
                                        </p:cTn>
                                        <p:tgtEl>
                                          <p:spTgt spid="46"/>
                                        </p:tgtEl>
                                        <p:attrNameLst>
                                          <p:attrName>style.visibility</p:attrName>
                                        </p:attrNameLst>
                                      </p:cBhvr>
                                      <p:to>
                                        <p:strVal val="visible"/>
                                      </p:to>
                                    </p:set>
                                  </p:childTnLst>
                                </p:cTn>
                              </p:par>
                              <p:par>
                                <p:cTn id="67" presetID="6" presetClass="emph" presetSubtype="0" accel="100000" autoRev="1" fill="hold" grpId="1" nodeType="withEffect">
                                  <p:stCondLst>
                                    <p:cond delay="0"/>
                                  </p:stCondLst>
                                  <p:childTnLst>
                                    <p:animScale>
                                      <p:cBhvr>
                                        <p:cTn id="68" dur="250" fill="hold"/>
                                        <p:tgtEl>
                                          <p:spTgt spid="46"/>
                                        </p:tgtEl>
                                      </p:cBhvr>
                                      <p:by x="0" y="0"/>
                                    </p:animScale>
                                  </p:childTnLst>
                                </p:cTn>
                              </p:par>
                              <p:par>
                                <p:cTn id="69" presetID="1" presetClass="entr" presetSubtype="0" fill="hold" grpId="0" nodeType="withEffect">
                                  <p:stCondLst>
                                    <p:cond delay="0"/>
                                  </p:stCondLst>
                                  <p:childTnLst>
                                    <p:set>
                                      <p:cBhvr>
                                        <p:cTn id="70" dur="1" fill="hold">
                                          <p:stCondLst>
                                            <p:cond delay="349"/>
                                          </p:stCondLst>
                                        </p:cTn>
                                        <p:tgtEl>
                                          <p:spTgt spid="51"/>
                                        </p:tgtEl>
                                        <p:attrNameLst>
                                          <p:attrName>style.visibility</p:attrName>
                                        </p:attrNameLst>
                                      </p:cBhvr>
                                      <p:to>
                                        <p:strVal val="visible"/>
                                      </p:to>
                                    </p:set>
                                  </p:childTnLst>
                                </p:cTn>
                              </p:par>
                              <p:par>
                                <p:cTn id="71" presetID="6" presetClass="emph" presetSubtype="0" accel="100000" autoRev="1" fill="hold" grpId="1" nodeType="withEffect">
                                  <p:stCondLst>
                                    <p:cond delay="0"/>
                                  </p:stCondLst>
                                  <p:childTnLst>
                                    <p:animScale>
                                      <p:cBhvr>
                                        <p:cTn id="72" dur="250" fill="hold"/>
                                        <p:tgtEl>
                                          <p:spTgt spid="51"/>
                                        </p:tgtEl>
                                      </p:cBhvr>
                                      <p:by x="0" y="0"/>
                                    </p:animScale>
                                  </p:childTnLst>
                                </p:cTn>
                              </p:par>
                            </p:childTnLst>
                          </p:cTn>
                        </p:par>
                        <p:par>
                          <p:cTn id="73" fill="hold">
                            <p:stCondLst>
                              <p:cond delay="2150"/>
                            </p:stCondLst>
                            <p:childTnLst>
                              <p:par>
                                <p:cTn id="74" presetID="22" presetClass="entr" presetSubtype="4" fill="hold" nodeType="after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wipe(down)">
                                      <p:cBhvr>
                                        <p:cTn id="76" dur="250"/>
                                        <p:tgtEl>
                                          <p:spTgt spid="57"/>
                                        </p:tgtEl>
                                      </p:cBhvr>
                                    </p:animEffect>
                                  </p:childTnLst>
                                </p:cTn>
                              </p:par>
                              <p:par>
                                <p:cTn id="77" presetID="1" presetClass="entr" presetSubtype="0" fill="hold" grpId="0" nodeType="withEffect">
                                  <p:stCondLst>
                                    <p:cond delay="0"/>
                                  </p:stCondLst>
                                  <p:childTnLst>
                                    <p:set>
                                      <p:cBhvr>
                                        <p:cTn id="78" dur="1" fill="hold">
                                          <p:stCondLst>
                                            <p:cond delay="349"/>
                                          </p:stCondLst>
                                        </p:cTn>
                                        <p:tgtEl>
                                          <p:spTgt spid="47"/>
                                        </p:tgtEl>
                                        <p:attrNameLst>
                                          <p:attrName>style.visibility</p:attrName>
                                        </p:attrNameLst>
                                      </p:cBhvr>
                                      <p:to>
                                        <p:strVal val="visible"/>
                                      </p:to>
                                    </p:set>
                                  </p:childTnLst>
                                </p:cTn>
                              </p:par>
                              <p:par>
                                <p:cTn id="79" presetID="6" presetClass="emph" presetSubtype="0" accel="100000" autoRev="1" fill="hold" grpId="1" nodeType="withEffect">
                                  <p:stCondLst>
                                    <p:cond delay="0"/>
                                  </p:stCondLst>
                                  <p:childTnLst>
                                    <p:animScale>
                                      <p:cBhvr>
                                        <p:cTn id="80" dur="250" fill="hold"/>
                                        <p:tgtEl>
                                          <p:spTgt spid="47"/>
                                        </p:tgtEl>
                                      </p:cBhvr>
                                      <p:by x="0" y="0"/>
                                    </p:animScale>
                                  </p:childTnLst>
                                </p:cTn>
                              </p:par>
                              <p:par>
                                <p:cTn id="81" presetID="1" presetClass="entr" presetSubtype="0" fill="hold" grpId="0" nodeType="withEffect">
                                  <p:stCondLst>
                                    <p:cond delay="0"/>
                                  </p:stCondLst>
                                  <p:childTnLst>
                                    <p:set>
                                      <p:cBhvr>
                                        <p:cTn id="82" dur="1" fill="hold">
                                          <p:stCondLst>
                                            <p:cond delay="349"/>
                                          </p:stCondLst>
                                        </p:cTn>
                                        <p:tgtEl>
                                          <p:spTgt spid="53"/>
                                        </p:tgtEl>
                                        <p:attrNameLst>
                                          <p:attrName>style.visibility</p:attrName>
                                        </p:attrNameLst>
                                      </p:cBhvr>
                                      <p:to>
                                        <p:strVal val="visible"/>
                                      </p:to>
                                    </p:set>
                                  </p:childTnLst>
                                </p:cTn>
                              </p:par>
                              <p:par>
                                <p:cTn id="83" presetID="6" presetClass="emph" presetSubtype="0" accel="100000" autoRev="1" fill="hold" grpId="1" nodeType="withEffect">
                                  <p:stCondLst>
                                    <p:cond delay="0"/>
                                  </p:stCondLst>
                                  <p:childTnLst>
                                    <p:animScale>
                                      <p:cBhvr>
                                        <p:cTn id="84" dur="250" fill="hold"/>
                                        <p:tgtEl>
                                          <p:spTgt spid="53"/>
                                        </p:tgtEl>
                                      </p:cBhvr>
                                      <p:by x="0" y="0"/>
                                    </p:animScale>
                                  </p:childTnLst>
                                </p:cTn>
                              </p:par>
                            </p:childTnLst>
                          </p:cTn>
                        </p:par>
                        <p:par>
                          <p:cTn id="85" fill="hold">
                            <p:stCondLst>
                              <p:cond delay="2650"/>
                            </p:stCondLst>
                            <p:childTnLst>
                              <p:par>
                                <p:cTn id="86" presetID="22" presetClass="entr" presetSubtype="4" fill="hold"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wipe(down)">
                                      <p:cBhvr>
                                        <p:cTn id="88" dur="250"/>
                                        <p:tgtEl>
                                          <p:spTgt spid="58"/>
                                        </p:tgtEl>
                                      </p:cBhvr>
                                    </p:animEffect>
                                  </p:childTnLst>
                                </p:cTn>
                              </p:par>
                              <p:par>
                                <p:cTn id="89" presetID="1" presetClass="entr" presetSubtype="0" fill="hold" grpId="0" nodeType="withEffect">
                                  <p:stCondLst>
                                    <p:cond delay="0"/>
                                  </p:stCondLst>
                                  <p:childTnLst>
                                    <p:set>
                                      <p:cBhvr>
                                        <p:cTn id="90" dur="1" fill="hold">
                                          <p:stCondLst>
                                            <p:cond delay="349"/>
                                          </p:stCondLst>
                                        </p:cTn>
                                        <p:tgtEl>
                                          <p:spTgt spid="48"/>
                                        </p:tgtEl>
                                        <p:attrNameLst>
                                          <p:attrName>style.visibility</p:attrName>
                                        </p:attrNameLst>
                                      </p:cBhvr>
                                      <p:to>
                                        <p:strVal val="visible"/>
                                      </p:to>
                                    </p:set>
                                  </p:childTnLst>
                                </p:cTn>
                              </p:par>
                              <p:par>
                                <p:cTn id="91" presetID="6" presetClass="emph" presetSubtype="0" accel="100000" autoRev="1" fill="hold" grpId="1" nodeType="withEffect">
                                  <p:stCondLst>
                                    <p:cond delay="0"/>
                                  </p:stCondLst>
                                  <p:childTnLst>
                                    <p:animScale>
                                      <p:cBhvr>
                                        <p:cTn id="92" dur="250" fill="hold"/>
                                        <p:tgtEl>
                                          <p:spTgt spid="48"/>
                                        </p:tgtEl>
                                      </p:cBhvr>
                                      <p:by x="0" y="0"/>
                                    </p:animScale>
                                  </p:childTnLst>
                                </p:cTn>
                              </p:par>
                              <p:par>
                                <p:cTn id="93" presetID="10" presetClass="entr" presetSubtype="0" fill="hold" nodeType="withEffect">
                                  <p:stCondLst>
                                    <p:cond delay="150"/>
                                  </p:stCondLst>
                                  <p:childTnLst>
                                    <p:set>
                                      <p:cBhvr>
                                        <p:cTn id="94" dur="1" fill="hold">
                                          <p:stCondLst>
                                            <p:cond delay="0"/>
                                          </p:stCondLst>
                                        </p:cTn>
                                        <p:tgtEl>
                                          <p:spTgt spid="14"/>
                                        </p:tgtEl>
                                        <p:attrNameLst>
                                          <p:attrName>style.visibility</p:attrName>
                                        </p:attrNameLst>
                                      </p:cBhvr>
                                      <p:to>
                                        <p:strVal val="visible"/>
                                      </p:to>
                                    </p:set>
                                    <p:animEffect transition="in" filter="fade">
                                      <p:cBhvr>
                                        <p:cTn id="95" dur="450"/>
                                        <p:tgtEl>
                                          <p:spTgt spid="14"/>
                                        </p:tgtEl>
                                      </p:cBhvr>
                                    </p:animEffect>
                                  </p:childTnLst>
                                </p:cTn>
                              </p:par>
                              <p:par>
                                <p:cTn id="96" presetID="42" presetClass="path" presetSubtype="0" decel="100000" fill="hold" nodeType="withEffect">
                                  <p:stCondLst>
                                    <p:cond delay="150"/>
                                  </p:stCondLst>
                                  <p:childTnLst>
                                    <p:animMotion origin="layout" path="M 2.5E-6 3.33333E-6 L 2.5E-6 0.02569 " pathEditMode="relative" rAng="0" ptsTypes="AA">
                                      <p:cBhvr>
                                        <p:cTn id="97" dur="450" spd="-100000" fill="hold"/>
                                        <p:tgtEl>
                                          <p:spTgt spid="14"/>
                                        </p:tgtEl>
                                        <p:attrNameLst>
                                          <p:attrName>ppt_x</p:attrName>
                                          <p:attrName>ppt_y</p:attrName>
                                        </p:attrNameLst>
                                      </p:cBhvr>
                                      <p:rCtr x="0" y="12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4" grpId="0"/>
      <p:bldP spid="34" grpId="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p:bldP spid="49" grpId="1"/>
      <p:bldP spid="50" grpId="0"/>
      <p:bldP spid="50" grpId="1"/>
      <p:bldP spid="51" grpId="0"/>
      <p:bldP spid="51" grpId="1"/>
      <p:bldP spid="53" grpId="0"/>
      <p:bldP spid="53"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E170DC-9739-4B34-ACB1-3D166654D0A3}"/>
              </a:ext>
            </a:extLst>
          </p:cNvPr>
          <p:cNvSpPr/>
          <p:nvPr/>
        </p:nvSpPr>
        <p:spPr bwMode="auto">
          <a:xfrm>
            <a:off x="0" y="1232453"/>
            <a:ext cx="12192000" cy="5426764"/>
          </a:xfrm>
          <a:prstGeom prst="rect">
            <a:avLst/>
          </a:prstGeom>
          <a:solidFill>
            <a:schemeClr val="bg1"/>
          </a:solidFill>
          <a:ln>
            <a:noFill/>
          </a:ln>
          <a:effectLst>
            <a:outerShdw blurRad="292100" dist="38100" dir="3600000" sx="102000" sy="102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itle 1">
            <a:extLst>
              <a:ext uri="{FF2B5EF4-FFF2-40B4-BE49-F238E27FC236}">
                <a16:creationId xmlns:a16="http://schemas.microsoft.com/office/drawing/2014/main" id="{065EDA98-C9CF-476B-B178-D13AEF037273}"/>
              </a:ext>
            </a:extLst>
          </p:cNvPr>
          <p:cNvSpPr>
            <a:spLocks noGrp="1"/>
          </p:cNvSpPr>
          <p:nvPr>
            <p:ph type="title"/>
          </p:nvPr>
        </p:nvSpPr>
        <p:spPr>
          <a:xfrm>
            <a:off x="588263" y="457200"/>
            <a:ext cx="11018520" cy="553998"/>
          </a:xfrm>
          <a:prstGeom prst="rect">
            <a:avLst/>
          </a:prstGeom>
        </p:spPr>
        <p:txBody>
          <a:bodyPr wrap="square" anchor="t">
            <a:normAutofit/>
          </a:bodyPr>
          <a:lstStyle/>
          <a:p>
            <a:r>
              <a:rPr lang="en-GB" sz="3600">
                <a:solidFill>
                  <a:schemeClr val="tx1"/>
                </a:solidFill>
              </a:rPr>
              <a:t>Zero Trust Framework</a:t>
            </a:r>
          </a:p>
        </p:txBody>
      </p:sp>
      <p:graphicFrame>
        <p:nvGraphicFramePr>
          <p:cNvPr id="11" name="Text Placeholder 2">
            <a:extLst>
              <a:ext uri="{FF2B5EF4-FFF2-40B4-BE49-F238E27FC236}">
                <a16:creationId xmlns:a16="http://schemas.microsoft.com/office/drawing/2014/main" id="{58897075-A71F-4495-A3B5-107C7BA3997B}"/>
              </a:ext>
            </a:extLst>
          </p:cNvPr>
          <p:cNvGraphicFramePr/>
          <p:nvPr/>
        </p:nvGraphicFramePr>
        <p:xfrm>
          <a:off x="584200" y="1435100"/>
          <a:ext cx="11018838" cy="4833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015458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282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B991D6-6D8A-4457-864A-8C06AF25F4D3}"/>
              </a:ext>
            </a:extLst>
          </p:cNvPr>
          <p:cNvSpPr/>
          <p:nvPr/>
        </p:nvSpPr>
        <p:spPr bwMode="auto">
          <a:xfrm>
            <a:off x="0" y="961588"/>
            <a:ext cx="12192000" cy="5758807"/>
          </a:xfrm>
          <a:prstGeom prst="rect">
            <a:avLst/>
          </a:prstGeom>
          <a:solidFill>
            <a:schemeClr val="bg1"/>
          </a:solidFill>
          <a:ln>
            <a:noFill/>
          </a:ln>
          <a:effectLst>
            <a:outerShdw blurRad="292100" dist="38100" dir="3600000" sx="102000" sy="102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7" name="Trapezoid 76">
            <a:extLst>
              <a:ext uri="{FF2B5EF4-FFF2-40B4-BE49-F238E27FC236}">
                <a16:creationId xmlns:a16="http://schemas.microsoft.com/office/drawing/2014/main" id="{0219FC4A-9331-4AB2-947B-78EC1FFA7866}"/>
              </a:ext>
            </a:extLst>
          </p:cNvPr>
          <p:cNvSpPr/>
          <p:nvPr/>
        </p:nvSpPr>
        <p:spPr bwMode="auto">
          <a:xfrm rot="16200000">
            <a:off x="7088280" y="4267692"/>
            <a:ext cx="866313" cy="728741"/>
          </a:xfrm>
          <a:prstGeom prst="trapezoid">
            <a:avLst>
              <a:gd name="adj" fmla="val 40476"/>
            </a:avLst>
          </a:prstGeom>
          <a:solidFill>
            <a:schemeClr val="accent6"/>
          </a:solidFill>
          <a:ln w="3175">
            <a:solidFill>
              <a:srgbClr val="D2D2D2"/>
            </a:solidFill>
          </a:ln>
        </p:spPr>
        <p:style>
          <a:lnRef idx="0">
            <a:scrgbClr r="0" g="0" b="0"/>
          </a:lnRef>
          <a:fillRef idx="0">
            <a:scrgbClr r="0" g="0" b="0"/>
          </a:fillRef>
          <a:effectRef idx="0">
            <a:scrgbClr r="0" g="0" b="0"/>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78BDF88E-C355-4BEF-8890-997F3035290E}"/>
              </a:ext>
            </a:extLst>
          </p:cNvPr>
          <p:cNvSpPr>
            <a:spLocks noGrp="1"/>
          </p:cNvSpPr>
          <p:nvPr>
            <p:ph type="title"/>
          </p:nvPr>
        </p:nvSpPr>
        <p:spPr>
          <a:xfrm>
            <a:off x="577482" y="1076653"/>
            <a:ext cx="5128380" cy="580894"/>
          </a:xfrm>
        </p:spPr>
        <p:txBody>
          <a:bodyPr/>
          <a:lstStyle/>
          <a:p>
            <a:r>
              <a:rPr lang="en-US" sz="1800">
                <a:latin typeface="+mn-lt"/>
              </a:rPr>
              <a:t>Legacy security creates friction and latency, incentivizing shadow IT (and policy circumvention)</a:t>
            </a:r>
          </a:p>
        </p:txBody>
      </p:sp>
      <p:cxnSp>
        <p:nvCxnSpPr>
          <p:cNvPr id="28" name="Straight Arrow Connector 27">
            <a:extLst>
              <a:ext uri="{FF2B5EF4-FFF2-40B4-BE49-F238E27FC236}">
                <a16:creationId xmlns:a16="http://schemas.microsoft.com/office/drawing/2014/main" id="{FB53FAF7-C80E-4DD1-81E9-04A055463202}"/>
              </a:ext>
            </a:extLst>
          </p:cNvPr>
          <p:cNvCxnSpPr>
            <a:cxnSpLocks/>
          </p:cNvCxnSpPr>
          <p:nvPr/>
        </p:nvCxnSpPr>
        <p:spPr>
          <a:xfrm flipV="1">
            <a:off x="6743018" y="3194213"/>
            <a:ext cx="0" cy="926900"/>
          </a:xfrm>
          <a:prstGeom prst="straightConnector1">
            <a:avLst/>
          </a:prstGeom>
          <a:noFill/>
          <a:ln w="57150">
            <a:solidFill>
              <a:srgbClr val="0078D4"/>
            </a:solidFill>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cxnSp>
      <p:sp>
        <p:nvSpPr>
          <p:cNvPr id="30" name="Rectangle 29">
            <a:extLst>
              <a:ext uri="{FF2B5EF4-FFF2-40B4-BE49-F238E27FC236}">
                <a16:creationId xmlns:a16="http://schemas.microsoft.com/office/drawing/2014/main" id="{44133618-B521-4325-9C9F-C97464D6CDCD}"/>
              </a:ext>
            </a:extLst>
          </p:cNvPr>
          <p:cNvSpPr/>
          <p:nvPr/>
        </p:nvSpPr>
        <p:spPr bwMode="auto">
          <a:xfrm>
            <a:off x="2002812" y="3034402"/>
            <a:ext cx="1613195" cy="1308624"/>
          </a:xfrm>
          <a:prstGeom prst="rect">
            <a:avLst/>
          </a:prstGeom>
          <a:solidFill>
            <a:schemeClr val="bg1">
              <a:lumMod val="85000"/>
            </a:schemeClr>
          </a:solidFill>
          <a:ln>
            <a:solidFill>
              <a:schemeClr val="bg2">
                <a:lumMod val="2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gradFill>
                  <a:gsLst>
                    <a:gs pos="1250">
                      <a:srgbClr val="1A1A1A"/>
                    </a:gs>
                    <a:gs pos="100000">
                      <a:srgbClr val="1A1A1A"/>
                    </a:gs>
                  </a:gsLst>
                  <a:lin ang="5400000" scaled="0"/>
                </a:gradFill>
                <a:effectLst/>
                <a:uLnTx/>
                <a:uFillTx/>
                <a:latin typeface="Segoe UI"/>
                <a:ea typeface="Segoe UI" pitchFamily="34" charset="0"/>
                <a:cs typeface="Segoe UI" pitchFamily="34" charset="0"/>
              </a:rPr>
              <a:t>On Premises</a:t>
            </a:r>
          </a:p>
        </p:txBody>
      </p:sp>
      <p:sp>
        <p:nvSpPr>
          <p:cNvPr id="54" name="Rectangle: Rounded Corners 2">
            <a:extLst>
              <a:ext uri="{FF2B5EF4-FFF2-40B4-BE49-F238E27FC236}">
                <a16:creationId xmlns:a16="http://schemas.microsoft.com/office/drawing/2014/main" id="{04A28E17-C782-41C6-93DC-66B52F57C612}"/>
              </a:ext>
            </a:extLst>
          </p:cNvPr>
          <p:cNvSpPr/>
          <p:nvPr/>
        </p:nvSpPr>
        <p:spPr bwMode="auto">
          <a:xfrm rot="10800000">
            <a:off x="3316161" y="2807234"/>
            <a:ext cx="2917119" cy="1699588"/>
          </a:xfrm>
          <a:custGeom>
            <a:avLst/>
            <a:gdLst>
              <a:gd name="connsiteX0" fmla="*/ 0 w 3180125"/>
              <a:gd name="connsiteY0" fmla="*/ 94826 h 568944"/>
              <a:gd name="connsiteX1" fmla="*/ 94826 w 3180125"/>
              <a:gd name="connsiteY1" fmla="*/ 0 h 568944"/>
              <a:gd name="connsiteX2" fmla="*/ 3085299 w 3180125"/>
              <a:gd name="connsiteY2" fmla="*/ 0 h 568944"/>
              <a:gd name="connsiteX3" fmla="*/ 3180125 w 3180125"/>
              <a:gd name="connsiteY3" fmla="*/ 94826 h 568944"/>
              <a:gd name="connsiteX4" fmla="*/ 3180125 w 3180125"/>
              <a:gd name="connsiteY4" fmla="*/ 474118 h 568944"/>
              <a:gd name="connsiteX5" fmla="*/ 3085299 w 3180125"/>
              <a:gd name="connsiteY5" fmla="*/ 568944 h 568944"/>
              <a:gd name="connsiteX6" fmla="*/ 94826 w 3180125"/>
              <a:gd name="connsiteY6" fmla="*/ 568944 h 568944"/>
              <a:gd name="connsiteX7" fmla="*/ 0 w 3180125"/>
              <a:gd name="connsiteY7" fmla="*/ 474118 h 568944"/>
              <a:gd name="connsiteX8" fmla="*/ 0 w 3180125"/>
              <a:gd name="connsiteY8" fmla="*/ 94826 h 568944"/>
              <a:gd name="connsiteX0" fmla="*/ 0 w 3180125"/>
              <a:gd name="connsiteY0" fmla="*/ 474118 h 568944"/>
              <a:gd name="connsiteX1" fmla="*/ 0 w 3180125"/>
              <a:gd name="connsiteY1" fmla="*/ 94826 h 568944"/>
              <a:gd name="connsiteX2" fmla="*/ 94826 w 3180125"/>
              <a:gd name="connsiteY2" fmla="*/ 0 h 568944"/>
              <a:gd name="connsiteX3" fmla="*/ 3085299 w 3180125"/>
              <a:gd name="connsiteY3" fmla="*/ 0 h 568944"/>
              <a:gd name="connsiteX4" fmla="*/ 3180125 w 3180125"/>
              <a:gd name="connsiteY4" fmla="*/ 94826 h 568944"/>
              <a:gd name="connsiteX5" fmla="*/ 3180125 w 3180125"/>
              <a:gd name="connsiteY5" fmla="*/ 474118 h 568944"/>
              <a:gd name="connsiteX6" fmla="*/ 3085299 w 3180125"/>
              <a:gd name="connsiteY6" fmla="*/ 568944 h 568944"/>
              <a:gd name="connsiteX7" fmla="*/ 94826 w 3180125"/>
              <a:gd name="connsiteY7" fmla="*/ 568944 h 568944"/>
              <a:gd name="connsiteX8" fmla="*/ 91440 w 3180125"/>
              <a:gd name="connsiteY8" fmla="*/ 565558 h 568944"/>
              <a:gd name="connsiteX0" fmla="*/ 0 w 3180125"/>
              <a:gd name="connsiteY0" fmla="*/ 94826 h 568944"/>
              <a:gd name="connsiteX1" fmla="*/ 94826 w 3180125"/>
              <a:gd name="connsiteY1" fmla="*/ 0 h 568944"/>
              <a:gd name="connsiteX2" fmla="*/ 3085299 w 3180125"/>
              <a:gd name="connsiteY2" fmla="*/ 0 h 568944"/>
              <a:gd name="connsiteX3" fmla="*/ 3180125 w 3180125"/>
              <a:gd name="connsiteY3" fmla="*/ 94826 h 568944"/>
              <a:gd name="connsiteX4" fmla="*/ 3180125 w 3180125"/>
              <a:gd name="connsiteY4" fmla="*/ 474118 h 568944"/>
              <a:gd name="connsiteX5" fmla="*/ 3085299 w 3180125"/>
              <a:gd name="connsiteY5" fmla="*/ 568944 h 568944"/>
              <a:gd name="connsiteX6" fmla="*/ 94826 w 3180125"/>
              <a:gd name="connsiteY6" fmla="*/ 568944 h 568944"/>
              <a:gd name="connsiteX7" fmla="*/ 91440 w 3180125"/>
              <a:gd name="connsiteY7" fmla="*/ 565558 h 568944"/>
              <a:gd name="connsiteX0" fmla="*/ 0 w 3180125"/>
              <a:gd name="connsiteY0" fmla="*/ 94826 h 568944"/>
              <a:gd name="connsiteX1" fmla="*/ 94826 w 3180125"/>
              <a:gd name="connsiteY1" fmla="*/ 0 h 568944"/>
              <a:gd name="connsiteX2" fmla="*/ 3085299 w 3180125"/>
              <a:gd name="connsiteY2" fmla="*/ 0 h 568944"/>
              <a:gd name="connsiteX3" fmla="*/ 3180125 w 3180125"/>
              <a:gd name="connsiteY3" fmla="*/ 94826 h 568944"/>
              <a:gd name="connsiteX4" fmla="*/ 3180125 w 3180125"/>
              <a:gd name="connsiteY4" fmla="*/ 474118 h 568944"/>
              <a:gd name="connsiteX5" fmla="*/ 3085299 w 3180125"/>
              <a:gd name="connsiteY5" fmla="*/ 568944 h 568944"/>
              <a:gd name="connsiteX6" fmla="*/ 94826 w 3180125"/>
              <a:gd name="connsiteY6" fmla="*/ 568944 h 568944"/>
              <a:gd name="connsiteX0" fmla="*/ 0 w 3180125"/>
              <a:gd name="connsiteY0" fmla="*/ 94826 h 568944"/>
              <a:gd name="connsiteX1" fmla="*/ 94826 w 3180125"/>
              <a:gd name="connsiteY1" fmla="*/ 0 h 568944"/>
              <a:gd name="connsiteX2" fmla="*/ 3085299 w 3180125"/>
              <a:gd name="connsiteY2" fmla="*/ 0 h 568944"/>
              <a:gd name="connsiteX3" fmla="*/ 3180125 w 3180125"/>
              <a:gd name="connsiteY3" fmla="*/ 94826 h 568944"/>
              <a:gd name="connsiteX4" fmla="*/ 3180125 w 3180125"/>
              <a:gd name="connsiteY4" fmla="*/ 474118 h 568944"/>
              <a:gd name="connsiteX5" fmla="*/ 3085299 w 3180125"/>
              <a:gd name="connsiteY5" fmla="*/ 568944 h 568944"/>
              <a:gd name="connsiteX6" fmla="*/ 94826 w 3180125"/>
              <a:gd name="connsiteY6" fmla="*/ 568944 h 568944"/>
              <a:gd name="connsiteX7" fmla="*/ 0 w 3180125"/>
              <a:gd name="connsiteY7" fmla="*/ 94826 h 568944"/>
              <a:gd name="connsiteX0" fmla="*/ 0 w 3085299"/>
              <a:gd name="connsiteY0" fmla="*/ 568944 h 568944"/>
              <a:gd name="connsiteX1" fmla="*/ 0 w 3085299"/>
              <a:gd name="connsiteY1" fmla="*/ 0 h 568944"/>
              <a:gd name="connsiteX2" fmla="*/ 2990473 w 3085299"/>
              <a:gd name="connsiteY2" fmla="*/ 0 h 568944"/>
              <a:gd name="connsiteX3" fmla="*/ 3085299 w 3085299"/>
              <a:gd name="connsiteY3" fmla="*/ 94826 h 568944"/>
              <a:gd name="connsiteX4" fmla="*/ 3085299 w 3085299"/>
              <a:gd name="connsiteY4" fmla="*/ 474118 h 568944"/>
              <a:gd name="connsiteX5" fmla="*/ 2990473 w 3085299"/>
              <a:gd name="connsiteY5" fmla="*/ 568944 h 568944"/>
              <a:gd name="connsiteX6" fmla="*/ 0 w 3085299"/>
              <a:gd name="connsiteY6" fmla="*/ 568944 h 568944"/>
              <a:gd name="connsiteX0" fmla="*/ 0 w 3085299"/>
              <a:gd name="connsiteY0" fmla="*/ 568944 h 660384"/>
              <a:gd name="connsiteX1" fmla="*/ 0 w 3085299"/>
              <a:gd name="connsiteY1" fmla="*/ 0 h 660384"/>
              <a:gd name="connsiteX2" fmla="*/ 2990473 w 3085299"/>
              <a:gd name="connsiteY2" fmla="*/ 0 h 660384"/>
              <a:gd name="connsiteX3" fmla="*/ 3085299 w 3085299"/>
              <a:gd name="connsiteY3" fmla="*/ 94826 h 660384"/>
              <a:gd name="connsiteX4" fmla="*/ 3085299 w 3085299"/>
              <a:gd name="connsiteY4" fmla="*/ 474118 h 660384"/>
              <a:gd name="connsiteX5" fmla="*/ 2990473 w 3085299"/>
              <a:gd name="connsiteY5" fmla="*/ 568944 h 660384"/>
              <a:gd name="connsiteX6" fmla="*/ 91440 w 3085299"/>
              <a:gd name="connsiteY6" fmla="*/ 660384 h 660384"/>
              <a:gd name="connsiteX0" fmla="*/ 0 w 3085299"/>
              <a:gd name="connsiteY0" fmla="*/ 0 h 660384"/>
              <a:gd name="connsiteX1" fmla="*/ 2990473 w 3085299"/>
              <a:gd name="connsiteY1" fmla="*/ 0 h 660384"/>
              <a:gd name="connsiteX2" fmla="*/ 3085299 w 3085299"/>
              <a:gd name="connsiteY2" fmla="*/ 94826 h 660384"/>
              <a:gd name="connsiteX3" fmla="*/ 3085299 w 3085299"/>
              <a:gd name="connsiteY3" fmla="*/ 474118 h 660384"/>
              <a:gd name="connsiteX4" fmla="*/ 2990473 w 3085299"/>
              <a:gd name="connsiteY4" fmla="*/ 568944 h 660384"/>
              <a:gd name="connsiteX5" fmla="*/ 91440 w 3085299"/>
              <a:gd name="connsiteY5" fmla="*/ 660384 h 660384"/>
              <a:gd name="connsiteX0" fmla="*/ 0 w 3085299"/>
              <a:gd name="connsiteY0" fmla="*/ 0 h 568944"/>
              <a:gd name="connsiteX1" fmla="*/ 2990473 w 3085299"/>
              <a:gd name="connsiteY1" fmla="*/ 0 h 568944"/>
              <a:gd name="connsiteX2" fmla="*/ 3085299 w 3085299"/>
              <a:gd name="connsiteY2" fmla="*/ 94826 h 568944"/>
              <a:gd name="connsiteX3" fmla="*/ 3085299 w 3085299"/>
              <a:gd name="connsiteY3" fmla="*/ 474118 h 568944"/>
              <a:gd name="connsiteX4" fmla="*/ 2990473 w 3085299"/>
              <a:gd name="connsiteY4" fmla="*/ 568944 h 568944"/>
              <a:gd name="connsiteX5" fmla="*/ 1348740 w 3085299"/>
              <a:gd name="connsiteY5" fmla="*/ 560371 h 568944"/>
              <a:gd name="connsiteX0" fmla="*/ 0 w 3085299"/>
              <a:gd name="connsiteY0" fmla="*/ 0 h 568944"/>
              <a:gd name="connsiteX1" fmla="*/ 2990473 w 3085299"/>
              <a:gd name="connsiteY1" fmla="*/ 0 h 568944"/>
              <a:gd name="connsiteX2" fmla="*/ 3085299 w 3085299"/>
              <a:gd name="connsiteY2" fmla="*/ 94826 h 568944"/>
              <a:gd name="connsiteX3" fmla="*/ 3085299 w 3085299"/>
              <a:gd name="connsiteY3" fmla="*/ 474118 h 568944"/>
              <a:gd name="connsiteX4" fmla="*/ 2772408 w 3085299"/>
              <a:gd name="connsiteY4" fmla="*/ 568944 h 568944"/>
              <a:gd name="connsiteX5" fmla="*/ 1348740 w 3085299"/>
              <a:gd name="connsiteY5" fmla="*/ 560371 h 568944"/>
              <a:gd name="connsiteX0" fmla="*/ 0 w 3085299"/>
              <a:gd name="connsiteY0" fmla="*/ 0 h 568944"/>
              <a:gd name="connsiteX1" fmla="*/ 2757870 w 3085299"/>
              <a:gd name="connsiteY1" fmla="*/ 0 h 568944"/>
              <a:gd name="connsiteX2" fmla="*/ 3085299 w 3085299"/>
              <a:gd name="connsiteY2" fmla="*/ 94826 h 568944"/>
              <a:gd name="connsiteX3" fmla="*/ 3085299 w 3085299"/>
              <a:gd name="connsiteY3" fmla="*/ 474118 h 568944"/>
              <a:gd name="connsiteX4" fmla="*/ 2772408 w 3085299"/>
              <a:gd name="connsiteY4" fmla="*/ 568944 h 568944"/>
              <a:gd name="connsiteX5" fmla="*/ 1348740 w 3085299"/>
              <a:gd name="connsiteY5" fmla="*/ 560371 h 568944"/>
              <a:gd name="connsiteX0" fmla="*/ 0 w 3085299"/>
              <a:gd name="connsiteY0" fmla="*/ 0 h 568944"/>
              <a:gd name="connsiteX1" fmla="*/ 2757870 w 3085299"/>
              <a:gd name="connsiteY1" fmla="*/ 0 h 568944"/>
              <a:gd name="connsiteX2" fmla="*/ 3085299 w 3085299"/>
              <a:gd name="connsiteY2" fmla="*/ 94826 h 568944"/>
              <a:gd name="connsiteX3" fmla="*/ 3085299 w 3085299"/>
              <a:gd name="connsiteY3" fmla="*/ 474118 h 568944"/>
              <a:gd name="connsiteX4" fmla="*/ 2641569 w 3085299"/>
              <a:gd name="connsiteY4" fmla="*/ 568944 h 568944"/>
              <a:gd name="connsiteX5" fmla="*/ 1348740 w 3085299"/>
              <a:gd name="connsiteY5" fmla="*/ 560371 h 568944"/>
              <a:gd name="connsiteX0" fmla="*/ 0 w 3085299"/>
              <a:gd name="connsiteY0" fmla="*/ 0 h 569697"/>
              <a:gd name="connsiteX1" fmla="*/ 2757870 w 3085299"/>
              <a:gd name="connsiteY1" fmla="*/ 0 h 569697"/>
              <a:gd name="connsiteX2" fmla="*/ 3085299 w 3085299"/>
              <a:gd name="connsiteY2" fmla="*/ 94826 h 569697"/>
              <a:gd name="connsiteX3" fmla="*/ 3085299 w 3085299"/>
              <a:gd name="connsiteY3" fmla="*/ 474118 h 569697"/>
              <a:gd name="connsiteX4" fmla="*/ 2641569 w 3085299"/>
              <a:gd name="connsiteY4" fmla="*/ 568944 h 569697"/>
              <a:gd name="connsiteX5" fmla="*/ 1188826 w 3085299"/>
              <a:gd name="connsiteY5" fmla="*/ 569697 h 569697"/>
              <a:gd name="connsiteX0" fmla="*/ 0 w 3085299"/>
              <a:gd name="connsiteY0" fmla="*/ 0 h 579023"/>
              <a:gd name="connsiteX1" fmla="*/ 2757870 w 3085299"/>
              <a:gd name="connsiteY1" fmla="*/ 0 h 579023"/>
              <a:gd name="connsiteX2" fmla="*/ 3085299 w 3085299"/>
              <a:gd name="connsiteY2" fmla="*/ 94826 h 579023"/>
              <a:gd name="connsiteX3" fmla="*/ 3085299 w 3085299"/>
              <a:gd name="connsiteY3" fmla="*/ 474118 h 579023"/>
              <a:gd name="connsiteX4" fmla="*/ 2641569 w 3085299"/>
              <a:gd name="connsiteY4" fmla="*/ 568944 h 579023"/>
              <a:gd name="connsiteX5" fmla="*/ 1188826 w 3085299"/>
              <a:gd name="connsiteY5" fmla="*/ 579023 h 579023"/>
              <a:gd name="connsiteX0" fmla="*/ 0 w 3085299"/>
              <a:gd name="connsiteY0" fmla="*/ 0 h 569697"/>
              <a:gd name="connsiteX1" fmla="*/ 2757870 w 3085299"/>
              <a:gd name="connsiteY1" fmla="*/ 0 h 569697"/>
              <a:gd name="connsiteX2" fmla="*/ 3085299 w 3085299"/>
              <a:gd name="connsiteY2" fmla="*/ 94826 h 569697"/>
              <a:gd name="connsiteX3" fmla="*/ 3085299 w 3085299"/>
              <a:gd name="connsiteY3" fmla="*/ 474118 h 569697"/>
              <a:gd name="connsiteX4" fmla="*/ 2641569 w 3085299"/>
              <a:gd name="connsiteY4" fmla="*/ 568944 h 569697"/>
              <a:gd name="connsiteX5" fmla="*/ 1203364 w 3085299"/>
              <a:gd name="connsiteY5" fmla="*/ 569697 h 569697"/>
              <a:gd name="connsiteX0" fmla="*/ 0 w 3085299"/>
              <a:gd name="connsiteY0" fmla="*/ 0 h 568944"/>
              <a:gd name="connsiteX1" fmla="*/ 2757870 w 3085299"/>
              <a:gd name="connsiteY1" fmla="*/ 0 h 568944"/>
              <a:gd name="connsiteX2" fmla="*/ 3085299 w 3085299"/>
              <a:gd name="connsiteY2" fmla="*/ 94826 h 568944"/>
              <a:gd name="connsiteX3" fmla="*/ 3085299 w 3085299"/>
              <a:gd name="connsiteY3" fmla="*/ 474118 h 568944"/>
              <a:gd name="connsiteX4" fmla="*/ 2641569 w 3085299"/>
              <a:gd name="connsiteY4" fmla="*/ 568944 h 568944"/>
              <a:gd name="connsiteX5" fmla="*/ 825385 w 3085299"/>
              <a:gd name="connsiteY5" fmla="*/ 566588 h 568944"/>
              <a:gd name="connsiteX0" fmla="*/ 0 w 3085299"/>
              <a:gd name="connsiteY0" fmla="*/ 0 h 568944"/>
              <a:gd name="connsiteX1" fmla="*/ 2757870 w 3085299"/>
              <a:gd name="connsiteY1" fmla="*/ 0 h 568944"/>
              <a:gd name="connsiteX2" fmla="*/ 3085299 w 3085299"/>
              <a:gd name="connsiteY2" fmla="*/ 94826 h 568944"/>
              <a:gd name="connsiteX3" fmla="*/ 3085299 w 3085299"/>
              <a:gd name="connsiteY3" fmla="*/ 474118 h 568944"/>
              <a:gd name="connsiteX4" fmla="*/ 2772408 w 3085299"/>
              <a:gd name="connsiteY4" fmla="*/ 568944 h 568944"/>
              <a:gd name="connsiteX5" fmla="*/ 825385 w 3085299"/>
              <a:gd name="connsiteY5" fmla="*/ 566588 h 568944"/>
              <a:gd name="connsiteX0" fmla="*/ 0 w 3085299"/>
              <a:gd name="connsiteY0" fmla="*/ 0 h 568944"/>
              <a:gd name="connsiteX1" fmla="*/ 2757870 w 3085299"/>
              <a:gd name="connsiteY1" fmla="*/ 0 h 568944"/>
              <a:gd name="connsiteX2" fmla="*/ 3085299 w 3085299"/>
              <a:gd name="connsiteY2" fmla="*/ 94826 h 568944"/>
              <a:gd name="connsiteX3" fmla="*/ 3085299 w 3085299"/>
              <a:gd name="connsiteY3" fmla="*/ 505204 h 568944"/>
              <a:gd name="connsiteX4" fmla="*/ 2772408 w 3085299"/>
              <a:gd name="connsiteY4" fmla="*/ 568944 h 568944"/>
              <a:gd name="connsiteX5" fmla="*/ 825385 w 3085299"/>
              <a:gd name="connsiteY5" fmla="*/ 566588 h 568944"/>
              <a:gd name="connsiteX0" fmla="*/ 0 w 3085299"/>
              <a:gd name="connsiteY0" fmla="*/ 0 h 568944"/>
              <a:gd name="connsiteX1" fmla="*/ 2757870 w 3085299"/>
              <a:gd name="connsiteY1" fmla="*/ 0 h 568944"/>
              <a:gd name="connsiteX2" fmla="*/ 3085299 w 3085299"/>
              <a:gd name="connsiteY2" fmla="*/ 66848 h 568944"/>
              <a:gd name="connsiteX3" fmla="*/ 3085299 w 3085299"/>
              <a:gd name="connsiteY3" fmla="*/ 505204 h 568944"/>
              <a:gd name="connsiteX4" fmla="*/ 2772408 w 3085299"/>
              <a:gd name="connsiteY4" fmla="*/ 568944 h 568944"/>
              <a:gd name="connsiteX5" fmla="*/ 825385 w 3085299"/>
              <a:gd name="connsiteY5" fmla="*/ 566588 h 568944"/>
              <a:gd name="connsiteX0" fmla="*/ 0 w 3085299"/>
              <a:gd name="connsiteY0" fmla="*/ 0 h 568944"/>
              <a:gd name="connsiteX1" fmla="*/ 2888709 w 3085299"/>
              <a:gd name="connsiteY1" fmla="*/ 0 h 568944"/>
              <a:gd name="connsiteX2" fmla="*/ 3085299 w 3085299"/>
              <a:gd name="connsiteY2" fmla="*/ 66848 h 568944"/>
              <a:gd name="connsiteX3" fmla="*/ 3085299 w 3085299"/>
              <a:gd name="connsiteY3" fmla="*/ 505204 h 568944"/>
              <a:gd name="connsiteX4" fmla="*/ 2772408 w 3085299"/>
              <a:gd name="connsiteY4" fmla="*/ 568944 h 568944"/>
              <a:gd name="connsiteX5" fmla="*/ 825385 w 3085299"/>
              <a:gd name="connsiteY5" fmla="*/ 566588 h 568944"/>
              <a:gd name="connsiteX0" fmla="*/ 0 w 3085299"/>
              <a:gd name="connsiteY0" fmla="*/ 3109 h 568944"/>
              <a:gd name="connsiteX1" fmla="*/ 2888709 w 3085299"/>
              <a:gd name="connsiteY1" fmla="*/ 0 h 568944"/>
              <a:gd name="connsiteX2" fmla="*/ 3085299 w 3085299"/>
              <a:gd name="connsiteY2" fmla="*/ 66848 h 568944"/>
              <a:gd name="connsiteX3" fmla="*/ 3085299 w 3085299"/>
              <a:gd name="connsiteY3" fmla="*/ 505204 h 568944"/>
              <a:gd name="connsiteX4" fmla="*/ 2772408 w 3085299"/>
              <a:gd name="connsiteY4" fmla="*/ 568944 h 568944"/>
              <a:gd name="connsiteX5" fmla="*/ 825385 w 3085299"/>
              <a:gd name="connsiteY5" fmla="*/ 566588 h 568944"/>
              <a:gd name="connsiteX0" fmla="*/ 0 w 3085299"/>
              <a:gd name="connsiteY0" fmla="*/ 3109 h 569697"/>
              <a:gd name="connsiteX1" fmla="*/ 2888709 w 3085299"/>
              <a:gd name="connsiteY1" fmla="*/ 0 h 569697"/>
              <a:gd name="connsiteX2" fmla="*/ 3085299 w 3085299"/>
              <a:gd name="connsiteY2" fmla="*/ 66848 h 569697"/>
              <a:gd name="connsiteX3" fmla="*/ 3085299 w 3085299"/>
              <a:gd name="connsiteY3" fmla="*/ 505204 h 569697"/>
              <a:gd name="connsiteX4" fmla="*/ 2772408 w 3085299"/>
              <a:gd name="connsiteY4" fmla="*/ 568944 h 569697"/>
              <a:gd name="connsiteX5" fmla="*/ 1374895 w 3085299"/>
              <a:gd name="connsiteY5" fmla="*/ 569697 h 569697"/>
              <a:gd name="connsiteX0" fmla="*/ 0 w 3085299"/>
              <a:gd name="connsiteY0" fmla="*/ 3109 h 569697"/>
              <a:gd name="connsiteX1" fmla="*/ 2888709 w 3085299"/>
              <a:gd name="connsiteY1" fmla="*/ 0 h 569697"/>
              <a:gd name="connsiteX2" fmla="*/ 3085299 w 3085299"/>
              <a:gd name="connsiteY2" fmla="*/ 66848 h 569697"/>
              <a:gd name="connsiteX3" fmla="*/ 3085299 w 3085299"/>
              <a:gd name="connsiteY3" fmla="*/ 505204 h 569697"/>
              <a:gd name="connsiteX4" fmla="*/ 2772408 w 3085299"/>
              <a:gd name="connsiteY4" fmla="*/ 568944 h 569697"/>
              <a:gd name="connsiteX5" fmla="*/ 1136666 w 3085299"/>
              <a:gd name="connsiteY5" fmla="*/ 569697 h 569697"/>
              <a:gd name="connsiteX0" fmla="*/ 0 w 3085299"/>
              <a:gd name="connsiteY0" fmla="*/ 3109 h 569697"/>
              <a:gd name="connsiteX1" fmla="*/ 2888709 w 3085299"/>
              <a:gd name="connsiteY1" fmla="*/ 0 h 569697"/>
              <a:gd name="connsiteX2" fmla="*/ 3085299 w 3085299"/>
              <a:gd name="connsiteY2" fmla="*/ 66848 h 569697"/>
              <a:gd name="connsiteX3" fmla="*/ 3085299 w 3085299"/>
              <a:gd name="connsiteY3" fmla="*/ 505204 h 569697"/>
              <a:gd name="connsiteX4" fmla="*/ 2772408 w 3085299"/>
              <a:gd name="connsiteY4" fmla="*/ 568944 h 569697"/>
              <a:gd name="connsiteX5" fmla="*/ 1694174 w 3085299"/>
              <a:gd name="connsiteY5" fmla="*/ 569697 h 569697"/>
              <a:gd name="connsiteX0" fmla="*/ 0 w 3085299"/>
              <a:gd name="connsiteY0" fmla="*/ 3109 h 568944"/>
              <a:gd name="connsiteX1" fmla="*/ 2888709 w 3085299"/>
              <a:gd name="connsiteY1" fmla="*/ 0 h 568944"/>
              <a:gd name="connsiteX2" fmla="*/ 3085299 w 3085299"/>
              <a:gd name="connsiteY2" fmla="*/ 66848 h 568944"/>
              <a:gd name="connsiteX3" fmla="*/ 3085299 w 3085299"/>
              <a:gd name="connsiteY3" fmla="*/ 505204 h 568944"/>
              <a:gd name="connsiteX4" fmla="*/ 2772408 w 3085299"/>
              <a:gd name="connsiteY4" fmla="*/ 568944 h 568944"/>
              <a:gd name="connsiteX5" fmla="*/ 1484219 w 3085299"/>
              <a:gd name="connsiteY5" fmla="*/ 564832 h 568944"/>
              <a:gd name="connsiteX0" fmla="*/ 0 w 3085299"/>
              <a:gd name="connsiteY0" fmla="*/ 3109 h 569189"/>
              <a:gd name="connsiteX1" fmla="*/ 2888709 w 3085299"/>
              <a:gd name="connsiteY1" fmla="*/ 0 h 569189"/>
              <a:gd name="connsiteX2" fmla="*/ 3085299 w 3085299"/>
              <a:gd name="connsiteY2" fmla="*/ 66848 h 569189"/>
              <a:gd name="connsiteX3" fmla="*/ 3085299 w 3085299"/>
              <a:gd name="connsiteY3" fmla="*/ 505204 h 569189"/>
              <a:gd name="connsiteX4" fmla="*/ 2772408 w 3085299"/>
              <a:gd name="connsiteY4" fmla="*/ 568944 h 569189"/>
              <a:gd name="connsiteX5" fmla="*/ 1477950 w 3085299"/>
              <a:gd name="connsiteY5" fmla="*/ 569189 h 569189"/>
              <a:gd name="connsiteX0" fmla="*/ 361142 w 3446441"/>
              <a:gd name="connsiteY0" fmla="*/ 3109 h 571743"/>
              <a:gd name="connsiteX1" fmla="*/ 3249851 w 3446441"/>
              <a:gd name="connsiteY1" fmla="*/ 0 h 571743"/>
              <a:gd name="connsiteX2" fmla="*/ 3446441 w 3446441"/>
              <a:gd name="connsiteY2" fmla="*/ 66848 h 571743"/>
              <a:gd name="connsiteX3" fmla="*/ 3446441 w 3446441"/>
              <a:gd name="connsiteY3" fmla="*/ 505204 h 571743"/>
              <a:gd name="connsiteX4" fmla="*/ 3133550 w 3446441"/>
              <a:gd name="connsiteY4" fmla="*/ 568944 h 571743"/>
              <a:gd name="connsiteX5" fmla="*/ 0 w 3446441"/>
              <a:gd name="connsiteY5" fmla="*/ 571743 h 571743"/>
              <a:gd name="connsiteX0" fmla="*/ 0 w 4780798"/>
              <a:gd name="connsiteY0" fmla="*/ 3109 h 571743"/>
              <a:gd name="connsiteX1" fmla="*/ 4584208 w 4780798"/>
              <a:gd name="connsiteY1" fmla="*/ 0 h 571743"/>
              <a:gd name="connsiteX2" fmla="*/ 4780798 w 4780798"/>
              <a:gd name="connsiteY2" fmla="*/ 66848 h 571743"/>
              <a:gd name="connsiteX3" fmla="*/ 4780798 w 4780798"/>
              <a:gd name="connsiteY3" fmla="*/ 505204 h 571743"/>
              <a:gd name="connsiteX4" fmla="*/ 4467907 w 4780798"/>
              <a:gd name="connsiteY4" fmla="*/ 568944 h 571743"/>
              <a:gd name="connsiteX5" fmla="*/ 1334357 w 4780798"/>
              <a:gd name="connsiteY5" fmla="*/ 571743 h 571743"/>
              <a:gd name="connsiteX0" fmla="*/ 0 w 4780798"/>
              <a:gd name="connsiteY0" fmla="*/ 3109 h 569615"/>
              <a:gd name="connsiteX1" fmla="*/ 4584208 w 4780798"/>
              <a:gd name="connsiteY1" fmla="*/ 0 h 569615"/>
              <a:gd name="connsiteX2" fmla="*/ 4780798 w 4780798"/>
              <a:gd name="connsiteY2" fmla="*/ 66848 h 569615"/>
              <a:gd name="connsiteX3" fmla="*/ 4780798 w 4780798"/>
              <a:gd name="connsiteY3" fmla="*/ 505204 h 569615"/>
              <a:gd name="connsiteX4" fmla="*/ 4467907 w 4780798"/>
              <a:gd name="connsiteY4" fmla="*/ 568944 h 569615"/>
              <a:gd name="connsiteX5" fmla="*/ 1941865 w 4780798"/>
              <a:gd name="connsiteY5" fmla="*/ 569615 h 569615"/>
              <a:gd name="connsiteX0" fmla="*/ 0 w 4228518"/>
              <a:gd name="connsiteY0" fmla="*/ 981 h 569615"/>
              <a:gd name="connsiteX1" fmla="*/ 4031928 w 4228518"/>
              <a:gd name="connsiteY1" fmla="*/ 0 h 569615"/>
              <a:gd name="connsiteX2" fmla="*/ 4228518 w 4228518"/>
              <a:gd name="connsiteY2" fmla="*/ 66848 h 569615"/>
              <a:gd name="connsiteX3" fmla="*/ 4228518 w 4228518"/>
              <a:gd name="connsiteY3" fmla="*/ 505204 h 569615"/>
              <a:gd name="connsiteX4" fmla="*/ 3915627 w 4228518"/>
              <a:gd name="connsiteY4" fmla="*/ 568944 h 569615"/>
              <a:gd name="connsiteX5" fmla="*/ 1389585 w 4228518"/>
              <a:gd name="connsiteY5" fmla="*/ 569615 h 56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8518" h="569615">
                <a:moveTo>
                  <a:pt x="0" y="981"/>
                </a:moveTo>
                <a:lnTo>
                  <a:pt x="4031928" y="0"/>
                </a:lnTo>
                <a:cubicBezTo>
                  <a:pt x="4084299" y="0"/>
                  <a:pt x="4228518" y="14477"/>
                  <a:pt x="4228518" y="66848"/>
                </a:cubicBezTo>
                <a:lnTo>
                  <a:pt x="4228518" y="505204"/>
                </a:lnTo>
                <a:cubicBezTo>
                  <a:pt x="4228518" y="557575"/>
                  <a:pt x="3967998" y="568944"/>
                  <a:pt x="3915627" y="568944"/>
                </a:cubicBezTo>
                <a:lnTo>
                  <a:pt x="1389585" y="569615"/>
                </a:lnTo>
              </a:path>
            </a:pathLst>
          </a:custGeom>
          <a:noFill/>
          <a:ln w="38100">
            <a:solidFill>
              <a:schemeClr val="bg1">
                <a:lumMod val="50000"/>
              </a:schemeClr>
            </a:solidFill>
            <a:prstDash val="sysDash"/>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56" name="Graphic 55">
            <a:extLst>
              <a:ext uri="{FF2B5EF4-FFF2-40B4-BE49-F238E27FC236}">
                <a16:creationId xmlns:a16="http://schemas.microsoft.com/office/drawing/2014/main" id="{DABA96CD-31CD-4805-88D6-DF0D28CDD5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67458" y="3989884"/>
            <a:ext cx="492375" cy="457200"/>
          </a:xfrm>
          <a:prstGeom prst="rect">
            <a:avLst/>
          </a:prstGeom>
        </p:spPr>
      </p:pic>
      <p:sp>
        <p:nvSpPr>
          <p:cNvPr id="57" name="cloud">
            <a:extLst>
              <a:ext uri="{FF2B5EF4-FFF2-40B4-BE49-F238E27FC236}">
                <a16:creationId xmlns:a16="http://schemas.microsoft.com/office/drawing/2014/main" id="{1FD1D205-44AA-411C-85D9-5252926BE533}"/>
              </a:ext>
            </a:extLst>
          </p:cNvPr>
          <p:cNvSpPr>
            <a:spLocks noChangeAspect="1"/>
          </p:cNvSpPr>
          <p:nvPr/>
        </p:nvSpPr>
        <p:spPr bwMode="auto">
          <a:xfrm>
            <a:off x="5302263" y="1432321"/>
            <a:ext cx="2556492" cy="1630200"/>
          </a:xfrm>
          <a:custGeom>
            <a:avLst/>
            <a:gdLst>
              <a:gd name="T0" fmla="*/ 281 w 344"/>
              <a:gd name="T1" fmla="*/ 216 h 217"/>
              <a:gd name="T2" fmla="*/ 281 w 344"/>
              <a:gd name="T3" fmla="*/ 217 h 217"/>
              <a:gd name="T4" fmla="*/ 88 w 344"/>
              <a:gd name="T5" fmla="*/ 217 h 217"/>
              <a:gd name="T6" fmla="*/ 88 w 344"/>
              <a:gd name="T7" fmla="*/ 217 h 217"/>
              <a:gd name="T8" fmla="*/ 86 w 344"/>
              <a:gd name="T9" fmla="*/ 217 h 217"/>
              <a:gd name="T10" fmla="*/ 0 w 344"/>
              <a:gd name="T11" fmla="*/ 130 h 217"/>
              <a:gd name="T12" fmla="*/ 86 w 344"/>
              <a:gd name="T13" fmla="*/ 44 h 217"/>
              <a:gd name="T14" fmla="*/ 104 w 344"/>
              <a:gd name="T15" fmla="*/ 45 h 217"/>
              <a:gd name="T16" fmla="*/ 184 w 344"/>
              <a:gd name="T17" fmla="*/ 0 h 217"/>
              <a:gd name="T18" fmla="*/ 278 w 344"/>
              <a:gd name="T19" fmla="*/ 85 h 217"/>
              <a:gd name="T20" fmla="*/ 278 w 344"/>
              <a:gd name="T21" fmla="*/ 85 h 217"/>
              <a:gd name="T22" fmla="*/ 344 w 344"/>
              <a:gd name="T23" fmla="*/ 151 h 217"/>
              <a:gd name="T24" fmla="*/ 281 w 344"/>
              <a:gd name="T25" fmla="*/ 216 h 217"/>
              <a:gd name="connsiteX0" fmla="*/ 10000 w 10000"/>
              <a:gd name="connsiteY0" fmla="*/ 6959 h 10225"/>
              <a:gd name="connsiteX1" fmla="*/ 8169 w 10000"/>
              <a:gd name="connsiteY1" fmla="*/ 10000 h 10225"/>
              <a:gd name="connsiteX2" fmla="*/ 2558 w 10000"/>
              <a:gd name="connsiteY2" fmla="*/ 10000 h 10225"/>
              <a:gd name="connsiteX3" fmla="*/ 2558 w 10000"/>
              <a:gd name="connsiteY3" fmla="*/ 10000 h 10225"/>
              <a:gd name="connsiteX4" fmla="*/ 2500 w 10000"/>
              <a:gd name="connsiteY4" fmla="*/ 10000 h 10225"/>
              <a:gd name="connsiteX5" fmla="*/ 0 w 10000"/>
              <a:gd name="connsiteY5" fmla="*/ 5991 h 10225"/>
              <a:gd name="connsiteX6" fmla="*/ 2500 w 10000"/>
              <a:gd name="connsiteY6" fmla="*/ 2028 h 10225"/>
              <a:gd name="connsiteX7" fmla="*/ 3023 w 10000"/>
              <a:gd name="connsiteY7" fmla="*/ 2074 h 10225"/>
              <a:gd name="connsiteX8" fmla="*/ 5349 w 10000"/>
              <a:gd name="connsiteY8" fmla="*/ 0 h 10225"/>
              <a:gd name="connsiteX9" fmla="*/ 8081 w 10000"/>
              <a:gd name="connsiteY9" fmla="*/ 3917 h 10225"/>
              <a:gd name="connsiteX10" fmla="*/ 8081 w 10000"/>
              <a:gd name="connsiteY10" fmla="*/ 3917 h 10225"/>
              <a:gd name="connsiteX11" fmla="*/ 10000 w 10000"/>
              <a:gd name="connsiteY11" fmla="*/ 6959 h 10225"/>
              <a:gd name="connsiteX0" fmla="*/ 10000 w 10000"/>
              <a:gd name="connsiteY0" fmla="*/ 6959 h 10009"/>
              <a:gd name="connsiteX1" fmla="*/ 8169 w 10000"/>
              <a:gd name="connsiteY1" fmla="*/ 10000 h 10009"/>
              <a:gd name="connsiteX2" fmla="*/ 2558 w 10000"/>
              <a:gd name="connsiteY2" fmla="*/ 10000 h 10009"/>
              <a:gd name="connsiteX3" fmla="*/ 2558 w 10000"/>
              <a:gd name="connsiteY3" fmla="*/ 10000 h 10009"/>
              <a:gd name="connsiteX4" fmla="*/ 2500 w 10000"/>
              <a:gd name="connsiteY4" fmla="*/ 10000 h 10009"/>
              <a:gd name="connsiteX5" fmla="*/ 0 w 10000"/>
              <a:gd name="connsiteY5" fmla="*/ 5991 h 10009"/>
              <a:gd name="connsiteX6" fmla="*/ 2500 w 10000"/>
              <a:gd name="connsiteY6" fmla="*/ 2028 h 10009"/>
              <a:gd name="connsiteX7" fmla="*/ 3023 w 10000"/>
              <a:gd name="connsiteY7" fmla="*/ 2074 h 10009"/>
              <a:gd name="connsiteX8" fmla="*/ 5349 w 10000"/>
              <a:gd name="connsiteY8" fmla="*/ 0 h 10009"/>
              <a:gd name="connsiteX9" fmla="*/ 8081 w 10000"/>
              <a:gd name="connsiteY9" fmla="*/ 3917 h 10009"/>
              <a:gd name="connsiteX10" fmla="*/ 8081 w 10000"/>
              <a:gd name="connsiteY10" fmla="*/ 3917 h 10009"/>
              <a:gd name="connsiteX11" fmla="*/ 10000 w 10000"/>
              <a:gd name="connsiteY11" fmla="*/ 6959 h 1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9">
                <a:moveTo>
                  <a:pt x="10000" y="6959"/>
                </a:moveTo>
                <a:cubicBezTo>
                  <a:pt x="10015" y="7973"/>
                  <a:pt x="9468" y="9672"/>
                  <a:pt x="8169" y="10000"/>
                </a:cubicBezTo>
                <a:cubicBezTo>
                  <a:pt x="8082" y="10022"/>
                  <a:pt x="2558" y="10000"/>
                  <a:pt x="2558" y="10000"/>
                </a:cubicBezTo>
                <a:lnTo>
                  <a:pt x="2558" y="10000"/>
                </a:lnTo>
                <a:lnTo>
                  <a:pt x="2500" y="10000"/>
                </a:lnTo>
                <a:cubicBezTo>
                  <a:pt x="1134" y="10000"/>
                  <a:pt x="0" y="8203"/>
                  <a:pt x="0" y="5991"/>
                </a:cubicBezTo>
                <a:cubicBezTo>
                  <a:pt x="0" y="3779"/>
                  <a:pt x="1134" y="2028"/>
                  <a:pt x="2500" y="2028"/>
                </a:cubicBezTo>
                <a:cubicBezTo>
                  <a:pt x="2674" y="2028"/>
                  <a:pt x="2849" y="2028"/>
                  <a:pt x="3023" y="2074"/>
                </a:cubicBezTo>
                <a:cubicBezTo>
                  <a:pt x="3517" y="829"/>
                  <a:pt x="4360" y="0"/>
                  <a:pt x="5349" y="0"/>
                </a:cubicBezTo>
                <a:cubicBezTo>
                  <a:pt x="6773" y="0"/>
                  <a:pt x="7936" y="1705"/>
                  <a:pt x="8081" y="3917"/>
                </a:cubicBezTo>
                <a:lnTo>
                  <a:pt x="8081" y="3917"/>
                </a:lnTo>
                <a:cubicBezTo>
                  <a:pt x="9157" y="3917"/>
                  <a:pt x="10000" y="5253"/>
                  <a:pt x="10000" y="6959"/>
                </a:cubicBezTo>
                <a:close/>
              </a:path>
            </a:pathLst>
          </a:custGeom>
          <a:solidFill>
            <a:schemeClr val="bg1"/>
          </a:solidFill>
          <a:ln w="38100" cap="sq">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pic>
        <p:nvPicPr>
          <p:cNvPr id="59" name="Graphic 58" descr="Laptop">
            <a:extLst>
              <a:ext uri="{FF2B5EF4-FFF2-40B4-BE49-F238E27FC236}">
                <a16:creationId xmlns:a16="http://schemas.microsoft.com/office/drawing/2014/main" id="{FD007587-9D3F-44F4-93CC-D4DC55B48F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54337" y="4000037"/>
            <a:ext cx="1178571" cy="1178571"/>
          </a:xfrm>
          <a:prstGeom prst="rect">
            <a:avLst/>
          </a:prstGeom>
        </p:spPr>
      </p:pic>
      <p:pic>
        <p:nvPicPr>
          <p:cNvPr id="61" name="Graphic 60" descr="Smart Phone">
            <a:extLst>
              <a:ext uri="{FF2B5EF4-FFF2-40B4-BE49-F238E27FC236}">
                <a16:creationId xmlns:a16="http://schemas.microsoft.com/office/drawing/2014/main" id="{B2090C28-D974-473D-A983-A6AE8938A2F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93636" y="2288230"/>
            <a:ext cx="683937" cy="683937"/>
          </a:xfrm>
          <a:prstGeom prst="rect">
            <a:avLst/>
          </a:prstGeom>
        </p:spPr>
      </p:pic>
      <p:sp>
        <p:nvSpPr>
          <p:cNvPr id="64" name="TextBox 63">
            <a:extLst>
              <a:ext uri="{FF2B5EF4-FFF2-40B4-BE49-F238E27FC236}">
                <a16:creationId xmlns:a16="http://schemas.microsoft.com/office/drawing/2014/main" id="{C67C411E-6801-414B-A999-64470280E1A3}"/>
              </a:ext>
            </a:extLst>
          </p:cNvPr>
          <p:cNvSpPr txBox="1"/>
          <p:nvPr/>
        </p:nvSpPr>
        <p:spPr>
          <a:xfrm>
            <a:off x="1622707" y="5596771"/>
            <a:ext cx="4382252" cy="1015663"/>
          </a:xfrm>
          <a:prstGeom prst="rect">
            <a:avLst/>
          </a:prstGeom>
          <a:noFill/>
        </p:spPr>
        <p:txBody>
          <a:bodyPr wrap="square" lIns="0" tIns="91440" rIns="0" bIns="0" rtlCol="0">
            <a:spAutoFit/>
          </a:bodyPr>
          <a:lstStyle/>
          <a:p>
            <a:r>
              <a:rPr lang="en-US" sz="2000" b="1">
                <a:gradFill>
                  <a:gsLst>
                    <a:gs pos="2917">
                      <a:schemeClr val="tx1"/>
                    </a:gs>
                    <a:gs pos="30000">
                      <a:schemeClr val="tx1"/>
                    </a:gs>
                  </a:gsLst>
                  <a:lin ang="5400000" scaled="0"/>
                </a:gradFill>
              </a:rPr>
              <a:t>Hairpin Networks </a:t>
            </a:r>
            <a:r>
              <a:rPr lang="en-US" sz="2000">
                <a:gradFill>
                  <a:gsLst>
                    <a:gs pos="2917">
                      <a:schemeClr val="tx1"/>
                    </a:gs>
                    <a:gs pos="30000">
                      <a:schemeClr val="tx1"/>
                    </a:gs>
                  </a:gsLst>
                  <a:lin ang="5400000" scaled="0"/>
                </a:gradFill>
              </a:rPr>
              <a:t>- A</a:t>
            </a:r>
            <a:r>
              <a:rPr kumimoji="0" lang="en-US" sz="2000" b="0" i="0" u="none" strike="noStrike" kern="1200" cap="none" spc="0" normalizeH="0" baseline="0" noProof="0">
                <a:ln>
                  <a:noFill/>
                </a:ln>
                <a:gradFill>
                  <a:gsLst>
                    <a:gs pos="1250">
                      <a:srgbClr val="1A1A1A"/>
                    </a:gs>
                    <a:gs pos="100000">
                      <a:srgbClr val="1A1A1A"/>
                    </a:gs>
                  </a:gsLst>
                  <a:lin ang="5400000" scaled="0"/>
                </a:gradFill>
                <a:effectLst/>
                <a:uLnTx/>
                <a:uFillTx/>
                <a:latin typeface="Segoe UI"/>
                <a:ea typeface="+mn-ea"/>
                <a:cs typeface="+mn-cs"/>
              </a:rPr>
              <a:t>dd significant latency and cost for </a:t>
            </a:r>
            <a:r>
              <a:rPr kumimoji="0" lang="en-US" sz="2000" b="0" i="1" u="none" strike="noStrike" kern="1200" cap="none" spc="0" normalizeH="0" baseline="0" noProof="0">
                <a:ln>
                  <a:noFill/>
                </a:ln>
                <a:gradFill>
                  <a:gsLst>
                    <a:gs pos="1250">
                      <a:srgbClr val="1A1A1A"/>
                    </a:gs>
                    <a:gs pos="100000">
                      <a:srgbClr val="1A1A1A"/>
                    </a:gs>
                  </a:gsLst>
                  <a:lin ang="5400000" scaled="0"/>
                </a:gradFill>
                <a:effectLst/>
                <a:uLnTx/>
                <a:uFillTx/>
                <a:latin typeface="Segoe UI"/>
                <a:ea typeface="+mn-ea"/>
                <a:cs typeface="+mn-cs"/>
              </a:rPr>
              <a:t>every packet</a:t>
            </a:r>
          </a:p>
          <a:p>
            <a:pPr algn="l"/>
            <a:endParaRPr lang="en-US" sz="2000">
              <a:gradFill>
                <a:gsLst>
                  <a:gs pos="2917">
                    <a:schemeClr val="tx1"/>
                  </a:gs>
                  <a:gs pos="30000">
                    <a:schemeClr val="tx1"/>
                  </a:gs>
                </a:gsLst>
                <a:lin ang="5400000" scaled="0"/>
              </a:gradFill>
            </a:endParaRPr>
          </a:p>
        </p:txBody>
      </p:sp>
      <p:cxnSp>
        <p:nvCxnSpPr>
          <p:cNvPr id="65" name="Straight Arrow Connector 64">
            <a:extLst>
              <a:ext uri="{FF2B5EF4-FFF2-40B4-BE49-F238E27FC236}">
                <a16:creationId xmlns:a16="http://schemas.microsoft.com/office/drawing/2014/main" id="{F67B2EBF-0106-4B0B-94A2-7FDC26CE931D}"/>
              </a:ext>
            </a:extLst>
          </p:cNvPr>
          <p:cNvCxnSpPr>
            <a:cxnSpLocks/>
          </p:cNvCxnSpPr>
          <p:nvPr/>
        </p:nvCxnSpPr>
        <p:spPr>
          <a:xfrm flipH="1">
            <a:off x="7969250" y="2630198"/>
            <a:ext cx="571500" cy="0"/>
          </a:xfrm>
          <a:prstGeom prst="straightConnector1">
            <a:avLst/>
          </a:prstGeom>
          <a:noFill/>
          <a:ln w="57150">
            <a:solidFill>
              <a:srgbClr val="0078D4"/>
            </a:solidFill>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cxnSp>
      <p:sp>
        <p:nvSpPr>
          <p:cNvPr id="76" name="Rectangle 75">
            <a:extLst>
              <a:ext uri="{FF2B5EF4-FFF2-40B4-BE49-F238E27FC236}">
                <a16:creationId xmlns:a16="http://schemas.microsoft.com/office/drawing/2014/main" id="{24D18718-ABC4-4F23-B7C8-E5F500F2DEA8}"/>
              </a:ext>
            </a:extLst>
          </p:cNvPr>
          <p:cNvSpPr/>
          <p:nvPr/>
        </p:nvSpPr>
        <p:spPr bwMode="auto">
          <a:xfrm>
            <a:off x="7885807" y="3796817"/>
            <a:ext cx="1255876" cy="1268402"/>
          </a:xfrm>
          <a:prstGeom prst="rect">
            <a:avLst/>
          </a:prstGeom>
          <a:solidFill>
            <a:schemeClr val="bg1"/>
          </a:solidFill>
          <a:ln w="31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pic>
        <p:nvPicPr>
          <p:cNvPr id="73" name="Graphic 72" descr="Gears">
            <a:extLst>
              <a:ext uri="{FF2B5EF4-FFF2-40B4-BE49-F238E27FC236}">
                <a16:creationId xmlns:a16="http://schemas.microsoft.com/office/drawing/2014/main" id="{6A11055F-EF86-42D6-8421-19822ED6097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8379531" y="5223162"/>
            <a:ext cx="141258" cy="141258"/>
          </a:xfrm>
          <a:prstGeom prst="rect">
            <a:avLst/>
          </a:prstGeom>
        </p:spPr>
      </p:pic>
      <p:grpSp>
        <p:nvGrpSpPr>
          <p:cNvPr id="100" name="Group 99">
            <a:extLst>
              <a:ext uri="{FF2B5EF4-FFF2-40B4-BE49-F238E27FC236}">
                <a16:creationId xmlns:a16="http://schemas.microsoft.com/office/drawing/2014/main" id="{DC8F4B75-E5C6-45A3-99E6-1C993FDAC6BD}"/>
              </a:ext>
            </a:extLst>
          </p:cNvPr>
          <p:cNvGrpSpPr/>
          <p:nvPr/>
        </p:nvGrpSpPr>
        <p:grpSpPr>
          <a:xfrm>
            <a:off x="7913228" y="4915700"/>
            <a:ext cx="1201032" cy="124542"/>
            <a:chOff x="7913228" y="4829970"/>
            <a:chExt cx="1201032" cy="124542"/>
          </a:xfrm>
        </p:grpSpPr>
        <p:sp>
          <p:nvSpPr>
            <p:cNvPr id="85" name="Rectangle 84">
              <a:extLst>
                <a:ext uri="{FF2B5EF4-FFF2-40B4-BE49-F238E27FC236}">
                  <a16:creationId xmlns:a16="http://schemas.microsoft.com/office/drawing/2014/main" id="{ABA22CC4-8ECD-4FB2-8449-99443C8116DB}"/>
                </a:ext>
              </a:extLst>
            </p:cNvPr>
            <p:cNvSpPr/>
            <p:nvPr/>
          </p:nvSpPr>
          <p:spPr bwMode="auto">
            <a:xfrm>
              <a:off x="7913229" y="4829970"/>
              <a:ext cx="1201031" cy="124542"/>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pic>
          <p:nvPicPr>
            <p:cNvPr id="86" name="Graphic 85" descr="Gears">
              <a:extLst>
                <a:ext uri="{FF2B5EF4-FFF2-40B4-BE49-F238E27FC236}">
                  <a16:creationId xmlns:a16="http://schemas.microsoft.com/office/drawing/2014/main" id="{F9DB219A-5152-4336-B6CE-5E1263DCC6A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13228" y="4836614"/>
              <a:ext cx="117898" cy="117898"/>
            </a:xfrm>
            <a:prstGeom prst="rect">
              <a:avLst/>
            </a:prstGeom>
          </p:spPr>
        </p:pic>
      </p:grpSp>
      <p:pic>
        <p:nvPicPr>
          <p:cNvPr id="88" name="Graphic 87" descr="Miscellaneous">
            <a:extLst>
              <a:ext uri="{FF2B5EF4-FFF2-40B4-BE49-F238E27FC236}">
                <a16:creationId xmlns:a16="http://schemas.microsoft.com/office/drawing/2014/main" id="{FD2BDCBF-AE58-4FBA-A4A7-D08D09D8C24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405367" y="3747820"/>
            <a:ext cx="216753" cy="216753"/>
          </a:xfrm>
          <a:prstGeom prst="rect">
            <a:avLst/>
          </a:prstGeom>
        </p:spPr>
      </p:pic>
      <p:pic>
        <p:nvPicPr>
          <p:cNvPr id="95" name="Graphic 94">
            <a:extLst>
              <a:ext uri="{FF2B5EF4-FFF2-40B4-BE49-F238E27FC236}">
                <a16:creationId xmlns:a16="http://schemas.microsoft.com/office/drawing/2014/main" id="{3E49AB7F-04D3-4741-94CB-E3A2B0B8F6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67458" y="2946330"/>
            <a:ext cx="492375" cy="457200"/>
          </a:xfrm>
          <a:prstGeom prst="rect">
            <a:avLst/>
          </a:prstGeom>
        </p:spPr>
      </p:pic>
      <p:sp>
        <p:nvSpPr>
          <p:cNvPr id="99" name="TextBox 98">
            <a:extLst>
              <a:ext uri="{FF2B5EF4-FFF2-40B4-BE49-F238E27FC236}">
                <a16:creationId xmlns:a16="http://schemas.microsoft.com/office/drawing/2014/main" id="{E82D4400-AC8D-48E9-8438-6827A29EB115}"/>
              </a:ext>
            </a:extLst>
          </p:cNvPr>
          <p:cNvSpPr txBox="1"/>
          <p:nvPr/>
        </p:nvSpPr>
        <p:spPr>
          <a:xfrm>
            <a:off x="6957874" y="5596771"/>
            <a:ext cx="4554676" cy="754053"/>
          </a:xfrm>
          <a:prstGeom prst="rect">
            <a:avLst/>
          </a:prstGeom>
          <a:noFill/>
        </p:spPr>
        <p:txBody>
          <a:bodyPr wrap="square" tIns="9144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mn-ea"/>
                <a:cs typeface="+mn-cs"/>
              </a:rPr>
              <a:t>Agent Overload - </a:t>
            </a:r>
            <a:r>
              <a:rPr kumimoji="0" lang="en-US" sz="20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mn-ea"/>
                <a:cs typeface="+mn-cs"/>
              </a:rPr>
              <a:t>degrades endpoint performance and user experience</a:t>
            </a:r>
          </a:p>
        </p:txBody>
      </p:sp>
      <p:grpSp>
        <p:nvGrpSpPr>
          <p:cNvPr id="104" name="Group 103">
            <a:extLst>
              <a:ext uri="{FF2B5EF4-FFF2-40B4-BE49-F238E27FC236}">
                <a16:creationId xmlns:a16="http://schemas.microsoft.com/office/drawing/2014/main" id="{8771BDC2-9C0F-48B2-A0EC-2BC2384FB1F6}"/>
              </a:ext>
            </a:extLst>
          </p:cNvPr>
          <p:cNvGrpSpPr/>
          <p:nvPr/>
        </p:nvGrpSpPr>
        <p:grpSpPr>
          <a:xfrm>
            <a:off x="7913228" y="4772825"/>
            <a:ext cx="1201032" cy="124542"/>
            <a:chOff x="7913228" y="4829970"/>
            <a:chExt cx="1201032" cy="124542"/>
          </a:xfrm>
        </p:grpSpPr>
        <p:sp>
          <p:nvSpPr>
            <p:cNvPr id="105" name="Rectangle 104">
              <a:extLst>
                <a:ext uri="{FF2B5EF4-FFF2-40B4-BE49-F238E27FC236}">
                  <a16:creationId xmlns:a16="http://schemas.microsoft.com/office/drawing/2014/main" id="{6362DD39-9EDA-4F31-B575-22A01268BCA8}"/>
                </a:ext>
              </a:extLst>
            </p:cNvPr>
            <p:cNvSpPr/>
            <p:nvPr/>
          </p:nvSpPr>
          <p:spPr bwMode="auto">
            <a:xfrm>
              <a:off x="7913229" y="4829970"/>
              <a:ext cx="1201031" cy="124542"/>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pic>
          <p:nvPicPr>
            <p:cNvPr id="106" name="Graphic 105" descr="Gears">
              <a:extLst>
                <a:ext uri="{FF2B5EF4-FFF2-40B4-BE49-F238E27FC236}">
                  <a16:creationId xmlns:a16="http://schemas.microsoft.com/office/drawing/2014/main" id="{BDDA6EFE-C25C-40F9-B918-6B71445C025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13228" y="4836614"/>
              <a:ext cx="117898" cy="117898"/>
            </a:xfrm>
            <a:prstGeom prst="rect">
              <a:avLst/>
            </a:prstGeom>
          </p:spPr>
        </p:pic>
      </p:grpSp>
      <p:grpSp>
        <p:nvGrpSpPr>
          <p:cNvPr id="107" name="Group 106">
            <a:extLst>
              <a:ext uri="{FF2B5EF4-FFF2-40B4-BE49-F238E27FC236}">
                <a16:creationId xmlns:a16="http://schemas.microsoft.com/office/drawing/2014/main" id="{DDD42554-AF4E-4FA7-B8AF-44B7E116F66D}"/>
              </a:ext>
            </a:extLst>
          </p:cNvPr>
          <p:cNvGrpSpPr/>
          <p:nvPr/>
        </p:nvGrpSpPr>
        <p:grpSpPr>
          <a:xfrm>
            <a:off x="7913228" y="4629950"/>
            <a:ext cx="1201032" cy="124542"/>
            <a:chOff x="7913228" y="4829970"/>
            <a:chExt cx="1201032" cy="124542"/>
          </a:xfrm>
        </p:grpSpPr>
        <p:sp>
          <p:nvSpPr>
            <p:cNvPr id="108" name="Rectangle 107">
              <a:extLst>
                <a:ext uri="{FF2B5EF4-FFF2-40B4-BE49-F238E27FC236}">
                  <a16:creationId xmlns:a16="http://schemas.microsoft.com/office/drawing/2014/main" id="{22CE6561-46D5-4DE0-8931-4C30100D177E}"/>
                </a:ext>
              </a:extLst>
            </p:cNvPr>
            <p:cNvSpPr/>
            <p:nvPr/>
          </p:nvSpPr>
          <p:spPr bwMode="auto">
            <a:xfrm>
              <a:off x="7913229" y="4829970"/>
              <a:ext cx="1201031" cy="124542"/>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pic>
          <p:nvPicPr>
            <p:cNvPr id="109" name="Graphic 108" descr="Gears">
              <a:extLst>
                <a:ext uri="{FF2B5EF4-FFF2-40B4-BE49-F238E27FC236}">
                  <a16:creationId xmlns:a16="http://schemas.microsoft.com/office/drawing/2014/main" id="{06521BB4-6C12-4BAB-9DA0-4E7C49AE799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13228" y="4836614"/>
              <a:ext cx="117898" cy="117898"/>
            </a:xfrm>
            <a:prstGeom prst="rect">
              <a:avLst/>
            </a:prstGeom>
          </p:spPr>
        </p:pic>
      </p:grpSp>
      <p:grpSp>
        <p:nvGrpSpPr>
          <p:cNvPr id="110" name="Group 109">
            <a:extLst>
              <a:ext uri="{FF2B5EF4-FFF2-40B4-BE49-F238E27FC236}">
                <a16:creationId xmlns:a16="http://schemas.microsoft.com/office/drawing/2014/main" id="{00CD1FCD-AF29-4129-B004-031235A082A6}"/>
              </a:ext>
            </a:extLst>
          </p:cNvPr>
          <p:cNvGrpSpPr/>
          <p:nvPr/>
        </p:nvGrpSpPr>
        <p:grpSpPr>
          <a:xfrm>
            <a:off x="7913228" y="4487075"/>
            <a:ext cx="1201032" cy="124542"/>
            <a:chOff x="7913228" y="4829970"/>
            <a:chExt cx="1201032" cy="124542"/>
          </a:xfrm>
        </p:grpSpPr>
        <p:sp>
          <p:nvSpPr>
            <p:cNvPr id="111" name="Rectangle 110">
              <a:extLst>
                <a:ext uri="{FF2B5EF4-FFF2-40B4-BE49-F238E27FC236}">
                  <a16:creationId xmlns:a16="http://schemas.microsoft.com/office/drawing/2014/main" id="{98E5B7E9-05B4-494D-AD43-980FE6731AB4}"/>
                </a:ext>
              </a:extLst>
            </p:cNvPr>
            <p:cNvSpPr/>
            <p:nvPr/>
          </p:nvSpPr>
          <p:spPr bwMode="auto">
            <a:xfrm>
              <a:off x="7913229" y="4829970"/>
              <a:ext cx="1201031" cy="124542"/>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pic>
          <p:nvPicPr>
            <p:cNvPr id="112" name="Graphic 111" descr="Gears">
              <a:extLst>
                <a:ext uri="{FF2B5EF4-FFF2-40B4-BE49-F238E27FC236}">
                  <a16:creationId xmlns:a16="http://schemas.microsoft.com/office/drawing/2014/main" id="{7EE06DB7-0410-4AA3-97D9-0032CAE2AA8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13228" y="4836614"/>
              <a:ext cx="117898" cy="117898"/>
            </a:xfrm>
            <a:prstGeom prst="rect">
              <a:avLst/>
            </a:prstGeom>
          </p:spPr>
        </p:pic>
      </p:grpSp>
      <p:grpSp>
        <p:nvGrpSpPr>
          <p:cNvPr id="113" name="Group 112">
            <a:extLst>
              <a:ext uri="{FF2B5EF4-FFF2-40B4-BE49-F238E27FC236}">
                <a16:creationId xmlns:a16="http://schemas.microsoft.com/office/drawing/2014/main" id="{527DE137-C683-4415-8179-DE06057BD6F0}"/>
              </a:ext>
            </a:extLst>
          </p:cNvPr>
          <p:cNvGrpSpPr/>
          <p:nvPr/>
        </p:nvGrpSpPr>
        <p:grpSpPr>
          <a:xfrm>
            <a:off x="7913228" y="4344200"/>
            <a:ext cx="1201032" cy="124542"/>
            <a:chOff x="7913228" y="4829970"/>
            <a:chExt cx="1201032" cy="124542"/>
          </a:xfrm>
        </p:grpSpPr>
        <p:sp>
          <p:nvSpPr>
            <p:cNvPr id="114" name="Rectangle 113">
              <a:extLst>
                <a:ext uri="{FF2B5EF4-FFF2-40B4-BE49-F238E27FC236}">
                  <a16:creationId xmlns:a16="http://schemas.microsoft.com/office/drawing/2014/main" id="{2C291FB6-2901-40E4-A960-F77C9089961D}"/>
                </a:ext>
              </a:extLst>
            </p:cNvPr>
            <p:cNvSpPr/>
            <p:nvPr/>
          </p:nvSpPr>
          <p:spPr bwMode="auto">
            <a:xfrm>
              <a:off x="7913229" y="4829970"/>
              <a:ext cx="1201031" cy="124542"/>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pic>
          <p:nvPicPr>
            <p:cNvPr id="115" name="Graphic 114" descr="Gears">
              <a:extLst>
                <a:ext uri="{FF2B5EF4-FFF2-40B4-BE49-F238E27FC236}">
                  <a16:creationId xmlns:a16="http://schemas.microsoft.com/office/drawing/2014/main" id="{5B08C89E-E227-42AC-A3B8-7CAD97BAE70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13228" y="4836614"/>
              <a:ext cx="117898" cy="117898"/>
            </a:xfrm>
            <a:prstGeom prst="rect">
              <a:avLst/>
            </a:prstGeom>
          </p:spPr>
        </p:pic>
      </p:grpSp>
      <p:grpSp>
        <p:nvGrpSpPr>
          <p:cNvPr id="116" name="Group 115">
            <a:extLst>
              <a:ext uri="{FF2B5EF4-FFF2-40B4-BE49-F238E27FC236}">
                <a16:creationId xmlns:a16="http://schemas.microsoft.com/office/drawing/2014/main" id="{CD1D4F3E-2269-4FC1-A9A0-78A8FC44B8B9}"/>
              </a:ext>
            </a:extLst>
          </p:cNvPr>
          <p:cNvGrpSpPr/>
          <p:nvPr/>
        </p:nvGrpSpPr>
        <p:grpSpPr>
          <a:xfrm>
            <a:off x="7913228" y="4201325"/>
            <a:ext cx="1201032" cy="124542"/>
            <a:chOff x="7913228" y="4829970"/>
            <a:chExt cx="1201032" cy="124542"/>
          </a:xfrm>
        </p:grpSpPr>
        <p:sp>
          <p:nvSpPr>
            <p:cNvPr id="117" name="Rectangle 116">
              <a:extLst>
                <a:ext uri="{FF2B5EF4-FFF2-40B4-BE49-F238E27FC236}">
                  <a16:creationId xmlns:a16="http://schemas.microsoft.com/office/drawing/2014/main" id="{97F53B59-49DB-40CA-8E0E-532F2B4A5B27}"/>
                </a:ext>
              </a:extLst>
            </p:cNvPr>
            <p:cNvSpPr/>
            <p:nvPr/>
          </p:nvSpPr>
          <p:spPr bwMode="auto">
            <a:xfrm>
              <a:off x="7913229" y="4829970"/>
              <a:ext cx="1201031" cy="124542"/>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pic>
          <p:nvPicPr>
            <p:cNvPr id="118" name="Graphic 117" descr="Gears">
              <a:extLst>
                <a:ext uri="{FF2B5EF4-FFF2-40B4-BE49-F238E27FC236}">
                  <a16:creationId xmlns:a16="http://schemas.microsoft.com/office/drawing/2014/main" id="{0ABB6135-C592-4A8D-979B-7721C32CE19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13228" y="4836614"/>
              <a:ext cx="117898" cy="117898"/>
            </a:xfrm>
            <a:prstGeom prst="rect">
              <a:avLst/>
            </a:prstGeom>
          </p:spPr>
        </p:pic>
      </p:grpSp>
      <p:grpSp>
        <p:nvGrpSpPr>
          <p:cNvPr id="119" name="Group 118">
            <a:extLst>
              <a:ext uri="{FF2B5EF4-FFF2-40B4-BE49-F238E27FC236}">
                <a16:creationId xmlns:a16="http://schemas.microsoft.com/office/drawing/2014/main" id="{5D72112A-C4B9-4D2B-B776-25373A1119AC}"/>
              </a:ext>
            </a:extLst>
          </p:cNvPr>
          <p:cNvGrpSpPr/>
          <p:nvPr/>
        </p:nvGrpSpPr>
        <p:grpSpPr>
          <a:xfrm>
            <a:off x="7913228" y="4058450"/>
            <a:ext cx="1201032" cy="124542"/>
            <a:chOff x="7913228" y="4829970"/>
            <a:chExt cx="1201032" cy="124542"/>
          </a:xfrm>
        </p:grpSpPr>
        <p:sp>
          <p:nvSpPr>
            <p:cNvPr id="120" name="Rectangle 119">
              <a:extLst>
                <a:ext uri="{FF2B5EF4-FFF2-40B4-BE49-F238E27FC236}">
                  <a16:creationId xmlns:a16="http://schemas.microsoft.com/office/drawing/2014/main" id="{EA33F435-4124-4412-B0EA-39F14F289C84}"/>
                </a:ext>
              </a:extLst>
            </p:cNvPr>
            <p:cNvSpPr/>
            <p:nvPr/>
          </p:nvSpPr>
          <p:spPr bwMode="auto">
            <a:xfrm>
              <a:off x="7913229" y="4829970"/>
              <a:ext cx="1201031" cy="124542"/>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pic>
          <p:nvPicPr>
            <p:cNvPr id="121" name="Graphic 120" descr="Gears">
              <a:extLst>
                <a:ext uri="{FF2B5EF4-FFF2-40B4-BE49-F238E27FC236}">
                  <a16:creationId xmlns:a16="http://schemas.microsoft.com/office/drawing/2014/main" id="{C55F220D-FBBC-490D-8C3F-CFA6AEB2ABD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13228" y="4836614"/>
              <a:ext cx="117898" cy="117898"/>
            </a:xfrm>
            <a:prstGeom prst="rect">
              <a:avLst/>
            </a:prstGeom>
          </p:spPr>
        </p:pic>
      </p:grpSp>
      <p:grpSp>
        <p:nvGrpSpPr>
          <p:cNvPr id="122" name="Group 121">
            <a:extLst>
              <a:ext uri="{FF2B5EF4-FFF2-40B4-BE49-F238E27FC236}">
                <a16:creationId xmlns:a16="http://schemas.microsoft.com/office/drawing/2014/main" id="{EF8D161C-C910-43FD-801B-E46764191171}"/>
              </a:ext>
            </a:extLst>
          </p:cNvPr>
          <p:cNvGrpSpPr/>
          <p:nvPr/>
        </p:nvGrpSpPr>
        <p:grpSpPr>
          <a:xfrm>
            <a:off x="7913228" y="3915575"/>
            <a:ext cx="1201032" cy="124542"/>
            <a:chOff x="7913228" y="4829970"/>
            <a:chExt cx="1201032" cy="124542"/>
          </a:xfrm>
        </p:grpSpPr>
        <p:sp>
          <p:nvSpPr>
            <p:cNvPr id="123" name="Rectangle 122">
              <a:extLst>
                <a:ext uri="{FF2B5EF4-FFF2-40B4-BE49-F238E27FC236}">
                  <a16:creationId xmlns:a16="http://schemas.microsoft.com/office/drawing/2014/main" id="{4F28220E-1CD8-498F-B5BD-860759AABAE7}"/>
                </a:ext>
              </a:extLst>
            </p:cNvPr>
            <p:cNvSpPr/>
            <p:nvPr/>
          </p:nvSpPr>
          <p:spPr bwMode="auto">
            <a:xfrm>
              <a:off x="7913229" y="4829970"/>
              <a:ext cx="1201031" cy="124542"/>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pic>
          <p:nvPicPr>
            <p:cNvPr id="124" name="Graphic 123" descr="Gears">
              <a:extLst>
                <a:ext uri="{FF2B5EF4-FFF2-40B4-BE49-F238E27FC236}">
                  <a16:creationId xmlns:a16="http://schemas.microsoft.com/office/drawing/2014/main" id="{D0982BAB-6FC2-46A7-9414-98445C6E057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13228" y="4836614"/>
              <a:ext cx="117898" cy="117898"/>
            </a:xfrm>
            <a:prstGeom prst="rect">
              <a:avLst/>
            </a:prstGeom>
          </p:spPr>
        </p:pic>
      </p:grpSp>
      <p:sp>
        <p:nvSpPr>
          <p:cNvPr id="48" name="Title 1">
            <a:extLst>
              <a:ext uri="{FF2B5EF4-FFF2-40B4-BE49-F238E27FC236}">
                <a16:creationId xmlns:a16="http://schemas.microsoft.com/office/drawing/2014/main" id="{5E28ED34-2289-4F47-9A20-8B012075B2DA}"/>
              </a:ext>
            </a:extLst>
          </p:cNvPr>
          <p:cNvSpPr txBox="1">
            <a:spLocks/>
          </p:cNvSpPr>
          <p:nvPr/>
        </p:nvSpPr>
        <p:spPr>
          <a:xfrm>
            <a:off x="577482" y="246855"/>
            <a:ext cx="11397896" cy="523146"/>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2800" b="0" kern="1200" cap="none" spc="-50" baseline="0">
                <a:ln w="3175">
                  <a:noFill/>
                </a:ln>
                <a:solidFill>
                  <a:srgbClr val="000000"/>
                </a:solidFill>
                <a:effectLst/>
                <a:latin typeface="+mj-lt"/>
                <a:ea typeface="+mn-ea"/>
                <a:cs typeface="Segoe UI" pitchFamily="34" charset="0"/>
              </a:defRPr>
            </a:lvl1pPr>
          </a:lstStyle>
          <a:p>
            <a:r>
              <a:rPr lang="en-GB" sz="3400" dirty="0"/>
              <a:t>Slow is the new broken</a:t>
            </a:r>
          </a:p>
        </p:txBody>
      </p:sp>
      <p:sp>
        <p:nvSpPr>
          <p:cNvPr id="45" name="Rectangle: Rounded Corners 2">
            <a:extLst>
              <a:ext uri="{FF2B5EF4-FFF2-40B4-BE49-F238E27FC236}">
                <a16:creationId xmlns:a16="http://schemas.microsoft.com/office/drawing/2014/main" id="{33E0B177-30AF-4E5D-BFC6-E9C85923DCA7}"/>
              </a:ext>
            </a:extLst>
          </p:cNvPr>
          <p:cNvSpPr/>
          <p:nvPr/>
        </p:nvSpPr>
        <p:spPr bwMode="auto">
          <a:xfrm rot="10800000">
            <a:off x="4186409" y="2809237"/>
            <a:ext cx="132475" cy="1697586"/>
          </a:xfrm>
          <a:custGeom>
            <a:avLst/>
            <a:gdLst>
              <a:gd name="connsiteX0" fmla="*/ 0 w 3180125"/>
              <a:gd name="connsiteY0" fmla="*/ 94826 h 568944"/>
              <a:gd name="connsiteX1" fmla="*/ 94826 w 3180125"/>
              <a:gd name="connsiteY1" fmla="*/ 0 h 568944"/>
              <a:gd name="connsiteX2" fmla="*/ 3085299 w 3180125"/>
              <a:gd name="connsiteY2" fmla="*/ 0 h 568944"/>
              <a:gd name="connsiteX3" fmla="*/ 3180125 w 3180125"/>
              <a:gd name="connsiteY3" fmla="*/ 94826 h 568944"/>
              <a:gd name="connsiteX4" fmla="*/ 3180125 w 3180125"/>
              <a:gd name="connsiteY4" fmla="*/ 474118 h 568944"/>
              <a:gd name="connsiteX5" fmla="*/ 3085299 w 3180125"/>
              <a:gd name="connsiteY5" fmla="*/ 568944 h 568944"/>
              <a:gd name="connsiteX6" fmla="*/ 94826 w 3180125"/>
              <a:gd name="connsiteY6" fmla="*/ 568944 h 568944"/>
              <a:gd name="connsiteX7" fmla="*/ 0 w 3180125"/>
              <a:gd name="connsiteY7" fmla="*/ 474118 h 568944"/>
              <a:gd name="connsiteX8" fmla="*/ 0 w 3180125"/>
              <a:gd name="connsiteY8" fmla="*/ 94826 h 568944"/>
              <a:gd name="connsiteX0" fmla="*/ 0 w 3180125"/>
              <a:gd name="connsiteY0" fmla="*/ 474118 h 568944"/>
              <a:gd name="connsiteX1" fmla="*/ 0 w 3180125"/>
              <a:gd name="connsiteY1" fmla="*/ 94826 h 568944"/>
              <a:gd name="connsiteX2" fmla="*/ 94826 w 3180125"/>
              <a:gd name="connsiteY2" fmla="*/ 0 h 568944"/>
              <a:gd name="connsiteX3" fmla="*/ 3085299 w 3180125"/>
              <a:gd name="connsiteY3" fmla="*/ 0 h 568944"/>
              <a:gd name="connsiteX4" fmla="*/ 3180125 w 3180125"/>
              <a:gd name="connsiteY4" fmla="*/ 94826 h 568944"/>
              <a:gd name="connsiteX5" fmla="*/ 3180125 w 3180125"/>
              <a:gd name="connsiteY5" fmla="*/ 474118 h 568944"/>
              <a:gd name="connsiteX6" fmla="*/ 3085299 w 3180125"/>
              <a:gd name="connsiteY6" fmla="*/ 568944 h 568944"/>
              <a:gd name="connsiteX7" fmla="*/ 94826 w 3180125"/>
              <a:gd name="connsiteY7" fmla="*/ 568944 h 568944"/>
              <a:gd name="connsiteX8" fmla="*/ 91440 w 3180125"/>
              <a:gd name="connsiteY8" fmla="*/ 565558 h 568944"/>
              <a:gd name="connsiteX0" fmla="*/ 0 w 3180125"/>
              <a:gd name="connsiteY0" fmla="*/ 94826 h 568944"/>
              <a:gd name="connsiteX1" fmla="*/ 94826 w 3180125"/>
              <a:gd name="connsiteY1" fmla="*/ 0 h 568944"/>
              <a:gd name="connsiteX2" fmla="*/ 3085299 w 3180125"/>
              <a:gd name="connsiteY2" fmla="*/ 0 h 568944"/>
              <a:gd name="connsiteX3" fmla="*/ 3180125 w 3180125"/>
              <a:gd name="connsiteY3" fmla="*/ 94826 h 568944"/>
              <a:gd name="connsiteX4" fmla="*/ 3180125 w 3180125"/>
              <a:gd name="connsiteY4" fmla="*/ 474118 h 568944"/>
              <a:gd name="connsiteX5" fmla="*/ 3085299 w 3180125"/>
              <a:gd name="connsiteY5" fmla="*/ 568944 h 568944"/>
              <a:gd name="connsiteX6" fmla="*/ 94826 w 3180125"/>
              <a:gd name="connsiteY6" fmla="*/ 568944 h 568944"/>
              <a:gd name="connsiteX7" fmla="*/ 91440 w 3180125"/>
              <a:gd name="connsiteY7" fmla="*/ 565558 h 568944"/>
              <a:gd name="connsiteX0" fmla="*/ 0 w 3180125"/>
              <a:gd name="connsiteY0" fmla="*/ 94826 h 568944"/>
              <a:gd name="connsiteX1" fmla="*/ 94826 w 3180125"/>
              <a:gd name="connsiteY1" fmla="*/ 0 h 568944"/>
              <a:gd name="connsiteX2" fmla="*/ 3085299 w 3180125"/>
              <a:gd name="connsiteY2" fmla="*/ 0 h 568944"/>
              <a:gd name="connsiteX3" fmla="*/ 3180125 w 3180125"/>
              <a:gd name="connsiteY3" fmla="*/ 94826 h 568944"/>
              <a:gd name="connsiteX4" fmla="*/ 3180125 w 3180125"/>
              <a:gd name="connsiteY4" fmla="*/ 474118 h 568944"/>
              <a:gd name="connsiteX5" fmla="*/ 3085299 w 3180125"/>
              <a:gd name="connsiteY5" fmla="*/ 568944 h 568944"/>
              <a:gd name="connsiteX6" fmla="*/ 94826 w 3180125"/>
              <a:gd name="connsiteY6" fmla="*/ 568944 h 568944"/>
              <a:gd name="connsiteX0" fmla="*/ 0 w 3180125"/>
              <a:gd name="connsiteY0" fmla="*/ 94826 h 568944"/>
              <a:gd name="connsiteX1" fmla="*/ 94826 w 3180125"/>
              <a:gd name="connsiteY1" fmla="*/ 0 h 568944"/>
              <a:gd name="connsiteX2" fmla="*/ 3085299 w 3180125"/>
              <a:gd name="connsiteY2" fmla="*/ 0 h 568944"/>
              <a:gd name="connsiteX3" fmla="*/ 3180125 w 3180125"/>
              <a:gd name="connsiteY3" fmla="*/ 94826 h 568944"/>
              <a:gd name="connsiteX4" fmla="*/ 3180125 w 3180125"/>
              <a:gd name="connsiteY4" fmla="*/ 474118 h 568944"/>
              <a:gd name="connsiteX5" fmla="*/ 3085299 w 3180125"/>
              <a:gd name="connsiteY5" fmla="*/ 568944 h 568944"/>
              <a:gd name="connsiteX6" fmla="*/ 94826 w 3180125"/>
              <a:gd name="connsiteY6" fmla="*/ 568944 h 568944"/>
              <a:gd name="connsiteX7" fmla="*/ 0 w 3180125"/>
              <a:gd name="connsiteY7" fmla="*/ 94826 h 568944"/>
              <a:gd name="connsiteX0" fmla="*/ 0 w 3085299"/>
              <a:gd name="connsiteY0" fmla="*/ 568944 h 568944"/>
              <a:gd name="connsiteX1" fmla="*/ 0 w 3085299"/>
              <a:gd name="connsiteY1" fmla="*/ 0 h 568944"/>
              <a:gd name="connsiteX2" fmla="*/ 2990473 w 3085299"/>
              <a:gd name="connsiteY2" fmla="*/ 0 h 568944"/>
              <a:gd name="connsiteX3" fmla="*/ 3085299 w 3085299"/>
              <a:gd name="connsiteY3" fmla="*/ 94826 h 568944"/>
              <a:gd name="connsiteX4" fmla="*/ 3085299 w 3085299"/>
              <a:gd name="connsiteY4" fmla="*/ 474118 h 568944"/>
              <a:gd name="connsiteX5" fmla="*/ 2990473 w 3085299"/>
              <a:gd name="connsiteY5" fmla="*/ 568944 h 568944"/>
              <a:gd name="connsiteX6" fmla="*/ 0 w 3085299"/>
              <a:gd name="connsiteY6" fmla="*/ 568944 h 568944"/>
              <a:gd name="connsiteX0" fmla="*/ 0 w 3085299"/>
              <a:gd name="connsiteY0" fmla="*/ 568944 h 660384"/>
              <a:gd name="connsiteX1" fmla="*/ 0 w 3085299"/>
              <a:gd name="connsiteY1" fmla="*/ 0 h 660384"/>
              <a:gd name="connsiteX2" fmla="*/ 2990473 w 3085299"/>
              <a:gd name="connsiteY2" fmla="*/ 0 h 660384"/>
              <a:gd name="connsiteX3" fmla="*/ 3085299 w 3085299"/>
              <a:gd name="connsiteY3" fmla="*/ 94826 h 660384"/>
              <a:gd name="connsiteX4" fmla="*/ 3085299 w 3085299"/>
              <a:gd name="connsiteY4" fmla="*/ 474118 h 660384"/>
              <a:gd name="connsiteX5" fmla="*/ 2990473 w 3085299"/>
              <a:gd name="connsiteY5" fmla="*/ 568944 h 660384"/>
              <a:gd name="connsiteX6" fmla="*/ 91440 w 3085299"/>
              <a:gd name="connsiteY6" fmla="*/ 660384 h 660384"/>
              <a:gd name="connsiteX0" fmla="*/ 0 w 3085299"/>
              <a:gd name="connsiteY0" fmla="*/ 0 h 660384"/>
              <a:gd name="connsiteX1" fmla="*/ 2990473 w 3085299"/>
              <a:gd name="connsiteY1" fmla="*/ 0 h 660384"/>
              <a:gd name="connsiteX2" fmla="*/ 3085299 w 3085299"/>
              <a:gd name="connsiteY2" fmla="*/ 94826 h 660384"/>
              <a:gd name="connsiteX3" fmla="*/ 3085299 w 3085299"/>
              <a:gd name="connsiteY3" fmla="*/ 474118 h 660384"/>
              <a:gd name="connsiteX4" fmla="*/ 2990473 w 3085299"/>
              <a:gd name="connsiteY4" fmla="*/ 568944 h 660384"/>
              <a:gd name="connsiteX5" fmla="*/ 91440 w 3085299"/>
              <a:gd name="connsiteY5" fmla="*/ 660384 h 660384"/>
              <a:gd name="connsiteX0" fmla="*/ 0 w 3085299"/>
              <a:gd name="connsiteY0" fmla="*/ 0 h 568944"/>
              <a:gd name="connsiteX1" fmla="*/ 2990473 w 3085299"/>
              <a:gd name="connsiteY1" fmla="*/ 0 h 568944"/>
              <a:gd name="connsiteX2" fmla="*/ 3085299 w 3085299"/>
              <a:gd name="connsiteY2" fmla="*/ 94826 h 568944"/>
              <a:gd name="connsiteX3" fmla="*/ 3085299 w 3085299"/>
              <a:gd name="connsiteY3" fmla="*/ 474118 h 568944"/>
              <a:gd name="connsiteX4" fmla="*/ 2990473 w 3085299"/>
              <a:gd name="connsiteY4" fmla="*/ 568944 h 568944"/>
              <a:gd name="connsiteX5" fmla="*/ 1348740 w 3085299"/>
              <a:gd name="connsiteY5" fmla="*/ 560371 h 568944"/>
              <a:gd name="connsiteX0" fmla="*/ 0 w 3085299"/>
              <a:gd name="connsiteY0" fmla="*/ 0 h 568944"/>
              <a:gd name="connsiteX1" fmla="*/ 2990473 w 3085299"/>
              <a:gd name="connsiteY1" fmla="*/ 0 h 568944"/>
              <a:gd name="connsiteX2" fmla="*/ 3085299 w 3085299"/>
              <a:gd name="connsiteY2" fmla="*/ 94826 h 568944"/>
              <a:gd name="connsiteX3" fmla="*/ 3085299 w 3085299"/>
              <a:gd name="connsiteY3" fmla="*/ 474118 h 568944"/>
              <a:gd name="connsiteX4" fmla="*/ 2772408 w 3085299"/>
              <a:gd name="connsiteY4" fmla="*/ 568944 h 568944"/>
              <a:gd name="connsiteX5" fmla="*/ 1348740 w 3085299"/>
              <a:gd name="connsiteY5" fmla="*/ 560371 h 568944"/>
              <a:gd name="connsiteX0" fmla="*/ 0 w 3085299"/>
              <a:gd name="connsiteY0" fmla="*/ 0 h 568944"/>
              <a:gd name="connsiteX1" fmla="*/ 2757870 w 3085299"/>
              <a:gd name="connsiteY1" fmla="*/ 0 h 568944"/>
              <a:gd name="connsiteX2" fmla="*/ 3085299 w 3085299"/>
              <a:gd name="connsiteY2" fmla="*/ 94826 h 568944"/>
              <a:gd name="connsiteX3" fmla="*/ 3085299 w 3085299"/>
              <a:gd name="connsiteY3" fmla="*/ 474118 h 568944"/>
              <a:gd name="connsiteX4" fmla="*/ 2772408 w 3085299"/>
              <a:gd name="connsiteY4" fmla="*/ 568944 h 568944"/>
              <a:gd name="connsiteX5" fmla="*/ 1348740 w 3085299"/>
              <a:gd name="connsiteY5" fmla="*/ 560371 h 568944"/>
              <a:gd name="connsiteX0" fmla="*/ 0 w 3085299"/>
              <a:gd name="connsiteY0" fmla="*/ 0 h 568944"/>
              <a:gd name="connsiteX1" fmla="*/ 2757870 w 3085299"/>
              <a:gd name="connsiteY1" fmla="*/ 0 h 568944"/>
              <a:gd name="connsiteX2" fmla="*/ 3085299 w 3085299"/>
              <a:gd name="connsiteY2" fmla="*/ 94826 h 568944"/>
              <a:gd name="connsiteX3" fmla="*/ 3085299 w 3085299"/>
              <a:gd name="connsiteY3" fmla="*/ 474118 h 568944"/>
              <a:gd name="connsiteX4" fmla="*/ 2641569 w 3085299"/>
              <a:gd name="connsiteY4" fmla="*/ 568944 h 568944"/>
              <a:gd name="connsiteX5" fmla="*/ 1348740 w 3085299"/>
              <a:gd name="connsiteY5" fmla="*/ 560371 h 568944"/>
              <a:gd name="connsiteX0" fmla="*/ 0 w 3085299"/>
              <a:gd name="connsiteY0" fmla="*/ 0 h 569697"/>
              <a:gd name="connsiteX1" fmla="*/ 2757870 w 3085299"/>
              <a:gd name="connsiteY1" fmla="*/ 0 h 569697"/>
              <a:gd name="connsiteX2" fmla="*/ 3085299 w 3085299"/>
              <a:gd name="connsiteY2" fmla="*/ 94826 h 569697"/>
              <a:gd name="connsiteX3" fmla="*/ 3085299 w 3085299"/>
              <a:gd name="connsiteY3" fmla="*/ 474118 h 569697"/>
              <a:gd name="connsiteX4" fmla="*/ 2641569 w 3085299"/>
              <a:gd name="connsiteY4" fmla="*/ 568944 h 569697"/>
              <a:gd name="connsiteX5" fmla="*/ 1188826 w 3085299"/>
              <a:gd name="connsiteY5" fmla="*/ 569697 h 569697"/>
              <a:gd name="connsiteX0" fmla="*/ 0 w 3085299"/>
              <a:gd name="connsiteY0" fmla="*/ 0 h 579023"/>
              <a:gd name="connsiteX1" fmla="*/ 2757870 w 3085299"/>
              <a:gd name="connsiteY1" fmla="*/ 0 h 579023"/>
              <a:gd name="connsiteX2" fmla="*/ 3085299 w 3085299"/>
              <a:gd name="connsiteY2" fmla="*/ 94826 h 579023"/>
              <a:gd name="connsiteX3" fmla="*/ 3085299 w 3085299"/>
              <a:gd name="connsiteY3" fmla="*/ 474118 h 579023"/>
              <a:gd name="connsiteX4" fmla="*/ 2641569 w 3085299"/>
              <a:gd name="connsiteY4" fmla="*/ 568944 h 579023"/>
              <a:gd name="connsiteX5" fmla="*/ 1188826 w 3085299"/>
              <a:gd name="connsiteY5" fmla="*/ 579023 h 579023"/>
              <a:gd name="connsiteX0" fmla="*/ 0 w 3085299"/>
              <a:gd name="connsiteY0" fmla="*/ 0 h 569697"/>
              <a:gd name="connsiteX1" fmla="*/ 2757870 w 3085299"/>
              <a:gd name="connsiteY1" fmla="*/ 0 h 569697"/>
              <a:gd name="connsiteX2" fmla="*/ 3085299 w 3085299"/>
              <a:gd name="connsiteY2" fmla="*/ 94826 h 569697"/>
              <a:gd name="connsiteX3" fmla="*/ 3085299 w 3085299"/>
              <a:gd name="connsiteY3" fmla="*/ 474118 h 569697"/>
              <a:gd name="connsiteX4" fmla="*/ 2641569 w 3085299"/>
              <a:gd name="connsiteY4" fmla="*/ 568944 h 569697"/>
              <a:gd name="connsiteX5" fmla="*/ 1203364 w 3085299"/>
              <a:gd name="connsiteY5" fmla="*/ 569697 h 569697"/>
              <a:gd name="connsiteX0" fmla="*/ 0 w 3085299"/>
              <a:gd name="connsiteY0" fmla="*/ 0 h 568944"/>
              <a:gd name="connsiteX1" fmla="*/ 2757870 w 3085299"/>
              <a:gd name="connsiteY1" fmla="*/ 0 h 568944"/>
              <a:gd name="connsiteX2" fmla="*/ 3085299 w 3085299"/>
              <a:gd name="connsiteY2" fmla="*/ 94826 h 568944"/>
              <a:gd name="connsiteX3" fmla="*/ 3085299 w 3085299"/>
              <a:gd name="connsiteY3" fmla="*/ 474118 h 568944"/>
              <a:gd name="connsiteX4" fmla="*/ 2641569 w 3085299"/>
              <a:gd name="connsiteY4" fmla="*/ 568944 h 568944"/>
              <a:gd name="connsiteX5" fmla="*/ 825385 w 3085299"/>
              <a:gd name="connsiteY5" fmla="*/ 566588 h 568944"/>
              <a:gd name="connsiteX0" fmla="*/ 0 w 3085299"/>
              <a:gd name="connsiteY0" fmla="*/ 0 h 568944"/>
              <a:gd name="connsiteX1" fmla="*/ 2757870 w 3085299"/>
              <a:gd name="connsiteY1" fmla="*/ 0 h 568944"/>
              <a:gd name="connsiteX2" fmla="*/ 3085299 w 3085299"/>
              <a:gd name="connsiteY2" fmla="*/ 94826 h 568944"/>
              <a:gd name="connsiteX3" fmla="*/ 3085299 w 3085299"/>
              <a:gd name="connsiteY3" fmla="*/ 474118 h 568944"/>
              <a:gd name="connsiteX4" fmla="*/ 2772408 w 3085299"/>
              <a:gd name="connsiteY4" fmla="*/ 568944 h 568944"/>
              <a:gd name="connsiteX5" fmla="*/ 825385 w 3085299"/>
              <a:gd name="connsiteY5" fmla="*/ 566588 h 568944"/>
              <a:gd name="connsiteX0" fmla="*/ 0 w 3085299"/>
              <a:gd name="connsiteY0" fmla="*/ 0 h 568944"/>
              <a:gd name="connsiteX1" fmla="*/ 2757870 w 3085299"/>
              <a:gd name="connsiteY1" fmla="*/ 0 h 568944"/>
              <a:gd name="connsiteX2" fmla="*/ 3085299 w 3085299"/>
              <a:gd name="connsiteY2" fmla="*/ 94826 h 568944"/>
              <a:gd name="connsiteX3" fmla="*/ 3085299 w 3085299"/>
              <a:gd name="connsiteY3" fmla="*/ 505204 h 568944"/>
              <a:gd name="connsiteX4" fmla="*/ 2772408 w 3085299"/>
              <a:gd name="connsiteY4" fmla="*/ 568944 h 568944"/>
              <a:gd name="connsiteX5" fmla="*/ 825385 w 3085299"/>
              <a:gd name="connsiteY5" fmla="*/ 566588 h 568944"/>
              <a:gd name="connsiteX0" fmla="*/ 0 w 3085299"/>
              <a:gd name="connsiteY0" fmla="*/ 0 h 568944"/>
              <a:gd name="connsiteX1" fmla="*/ 2757870 w 3085299"/>
              <a:gd name="connsiteY1" fmla="*/ 0 h 568944"/>
              <a:gd name="connsiteX2" fmla="*/ 3085299 w 3085299"/>
              <a:gd name="connsiteY2" fmla="*/ 66848 h 568944"/>
              <a:gd name="connsiteX3" fmla="*/ 3085299 w 3085299"/>
              <a:gd name="connsiteY3" fmla="*/ 505204 h 568944"/>
              <a:gd name="connsiteX4" fmla="*/ 2772408 w 3085299"/>
              <a:gd name="connsiteY4" fmla="*/ 568944 h 568944"/>
              <a:gd name="connsiteX5" fmla="*/ 825385 w 3085299"/>
              <a:gd name="connsiteY5" fmla="*/ 566588 h 568944"/>
              <a:gd name="connsiteX0" fmla="*/ 0 w 3085299"/>
              <a:gd name="connsiteY0" fmla="*/ 0 h 568944"/>
              <a:gd name="connsiteX1" fmla="*/ 2888709 w 3085299"/>
              <a:gd name="connsiteY1" fmla="*/ 0 h 568944"/>
              <a:gd name="connsiteX2" fmla="*/ 3085299 w 3085299"/>
              <a:gd name="connsiteY2" fmla="*/ 66848 h 568944"/>
              <a:gd name="connsiteX3" fmla="*/ 3085299 w 3085299"/>
              <a:gd name="connsiteY3" fmla="*/ 505204 h 568944"/>
              <a:gd name="connsiteX4" fmla="*/ 2772408 w 3085299"/>
              <a:gd name="connsiteY4" fmla="*/ 568944 h 568944"/>
              <a:gd name="connsiteX5" fmla="*/ 825385 w 3085299"/>
              <a:gd name="connsiteY5" fmla="*/ 566588 h 568944"/>
              <a:gd name="connsiteX0" fmla="*/ 0 w 3085299"/>
              <a:gd name="connsiteY0" fmla="*/ 3109 h 568944"/>
              <a:gd name="connsiteX1" fmla="*/ 2888709 w 3085299"/>
              <a:gd name="connsiteY1" fmla="*/ 0 h 568944"/>
              <a:gd name="connsiteX2" fmla="*/ 3085299 w 3085299"/>
              <a:gd name="connsiteY2" fmla="*/ 66848 h 568944"/>
              <a:gd name="connsiteX3" fmla="*/ 3085299 w 3085299"/>
              <a:gd name="connsiteY3" fmla="*/ 505204 h 568944"/>
              <a:gd name="connsiteX4" fmla="*/ 2772408 w 3085299"/>
              <a:gd name="connsiteY4" fmla="*/ 568944 h 568944"/>
              <a:gd name="connsiteX5" fmla="*/ 825385 w 3085299"/>
              <a:gd name="connsiteY5" fmla="*/ 566588 h 568944"/>
              <a:gd name="connsiteX0" fmla="*/ 0 w 3085299"/>
              <a:gd name="connsiteY0" fmla="*/ 3109 h 569697"/>
              <a:gd name="connsiteX1" fmla="*/ 2888709 w 3085299"/>
              <a:gd name="connsiteY1" fmla="*/ 0 h 569697"/>
              <a:gd name="connsiteX2" fmla="*/ 3085299 w 3085299"/>
              <a:gd name="connsiteY2" fmla="*/ 66848 h 569697"/>
              <a:gd name="connsiteX3" fmla="*/ 3085299 w 3085299"/>
              <a:gd name="connsiteY3" fmla="*/ 505204 h 569697"/>
              <a:gd name="connsiteX4" fmla="*/ 2772408 w 3085299"/>
              <a:gd name="connsiteY4" fmla="*/ 568944 h 569697"/>
              <a:gd name="connsiteX5" fmla="*/ 1374895 w 3085299"/>
              <a:gd name="connsiteY5" fmla="*/ 569697 h 569697"/>
              <a:gd name="connsiteX0" fmla="*/ 0 w 3085299"/>
              <a:gd name="connsiteY0" fmla="*/ 3109 h 569697"/>
              <a:gd name="connsiteX1" fmla="*/ 2888709 w 3085299"/>
              <a:gd name="connsiteY1" fmla="*/ 0 h 569697"/>
              <a:gd name="connsiteX2" fmla="*/ 3085299 w 3085299"/>
              <a:gd name="connsiteY2" fmla="*/ 66848 h 569697"/>
              <a:gd name="connsiteX3" fmla="*/ 3085299 w 3085299"/>
              <a:gd name="connsiteY3" fmla="*/ 505204 h 569697"/>
              <a:gd name="connsiteX4" fmla="*/ 2772408 w 3085299"/>
              <a:gd name="connsiteY4" fmla="*/ 568944 h 569697"/>
              <a:gd name="connsiteX5" fmla="*/ 1136666 w 3085299"/>
              <a:gd name="connsiteY5" fmla="*/ 569697 h 569697"/>
              <a:gd name="connsiteX0" fmla="*/ 0 w 3085299"/>
              <a:gd name="connsiteY0" fmla="*/ 3109 h 569697"/>
              <a:gd name="connsiteX1" fmla="*/ 2888709 w 3085299"/>
              <a:gd name="connsiteY1" fmla="*/ 0 h 569697"/>
              <a:gd name="connsiteX2" fmla="*/ 3085299 w 3085299"/>
              <a:gd name="connsiteY2" fmla="*/ 66848 h 569697"/>
              <a:gd name="connsiteX3" fmla="*/ 3085299 w 3085299"/>
              <a:gd name="connsiteY3" fmla="*/ 505204 h 569697"/>
              <a:gd name="connsiteX4" fmla="*/ 2772408 w 3085299"/>
              <a:gd name="connsiteY4" fmla="*/ 568944 h 569697"/>
              <a:gd name="connsiteX5" fmla="*/ 1694174 w 3085299"/>
              <a:gd name="connsiteY5" fmla="*/ 569697 h 569697"/>
              <a:gd name="connsiteX0" fmla="*/ 0 w 3085299"/>
              <a:gd name="connsiteY0" fmla="*/ 3109 h 568944"/>
              <a:gd name="connsiteX1" fmla="*/ 2888709 w 3085299"/>
              <a:gd name="connsiteY1" fmla="*/ 0 h 568944"/>
              <a:gd name="connsiteX2" fmla="*/ 3085299 w 3085299"/>
              <a:gd name="connsiteY2" fmla="*/ 66848 h 568944"/>
              <a:gd name="connsiteX3" fmla="*/ 3085299 w 3085299"/>
              <a:gd name="connsiteY3" fmla="*/ 505204 h 568944"/>
              <a:gd name="connsiteX4" fmla="*/ 2772408 w 3085299"/>
              <a:gd name="connsiteY4" fmla="*/ 568944 h 568944"/>
              <a:gd name="connsiteX5" fmla="*/ 1484219 w 3085299"/>
              <a:gd name="connsiteY5" fmla="*/ 564832 h 568944"/>
              <a:gd name="connsiteX0" fmla="*/ 0 w 3085299"/>
              <a:gd name="connsiteY0" fmla="*/ 3109 h 569189"/>
              <a:gd name="connsiteX1" fmla="*/ 2888709 w 3085299"/>
              <a:gd name="connsiteY1" fmla="*/ 0 h 569189"/>
              <a:gd name="connsiteX2" fmla="*/ 3085299 w 3085299"/>
              <a:gd name="connsiteY2" fmla="*/ 66848 h 569189"/>
              <a:gd name="connsiteX3" fmla="*/ 3085299 w 3085299"/>
              <a:gd name="connsiteY3" fmla="*/ 505204 h 569189"/>
              <a:gd name="connsiteX4" fmla="*/ 2772408 w 3085299"/>
              <a:gd name="connsiteY4" fmla="*/ 568944 h 569189"/>
              <a:gd name="connsiteX5" fmla="*/ 1477950 w 3085299"/>
              <a:gd name="connsiteY5" fmla="*/ 569189 h 569189"/>
              <a:gd name="connsiteX0" fmla="*/ 361142 w 3446441"/>
              <a:gd name="connsiteY0" fmla="*/ 3109 h 571743"/>
              <a:gd name="connsiteX1" fmla="*/ 3249851 w 3446441"/>
              <a:gd name="connsiteY1" fmla="*/ 0 h 571743"/>
              <a:gd name="connsiteX2" fmla="*/ 3446441 w 3446441"/>
              <a:gd name="connsiteY2" fmla="*/ 66848 h 571743"/>
              <a:gd name="connsiteX3" fmla="*/ 3446441 w 3446441"/>
              <a:gd name="connsiteY3" fmla="*/ 505204 h 571743"/>
              <a:gd name="connsiteX4" fmla="*/ 3133550 w 3446441"/>
              <a:gd name="connsiteY4" fmla="*/ 568944 h 571743"/>
              <a:gd name="connsiteX5" fmla="*/ 0 w 3446441"/>
              <a:gd name="connsiteY5" fmla="*/ 571743 h 571743"/>
              <a:gd name="connsiteX0" fmla="*/ 0 w 4780798"/>
              <a:gd name="connsiteY0" fmla="*/ 3109 h 571743"/>
              <a:gd name="connsiteX1" fmla="*/ 4584208 w 4780798"/>
              <a:gd name="connsiteY1" fmla="*/ 0 h 571743"/>
              <a:gd name="connsiteX2" fmla="*/ 4780798 w 4780798"/>
              <a:gd name="connsiteY2" fmla="*/ 66848 h 571743"/>
              <a:gd name="connsiteX3" fmla="*/ 4780798 w 4780798"/>
              <a:gd name="connsiteY3" fmla="*/ 505204 h 571743"/>
              <a:gd name="connsiteX4" fmla="*/ 4467907 w 4780798"/>
              <a:gd name="connsiteY4" fmla="*/ 568944 h 571743"/>
              <a:gd name="connsiteX5" fmla="*/ 1334357 w 4780798"/>
              <a:gd name="connsiteY5" fmla="*/ 571743 h 571743"/>
              <a:gd name="connsiteX0" fmla="*/ 0 w 4780798"/>
              <a:gd name="connsiteY0" fmla="*/ 3109 h 569615"/>
              <a:gd name="connsiteX1" fmla="*/ 4584208 w 4780798"/>
              <a:gd name="connsiteY1" fmla="*/ 0 h 569615"/>
              <a:gd name="connsiteX2" fmla="*/ 4780798 w 4780798"/>
              <a:gd name="connsiteY2" fmla="*/ 66848 h 569615"/>
              <a:gd name="connsiteX3" fmla="*/ 4780798 w 4780798"/>
              <a:gd name="connsiteY3" fmla="*/ 505204 h 569615"/>
              <a:gd name="connsiteX4" fmla="*/ 4467907 w 4780798"/>
              <a:gd name="connsiteY4" fmla="*/ 568944 h 569615"/>
              <a:gd name="connsiteX5" fmla="*/ 1941865 w 4780798"/>
              <a:gd name="connsiteY5" fmla="*/ 569615 h 569615"/>
              <a:gd name="connsiteX0" fmla="*/ 0 w 4228518"/>
              <a:gd name="connsiteY0" fmla="*/ 981 h 569615"/>
              <a:gd name="connsiteX1" fmla="*/ 4031928 w 4228518"/>
              <a:gd name="connsiteY1" fmla="*/ 0 h 569615"/>
              <a:gd name="connsiteX2" fmla="*/ 4228518 w 4228518"/>
              <a:gd name="connsiteY2" fmla="*/ 66848 h 569615"/>
              <a:gd name="connsiteX3" fmla="*/ 4228518 w 4228518"/>
              <a:gd name="connsiteY3" fmla="*/ 505204 h 569615"/>
              <a:gd name="connsiteX4" fmla="*/ 3915627 w 4228518"/>
              <a:gd name="connsiteY4" fmla="*/ 568944 h 569615"/>
              <a:gd name="connsiteX5" fmla="*/ 1389585 w 4228518"/>
              <a:gd name="connsiteY5" fmla="*/ 569615 h 569615"/>
              <a:gd name="connsiteX0" fmla="*/ 2642342 w 2838932"/>
              <a:gd name="connsiteY0" fmla="*/ 0 h 569615"/>
              <a:gd name="connsiteX1" fmla="*/ 2838932 w 2838932"/>
              <a:gd name="connsiteY1" fmla="*/ 66848 h 569615"/>
              <a:gd name="connsiteX2" fmla="*/ 2838932 w 2838932"/>
              <a:gd name="connsiteY2" fmla="*/ 505204 h 569615"/>
              <a:gd name="connsiteX3" fmla="*/ 2526041 w 2838932"/>
              <a:gd name="connsiteY3" fmla="*/ 568944 h 569615"/>
              <a:gd name="connsiteX4" fmla="*/ -1 w 2838932"/>
              <a:gd name="connsiteY4" fmla="*/ 569615 h 569615"/>
              <a:gd name="connsiteX0" fmla="*/ 116300 w 312890"/>
              <a:gd name="connsiteY0" fmla="*/ 0 h 568944"/>
              <a:gd name="connsiteX1" fmla="*/ 312890 w 312890"/>
              <a:gd name="connsiteY1" fmla="*/ 66848 h 568944"/>
              <a:gd name="connsiteX2" fmla="*/ 312890 w 312890"/>
              <a:gd name="connsiteY2" fmla="*/ 505204 h 568944"/>
              <a:gd name="connsiteX3" fmla="*/ -1 w 312890"/>
              <a:gd name="connsiteY3" fmla="*/ 568944 h 568944"/>
            </a:gdLst>
            <a:ahLst/>
            <a:cxnLst>
              <a:cxn ang="0">
                <a:pos x="connsiteX0" y="connsiteY0"/>
              </a:cxn>
              <a:cxn ang="0">
                <a:pos x="connsiteX1" y="connsiteY1"/>
              </a:cxn>
              <a:cxn ang="0">
                <a:pos x="connsiteX2" y="connsiteY2"/>
              </a:cxn>
              <a:cxn ang="0">
                <a:pos x="connsiteX3" y="connsiteY3"/>
              </a:cxn>
            </a:cxnLst>
            <a:rect l="l" t="t" r="r" b="b"/>
            <a:pathLst>
              <a:path w="312890" h="568944">
                <a:moveTo>
                  <a:pt x="116300" y="0"/>
                </a:moveTo>
                <a:cubicBezTo>
                  <a:pt x="168671" y="0"/>
                  <a:pt x="312890" y="14477"/>
                  <a:pt x="312890" y="66848"/>
                </a:cubicBezTo>
                <a:lnTo>
                  <a:pt x="312890" y="505204"/>
                </a:lnTo>
                <a:cubicBezTo>
                  <a:pt x="312890" y="557575"/>
                  <a:pt x="52370" y="568944"/>
                  <a:pt x="-1" y="568944"/>
                </a:cubicBezTo>
              </a:path>
            </a:pathLst>
          </a:custGeom>
          <a:noFill/>
          <a:ln w="38100">
            <a:solidFill>
              <a:schemeClr val="bg1">
                <a:lumMod val="85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3" name="Group 2">
            <a:extLst>
              <a:ext uri="{FF2B5EF4-FFF2-40B4-BE49-F238E27FC236}">
                <a16:creationId xmlns:a16="http://schemas.microsoft.com/office/drawing/2014/main" id="{CBB697FB-F003-41C1-80F8-B06F6A72C1D6}"/>
              </a:ext>
            </a:extLst>
          </p:cNvPr>
          <p:cNvGrpSpPr/>
          <p:nvPr/>
        </p:nvGrpSpPr>
        <p:grpSpPr>
          <a:xfrm>
            <a:off x="4008038" y="2983609"/>
            <a:ext cx="1592192" cy="733077"/>
            <a:chOff x="4008038" y="2983609"/>
            <a:chExt cx="1592192" cy="733077"/>
          </a:xfrm>
        </p:grpSpPr>
        <p:pic>
          <p:nvPicPr>
            <p:cNvPr id="46" name="Graphic 45">
              <a:extLst>
                <a:ext uri="{FF2B5EF4-FFF2-40B4-BE49-F238E27FC236}">
                  <a16:creationId xmlns:a16="http://schemas.microsoft.com/office/drawing/2014/main" id="{BD84441F-CEFD-4A1A-9411-66DA80BB2BE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008038" y="3141469"/>
              <a:ext cx="492375" cy="457200"/>
            </a:xfrm>
            <a:prstGeom prst="rect">
              <a:avLst/>
            </a:prstGeom>
          </p:spPr>
        </p:pic>
        <p:sp>
          <p:nvSpPr>
            <p:cNvPr id="44" name="cloud">
              <a:extLst>
                <a:ext uri="{FF2B5EF4-FFF2-40B4-BE49-F238E27FC236}">
                  <a16:creationId xmlns:a16="http://schemas.microsoft.com/office/drawing/2014/main" id="{8EC6F136-96CA-4385-A028-C5E501FA0FA6}"/>
                </a:ext>
              </a:extLst>
            </p:cNvPr>
            <p:cNvSpPr>
              <a:spLocks noChangeAspect="1"/>
            </p:cNvSpPr>
            <p:nvPr/>
          </p:nvSpPr>
          <p:spPr bwMode="auto">
            <a:xfrm>
              <a:off x="4380964" y="2983609"/>
              <a:ext cx="698466" cy="445391"/>
            </a:xfrm>
            <a:custGeom>
              <a:avLst/>
              <a:gdLst>
                <a:gd name="T0" fmla="*/ 281 w 344"/>
                <a:gd name="T1" fmla="*/ 216 h 217"/>
                <a:gd name="T2" fmla="*/ 281 w 344"/>
                <a:gd name="T3" fmla="*/ 217 h 217"/>
                <a:gd name="T4" fmla="*/ 88 w 344"/>
                <a:gd name="T5" fmla="*/ 217 h 217"/>
                <a:gd name="T6" fmla="*/ 88 w 344"/>
                <a:gd name="T7" fmla="*/ 217 h 217"/>
                <a:gd name="T8" fmla="*/ 86 w 344"/>
                <a:gd name="T9" fmla="*/ 217 h 217"/>
                <a:gd name="T10" fmla="*/ 0 w 344"/>
                <a:gd name="T11" fmla="*/ 130 h 217"/>
                <a:gd name="T12" fmla="*/ 86 w 344"/>
                <a:gd name="T13" fmla="*/ 44 h 217"/>
                <a:gd name="T14" fmla="*/ 104 w 344"/>
                <a:gd name="T15" fmla="*/ 45 h 217"/>
                <a:gd name="T16" fmla="*/ 184 w 344"/>
                <a:gd name="T17" fmla="*/ 0 h 217"/>
                <a:gd name="T18" fmla="*/ 278 w 344"/>
                <a:gd name="T19" fmla="*/ 85 h 217"/>
                <a:gd name="T20" fmla="*/ 278 w 344"/>
                <a:gd name="T21" fmla="*/ 85 h 217"/>
                <a:gd name="T22" fmla="*/ 344 w 344"/>
                <a:gd name="T23" fmla="*/ 151 h 217"/>
                <a:gd name="T24" fmla="*/ 281 w 344"/>
                <a:gd name="T25" fmla="*/ 216 h 217"/>
                <a:gd name="connsiteX0" fmla="*/ 10000 w 10000"/>
                <a:gd name="connsiteY0" fmla="*/ 6959 h 10225"/>
                <a:gd name="connsiteX1" fmla="*/ 8169 w 10000"/>
                <a:gd name="connsiteY1" fmla="*/ 10000 h 10225"/>
                <a:gd name="connsiteX2" fmla="*/ 2558 w 10000"/>
                <a:gd name="connsiteY2" fmla="*/ 10000 h 10225"/>
                <a:gd name="connsiteX3" fmla="*/ 2558 w 10000"/>
                <a:gd name="connsiteY3" fmla="*/ 10000 h 10225"/>
                <a:gd name="connsiteX4" fmla="*/ 2500 w 10000"/>
                <a:gd name="connsiteY4" fmla="*/ 10000 h 10225"/>
                <a:gd name="connsiteX5" fmla="*/ 0 w 10000"/>
                <a:gd name="connsiteY5" fmla="*/ 5991 h 10225"/>
                <a:gd name="connsiteX6" fmla="*/ 2500 w 10000"/>
                <a:gd name="connsiteY6" fmla="*/ 2028 h 10225"/>
                <a:gd name="connsiteX7" fmla="*/ 3023 w 10000"/>
                <a:gd name="connsiteY7" fmla="*/ 2074 h 10225"/>
                <a:gd name="connsiteX8" fmla="*/ 5349 w 10000"/>
                <a:gd name="connsiteY8" fmla="*/ 0 h 10225"/>
                <a:gd name="connsiteX9" fmla="*/ 8081 w 10000"/>
                <a:gd name="connsiteY9" fmla="*/ 3917 h 10225"/>
                <a:gd name="connsiteX10" fmla="*/ 8081 w 10000"/>
                <a:gd name="connsiteY10" fmla="*/ 3917 h 10225"/>
                <a:gd name="connsiteX11" fmla="*/ 10000 w 10000"/>
                <a:gd name="connsiteY11" fmla="*/ 6959 h 10225"/>
                <a:gd name="connsiteX0" fmla="*/ 10000 w 10000"/>
                <a:gd name="connsiteY0" fmla="*/ 6959 h 10009"/>
                <a:gd name="connsiteX1" fmla="*/ 8169 w 10000"/>
                <a:gd name="connsiteY1" fmla="*/ 10000 h 10009"/>
                <a:gd name="connsiteX2" fmla="*/ 2558 w 10000"/>
                <a:gd name="connsiteY2" fmla="*/ 10000 h 10009"/>
                <a:gd name="connsiteX3" fmla="*/ 2558 w 10000"/>
                <a:gd name="connsiteY3" fmla="*/ 10000 h 10009"/>
                <a:gd name="connsiteX4" fmla="*/ 2500 w 10000"/>
                <a:gd name="connsiteY4" fmla="*/ 10000 h 10009"/>
                <a:gd name="connsiteX5" fmla="*/ 0 w 10000"/>
                <a:gd name="connsiteY5" fmla="*/ 5991 h 10009"/>
                <a:gd name="connsiteX6" fmla="*/ 2500 w 10000"/>
                <a:gd name="connsiteY6" fmla="*/ 2028 h 10009"/>
                <a:gd name="connsiteX7" fmla="*/ 3023 w 10000"/>
                <a:gd name="connsiteY7" fmla="*/ 2074 h 10009"/>
                <a:gd name="connsiteX8" fmla="*/ 5349 w 10000"/>
                <a:gd name="connsiteY8" fmla="*/ 0 h 10009"/>
                <a:gd name="connsiteX9" fmla="*/ 8081 w 10000"/>
                <a:gd name="connsiteY9" fmla="*/ 3917 h 10009"/>
                <a:gd name="connsiteX10" fmla="*/ 8081 w 10000"/>
                <a:gd name="connsiteY10" fmla="*/ 3917 h 10009"/>
                <a:gd name="connsiteX11" fmla="*/ 10000 w 10000"/>
                <a:gd name="connsiteY11" fmla="*/ 6959 h 1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9">
                  <a:moveTo>
                    <a:pt x="10000" y="6959"/>
                  </a:moveTo>
                  <a:cubicBezTo>
                    <a:pt x="10015" y="7973"/>
                    <a:pt x="9468" y="9672"/>
                    <a:pt x="8169" y="10000"/>
                  </a:cubicBezTo>
                  <a:cubicBezTo>
                    <a:pt x="8082" y="10022"/>
                    <a:pt x="2558" y="10000"/>
                    <a:pt x="2558" y="10000"/>
                  </a:cubicBezTo>
                  <a:lnTo>
                    <a:pt x="2558" y="10000"/>
                  </a:lnTo>
                  <a:lnTo>
                    <a:pt x="2500" y="10000"/>
                  </a:lnTo>
                  <a:cubicBezTo>
                    <a:pt x="1134" y="10000"/>
                    <a:pt x="0" y="8203"/>
                    <a:pt x="0" y="5991"/>
                  </a:cubicBezTo>
                  <a:cubicBezTo>
                    <a:pt x="0" y="3779"/>
                    <a:pt x="1134" y="2028"/>
                    <a:pt x="2500" y="2028"/>
                  </a:cubicBezTo>
                  <a:cubicBezTo>
                    <a:pt x="2674" y="2028"/>
                    <a:pt x="2849" y="2028"/>
                    <a:pt x="3023" y="2074"/>
                  </a:cubicBezTo>
                  <a:cubicBezTo>
                    <a:pt x="3517" y="829"/>
                    <a:pt x="4360" y="0"/>
                    <a:pt x="5349" y="0"/>
                  </a:cubicBezTo>
                  <a:cubicBezTo>
                    <a:pt x="6773" y="0"/>
                    <a:pt x="7936" y="1705"/>
                    <a:pt x="8081" y="3917"/>
                  </a:cubicBezTo>
                  <a:lnTo>
                    <a:pt x="8081" y="3917"/>
                  </a:lnTo>
                  <a:cubicBezTo>
                    <a:pt x="9157" y="3917"/>
                    <a:pt x="10000" y="5253"/>
                    <a:pt x="10000" y="6959"/>
                  </a:cubicBezTo>
                  <a:close/>
                </a:path>
              </a:pathLst>
            </a:custGeom>
            <a:solidFill>
              <a:schemeClr val="bg1"/>
            </a:solidFill>
            <a:ln w="38100" cap="sq">
              <a:solidFill>
                <a:schemeClr val="bg1">
                  <a:lumMod val="8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49" name="TextBox 48">
              <a:extLst>
                <a:ext uri="{FF2B5EF4-FFF2-40B4-BE49-F238E27FC236}">
                  <a16:creationId xmlns:a16="http://schemas.microsoft.com/office/drawing/2014/main" id="{FF4F73C7-98DD-4C20-AB67-DDBFC6D96F59}"/>
                </a:ext>
              </a:extLst>
            </p:cNvPr>
            <p:cNvSpPr txBox="1"/>
            <p:nvPr/>
          </p:nvSpPr>
          <p:spPr>
            <a:xfrm>
              <a:off x="4516043" y="3439687"/>
              <a:ext cx="1084187" cy="276999"/>
            </a:xfrm>
            <a:prstGeom prst="rect">
              <a:avLst/>
            </a:prstGeom>
            <a:noFill/>
            <a:ln>
              <a:noFill/>
            </a:ln>
          </p:spPr>
          <p:txBody>
            <a:bodyPr wrap="square">
              <a:sp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D9D9D9"/>
                  </a:solidFill>
                  <a:effectLst/>
                  <a:uLnTx/>
                  <a:uFillTx/>
                  <a:latin typeface="Segoe UI"/>
                  <a:ea typeface="Segoe UI" pitchFamily="34" charset="0"/>
                  <a:cs typeface="Segoe UI" pitchFamily="34" charset="0"/>
                </a:rPr>
                <a:t>Cloud Proxy</a:t>
              </a:r>
            </a:p>
          </p:txBody>
        </p:sp>
      </p:grpSp>
    </p:spTree>
    <p:extLst>
      <p:ext uri="{BB962C8B-B14F-4D97-AF65-F5344CB8AC3E}">
        <p14:creationId xmlns:p14="http://schemas.microsoft.com/office/powerpoint/2010/main" val="27280537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heel(1)">
                                      <p:cBhvr>
                                        <p:cTn id="7" dur="3000"/>
                                        <p:tgtEl>
                                          <p:spTgt spid="54"/>
                                        </p:tgtEl>
                                      </p:cBhvr>
                                    </p:animEffect>
                                  </p:childTnLst>
                                </p:cTn>
                              </p:par>
                              <p:par>
                                <p:cTn id="8" presetID="22" presetClass="entr" presetSubtype="4" fill="hold" grpId="0" nodeType="withEffect">
                                  <p:stCondLst>
                                    <p:cond delay="3000"/>
                                  </p:stCondLst>
                                  <p:childTnLst>
                                    <p:set>
                                      <p:cBhvr>
                                        <p:cTn id="9" dur="1" fill="hold">
                                          <p:stCondLst>
                                            <p:cond delay="0"/>
                                          </p:stCondLst>
                                        </p:cTn>
                                        <p:tgtEl>
                                          <p:spTgt spid="45"/>
                                        </p:tgtEl>
                                        <p:attrNameLst>
                                          <p:attrName>style.visibility</p:attrName>
                                        </p:attrNameLst>
                                      </p:cBhvr>
                                      <p:to>
                                        <p:strVal val="visible"/>
                                      </p:to>
                                    </p:set>
                                    <p:animEffect transition="in" filter="wipe(down)">
                                      <p:cBhvr>
                                        <p:cTn id="10" dur="500"/>
                                        <p:tgtEl>
                                          <p:spTgt spid="45"/>
                                        </p:tgtEl>
                                      </p:cBhvr>
                                    </p:animEffect>
                                  </p:childTnLst>
                                </p:cTn>
                              </p:par>
                              <p:par>
                                <p:cTn id="11" presetID="10" presetClass="entr" presetSubtype="0" fill="hold" nodeType="withEffect">
                                  <p:stCondLst>
                                    <p:cond delay="325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500"/>
                                        <p:tgtEl>
                                          <p:spTgt spid="6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left)">
                                      <p:cBhvr>
                                        <p:cTn id="21" dur="500"/>
                                        <p:tgtEl>
                                          <p:spTgt spid="7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Effect transition="in" filter="fade">
                                      <p:cBhvr>
                                        <p:cTn id="24" dur="500"/>
                                        <p:tgtEl>
                                          <p:spTgt spid="99"/>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76"/>
                                        </p:tgtEl>
                                        <p:attrNameLst>
                                          <p:attrName>style.visibility</p:attrName>
                                        </p:attrNameLst>
                                      </p:cBhvr>
                                      <p:to>
                                        <p:strVal val="visible"/>
                                      </p:to>
                                    </p:se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fade">
                                      <p:cBhvr>
                                        <p:cTn id="31" dur="250"/>
                                        <p:tgtEl>
                                          <p:spTgt spid="100"/>
                                        </p:tgtEl>
                                      </p:cBhvr>
                                    </p:animEffect>
                                  </p:childTnLst>
                                </p:cTn>
                              </p:par>
                            </p:childTnLst>
                          </p:cTn>
                        </p:par>
                        <p:par>
                          <p:cTn id="32" fill="hold">
                            <p:stCondLst>
                              <p:cond delay="750"/>
                            </p:stCondLst>
                            <p:childTnLst>
                              <p:par>
                                <p:cTn id="33" presetID="10" presetClass="entr" presetSubtype="0" fill="hold" nodeType="afterEffect">
                                  <p:stCondLst>
                                    <p:cond delay="0"/>
                                  </p:stCondLst>
                                  <p:childTnLst>
                                    <p:set>
                                      <p:cBhvr>
                                        <p:cTn id="34" dur="1" fill="hold">
                                          <p:stCondLst>
                                            <p:cond delay="0"/>
                                          </p:stCondLst>
                                        </p:cTn>
                                        <p:tgtEl>
                                          <p:spTgt spid="104"/>
                                        </p:tgtEl>
                                        <p:attrNameLst>
                                          <p:attrName>style.visibility</p:attrName>
                                        </p:attrNameLst>
                                      </p:cBhvr>
                                      <p:to>
                                        <p:strVal val="visible"/>
                                      </p:to>
                                    </p:set>
                                    <p:animEffect transition="in" filter="fade">
                                      <p:cBhvr>
                                        <p:cTn id="35" dur="250"/>
                                        <p:tgtEl>
                                          <p:spTgt spid="104"/>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107"/>
                                        </p:tgtEl>
                                        <p:attrNameLst>
                                          <p:attrName>style.visibility</p:attrName>
                                        </p:attrNameLst>
                                      </p:cBhvr>
                                      <p:to>
                                        <p:strVal val="visible"/>
                                      </p:to>
                                    </p:set>
                                    <p:animEffect transition="in" filter="fade">
                                      <p:cBhvr>
                                        <p:cTn id="39" dur="250"/>
                                        <p:tgtEl>
                                          <p:spTgt spid="107"/>
                                        </p:tgtEl>
                                      </p:cBhvr>
                                    </p:animEffect>
                                  </p:childTnLst>
                                </p:cTn>
                              </p:par>
                            </p:childTnLst>
                          </p:cTn>
                        </p:par>
                        <p:par>
                          <p:cTn id="40" fill="hold">
                            <p:stCondLst>
                              <p:cond delay="1250"/>
                            </p:stCondLst>
                            <p:childTnLst>
                              <p:par>
                                <p:cTn id="41" presetID="10" presetClass="entr" presetSubtype="0" fill="hold" nodeType="afterEffect">
                                  <p:stCondLst>
                                    <p:cond delay="0"/>
                                  </p:stCondLst>
                                  <p:childTnLst>
                                    <p:set>
                                      <p:cBhvr>
                                        <p:cTn id="42" dur="1" fill="hold">
                                          <p:stCondLst>
                                            <p:cond delay="0"/>
                                          </p:stCondLst>
                                        </p:cTn>
                                        <p:tgtEl>
                                          <p:spTgt spid="110"/>
                                        </p:tgtEl>
                                        <p:attrNameLst>
                                          <p:attrName>style.visibility</p:attrName>
                                        </p:attrNameLst>
                                      </p:cBhvr>
                                      <p:to>
                                        <p:strVal val="visible"/>
                                      </p:to>
                                    </p:set>
                                    <p:animEffect transition="in" filter="fade">
                                      <p:cBhvr>
                                        <p:cTn id="43" dur="250"/>
                                        <p:tgtEl>
                                          <p:spTgt spid="110"/>
                                        </p:tgtEl>
                                      </p:cBhvr>
                                    </p:animEffect>
                                  </p:childTnLst>
                                </p:cTn>
                              </p:par>
                            </p:childTnLst>
                          </p:cTn>
                        </p:par>
                        <p:par>
                          <p:cTn id="44" fill="hold">
                            <p:stCondLst>
                              <p:cond delay="1500"/>
                            </p:stCondLst>
                            <p:childTnLst>
                              <p:par>
                                <p:cTn id="45" presetID="10" presetClass="entr" presetSubtype="0" fill="hold" nodeType="afterEffect">
                                  <p:stCondLst>
                                    <p:cond delay="0"/>
                                  </p:stCondLst>
                                  <p:childTnLst>
                                    <p:set>
                                      <p:cBhvr>
                                        <p:cTn id="46" dur="1" fill="hold">
                                          <p:stCondLst>
                                            <p:cond delay="0"/>
                                          </p:stCondLst>
                                        </p:cTn>
                                        <p:tgtEl>
                                          <p:spTgt spid="113"/>
                                        </p:tgtEl>
                                        <p:attrNameLst>
                                          <p:attrName>style.visibility</p:attrName>
                                        </p:attrNameLst>
                                      </p:cBhvr>
                                      <p:to>
                                        <p:strVal val="visible"/>
                                      </p:to>
                                    </p:set>
                                    <p:animEffect transition="in" filter="fade">
                                      <p:cBhvr>
                                        <p:cTn id="47" dur="250"/>
                                        <p:tgtEl>
                                          <p:spTgt spid="113"/>
                                        </p:tgtEl>
                                      </p:cBhvr>
                                    </p:animEffect>
                                  </p:childTnLst>
                                </p:cTn>
                              </p:par>
                            </p:childTnLst>
                          </p:cTn>
                        </p:par>
                        <p:par>
                          <p:cTn id="48" fill="hold">
                            <p:stCondLst>
                              <p:cond delay="1750"/>
                            </p:stCondLst>
                            <p:childTnLst>
                              <p:par>
                                <p:cTn id="49" presetID="10" presetClass="entr" presetSubtype="0" fill="hold" nodeType="afterEffect">
                                  <p:stCondLst>
                                    <p:cond delay="0"/>
                                  </p:stCondLst>
                                  <p:childTnLst>
                                    <p:set>
                                      <p:cBhvr>
                                        <p:cTn id="50" dur="1" fill="hold">
                                          <p:stCondLst>
                                            <p:cond delay="0"/>
                                          </p:stCondLst>
                                        </p:cTn>
                                        <p:tgtEl>
                                          <p:spTgt spid="116"/>
                                        </p:tgtEl>
                                        <p:attrNameLst>
                                          <p:attrName>style.visibility</p:attrName>
                                        </p:attrNameLst>
                                      </p:cBhvr>
                                      <p:to>
                                        <p:strVal val="visible"/>
                                      </p:to>
                                    </p:set>
                                    <p:animEffect transition="in" filter="fade">
                                      <p:cBhvr>
                                        <p:cTn id="51" dur="250"/>
                                        <p:tgtEl>
                                          <p:spTgt spid="116"/>
                                        </p:tgtEl>
                                      </p:cBhvr>
                                    </p:animEffect>
                                  </p:childTnLst>
                                </p:cTn>
                              </p:par>
                            </p:childTnLst>
                          </p:cTn>
                        </p:par>
                        <p:par>
                          <p:cTn id="52" fill="hold">
                            <p:stCondLst>
                              <p:cond delay="2000"/>
                            </p:stCondLst>
                            <p:childTnLst>
                              <p:par>
                                <p:cTn id="53" presetID="10" presetClass="entr" presetSubtype="0" fill="hold" nodeType="afterEffect">
                                  <p:stCondLst>
                                    <p:cond delay="0"/>
                                  </p:stCondLst>
                                  <p:childTnLst>
                                    <p:set>
                                      <p:cBhvr>
                                        <p:cTn id="54" dur="1" fill="hold">
                                          <p:stCondLst>
                                            <p:cond delay="0"/>
                                          </p:stCondLst>
                                        </p:cTn>
                                        <p:tgtEl>
                                          <p:spTgt spid="119"/>
                                        </p:tgtEl>
                                        <p:attrNameLst>
                                          <p:attrName>style.visibility</p:attrName>
                                        </p:attrNameLst>
                                      </p:cBhvr>
                                      <p:to>
                                        <p:strVal val="visible"/>
                                      </p:to>
                                    </p:set>
                                    <p:animEffect transition="in" filter="fade">
                                      <p:cBhvr>
                                        <p:cTn id="55" dur="250"/>
                                        <p:tgtEl>
                                          <p:spTgt spid="119"/>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22"/>
                                        </p:tgtEl>
                                        <p:attrNameLst>
                                          <p:attrName>style.visibility</p:attrName>
                                        </p:attrNameLst>
                                      </p:cBhvr>
                                      <p:to>
                                        <p:strVal val="visible"/>
                                      </p:to>
                                    </p:set>
                                    <p:animEffect transition="in" filter="fade">
                                      <p:cBhvr>
                                        <p:cTn id="59" dur="250"/>
                                        <p:tgtEl>
                                          <p:spTgt spid="122"/>
                                        </p:tgtEl>
                                      </p:cBhvr>
                                    </p:animEffect>
                                  </p:childTnLst>
                                </p:cTn>
                              </p:par>
                            </p:childTnLst>
                          </p:cTn>
                        </p:par>
                        <p:par>
                          <p:cTn id="60" fill="hold">
                            <p:stCondLst>
                              <p:cond delay="2500"/>
                            </p:stCondLst>
                            <p:childTnLst>
                              <p:par>
                                <p:cTn id="61" presetID="10" presetClass="entr" presetSubtype="0"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fade">
                                      <p:cBhvr>
                                        <p:cTn id="63" dur="25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54" grpId="0" animBg="1"/>
      <p:bldP spid="64" grpId="0"/>
      <p:bldP spid="76" grpId="0" animBg="1"/>
      <p:bldP spid="99" grpId="0"/>
      <p:bldP spid="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B0CC22-13A0-49CA-B946-9EE5E1EBDB99}"/>
              </a:ext>
            </a:extLst>
          </p:cNvPr>
          <p:cNvSpPr/>
          <p:nvPr/>
        </p:nvSpPr>
        <p:spPr bwMode="auto">
          <a:xfrm>
            <a:off x="0" y="961588"/>
            <a:ext cx="12192000" cy="5758807"/>
          </a:xfrm>
          <a:prstGeom prst="rect">
            <a:avLst/>
          </a:prstGeom>
          <a:solidFill>
            <a:schemeClr val="bg1"/>
          </a:solidFill>
          <a:ln>
            <a:noFill/>
          </a:ln>
          <a:effectLst>
            <a:outerShdw blurRad="292100" dist="38100" dir="3600000" sx="102000" sy="102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 name="Text Placeholder 5">
            <a:extLst>
              <a:ext uri="{FF2B5EF4-FFF2-40B4-BE49-F238E27FC236}">
                <a16:creationId xmlns:a16="http://schemas.microsoft.com/office/drawing/2014/main" id="{85DEF0DB-184B-470C-926E-9A3598898E27}"/>
              </a:ext>
            </a:extLst>
          </p:cNvPr>
          <p:cNvSpPr>
            <a:spLocks noGrp="1"/>
          </p:cNvSpPr>
          <p:nvPr>
            <p:ph type="body" sz="quarter" idx="11"/>
          </p:nvPr>
        </p:nvSpPr>
        <p:spPr>
          <a:xfrm>
            <a:off x="468446" y="3922243"/>
            <a:ext cx="2557812" cy="2278188"/>
          </a:xfrm>
        </p:spPr>
        <p:txBody>
          <a:bodyPr/>
          <a:lstStyle/>
          <a:p>
            <a:pPr>
              <a:lnSpc>
                <a:spcPct val="100000"/>
              </a:lnSpc>
              <a:spcBef>
                <a:spcPts val="1800"/>
              </a:spcBef>
            </a:pPr>
            <a:r>
              <a:rPr lang="en-US" sz="1600" b="1">
                <a:solidFill>
                  <a:schemeClr val="accent2"/>
                </a:solidFill>
                <a:latin typeface="Segoe UI"/>
              </a:rPr>
              <a:t>Optimize Microsoft 365 traffic</a:t>
            </a:r>
            <a:br>
              <a:rPr lang="en-US" sz="1600">
                <a:solidFill>
                  <a:srgbClr val="D83B01"/>
                </a:solidFill>
                <a:latin typeface="Segoe UI"/>
              </a:rPr>
            </a:br>
            <a:br>
              <a:rPr lang="en-US" sz="1600">
                <a:solidFill>
                  <a:srgbClr val="D83B01"/>
                </a:solidFill>
                <a:latin typeface="Segoe UI"/>
              </a:rPr>
            </a:br>
            <a:r>
              <a:rPr lang="en-US" sz="1600" b="0">
                <a:solidFill>
                  <a:srgbClr val="2F2F2F"/>
                </a:solidFill>
                <a:latin typeface="Segoe UI"/>
              </a:rPr>
              <a:t>Use the endpoint categories to differentiate Microsoft 365 traffic from generic Internet traffic for more efficient routing.</a:t>
            </a:r>
          </a:p>
          <a:p>
            <a:pPr lvl="1">
              <a:lnSpc>
                <a:spcPts val="2157"/>
              </a:lnSpc>
            </a:pPr>
            <a:endParaRPr lang="en-US" sz="1568"/>
          </a:p>
        </p:txBody>
      </p:sp>
      <p:sp>
        <p:nvSpPr>
          <p:cNvPr id="5" name="TextBox 4">
            <a:extLst>
              <a:ext uri="{FF2B5EF4-FFF2-40B4-BE49-F238E27FC236}">
                <a16:creationId xmlns:a16="http://schemas.microsoft.com/office/drawing/2014/main" id="{EA431D3F-17E6-4DAB-B415-0ED46A0EEDE0}"/>
              </a:ext>
            </a:extLst>
          </p:cNvPr>
          <p:cNvSpPr txBox="1"/>
          <p:nvPr/>
        </p:nvSpPr>
        <p:spPr>
          <a:xfrm>
            <a:off x="269240" y="3747972"/>
            <a:ext cx="2868559" cy="239312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79285" tIns="143428" rIns="179285" bIns="143428" rtlCol="0" anchor="t"/>
          <a:lstStyle>
            <a:defPPr>
              <a:defRPr lang="en-US"/>
            </a:defPPr>
            <a:lvl1pPr defTabSz="932472" fontAlgn="base">
              <a:spcBef>
                <a:spcPct val="0"/>
              </a:spcBef>
              <a:spcAft>
                <a:spcPct val="0"/>
              </a:spcAft>
              <a:defRPr>
                <a:gradFill>
                  <a:gsLst>
                    <a:gs pos="14159">
                      <a:srgbClr val="505050"/>
                    </a:gs>
                    <a:gs pos="38000">
                      <a:srgbClr val="505050"/>
                    </a:gs>
                  </a:gsLst>
                  <a:lin ang="5400000" scaled="0"/>
                </a:gradFill>
                <a:ea typeface="Segoe UI" pitchFamily="34" charset="0"/>
                <a:cs typeface="Segoe UI" pitchFamily="34" charset="0"/>
              </a:defRPr>
            </a:lvl1p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372" b="0" i="0" u="none" strike="noStrike" kern="1200" cap="none" spc="0" normalizeH="0" baseline="0" noProof="0">
              <a:ln>
                <a:noFill/>
              </a:ln>
              <a:solidFill>
                <a:schemeClr val="tx1"/>
              </a:solidFill>
              <a:effectLst/>
              <a:uLnTx/>
              <a:uFillTx/>
              <a:latin typeface="Segoe UI"/>
              <a:cs typeface="Segoe UI" pitchFamily="34" charset="0"/>
            </a:endParaRPr>
          </a:p>
        </p:txBody>
      </p:sp>
      <p:sp>
        <p:nvSpPr>
          <p:cNvPr id="7" name="TextBox 6">
            <a:extLst>
              <a:ext uri="{FF2B5EF4-FFF2-40B4-BE49-F238E27FC236}">
                <a16:creationId xmlns:a16="http://schemas.microsoft.com/office/drawing/2014/main" id="{3F31D120-214B-459E-AE9A-0F198FCA1D81}"/>
              </a:ext>
            </a:extLst>
          </p:cNvPr>
          <p:cNvSpPr txBox="1"/>
          <p:nvPr/>
        </p:nvSpPr>
        <p:spPr>
          <a:xfrm>
            <a:off x="269240" y="1277831"/>
            <a:ext cx="2868559" cy="242315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79285" tIns="143428" rIns="179285" bIns="143428" rtlCol="0" anchor="t"/>
          <a:lstStyle>
            <a:defPPr>
              <a:defRPr lang="en-US"/>
            </a:defPPr>
            <a:lvl1pPr defTabSz="932472" fontAlgn="base">
              <a:spcBef>
                <a:spcPct val="0"/>
              </a:spcBef>
              <a:spcAft>
                <a:spcPct val="0"/>
              </a:spcAft>
              <a:defRPr>
                <a:gradFill>
                  <a:gsLst>
                    <a:gs pos="14159">
                      <a:srgbClr val="505050"/>
                    </a:gs>
                    <a:gs pos="38000">
                      <a:srgbClr val="505050"/>
                    </a:gs>
                  </a:gsLst>
                  <a:lin ang="5400000" scaled="0"/>
                </a:gradFill>
                <a:ea typeface="Segoe UI" pitchFamily="34" charset="0"/>
                <a:cs typeface="Segoe UI" pitchFamily="34" charset="0"/>
              </a:defRPr>
            </a:lvl1p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372" b="0" i="0" u="none" strike="noStrike" kern="1200" cap="none" spc="0" normalizeH="0" baseline="0" noProof="0">
              <a:ln>
                <a:noFill/>
              </a:ln>
              <a:gradFill>
                <a:gsLst>
                  <a:gs pos="14159">
                    <a:srgbClr val="505050"/>
                  </a:gs>
                  <a:gs pos="38000">
                    <a:srgbClr val="505050"/>
                  </a:gs>
                </a:gsLst>
                <a:lin ang="5400000" scaled="0"/>
              </a:gradFill>
              <a:effectLst/>
              <a:uLnTx/>
              <a:uFillTx/>
              <a:latin typeface="Segoe UI"/>
              <a:cs typeface="Segoe UI" pitchFamily="34" charset="0"/>
            </a:endParaRPr>
          </a:p>
        </p:txBody>
      </p:sp>
      <p:sp>
        <p:nvSpPr>
          <p:cNvPr id="8" name="TextBox 7">
            <a:extLst>
              <a:ext uri="{FF2B5EF4-FFF2-40B4-BE49-F238E27FC236}">
                <a16:creationId xmlns:a16="http://schemas.microsoft.com/office/drawing/2014/main" id="{F96D4328-8072-4780-AB71-DC3514AF00C9}"/>
              </a:ext>
            </a:extLst>
          </p:cNvPr>
          <p:cNvSpPr txBox="1"/>
          <p:nvPr/>
        </p:nvSpPr>
        <p:spPr>
          <a:xfrm>
            <a:off x="1136996" y="3289510"/>
            <a:ext cx="1133046" cy="190087"/>
          </a:xfrm>
          <a:prstGeom prst="rect">
            <a:avLst/>
          </a:prstGeom>
          <a:noFill/>
        </p:spPr>
        <p:txBody>
          <a:bodyPr wrap="none" lIns="0" tIns="0" rIns="0" bIns="0" rtlCol="0">
            <a:spAutoFit/>
          </a:bodyPr>
          <a:lstStyle/>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1372" b="0" i="0" u="none" strike="noStrike" kern="1200" cap="none" spc="0" normalizeH="0" baseline="0" noProof="0">
                <a:ln>
                  <a:noFill/>
                </a:ln>
                <a:gradFill>
                  <a:gsLst>
                    <a:gs pos="2917">
                      <a:srgbClr val="2F2F2F"/>
                    </a:gs>
                    <a:gs pos="30000">
                      <a:srgbClr val="2F2F2F"/>
                    </a:gs>
                  </a:gsLst>
                  <a:lin ang="5400000" scaled="0"/>
                </a:gradFill>
                <a:effectLst/>
                <a:uLnTx/>
                <a:uFillTx/>
                <a:latin typeface="Segoe UI"/>
                <a:ea typeface="+mn-ea"/>
                <a:cs typeface="+mn-cs"/>
                <a:hlinkClick r:id="rId4"/>
              </a:rPr>
              <a:t>aka.ms/o365ip</a:t>
            </a:r>
            <a:endParaRPr kumimoji="0" lang="en-US" sz="1372" b="0" i="0" u="none" strike="noStrike" kern="1200" cap="none" spc="0" normalizeH="0" baseline="0" noProof="0">
              <a:ln>
                <a:noFill/>
              </a:ln>
              <a:gradFill>
                <a:gsLst>
                  <a:gs pos="2917">
                    <a:srgbClr val="2F2F2F"/>
                  </a:gs>
                  <a:gs pos="30000">
                    <a:srgbClr val="2F2F2F"/>
                  </a:gs>
                </a:gsLst>
                <a:lin ang="5400000" scaled="0"/>
              </a:gradFill>
              <a:effectLst/>
              <a:uLnTx/>
              <a:uFillTx/>
              <a:latin typeface="Segoe UI"/>
              <a:ea typeface="+mn-ea"/>
              <a:cs typeface="+mn-cs"/>
            </a:endParaRPr>
          </a:p>
        </p:txBody>
      </p:sp>
      <p:sp>
        <p:nvSpPr>
          <p:cNvPr id="9" name="TextBox 8">
            <a:extLst>
              <a:ext uri="{FF2B5EF4-FFF2-40B4-BE49-F238E27FC236}">
                <a16:creationId xmlns:a16="http://schemas.microsoft.com/office/drawing/2014/main" id="{F68FEE3A-07F0-4D7C-B1CA-23EB6649F632}"/>
              </a:ext>
            </a:extLst>
          </p:cNvPr>
          <p:cNvSpPr txBox="1"/>
          <p:nvPr/>
        </p:nvSpPr>
        <p:spPr>
          <a:xfrm>
            <a:off x="3182135" y="3747972"/>
            <a:ext cx="2868559" cy="239312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79285" tIns="143428" rIns="179285" bIns="143428" rtlCol="0" anchor="t"/>
          <a:lstStyle>
            <a:defPPr>
              <a:defRPr lang="en-US"/>
            </a:defPPr>
            <a:lvl1pPr defTabSz="932472" fontAlgn="base">
              <a:spcBef>
                <a:spcPct val="0"/>
              </a:spcBef>
              <a:spcAft>
                <a:spcPct val="0"/>
              </a:spcAft>
              <a:defRPr>
                <a:gradFill>
                  <a:gsLst>
                    <a:gs pos="14159">
                      <a:srgbClr val="505050"/>
                    </a:gs>
                    <a:gs pos="38000">
                      <a:srgbClr val="505050"/>
                    </a:gs>
                  </a:gsLst>
                  <a:lin ang="5400000" scaled="0"/>
                </a:gradFill>
                <a:ea typeface="Segoe UI" pitchFamily="34" charset="0"/>
                <a:cs typeface="Segoe UI" pitchFamily="34" charset="0"/>
              </a:defRPr>
            </a:lvl1p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a:ln>
                <a:noFill/>
              </a:ln>
              <a:gradFill>
                <a:gsLst>
                  <a:gs pos="14159">
                    <a:srgbClr val="505050"/>
                  </a:gs>
                  <a:gs pos="38000">
                    <a:srgbClr val="505050"/>
                  </a:gs>
                </a:gsLst>
                <a:lin ang="5400000" scaled="0"/>
              </a:gradFill>
              <a:effectLst/>
              <a:uLnTx/>
              <a:uFillTx/>
              <a:latin typeface="Segoe UI"/>
              <a:cs typeface="Segoe UI" pitchFamily="34" charset="0"/>
            </a:endParaRPr>
          </a:p>
        </p:txBody>
      </p:sp>
      <p:sp>
        <p:nvSpPr>
          <p:cNvPr id="10" name="Text Placeholder 5">
            <a:extLst>
              <a:ext uri="{FF2B5EF4-FFF2-40B4-BE49-F238E27FC236}">
                <a16:creationId xmlns:a16="http://schemas.microsoft.com/office/drawing/2014/main" id="{D3BFBC2F-4650-476F-9057-08FB4EC6C99B}"/>
              </a:ext>
            </a:extLst>
          </p:cNvPr>
          <p:cNvSpPr txBox="1">
            <a:spLocks/>
          </p:cNvSpPr>
          <p:nvPr/>
        </p:nvSpPr>
        <p:spPr>
          <a:xfrm>
            <a:off x="3369375" y="3922243"/>
            <a:ext cx="2482286" cy="1723549"/>
          </a:xfrm>
          <a:prstGeom prst="rect">
            <a:avLst/>
          </a:prstGeom>
        </p:spPr>
        <p:txBody>
          <a:bodyPr vert="horz" wrap="square" lIns="0" tIns="0" rIns="0" bIns="0" rtlCol="0">
            <a:spAutoFit/>
          </a:bodyPr>
          <a:lstStyle>
            <a:lvl1pPr marL="0" marR="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400" b="1" kern="1200" spc="0" baseline="0" dirty="0">
                <a:solidFill>
                  <a:schemeClr val="accent1"/>
                </a:solidFill>
                <a:latin typeface="+mn-lt"/>
                <a:ea typeface="+mn-ea"/>
                <a:cs typeface="+mn-cs"/>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sz="1400" kern="1200" spc="0" baseline="0">
                <a:solidFill>
                  <a:schemeClr val="tx1"/>
                </a:solidFill>
                <a:latin typeface="+mn-lt"/>
                <a:ea typeface="+mn-ea"/>
                <a:cs typeface="+mn-cs"/>
              </a:defRPr>
            </a:lvl2pPr>
            <a:lvl3pPr marL="4572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400" kern="1200" spc="0" baseline="0">
                <a:gradFill>
                  <a:gsLst>
                    <a:gs pos="1250">
                      <a:schemeClr val="tx1"/>
                    </a:gs>
                    <a:gs pos="100000">
                      <a:schemeClr val="tx1"/>
                    </a:gs>
                  </a:gsLst>
                  <a:lin ang="5400000" scaled="0"/>
                </a:gradFill>
                <a:latin typeface="+mn-lt"/>
                <a:ea typeface="+mn-ea"/>
                <a:cs typeface="+mn-cs"/>
              </a:defRPr>
            </a:lvl3pPr>
            <a:lvl4pPr marL="6858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1200"/>
              </a:spcBef>
              <a:spcAft>
                <a:spcPts val="0"/>
              </a:spcAft>
              <a:buClrTx/>
              <a:buSzPct val="90000"/>
              <a:buFont typeface="Wingdings" panose="05000000000000000000" pitchFamily="2" charset="2"/>
              <a:buNone/>
              <a:tabLst/>
              <a:defRPr/>
            </a:pPr>
            <a:r>
              <a:rPr kumimoji="0" lang="en-US" sz="1600" b="1" i="0" u="none" strike="noStrike" kern="1200" cap="none" spc="0" normalizeH="0" baseline="0" noProof="0" dirty="0">
                <a:ln>
                  <a:noFill/>
                </a:ln>
                <a:solidFill>
                  <a:srgbClr val="243A5E"/>
                </a:solidFill>
                <a:effectLst/>
                <a:uLnTx/>
                <a:uFillTx/>
                <a:latin typeface="Segoe UI"/>
                <a:ea typeface="+mn-ea"/>
                <a:cs typeface="+mn-cs"/>
              </a:rPr>
              <a:t>Enable local egress</a:t>
            </a:r>
            <a:br>
              <a:rPr kumimoji="0" lang="en-US" sz="1600" b="1" i="0" u="none" strike="noStrike" kern="1200" cap="none" spc="0" normalizeH="0" baseline="0" noProof="0" dirty="0">
                <a:ln>
                  <a:noFill/>
                </a:ln>
                <a:solidFill>
                  <a:srgbClr val="D83B01"/>
                </a:solidFill>
                <a:effectLst/>
                <a:uLnTx/>
                <a:uFillTx/>
                <a:latin typeface="Segoe UI"/>
                <a:ea typeface="+mn-ea"/>
                <a:cs typeface="+mn-cs"/>
              </a:rPr>
            </a:br>
            <a:br>
              <a:rPr kumimoji="0" lang="en-US" sz="1600" b="1" i="0" u="none" strike="noStrike" kern="1200" cap="none" spc="0" normalizeH="0" baseline="0" noProof="0" dirty="0">
                <a:ln>
                  <a:noFill/>
                </a:ln>
                <a:solidFill>
                  <a:srgbClr val="D83B01"/>
                </a:solidFill>
                <a:effectLst/>
                <a:uLnTx/>
                <a:uFillTx/>
                <a:latin typeface="Segoe UI"/>
                <a:ea typeface="+mn-ea"/>
                <a:cs typeface="+mn-cs"/>
              </a:rPr>
            </a:br>
            <a:r>
              <a:rPr kumimoji="0" lang="en-US" sz="1600" b="0" i="0" u="none" strike="noStrike" kern="1200" cap="none" spc="0" normalizeH="0" baseline="0" noProof="0" dirty="0" err="1">
                <a:ln>
                  <a:noFill/>
                </a:ln>
                <a:solidFill>
                  <a:srgbClr val="2F2F2F"/>
                </a:solidFill>
                <a:effectLst/>
                <a:uLnTx/>
                <a:uFillTx/>
                <a:latin typeface="Segoe UI"/>
                <a:ea typeface="+mn-ea"/>
                <a:cs typeface="+mn-cs"/>
              </a:rPr>
              <a:t>Egress</a:t>
            </a:r>
            <a:r>
              <a:rPr kumimoji="0" lang="en-US" sz="1600" b="0" i="0" u="none" strike="noStrike" kern="1200" cap="none" spc="0" normalizeH="0" baseline="0" noProof="0" dirty="0">
                <a:ln>
                  <a:noFill/>
                </a:ln>
                <a:solidFill>
                  <a:srgbClr val="2F2F2F"/>
                </a:solidFill>
                <a:effectLst/>
                <a:uLnTx/>
                <a:uFillTx/>
                <a:latin typeface="Segoe UI"/>
                <a:ea typeface="+mn-ea"/>
                <a:cs typeface="+mn-cs"/>
              </a:rPr>
              <a:t> Microsoft 365 data connections through Internet as close to the user as practical with matching DNS resolution.</a:t>
            </a:r>
          </a:p>
        </p:txBody>
      </p:sp>
      <p:sp>
        <p:nvSpPr>
          <p:cNvPr id="11" name="TextBox 10">
            <a:extLst>
              <a:ext uri="{FF2B5EF4-FFF2-40B4-BE49-F238E27FC236}">
                <a16:creationId xmlns:a16="http://schemas.microsoft.com/office/drawing/2014/main" id="{52889E00-AE2E-4A30-B1D9-15B48757D209}"/>
              </a:ext>
            </a:extLst>
          </p:cNvPr>
          <p:cNvSpPr txBox="1"/>
          <p:nvPr/>
        </p:nvSpPr>
        <p:spPr>
          <a:xfrm>
            <a:off x="3182135" y="1277831"/>
            <a:ext cx="2868559" cy="242315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79285" tIns="143428" rIns="179285" bIns="143428" rtlCol="0" anchor="t"/>
          <a:lstStyle>
            <a:defPPr>
              <a:defRPr lang="en-US"/>
            </a:defPPr>
            <a:lvl1pPr defTabSz="932472" fontAlgn="base">
              <a:spcBef>
                <a:spcPct val="0"/>
              </a:spcBef>
              <a:spcAft>
                <a:spcPct val="0"/>
              </a:spcAft>
              <a:defRPr>
                <a:gradFill>
                  <a:gsLst>
                    <a:gs pos="14159">
                      <a:srgbClr val="505050"/>
                    </a:gs>
                    <a:gs pos="38000">
                      <a:srgbClr val="505050"/>
                    </a:gs>
                  </a:gsLst>
                  <a:lin ang="5400000" scaled="0"/>
                </a:gradFill>
                <a:ea typeface="Segoe UI" pitchFamily="34" charset="0"/>
                <a:cs typeface="Segoe UI" pitchFamily="34" charset="0"/>
              </a:defRPr>
            </a:lvl1p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a:ln>
                <a:noFill/>
              </a:ln>
              <a:gradFill>
                <a:gsLst>
                  <a:gs pos="14159">
                    <a:srgbClr val="505050"/>
                  </a:gs>
                  <a:gs pos="38000">
                    <a:srgbClr val="505050"/>
                  </a:gs>
                </a:gsLst>
                <a:lin ang="5400000" scaled="0"/>
              </a:gradFill>
              <a:effectLst/>
              <a:uLnTx/>
              <a:uFillTx/>
              <a:latin typeface="Segoe UI"/>
              <a:cs typeface="Segoe UI" pitchFamily="34" charset="0"/>
            </a:endParaRPr>
          </a:p>
        </p:txBody>
      </p:sp>
      <p:sp>
        <p:nvSpPr>
          <p:cNvPr id="12" name="TextBox 11">
            <a:extLst>
              <a:ext uri="{FF2B5EF4-FFF2-40B4-BE49-F238E27FC236}">
                <a16:creationId xmlns:a16="http://schemas.microsoft.com/office/drawing/2014/main" id="{57415DA1-1FC1-4E40-91AD-A11FF26CFC4D}"/>
              </a:ext>
            </a:extLst>
          </p:cNvPr>
          <p:cNvSpPr txBox="1"/>
          <p:nvPr/>
        </p:nvSpPr>
        <p:spPr>
          <a:xfrm>
            <a:off x="6096973" y="3747972"/>
            <a:ext cx="2868559" cy="239312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79285" tIns="143428" rIns="179285" bIns="143428" rtlCol="0" anchor="t"/>
          <a:lstStyle>
            <a:defPPr>
              <a:defRPr lang="en-US"/>
            </a:defPPr>
            <a:lvl1pPr defTabSz="932472" fontAlgn="base">
              <a:spcBef>
                <a:spcPct val="0"/>
              </a:spcBef>
              <a:spcAft>
                <a:spcPct val="0"/>
              </a:spcAft>
              <a:defRPr>
                <a:gradFill>
                  <a:gsLst>
                    <a:gs pos="14159">
                      <a:srgbClr val="505050"/>
                    </a:gs>
                    <a:gs pos="38000">
                      <a:srgbClr val="505050"/>
                    </a:gs>
                  </a:gsLst>
                  <a:lin ang="5400000" scaled="0"/>
                </a:gradFill>
                <a:ea typeface="Segoe UI" pitchFamily="34" charset="0"/>
                <a:cs typeface="Segoe UI" pitchFamily="34" charset="0"/>
              </a:defRPr>
            </a:lvl1p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a:ln>
                <a:noFill/>
              </a:ln>
              <a:gradFill>
                <a:gsLst>
                  <a:gs pos="14159">
                    <a:srgbClr val="505050"/>
                  </a:gs>
                  <a:gs pos="38000">
                    <a:srgbClr val="505050"/>
                  </a:gs>
                </a:gsLst>
                <a:lin ang="5400000" scaled="0"/>
              </a:gradFill>
              <a:effectLst/>
              <a:uLnTx/>
              <a:uFillTx/>
              <a:latin typeface="Segoe UI"/>
              <a:cs typeface="Segoe UI" pitchFamily="34" charset="0"/>
            </a:endParaRPr>
          </a:p>
        </p:txBody>
      </p:sp>
      <p:sp>
        <p:nvSpPr>
          <p:cNvPr id="13" name="Text Placeholder 5">
            <a:extLst>
              <a:ext uri="{FF2B5EF4-FFF2-40B4-BE49-F238E27FC236}">
                <a16:creationId xmlns:a16="http://schemas.microsoft.com/office/drawing/2014/main" id="{10753D48-840E-4B52-A109-9168FE0C6195}"/>
              </a:ext>
            </a:extLst>
          </p:cNvPr>
          <p:cNvSpPr txBox="1">
            <a:spLocks/>
          </p:cNvSpPr>
          <p:nvPr/>
        </p:nvSpPr>
        <p:spPr>
          <a:xfrm>
            <a:off x="6295207" y="3922243"/>
            <a:ext cx="2482286" cy="1969770"/>
          </a:xfrm>
          <a:prstGeom prst="rect">
            <a:avLst/>
          </a:prstGeom>
        </p:spPr>
        <p:txBody>
          <a:bodyPr vert="horz" wrap="square" lIns="0" tIns="0" rIns="0" bIns="0" rtlCol="0">
            <a:spAutoFit/>
          </a:bodyPr>
          <a:lstStyle>
            <a:lvl1pPr marL="0" marR="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400" b="1" kern="1200" spc="0" baseline="0" dirty="0">
                <a:solidFill>
                  <a:schemeClr val="accent1"/>
                </a:solidFill>
                <a:latin typeface="+mn-lt"/>
                <a:ea typeface="+mn-ea"/>
                <a:cs typeface="+mn-cs"/>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sz="1400" kern="1200" spc="0" baseline="0">
                <a:solidFill>
                  <a:schemeClr val="tx1"/>
                </a:solidFill>
                <a:latin typeface="+mn-lt"/>
                <a:ea typeface="+mn-ea"/>
                <a:cs typeface="+mn-cs"/>
              </a:defRPr>
            </a:lvl2pPr>
            <a:lvl3pPr marL="4572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400" kern="1200" spc="0" baseline="0">
                <a:gradFill>
                  <a:gsLst>
                    <a:gs pos="1250">
                      <a:schemeClr val="tx1"/>
                    </a:gs>
                    <a:gs pos="100000">
                      <a:schemeClr val="tx1"/>
                    </a:gs>
                  </a:gsLst>
                  <a:lin ang="5400000" scaled="0"/>
                </a:gradFill>
                <a:latin typeface="+mn-lt"/>
                <a:ea typeface="+mn-ea"/>
                <a:cs typeface="+mn-cs"/>
              </a:defRPr>
            </a:lvl3pPr>
            <a:lvl4pPr marL="6858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695" rtl="0" eaLnBrk="1" fontAlgn="auto" latinLnBrk="0" hangingPunct="1">
              <a:lnSpc>
                <a:spcPct val="100000"/>
              </a:lnSpc>
              <a:spcBef>
                <a:spcPts val="1200"/>
              </a:spcBef>
              <a:spcAft>
                <a:spcPts val="0"/>
              </a:spcAft>
              <a:buClrTx/>
              <a:buSzPct val="90000"/>
              <a:buFont typeface="Wingdings" panose="05000000000000000000" pitchFamily="2" charset="2"/>
              <a:buNone/>
              <a:tabLst/>
              <a:defRPr/>
            </a:pPr>
            <a:r>
              <a:rPr kumimoji="0" lang="en-US" sz="1600" b="1" i="0" u="none" strike="noStrike" kern="1200" cap="none" spc="0" normalizeH="0" baseline="0" noProof="0" dirty="0">
                <a:ln>
                  <a:noFill/>
                </a:ln>
                <a:solidFill>
                  <a:srgbClr val="243A5E"/>
                </a:solidFill>
                <a:effectLst/>
                <a:uLnTx/>
                <a:uFillTx/>
                <a:latin typeface="Segoe UI"/>
                <a:ea typeface="+mn-ea"/>
                <a:cs typeface="+mn-cs"/>
              </a:rPr>
              <a:t>Enable direct connectivity</a:t>
            </a:r>
            <a:br>
              <a:rPr kumimoji="0" lang="en-US" sz="1600" b="1" i="0" u="none" strike="noStrike" kern="1200" cap="none" spc="0" normalizeH="0" baseline="0" noProof="0" dirty="0">
                <a:ln>
                  <a:noFill/>
                </a:ln>
                <a:solidFill>
                  <a:srgbClr val="D83B01"/>
                </a:solidFill>
                <a:effectLst/>
                <a:uLnTx/>
                <a:uFillTx/>
                <a:latin typeface="Segoe UI"/>
                <a:ea typeface="+mn-ea"/>
                <a:cs typeface="+mn-cs"/>
              </a:rPr>
            </a:br>
            <a:br>
              <a:rPr kumimoji="0" lang="en-US" sz="1600" b="1" i="0" u="none" strike="noStrike" kern="1200" cap="none" spc="0" normalizeH="0" baseline="0" noProof="0" dirty="0">
                <a:ln>
                  <a:noFill/>
                </a:ln>
                <a:solidFill>
                  <a:srgbClr val="D83B01"/>
                </a:solidFill>
                <a:effectLst/>
                <a:uLnTx/>
                <a:uFillTx/>
                <a:latin typeface="Segoe UI"/>
                <a:ea typeface="+mn-ea"/>
                <a:cs typeface="+mn-cs"/>
              </a:rPr>
            </a:br>
            <a:r>
              <a:rPr kumimoji="0" lang="en-US" sz="1600" b="0" i="0" u="none" strike="noStrike" kern="1200" cap="none" spc="0" normalizeH="0" baseline="0" noProof="0" dirty="0">
                <a:ln>
                  <a:noFill/>
                </a:ln>
                <a:solidFill>
                  <a:srgbClr val="2F2F2F"/>
                </a:solidFill>
                <a:effectLst/>
                <a:uLnTx/>
                <a:uFillTx/>
                <a:latin typeface="Segoe UI"/>
                <a:ea typeface="+mn-ea"/>
                <a:cs typeface="+mn-cs"/>
              </a:rPr>
              <a:t>Enable direct egress for Microsoft 365 connections. Avoid network hairpins and minimize network latency (RTT) to Microsoft’s global network.</a:t>
            </a:r>
          </a:p>
        </p:txBody>
      </p:sp>
      <p:sp>
        <p:nvSpPr>
          <p:cNvPr id="14" name="TextBox 13">
            <a:extLst>
              <a:ext uri="{FF2B5EF4-FFF2-40B4-BE49-F238E27FC236}">
                <a16:creationId xmlns:a16="http://schemas.microsoft.com/office/drawing/2014/main" id="{AC30C593-F656-4A09-934B-A8B39EE3972C}"/>
              </a:ext>
            </a:extLst>
          </p:cNvPr>
          <p:cNvSpPr txBox="1"/>
          <p:nvPr/>
        </p:nvSpPr>
        <p:spPr>
          <a:xfrm>
            <a:off x="6096973" y="1277831"/>
            <a:ext cx="2868559" cy="242315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79285" tIns="143428" rIns="179285" bIns="143428" rtlCol="0" anchor="t"/>
          <a:lstStyle>
            <a:defPPr>
              <a:defRPr lang="en-US"/>
            </a:defPPr>
            <a:lvl1pPr defTabSz="932472" fontAlgn="base">
              <a:spcBef>
                <a:spcPct val="0"/>
              </a:spcBef>
              <a:spcAft>
                <a:spcPct val="0"/>
              </a:spcAft>
              <a:defRPr>
                <a:gradFill>
                  <a:gsLst>
                    <a:gs pos="14159">
                      <a:srgbClr val="505050"/>
                    </a:gs>
                    <a:gs pos="38000">
                      <a:srgbClr val="505050"/>
                    </a:gs>
                  </a:gsLst>
                  <a:lin ang="5400000" scaled="0"/>
                </a:gradFill>
                <a:ea typeface="Segoe UI" pitchFamily="34" charset="0"/>
                <a:cs typeface="Segoe UI" pitchFamily="34" charset="0"/>
              </a:defRPr>
            </a:lvl1p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a:ln>
                <a:noFill/>
              </a:ln>
              <a:gradFill>
                <a:gsLst>
                  <a:gs pos="14159">
                    <a:srgbClr val="505050"/>
                  </a:gs>
                  <a:gs pos="38000">
                    <a:srgbClr val="505050"/>
                  </a:gs>
                </a:gsLst>
                <a:lin ang="5400000" scaled="0"/>
              </a:gradFill>
              <a:effectLst/>
              <a:uLnTx/>
              <a:uFillTx/>
              <a:latin typeface="Segoe UI"/>
              <a:cs typeface="Segoe UI" pitchFamily="34" charset="0"/>
            </a:endParaRPr>
          </a:p>
        </p:txBody>
      </p:sp>
      <p:sp>
        <p:nvSpPr>
          <p:cNvPr id="15" name="TextBox 14">
            <a:extLst>
              <a:ext uri="{FF2B5EF4-FFF2-40B4-BE49-F238E27FC236}">
                <a16:creationId xmlns:a16="http://schemas.microsoft.com/office/drawing/2014/main" id="{D6823298-1A1E-4E9E-B4FE-135EE3E0B9B6}"/>
              </a:ext>
            </a:extLst>
          </p:cNvPr>
          <p:cNvSpPr txBox="1"/>
          <p:nvPr/>
        </p:nvSpPr>
        <p:spPr>
          <a:xfrm>
            <a:off x="9009866" y="3747972"/>
            <a:ext cx="3013811" cy="239312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79285" tIns="143428" rIns="179285" bIns="143428" rtlCol="0" anchor="t"/>
          <a:lstStyle>
            <a:defPPr>
              <a:defRPr lang="en-US"/>
            </a:defPPr>
            <a:lvl1pPr defTabSz="932472" fontAlgn="base">
              <a:spcBef>
                <a:spcPct val="0"/>
              </a:spcBef>
              <a:spcAft>
                <a:spcPct val="0"/>
              </a:spcAft>
              <a:defRPr>
                <a:gradFill>
                  <a:gsLst>
                    <a:gs pos="14159">
                      <a:srgbClr val="505050"/>
                    </a:gs>
                    <a:gs pos="38000">
                      <a:srgbClr val="505050"/>
                    </a:gs>
                  </a:gsLst>
                  <a:lin ang="5400000" scaled="0"/>
                </a:gradFill>
                <a:ea typeface="Segoe UI" pitchFamily="34" charset="0"/>
                <a:cs typeface="Segoe UI" pitchFamily="34" charset="0"/>
              </a:defRPr>
            </a:lvl1p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a:ln>
                <a:noFill/>
              </a:ln>
              <a:gradFill>
                <a:gsLst>
                  <a:gs pos="14159">
                    <a:srgbClr val="505050"/>
                  </a:gs>
                  <a:gs pos="38000">
                    <a:srgbClr val="505050"/>
                  </a:gs>
                </a:gsLst>
                <a:lin ang="5400000" scaled="0"/>
              </a:gradFill>
              <a:effectLst/>
              <a:uLnTx/>
              <a:uFillTx/>
              <a:latin typeface="Segoe UI"/>
              <a:cs typeface="Segoe UI" pitchFamily="34" charset="0"/>
            </a:endParaRPr>
          </a:p>
        </p:txBody>
      </p:sp>
      <p:sp>
        <p:nvSpPr>
          <p:cNvPr id="16" name="Text Placeholder 5">
            <a:extLst>
              <a:ext uri="{FF2B5EF4-FFF2-40B4-BE49-F238E27FC236}">
                <a16:creationId xmlns:a16="http://schemas.microsoft.com/office/drawing/2014/main" id="{792AB506-FF5B-44F1-B68E-599A6604082D}"/>
              </a:ext>
            </a:extLst>
          </p:cNvPr>
          <p:cNvSpPr txBox="1">
            <a:spLocks/>
          </p:cNvSpPr>
          <p:nvPr/>
        </p:nvSpPr>
        <p:spPr>
          <a:xfrm>
            <a:off x="9068950" y="3922243"/>
            <a:ext cx="2853809" cy="2215991"/>
          </a:xfrm>
          <a:prstGeom prst="rect">
            <a:avLst/>
          </a:prstGeom>
        </p:spPr>
        <p:txBody>
          <a:bodyPr vert="horz" wrap="square" lIns="0" tIns="0" rIns="0" bIns="0" rtlCol="0">
            <a:spAutoFit/>
          </a:bodyPr>
          <a:lstStyle>
            <a:lvl1pPr marL="0" marR="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400" b="1" kern="1200" spc="0" baseline="0" dirty="0">
                <a:solidFill>
                  <a:schemeClr val="accent1"/>
                </a:solidFill>
                <a:latin typeface="+mn-lt"/>
                <a:ea typeface="+mn-ea"/>
                <a:cs typeface="+mn-cs"/>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sz="1400" kern="1200" spc="0" baseline="0">
                <a:solidFill>
                  <a:schemeClr val="tx1"/>
                </a:solidFill>
                <a:latin typeface="+mn-lt"/>
                <a:ea typeface="+mn-ea"/>
                <a:cs typeface="+mn-cs"/>
              </a:defRPr>
            </a:lvl2pPr>
            <a:lvl3pPr marL="4572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400" kern="1200" spc="0" baseline="0">
                <a:gradFill>
                  <a:gsLst>
                    <a:gs pos="1250">
                      <a:schemeClr val="tx1"/>
                    </a:gs>
                    <a:gs pos="100000">
                      <a:schemeClr val="tx1"/>
                    </a:gs>
                  </a:gsLst>
                  <a:lin ang="5400000" scaled="0"/>
                </a:gradFill>
                <a:latin typeface="+mn-lt"/>
                <a:ea typeface="+mn-ea"/>
                <a:cs typeface="+mn-cs"/>
              </a:defRPr>
            </a:lvl3pPr>
            <a:lvl4pPr marL="6858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defTabSz="932695">
              <a:lnSpc>
                <a:spcPct val="100000"/>
              </a:lnSpc>
              <a:spcBef>
                <a:spcPts val="1200"/>
              </a:spcBef>
              <a:defRPr/>
            </a:pPr>
            <a:r>
              <a:rPr kumimoji="0" lang="en-US" sz="1600" b="1" i="0" u="none" strike="noStrike" kern="1200" cap="none" spc="0" normalizeH="0" baseline="0" noProof="0" dirty="0">
                <a:ln>
                  <a:noFill/>
                </a:ln>
                <a:solidFill>
                  <a:srgbClr val="243A5E"/>
                </a:solidFill>
                <a:effectLst/>
                <a:uLnTx/>
                <a:uFillTx/>
                <a:latin typeface="Segoe UI"/>
                <a:ea typeface="+mn-ea"/>
                <a:cs typeface="+mn-cs"/>
              </a:rPr>
              <a:t>Modernize security for SaaS</a:t>
            </a:r>
            <a:br>
              <a:rPr kumimoji="0" lang="en-US" sz="1600" b="1" i="0" u="none" strike="noStrike" kern="1200" cap="none" spc="0" normalizeH="0" baseline="0" noProof="0" dirty="0">
                <a:ln>
                  <a:noFill/>
                </a:ln>
                <a:solidFill>
                  <a:srgbClr val="D83B01"/>
                </a:solidFill>
                <a:effectLst/>
                <a:uLnTx/>
                <a:uFillTx/>
                <a:latin typeface="Segoe UI"/>
                <a:ea typeface="+mn-ea"/>
                <a:cs typeface="+mn-cs"/>
              </a:rPr>
            </a:br>
            <a:br>
              <a:rPr kumimoji="0" lang="en-US" sz="1600" b="1" i="0" u="none" strike="noStrike" kern="1200" cap="none" spc="0" normalizeH="0" baseline="0" noProof="0" dirty="0">
                <a:ln>
                  <a:noFill/>
                </a:ln>
                <a:solidFill>
                  <a:srgbClr val="D83B01"/>
                </a:solidFill>
                <a:effectLst/>
                <a:uLnTx/>
                <a:uFillTx/>
                <a:latin typeface="Segoe UI"/>
                <a:ea typeface="+mn-ea"/>
                <a:cs typeface="+mn-cs"/>
              </a:rPr>
            </a:br>
            <a:r>
              <a:rPr kumimoji="0" lang="en-US" sz="1600" b="0" i="0" u="none" strike="noStrike" kern="1200" cap="none" spc="0" normalizeH="0" baseline="0" noProof="0" dirty="0">
                <a:ln>
                  <a:noFill/>
                </a:ln>
                <a:solidFill>
                  <a:srgbClr val="2F2F2F"/>
                </a:solidFill>
                <a:effectLst/>
                <a:uLnTx/>
                <a:uFillTx/>
                <a:latin typeface="Segoe UI"/>
                <a:ea typeface="+mn-ea"/>
                <a:cs typeface="+mn-cs"/>
              </a:rPr>
              <a:t>Avoid intrusive network security for Microsoft 365 connections. </a:t>
            </a:r>
            <a:r>
              <a:rPr lang="en-GB" sz="1600" b="0" dirty="0">
                <a:solidFill>
                  <a:srgbClr val="2F2F2F"/>
                </a:solidFill>
                <a:latin typeface="Segoe UI"/>
              </a:rPr>
              <a:t>Bypa</a:t>
            </a:r>
            <a:r>
              <a:rPr lang="en-US" sz="1600" b="0" dirty="0">
                <a:solidFill>
                  <a:srgbClr val="2F2F2F"/>
                </a:solidFill>
                <a:latin typeface="Segoe UI"/>
              </a:rPr>
              <a:t>ss proxies, traffic inspection devices, and avoid duplicating security controls already available in Microsoft 365</a:t>
            </a:r>
          </a:p>
        </p:txBody>
      </p:sp>
      <p:sp>
        <p:nvSpPr>
          <p:cNvPr id="17" name="TextBox 16">
            <a:extLst>
              <a:ext uri="{FF2B5EF4-FFF2-40B4-BE49-F238E27FC236}">
                <a16:creationId xmlns:a16="http://schemas.microsoft.com/office/drawing/2014/main" id="{29B16A6D-23C7-4078-88DE-79361F02F297}"/>
              </a:ext>
            </a:extLst>
          </p:cNvPr>
          <p:cNvSpPr txBox="1"/>
          <p:nvPr/>
        </p:nvSpPr>
        <p:spPr>
          <a:xfrm>
            <a:off x="9009867" y="1277831"/>
            <a:ext cx="3013810" cy="242315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79285" tIns="143428" rIns="179285" bIns="143428" rtlCol="0" anchor="t"/>
          <a:lstStyle>
            <a:defPPr>
              <a:defRPr lang="en-US"/>
            </a:defPPr>
            <a:lvl1pPr defTabSz="932472" fontAlgn="base">
              <a:spcBef>
                <a:spcPct val="0"/>
              </a:spcBef>
              <a:spcAft>
                <a:spcPct val="0"/>
              </a:spcAft>
              <a:defRPr>
                <a:gradFill>
                  <a:gsLst>
                    <a:gs pos="14159">
                      <a:srgbClr val="505050"/>
                    </a:gs>
                    <a:gs pos="38000">
                      <a:srgbClr val="505050"/>
                    </a:gs>
                  </a:gsLst>
                  <a:lin ang="5400000" scaled="0"/>
                </a:gradFill>
                <a:ea typeface="Segoe UI" pitchFamily="34" charset="0"/>
                <a:cs typeface="Segoe UI" pitchFamily="34" charset="0"/>
              </a:defRPr>
            </a:lvl1p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a:ln>
                <a:noFill/>
              </a:ln>
              <a:gradFill>
                <a:gsLst>
                  <a:gs pos="14159">
                    <a:srgbClr val="505050"/>
                  </a:gs>
                  <a:gs pos="38000">
                    <a:srgbClr val="505050"/>
                  </a:gs>
                </a:gsLst>
                <a:lin ang="5400000" scaled="0"/>
              </a:gradFill>
              <a:effectLst/>
              <a:uLnTx/>
              <a:uFillTx/>
              <a:latin typeface="Segoe UI"/>
              <a:cs typeface="Segoe UI" pitchFamily="34" charset="0"/>
            </a:endParaRPr>
          </a:p>
        </p:txBody>
      </p:sp>
      <p:sp>
        <p:nvSpPr>
          <p:cNvPr id="19" name="Rectangle 18">
            <a:extLst>
              <a:ext uri="{FF2B5EF4-FFF2-40B4-BE49-F238E27FC236}">
                <a16:creationId xmlns:a16="http://schemas.microsoft.com/office/drawing/2014/main" id="{1A276D44-8BC5-4139-8FCC-B6E31DA8941C}"/>
              </a:ext>
            </a:extLst>
          </p:cNvPr>
          <p:cNvSpPr/>
          <p:nvPr/>
        </p:nvSpPr>
        <p:spPr>
          <a:xfrm>
            <a:off x="7255866" y="3069411"/>
            <a:ext cx="307139" cy="475770"/>
          </a:xfrm>
          <a:prstGeom prst="rect">
            <a:avLst/>
          </a:prstGeom>
        </p:spPr>
        <p:txBody>
          <a:bodyPr wrap="non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cxnSp>
        <p:nvCxnSpPr>
          <p:cNvPr id="20" name="Straight Arrow Connector 19">
            <a:extLst>
              <a:ext uri="{FF2B5EF4-FFF2-40B4-BE49-F238E27FC236}">
                <a16:creationId xmlns:a16="http://schemas.microsoft.com/office/drawing/2014/main" id="{E6C24F85-4117-4D8E-A59E-E9899248D4D7}"/>
              </a:ext>
            </a:extLst>
          </p:cNvPr>
          <p:cNvCxnSpPr>
            <a:cxnSpLocks/>
            <a:endCxn id="21" idx="5"/>
          </p:cNvCxnSpPr>
          <p:nvPr/>
        </p:nvCxnSpPr>
        <p:spPr>
          <a:xfrm>
            <a:off x="6985604" y="2439592"/>
            <a:ext cx="829870" cy="0"/>
          </a:xfrm>
          <a:prstGeom prst="straightConnector1">
            <a:avLst/>
          </a:prstGeom>
          <a:ln w="28575">
            <a:solidFill>
              <a:srgbClr val="00B050"/>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21" name="cloud" title="Icon of a cloud">
            <a:extLst>
              <a:ext uri="{FF2B5EF4-FFF2-40B4-BE49-F238E27FC236}">
                <a16:creationId xmlns:a16="http://schemas.microsoft.com/office/drawing/2014/main" id="{9AD7E8A0-722B-4574-9F97-A400D39C2719}"/>
              </a:ext>
            </a:extLst>
          </p:cNvPr>
          <p:cNvSpPr>
            <a:spLocks noChangeAspect="1"/>
          </p:cNvSpPr>
          <p:nvPr/>
        </p:nvSpPr>
        <p:spPr bwMode="auto">
          <a:xfrm>
            <a:off x="7815474" y="2209072"/>
            <a:ext cx="671919" cy="384790"/>
          </a:xfrm>
          <a:custGeom>
            <a:avLst/>
            <a:gdLst>
              <a:gd name="T0" fmla="*/ 281 w 344"/>
              <a:gd name="T1" fmla="*/ 216 h 217"/>
              <a:gd name="T2" fmla="*/ 281 w 344"/>
              <a:gd name="T3" fmla="*/ 217 h 217"/>
              <a:gd name="T4" fmla="*/ 88 w 344"/>
              <a:gd name="T5" fmla="*/ 217 h 217"/>
              <a:gd name="T6" fmla="*/ 88 w 344"/>
              <a:gd name="T7" fmla="*/ 217 h 217"/>
              <a:gd name="T8" fmla="*/ 86 w 344"/>
              <a:gd name="T9" fmla="*/ 217 h 217"/>
              <a:gd name="T10" fmla="*/ 0 w 344"/>
              <a:gd name="T11" fmla="*/ 130 h 217"/>
              <a:gd name="T12" fmla="*/ 86 w 344"/>
              <a:gd name="T13" fmla="*/ 44 h 217"/>
              <a:gd name="T14" fmla="*/ 104 w 344"/>
              <a:gd name="T15" fmla="*/ 45 h 217"/>
              <a:gd name="T16" fmla="*/ 184 w 344"/>
              <a:gd name="T17" fmla="*/ 0 h 217"/>
              <a:gd name="T18" fmla="*/ 278 w 344"/>
              <a:gd name="T19" fmla="*/ 85 h 217"/>
              <a:gd name="T20" fmla="*/ 278 w 344"/>
              <a:gd name="T21" fmla="*/ 85 h 217"/>
              <a:gd name="T22" fmla="*/ 344 w 344"/>
              <a:gd name="T23" fmla="*/ 151 h 217"/>
              <a:gd name="T24" fmla="*/ 281 w 344"/>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17">
                <a:moveTo>
                  <a:pt x="281" y="216"/>
                </a:moveTo>
                <a:cubicBezTo>
                  <a:pt x="281" y="217"/>
                  <a:pt x="281" y="217"/>
                  <a:pt x="281" y="217"/>
                </a:cubicBezTo>
                <a:cubicBezTo>
                  <a:pt x="88" y="217"/>
                  <a:pt x="88" y="217"/>
                  <a:pt x="88" y="217"/>
                </a:cubicBezTo>
                <a:cubicBezTo>
                  <a:pt x="88" y="217"/>
                  <a:pt x="88" y="217"/>
                  <a:pt x="88" y="217"/>
                </a:cubicBezTo>
                <a:cubicBezTo>
                  <a:pt x="87" y="217"/>
                  <a:pt x="87" y="217"/>
                  <a:pt x="86" y="217"/>
                </a:cubicBezTo>
                <a:cubicBezTo>
                  <a:pt x="39" y="217"/>
                  <a:pt x="0" y="178"/>
                  <a:pt x="0" y="130"/>
                </a:cubicBezTo>
                <a:cubicBezTo>
                  <a:pt x="0" y="82"/>
                  <a:pt x="39" y="44"/>
                  <a:pt x="86" y="44"/>
                </a:cubicBezTo>
                <a:cubicBezTo>
                  <a:pt x="92" y="44"/>
                  <a:pt x="98" y="44"/>
                  <a:pt x="104" y="45"/>
                </a:cubicBezTo>
                <a:cubicBezTo>
                  <a:pt x="121" y="18"/>
                  <a:pt x="150" y="0"/>
                  <a:pt x="184" y="0"/>
                </a:cubicBezTo>
                <a:cubicBezTo>
                  <a:pt x="233" y="0"/>
                  <a:pt x="273" y="37"/>
                  <a:pt x="278" y="85"/>
                </a:cubicBezTo>
                <a:cubicBezTo>
                  <a:pt x="278" y="85"/>
                  <a:pt x="278" y="85"/>
                  <a:pt x="278" y="85"/>
                </a:cubicBezTo>
                <a:cubicBezTo>
                  <a:pt x="315" y="85"/>
                  <a:pt x="344" y="114"/>
                  <a:pt x="344" y="151"/>
                </a:cubicBezTo>
                <a:cubicBezTo>
                  <a:pt x="344" y="186"/>
                  <a:pt x="316" y="215"/>
                  <a:pt x="281" y="216"/>
                </a:cubicBezTo>
                <a:close/>
              </a:path>
            </a:pathLst>
          </a:custGeom>
          <a:solidFill>
            <a:schemeClr val="bg2"/>
          </a:solidFill>
          <a:ln w="12700" cap="sq">
            <a:solidFill>
              <a:schemeClr val="tx1"/>
            </a:solidFill>
            <a:prstDash val="solid"/>
            <a:miter lim="800000"/>
            <a:headEnd/>
            <a:tailEnd/>
          </a:ln>
        </p:spPr>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568" b="0" i="0" u="none" strike="noStrike" kern="1200" cap="none" spc="0" normalizeH="0" baseline="0" noProof="0">
              <a:ln>
                <a:noFill/>
              </a:ln>
              <a:solidFill>
                <a:srgbClr val="1A1A1A"/>
              </a:solidFill>
              <a:effectLst/>
              <a:uLnTx/>
              <a:uFillTx/>
              <a:latin typeface="Segoe UI"/>
              <a:ea typeface="+mn-ea"/>
              <a:cs typeface="+mn-cs"/>
            </a:endParaRPr>
          </a:p>
        </p:txBody>
      </p:sp>
      <p:sp>
        <p:nvSpPr>
          <p:cNvPr id="24" name="cloud" title="Icon of a cloud">
            <a:extLst>
              <a:ext uri="{FF2B5EF4-FFF2-40B4-BE49-F238E27FC236}">
                <a16:creationId xmlns:a16="http://schemas.microsoft.com/office/drawing/2014/main" id="{26D1D17C-9BC5-4E04-8FC2-1478D7883E42}"/>
              </a:ext>
            </a:extLst>
          </p:cNvPr>
          <p:cNvSpPr>
            <a:spLocks noChangeAspect="1"/>
          </p:cNvSpPr>
          <p:nvPr/>
        </p:nvSpPr>
        <p:spPr bwMode="auto">
          <a:xfrm>
            <a:off x="7176023" y="2246377"/>
            <a:ext cx="389434" cy="252535"/>
          </a:xfrm>
          <a:custGeom>
            <a:avLst/>
            <a:gdLst>
              <a:gd name="T0" fmla="*/ 281 w 344"/>
              <a:gd name="T1" fmla="*/ 216 h 217"/>
              <a:gd name="T2" fmla="*/ 281 w 344"/>
              <a:gd name="T3" fmla="*/ 217 h 217"/>
              <a:gd name="T4" fmla="*/ 88 w 344"/>
              <a:gd name="T5" fmla="*/ 217 h 217"/>
              <a:gd name="T6" fmla="*/ 88 w 344"/>
              <a:gd name="T7" fmla="*/ 217 h 217"/>
              <a:gd name="T8" fmla="*/ 86 w 344"/>
              <a:gd name="T9" fmla="*/ 217 h 217"/>
              <a:gd name="T10" fmla="*/ 0 w 344"/>
              <a:gd name="T11" fmla="*/ 130 h 217"/>
              <a:gd name="T12" fmla="*/ 86 w 344"/>
              <a:gd name="T13" fmla="*/ 44 h 217"/>
              <a:gd name="T14" fmla="*/ 104 w 344"/>
              <a:gd name="T15" fmla="*/ 45 h 217"/>
              <a:gd name="T16" fmla="*/ 184 w 344"/>
              <a:gd name="T17" fmla="*/ 0 h 217"/>
              <a:gd name="T18" fmla="*/ 278 w 344"/>
              <a:gd name="T19" fmla="*/ 85 h 217"/>
              <a:gd name="T20" fmla="*/ 278 w 344"/>
              <a:gd name="T21" fmla="*/ 85 h 217"/>
              <a:gd name="T22" fmla="*/ 344 w 344"/>
              <a:gd name="T23" fmla="*/ 151 h 217"/>
              <a:gd name="T24" fmla="*/ 281 w 344"/>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17">
                <a:moveTo>
                  <a:pt x="281" y="216"/>
                </a:moveTo>
                <a:cubicBezTo>
                  <a:pt x="281" y="217"/>
                  <a:pt x="281" y="217"/>
                  <a:pt x="281" y="217"/>
                </a:cubicBezTo>
                <a:cubicBezTo>
                  <a:pt x="88" y="217"/>
                  <a:pt x="88" y="217"/>
                  <a:pt x="88" y="217"/>
                </a:cubicBezTo>
                <a:cubicBezTo>
                  <a:pt x="88" y="217"/>
                  <a:pt x="88" y="217"/>
                  <a:pt x="88" y="217"/>
                </a:cubicBezTo>
                <a:cubicBezTo>
                  <a:pt x="87" y="217"/>
                  <a:pt x="87" y="217"/>
                  <a:pt x="86" y="217"/>
                </a:cubicBezTo>
                <a:cubicBezTo>
                  <a:pt x="39" y="217"/>
                  <a:pt x="0" y="178"/>
                  <a:pt x="0" y="130"/>
                </a:cubicBezTo>
                <a:cubicBezTo>
                  <a:pt x="0" y="82"/>
                  <a:pt x="39" y="44"/>
                  <a:pt x="86" y="44"/>
                </a:cubicBezTo>
                <a:cubicBezTo>
                  <a:pt x="92" y="44"/>
                  <a:pt x="98" y="44"/>
                  <a:pt x="104" y="45"/>
                </a:cubicBezTo>
                <a:cubicBezTo>
                  <a:pt x="121" y="18"/>
                  <a:pt x="150" y="0"/>
                  <a:pt x="184" y="0"/>
                </a:cubicBezTo>
                <a:cubicBezTo>
                  <a:pt x="233" y="0"/>
                  <a:pt x="273" y="37"/>
                  <a:pt x="278" y="85"/>
                </a:cubicBezTo>
                <a:cubicBezTo>
                  <a:pt x="278" y="85"/>
                  <a:pt x="278" y="85"/>
                  <a:pt x="278" y="85"/>
                </a:cubicBezTo>
                <a:cubicBezTo>
                  <a:pt x="315" y="85"/>
                  <a:pt x="344" y="114"/>
                  <a:pt x="344" y="151"/>
                </a:cubicBezTo>
                <a:cubicBezTo>
                  <a:pt x="344" y="186"/>
                  <a:pt x="316" y="215"/>
                  <a:pt x="281" y="216"/>
                </a:cubicBezTo>
                <a:close/>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sp>
        <p:nvSpPr>
          <p:cNvPr id="25" name="Oval 24">
            <a:extLst>
              <a:ext uri="{FF2B5EF4-FFF2-40B4-BE49-F238E27FC236}">
                <a16:creationId xmlns:a16="http://schemas.microsoft.com/office/drawing/2014/main" id="{F57E1373-34D2-47E9-9ABC-26CF49F96726}"/>
              </a:ext>
            </a:extLst>
          </p:cNvPr>
          <p:cNvSpPr/>
          <p:nvPr/>
        </p:nvSpPr>
        <p:spPr bwMode="auto">
          <a:xfrm>
            <a:off x="7148286" y="2185662"/>
            <a:ext cx="436716" cy="433475"/>
          </a:xfrm>
          <a:prstGeom prst="ellipse">
            <a:avLst/>
          </a:prstGeom>
          <a:noFill/>
          <a:ln>
            <a:solidFill>
              <a:schemeClr val="bg1">
                <a:lumMod val="65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6" name="TextBox 25">
            <a:extLst>
              <a:ext uri="{FF2B5EF4-FFF2-40B4-BE49-F238E27FC236}">
                <a16:creationId xmlns:a16="http://schemas.microsoft.com/office/drawing/2014/main" id="{14942230-35BF-4B7B-A3E6-8F99DF80A0C8}"/>
              </a:ext>
            </a:extLst>
          </p:cNvPr>
          <p:cNvSpPr txBox="1"/>
          <p:nvPr/>
        </p:nvSpPr>
        <p:spPr>
          <a:xfrm>
            <a:off x="6873282" y="2634553"/>
            <a:ext cx="958834" cy="297030"/>
          </a:xfrm>
          <a:prstGeom prst="rect">
            <a:avLst/>
          </a:prstGeom>
          <a:noFill/>
          <a:ln w="22225" cap="sq">
            <a:noFill/>
            <a:prstDash val="solid"/>
            <a:miter lim="800000"/>
            <a:headEnd/>
            <a:tailEnd/>
          </a:ln>
        </p:spPr>
        <p:txBody>
          <a:bodyPr rot="0" spcFirstLastPara="0" vertOverflow="overflow" horzOverflow="overflow" vert="horz" wrap="square" lIns="0" tIns="44821" rIns="0" bIns="44821" numCol="1" spcCol="0" rtlCol="0" fromWordArt="0" anchor="t" anchorCtr="0" forceAA="0" compatLnSpc="1">
            <a:prstTxWarp prst="textNoShape">
              <a:avLst/>
            </a:prstTxWarp>
            <a:noAutofit/>
          </a:bodyPr>
          <a:lstStyle>
            <a:defPPr>
              <a:defRPr lang="en-US"/>
            </a:defPPr>
            <a:lvl1pPr>
              <a:defRPr sz="1600"/>
            </a:lvl1p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A1A1A"/>
                </a:solidFill>
                <a:effectLst/>
                <a:uLnTx/>
                <a:uFillTx/>
                <a:latin typeface="Segoe UI"/>
                <a:ea typeface="+mn-ea"/>
                <a:cs typeface="+mn-cs"/>
              </a:rPr>
              <a:t>ISP</a:t>
            </a:r>
          </a:p>
        </p:txBody>
      </p:sp>
      <p:cxnSp>
        <p:nvCxnSpPr>
          <p:cNvPr id="27" name="Connector: Elbow 26">
            <a:extLst>
              <a:ext uri="{FF2B5EF4-FFF2-40B4-BE49-F238E27FC236}">
                <a16:creationId xmlns:a16="http://schemas.microsoft.com/office/drawing/2014/main" id="{F72754F6-0D69-4B98-8760-A36B67DC8E3C}"/>
              </a:ext>
            </a:extLst>
          </p:cNvPr>
          <p:cNvCxnSpPr>
            <a:cxnSpLocks/>
          </p:cNvCxnSpPr>
          <p:nvPr/>
        </p:nvCxnSpPr>
        <p:spPr>
          <a:xfrm flipV="1">
            <a:off x="6886845" y="1738533"/>
            <a:ext cx="930652" cy="599827"/>
          </a:xfrm>
          <a:prstGeom prst="bentConnector3">
            <a:avLst>
              <a:gd name="adj1" fmla="val 52123"/>
            </a:avLst>
          </a:prstGeom>
          <a:ln w="19050">
            <a:solidFill>
              <a:srgbClr val="FF0000"/>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EB187D79-47B7-45C6-820E-E275DE6262E8}"/>
              </a:ext>
            </a:extLst>
          </p:cNvPr>
          <p:cNvSpPr/>
          <p:nvPr/>
        </p:nvSpPr>
        <p:spPr bwMode="auto">
          <a:xfrm>
            <a:off x="6442755" y="2124120"/>
            <a:ext cx="542848" cy="556301"/>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9" name="Family_EBDA" title="Icon of a family of people">
            <a:extLst>
              <a:ext uri="{FF2B5EF4-FFF2-40B4-BE49-F238E27FC236}">
                <a16:creationId xmlns:a16="http://schemas.microsoft.com/office/drawing/2014/main" id="{E2C94823-8D59-462E-BC7A-D84AD3BB157B}"/>
              </a:ext>
            </a:extLst>
          </p:cNvPr>
          <p:cNvSpPr>
            <a:spLocks noChangeAspect="1" noEditPoints="1"/>
          </p:cNvSpPr>
          <p:nvPr/>
        </p:nvSpPr>
        <p:spPr bwMode="auto">
          <a:xfrm>
            <a:off x="6547728" y="2225469"/>
            <a:ext cx="334223" cy="309078"/>
          </a:xfrm>
          <a:custGeom>
            <a:avLst/>
            <a:gdLst>
              <a:gd name="T0" fmla="*/ 1498 w 3740"/>
              <a:gd name="T1" fmla="*/ 1874 h 3374"/>
              <a:gd name="T2" fmla="*/ 874 w 3740"/>
              <a:gd name="T3" fmla="*/ 2498 h 3374"/>
              <a:gd name="T4" fmla="*/ 250 w 3740"/>
              <a:gd name="T5" fmla="*/ 1874 h 3374"/>
              <a:gd name="T6" fmla="*/ 874 w 3740"/>
              <a:gd name="T7" fmla="*/ 1249 h 3374"/>
              <a:gd name="T8" fmla="*/ 1498 w 3740"/>
              <a:gd name="T9" fmla="*/ 1874 h 3374"/>
              <a:gd name="T10" fmla="*/ 2123 w 3740"/>
              <a:gd name="T11" fmla="*/ 0 h 3374"/>
              <a:gd name="T12" fmla="*/ 1498 w 3740"/>
              <a:gd name="T13" fmla="*/ 625 h 3374"/>
              <a:gd name="T14" fmla="*/ 2123 w 3740"/>
              <a:gd name="T15" fmla="*/ 1249 h 3374"/>
              <a:gd name="T16" fmla="*/ 2747 w 3740"/>
              <a:gd name="T17" fmla="*/ 625 h 3374"/>
              <a:gd name="T18" fmla="*/ 2123 w 3740"/>
              <a:gd name="T19" fmla="*/ 0 h 3374"/>
              <a:gd name="T20" fmla="*/ 2997 w 3740"/>
              <a:gd name="T21" fmla="*/ 1726 h 3374"/>
              <a:gd name="T22" fmla="*/ 2497 w 3740"/>
              <a:gd name="T23" fmla="*/ 2225 h 3374"/>
              <a:gd name="T24" fmla="*/ 2997 w 3740"/>
              <a:gd name="T25" fmla="*/ 2725 h 3374"/>
              <a:gd name="T26" fmla="*/ 3496 w 3740"/>
              <a:gd name="T27" fmla="*/ 2225 h 3374"/>
              <a:gd name="T28" fmla="*/ 2997 w 3740"/>
              <a:gd name="T29" fmla="*/ 1726 h 3374"/>
              <a:gd name="T30" fmla="*/ 1748 w 3740"/>
              <a:gd name="T31" fmla="*/ 3372 h 3374"/>
              <a:gd name="T32" fmla="*/ 874 w 3740"/>
              <a:gd name="T33" fmla="*/ 2498 h 3374"/>
              <a:gd name="T34" fmla="*/ 0 w 3740"/>
              <a:gd name="T35" fmla="*/ 3372 h 3374"/>
              <a:gd name="T36" fmla="*/ 2906 w 3740"/>
              <a:gd name="T37" fmla="*/ 1734 h 3374"/>
              <a:gd name="T38" fmla="*/ 2123 w 3740"/>
              <a:gd name="T39" fmla="*/ 1249 h 3374"/>
              <a:gd name="T40" fmla="*/ 1453 w 3740"/>
              <a:gd name="T41" fmla="*/ 1561 h 3374"/>
              <a:gd name="T42" fmla="*/ 3740 w 3740"/>
              <a:gd name="T43" fmla="*/ 3374 h 3374"/>
              <a:gd name="T44" fmla="*/ 3740 w 3740"/>
              <a:gd name="T45" fmla="*/ 3351 h 3374"/>
              <a:gd name="T46" fmla="*/ 2997 w 3740"/>
              <a:gd name="T47" fmla="*/ 2725 h 3374"/>
              <a:gd name="T48" fmla="*/ 2253 w 3740"/>
              <a:gd name="T49" fmla="*/ 3351 h 3374"/>
              <a:gd name="T50" fmla="*/ 2253 w 3740"/>
              <a:gd name="T51" fmla="*/ 3374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40" h="3374">
                <a:moveTo>
                  <a:pt x="1498" y="1874"/>
                </a:moveTo>
                <a:cubicBezTo>
                  <a:pt x="1498" y="2218"/>
                  <a:pt x="1219" y="2498"/>
                  <a:pt x="874" y="2498"/>
                </a:cubicBezTo>
                <a:cubicBezTo>
                  <a:pt x="529" y="2498"/>
                  <a:pt x="250" y="2218"/>
                  <a:pt x="250" y="1874"/>
                </a:cubicBezTo>
                <a:cubicBezTo>
                  <a:pt x="250" y="1529"/>
                  <a:pt x="529" y="1249"/>
                  <a:pt x="874" y="1249"/>
                </a:cubicBezTo>
                <a:cubicBezTo>
                  <a:pt x="1219" y="1249"/>
                  <a:pt x="1498" y="1529"/>
                  <a:pt x="1498" y="1874"/>
                </a:cubicBezTo>
                <a:close/>
                <a:moveTo>
                  <a:pt x="2123" y="0"/>
                </a:moveTo>
                <a:cubicBezTo>
                  <a:pt x="1778" y="0"/>
                  <a:pt x="1498" y="280"/>
                  <a:pt x="1498" y="625"/>
                </a:cubicBezTo>
                <a:cubicBezTo>
                  <a:pt x="1498" y="970"/>
                  <a:pt x="1778" y="1249"/>
                  <a:pt x="2123" y="1249"/>
                </a:cubicBezTo>
                <a:cubicBezTo>
                  <a:pt x="2468" y="1249"/>
                  <a:pt x="2747" y="970"/>
                  <a:pt x="2747" y="625"/>
                </a:cubicBezTo>
                <a:cubicBezTo>
                  <a:pt x="2747" y="280"/>
                  <a:pt x="2468" y="0"/>
                  <a:pt x="2123" y="0"/>
                </a:cubicBezTo>
                <a:close/>
                <a:moveTo>
                  <a:pt x="2997" y="1726"/>
                </a:moveTo>
                <a:cubicBezTo>
                  <a:pt x="2721" y="1726"/>
                  <a:pt x="2497" y="1950"/>
                  <a:pt x="2497" y="2225"/>
                </a:cubicBezTo>
                <a:cubicBezTo>
                  <a:pt x="2497" y="2501"/>
                  <a:pt x="2721" y="2725"/>
                  <a:pt x="2997" y="2725"/>
                </a:cubicBezTo>
                <a:cubicBezTo>
                  <a:pt x="3273" y="2725"/>
                  <a:pt x="3496" y="2501"/>
                  <a:pt x="3496" y="2225"/>
                </a:cubicBezTo>
                <a:cubicBezTo>
                  <a:pt x="3496" y="1950"/>
                  <a:pt x="3273" y="1726"/>
                  <a:pt x="2997" y="1726"/>
                </a:cubicBezTo>
                <a:close/>
                <a:moveTo>
                  <a:pt x="1748" y="3372"/>
                </a:moveTo>
                <a:cubicBezTo>
                  <a:pt x="1748" y="2889"/>
                  <a:pt x="1357" y="2498"/>
                  <a:pt x="874" y="2498"/>
                </a:cubicBezTo>
                <a:cubicBezTo>
                  <a:pt x="391" y="2498"/>
                  <a:pt x="0" y="2889"/>
                  <a:pt x="0" y="3372"/>
                </a:cubicBezTo>
                <a:moveTo>
                  <a:pt x="2906" y="1734"/>
                </a:moveTo>
                <a:cubicBezTo>
                  <a:pt x="2763" y="1447"/>
                  <a:pt x="2466" y="1249"/>
                  <a:pt x="2123" y="1249"/>
                </a:cubicBezTo>
                <a:cubicBezTo>
                  <a:pt x="1854" y="1249"/>
                  <a:pt x="1614" y="1370"/>
                  <a:pt x="1453" y="1561"/>
                </a:cubicBezTo>
                <a:moveTo>
                  <a:pt x="3740" y="3374"/>
                </a:moveTo>
                <a:cubicBezTo>
                  <a:pt x="3740" y="3351"/>
                  <a:pt x="3740" y="3351"/>
                  <a:pt x="3740" y="3351"/>
                </a:cubicBezTo>
                <a:cubicBezTo>
                  <a:pt x="3680" y="2996"/>
                  <a:pt x="3370" y="2725"/>
                  <a:pt x="2997" y="2725"/>
                </a:cubicBezTo>
                <a:cubicBezTo>
                  <a:pt x="2624" y="2725"/>
                  <a:pt x="2314" y="2995"/>
                  <a:pt x="2253" y="3351"/>
                </a:cubicBezTo>
                <a:cubicBezTo>
                  <a:pt x="2253" y="3374"/>
                  <a:pt x="2253" y="3374"/>
                  <a:pt x="2253" y="3374"/>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0" name="Oval 29">
            <a:extLst>
              <a:ext uri="{FF2B5EF4-FFF2-40B4-BE49-F238E27FC236}">
                <a16:creationId xmlns:a16="http://schemas.microsoft.com/office/drawing/2014/main" id="{9ED295DE-93D6-482D-ABE3-CAE696797328}"/>
              </a:ext>
            </a:extLst>
          </p:cNvPr>
          <p:cNvSpPr/>
          <p:nvPr/>
        </p:nvSpPr>
        <p:spPr bwMode="auto">
          <a:xfrm>
            <a:off x="7887090" y="1479461"/>
            <a:ext cx="542848" cy="556301"/>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1" name="PC1_E977" title="Icon of a desktop PC">
            <a:extLst>
              <a:ext uri="{FF2B5EF4-FFF2-40B4-BE49-F238E27FC236}">
                <a16:creationId xmlns:a16="http://schemas.microsoft.com/office/drawing/2014/main" id="{050A2CF0-F2AF-443E-80DD-C536AECE7C74}"/>
              </a:ext>
            </a:extLst>
          </p:cNvPr>
          <p:cNvSpPr>
            <a:spLocks noChangeAspect="1" noEditPoints="1"/>
          </p:cNvSpPr>
          <p:nvPr/>
        </p:nvSpPr>
        <p:spPr bwMode="auto">
          <a:xfrm>
            <a:off x="8002060" y="1616030"/>
            <a:ext cx="332189" cy="272445"/>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2700"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cxnSp>
        <p:nvCxnSpPr>
          <p:cNvPr id="32" name="Connector: Elbow 31">
            <a:extLst>
              <a:ext uri="{FF2B5EF4-FFF2-40B4-BE49-F238E27FC236}">
                <a16:creationId xmlns:a16="http://schemas.microsoft.com/office/drawing/2014/main" id="{D38BF0EF-8BEB-430E-A473-23F9582BC773}"/>
              </a:ext>
            </a:extLst>
          </p:cNvPr>
          <p:cNvCxnSpPr>
            <a:cxnSpLocks/>
            <a:endCxn id="21" idx="11"/>
          </p:cNvCxnSpPr>
          <p:nvPr/>
        </p:nvCxnSpPr>
        <p:spPr>
          <a:xfrm rot="16200000" flipH="1">
            <a:off x="8101411" y="2090849"/>
            <a:ext cx="714512" cy="57449"/>
          </a:xfrm>
          <a:prstGeom prst="bentConnector4">
            <a:avLst>
              <a:gd name="adj1" fmla="val 101"/>
              <a:gd name="adj2" fmla="val 529763"/>
            </a:avLst>
          </a:prstGeom>
          <a:ln w="19050">
            <a:solidFill>
              <a:srgbClr val="FF0000"/>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33" name="cloud" title="Icon of a cloud">
            <a:extLst>
              <a:ext uri="{FF2B5EF4-FFF2-40B4-BE49-F238E27FC236}">
                <a16:creationId xmlns:a16="http://schemas.microsoft.com/office/drawing/2014/main" id="{5A53299C-031E-4653-98B2-488C30073764}"/>
              </a:ext>
            </a:extLst>
          </p:cNvPr>
          <p:cNvSpPr>
            <a:spLocks noChangeAspect="1"/>
          </p:cNvSpPr>
          <p:nvPr/>
        </p:nvSpPr>
        <p:spPr bwMode="auto">
          <a:xfrm>
            <a:off x="11157419" y="1822989"/>
            <a:ext cx="372797" cy="208328"/>
          </a:xfrm>
          <a:custGeom>
            <a:avLst/>
            <a:gdLst>
              <a:gd name="T0" fmla="*/ 281 w 344"/>
              <a:gd name="T1" fmla="*/ 216 h 217"/>
              <a:gd name="T2" fmla="*/ 281 w 344"/>
              <a:gd name="T3" fmla="*/ 217 h 217"/>
              <a:gd name="T4" fmla="*/ 88 w 344"/>
              <a:gd name="T5" fmla="*/ 217 h 217"/>
              <a:gd name="T6" fmla="*/ 88 w 344"/>
              <a:gd name="T7" fmla="*/ 217 h 217"/>
              <a:gd name="T8" fmla="*/ 86 w 344"/>
              <a:gd name="T9" fmla="*/ 217 h 217"/>
              <a:gd name="T10" fmla="*/ 0 w 344"/>
              <a:gd name="T11" fmla="*/ 130 h 217"/>
              <a:gd name="T12" fmla="*/ 86 w 344"/>
              <a:gd name="T13" fmla="*/ 44 h 217"/>
              <a:gd name="T14" fmla="*/ 104 w 344"/>
              <a:gd name="T15" fmla="*/ 45 h 217"/>
              <a:gd name="T16" fmla="*/ 184 w 344"/>
              <a:gd name="T17" fmla="*/ 0 h 217"/>
              <a:gd name="T18" fmla="*/ 278 w 344"/>
              <a:gd name="T19" fmla="*/ 85 h 217"/>
              <a:gd name="T20" fmla="*/ 278 w 344"/>
              <a:gd name="T21" fmla="*/ 85 h 217"/>
              <a:gd name="T22" fmla="*/ 344 w 344"/>
              <a:gd name="T23" fmla="*/ 151 h 217"/>
              <a:gd name="T24" fmla="*/ 281 w 344"/>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17">
                <a:moveTo>
                  <a:pt x="281" y="216"/>
                </a:moveTo>
                <a:cubicBezTo>
                  <a:pt x="281" y="217"/>
                  <a:pt x="281" y="217"/>
                  <a:pt x="281" y="217"/>
                </a:cubicBezTo>
                <a:cubicBezTo>
                  <a:pt x="88" y="217"/>
                  <a:pt x="88" y="217"/>
                  <a:pt x="88" y="217"/>
                </a:cubicBezTo>
                <a:cubicBezTo>
                  <a:pt x="88" y="217"/>
                  <a:pt x="88" y="217"/>
                  <a:pt x="88" y="217"/>
                </a:cubicBezTo>
                <a:cubicBezTo>
                  <a:pt x="87" y="217"/>
                  <a:pt x="87" y="217"/>
                  <a:pt x="86" y="217"/>
                </a:cubicBezTo>
                <a:cubicBezTo>
                  <a:pt x="39" y="217"/>
                  <a:pt x="0" y="178"/>
                  <a:pt x="0" y="130"/>
                </a:cubicBezTo>
                <a:cubicBezTo>
                  <a:pt x="0" y="82"/>
                  <a:pt x="39" y="44"/>
                  <a:pt x="86" y="44"/>
                </a:cubicBezTo>
                <a:cubicBezTo>
                  <a:pt x="92" y="44"/>
                  <a:pt x="98" y="44"/>
                  <a:pt x="104" y="45"/>
                </a:cubicBezTo>
                <a:cubicBezTo>
                  <a:pt x="121" y="18"/>
                  <a:pt x="150" y="0"/>
                  <a:pt x="184" y="0"/>
                </a:cubicBezTo>
                <a:cubicBezTo>
                  <a:pt x="233" y="0"/>
                  <a:pt x="273" y="37"/>
                  <a:pt x="278" y="85"/>
                </a:cubicBezTo>
                <a:cubicBezTo>
                  <a:pt x="278" y="85"/>
                  <a:pt x="278" y="85"/>
                  <a:pt x="278" y="85"/>
                </a:cubicBezTo>
                <a:cubicBezTo>
                  <a:pt x="315" y="85"/>
                  <a:pt x="344" y="114"/>
                  <a:pt x="344" y="151"/>
                </a:cubicBezTo>
                <a:cubicBezTo>
                  <a:pt x="344" y="186"/>
                  <a:pt x="316" y="215"/>
                  <a:pt x="281" y="216"/>
                </a:cubicBezTo>
                <a:close/>
              </a:path>
            </a:pathLst>
          </a:custGeom>
          <a:solidFill>
            <a:schemeClr val="bg2"/>
          </a:solidFill>
          <a:ln w="12700" cap="sq">
            <a:solidFill>
              <a:schemeClr val="tx1"/>
            </a:solidFill>
            <a:prstDash val="solid"/>
            <a:miter lim="800000"/>
            <a:headEnd/>
            <a:tailEnd/>
          </a:ln>
        </p:spPr>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568" b="0" i="0" u="none" strike="noStrike" kern="1200" cap="none" spc="0" normalizeH="0" baseline="0" noProof="0">
              <a:ln>
                <a:noFill/>
              </a:ln>
              <a:solidFill>
                <a:srgbClr val="1A1A1A"/>
              </a:solidFill>
              <a:effectLst/>
              <a:uLnTx/>
              <a:uFillTx/>
              <a:latin typeface="Segoe UI"/>
              <a:ea typeface="+mn-ea"/>
              <a:cs typeface="+mn-cs"/>
            </a:endParaRPr>
          </a:p>
        </p:txBody>
      </p:sp>
      <p:cxnSp>
        <p:nvCxnSpPr>
          <p:cNvPr id="35" name="Straight Arrow Connector 34">
            <a:extLst>
              <a:ext uri="{FF2B5EF4-FFF2-40B4-BE49-F238E27FC236}">
                <a16:creationId xmlns:a16="http://schemas.microsoft.com/office/drawing/2014/main" id="{17856B34-0726-4336-A142-EA4CC7279FC6}"/>
              </a:ext>
            </a:extLst>
          </p:cNvPr>
          <p:cNvCxnSpPr>
            <a:cxnSpLocks/>
          </p:cNvCxnSpPr>
          <p:nvPr/>
        </p:nvCxnSpPr>
        <p:spPr>
          <a:xfrm flipV="1">
            <a:off x="11330044" y="2059572"/>
            <a:ext cx="0" cy="199483"/>
          </a:xfrm>
          <a:prstGeom prst="straightConnector1">
            <a:avLst/>
          </a:prstGeom>
          <a:ln w="28575">
            <a:solidFill>
              <a:srgbClr val="00B050"/>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FD25F49A-F2CB-4CE1-AC32-A1761FC39B41}"/>
              </a:ext>
            </a:extLst>
          </p:cNvPr>
          <p:cNvSpPr/>
          <p:nvPr/>
        </p:nvSpPr>
        <p:spPr bwMode="auto">
          <a:xfrm>
            <a:off x="11179544" y="2225670"/>
            <a:ext cx="294350" cy="294350"/>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8" name="cloud" title="Icon of a cloud">
            <a:extLst>
              <a:ext uri="{FF2B5EF4-FFF2-40B4-BE49-F238E27FC236}">
                <a16:creationId xmlns:a16="http://schemas.microsoft.com/office/drawing/2014/main" id="{10889D17-8459-4334-8D6D-D11E9A34DD10}"/>
              </a:ext>
            </a:extLst>
          </p:cNvPr>
          <p:cNvSpPr>
            <a:spLocks noChangeAspect="1"/>
          </p:cNvSpPr>
          <p:nvPr/>
        </p:nvSpPr>
        <p:spPr bwMode="auto">
          <a:xfrm>
            <a:off x="11162662" y="2697698"/>
            <a:ext cx="372797" cy="208328"/>
          </a:xfrm>
          <a:custGeom>
            <a:avLst/>
            <a:gdLst>
              <a:gd name="T0" fmla="*/ 281 w 344"/>
              <a:gd name="T1" fmla="*/ 216 h 217"/>
              <a:gd name="T2" fmla="*/ 281 w 344"/>
              <a:gd name="T3" fmla="*/ 217 h 217"/>
              <a:gd name="T4" fmla="*/ 88 w 344"/>
              <a:gd name="T5" fmla="*/ 217 h 217"/>
              <a:gd name="T6" fmla="*/ 88 w 344"/>
              <a:gd name="T7" fmla="*/ 217 h 217"/>
              <a:gd name="T8" fmla="*/ 86 w 344"/>
              <a:gd name="T9" fmla="*/ 217 h 217"/>
              <a:gd name="T10" fmla="*/ 0 w 344"/>
              <a:gd name="T11" fmla="*/ 130 h 217"/>
              <a:gd name="T12" fmla="*/ 86 w 344"/>
              <a:gd name="T13" fmla="*/ 44 h 217"/>
              <a:gd name="T14" fmla="*/ 104 w 344"/>
              <a:gd name="T15" fmla="*/ 45 h 217"/>
              <a:gd name="T16" fmla="*/ 184 w 344"/>
              <a:gd name="T17" fmla="*/ 0 h 217"/>
              <a:gd name="T18" fmla="*/ 278 w 344"/>
              <a:gd name="T19" fmla="*/ 85 h 217"/>
              <a:gd name="T20" fmla="*/ 278 w 344"/>
              <a:gd name="T21" fmla="*/ 85 h 217"/>
              <a:gd name="T22" fmla="*/ 344 w 344"/>
              <a:gd name="T23" fmla="*/ 151 h 217"/>
              <a:gd name="T24" fmla="*/ 281 w 344"/>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17">
                <a:moveTo>
                  <a:pt x="281" y="216"/>
                </a:moveTo>
                <a:cubicBezTo>
                  <a:pt x="281" y="217"/>
                  <a:pt x="281" y="217"/>
                  <a:pt x="281" y="217"/>
                </a:cubicBezTo>
                <a:cubicBezTo>
                  <a:pt x="88" y="217"/>
                  <a:pt x="88" y="217"/>
                  <a:pt x="88" y="217"/>
                </a:cubicBezTo>
                <a:cubicBezTo>
                  <a:pt x="88" y="217"/>
                  <a:pt x="88" y="217"/>
                  <a:pt x="88" y="217"/>
                </a:cubicBezTo>
                <a:cubicBezTo>
                  <a:pt x="87" y="217"/>
                  <a:pt x="87" y="217"/>
                  <a:pt x="86" y="217"/>
                </a:cubicBezTo>
                <a:cubicBezTo>
                  <a:pt x="39" y="217"/>
                  <a:pt x="0" y="178"/>
                  <a:pt x="0" y="130"/>
                </a:cubicBezTo>
                <a:cubicBezTo>
                  <a:pt x="0" y="82"/>
                  <a:pt x="39" y="44"/>
                  <a:pt x="86" y="44"/>
                </a:cubicBezTo>
                <a:cubicBezTo>
                  <a:pt x="92" y="44"/>
                  <a:pt x="98" y="44"/>
                  <a:pt x="104" y="45"/>
                </a:cubicBezTo>
                <a:cubicBezTo>
                  <a:pt x="121" y="18"/>
                  <a:pt x="150" y="0"/>
                  <a:pt x="184" y="0"/>
                </a:cubicBezTo>
                <a:cubicBezTo>
                  <a:pt x="233" y="0"/>
                  <a:pt x="273" y="37"/>
                  <a:pt x="278" y="85"/>
                </a:cubicBezTo>
                <a:cubicBezTo>
                  <a:pt x="278" y="85"/>
                  <a:pt x="278" y="85"/>
                  <a:pt x="278" y="85"/>
                </a:cubicBezTo>
                <a:cubicBezTo>
                  <a:pt x="315" y="85"/>
                  <a:pt x="344" y="114"/>
                  <a:pt x="344" y="151"/>
                </a:cubicBezTo>
                <a:cubicBezTo>
                  <a:pt x="344" y="186"/>
                  <a:pt x="316" y="215"/>
                  <a:pt x="281" y="216"/>
                </a:cubicBezTo>
                <a:close/>
              </a:path>
            </a:pathLst>
          </a:custGeom>
          <a:solidFill>
            <a:schemeClr val="bg2"/>
          </a:solidFill>
          <a:ln w="12700" cap="sq">
            <a:solidFill>
              <a:schemeClr val="tx1"/>
            </a:solidFill>
            <a:prstDash val="solid"/>
            <a:miter lim="800000"/>
            <a:headEnd/>
            <a:tailEnd/>
          </a:ln>
        </p:spPr>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568" b="0" i="0" u="none" strike="noStrike" kern="1200" cap="none" spc="0" normalizeH="0" baseline="0" noProof="0">
              <a:ln>
                <a:noFill/>
              </a:ln>
              <a:solidFill>
                <a:srgbClr val="1A1A1A"/>
              </a:solidFill>
              <a:effectLst/>
              <a:uLnTx/>
              <a:uFillTx/>
              <a:latin typeface="Segoe UI"/>
              <a:ea typeface="+mn-ea"/>
              <a:cs typeface="+mn-cs"/>
            </a:endParaRPr>
          </a:p>
        </p:txBody>
      </p:sp>
      <p:sp>
        <p:nvSpPr>
          <p:cNvPr id="39" name="Oval 38">
            <a:extLst>
              <a:ext uri="{FF2B5EF4-FFF2-40B4-BE49-F238E27FC236}">
                <a16:creationId xmlns:a16="http://schemas.microsoft.com/office/drawing/2014/main" id="{D29B19A6-B37C-45C2-81B1-540896C35CE7}"/>
              </a:ext>
            </a:extLst>
          </p:cNvPr>
          <p:cNvSpPr/>
          <p:nvPr/>
        </p:nvSpPr>
        <p:spPr bwMode="auto">
          <a:xfrm>
            <a:off x="10102477" y="2192035"/>
            <a:ext cx="295325" cy="325140"/>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0" name="Oval 39">
            <a:extLst>
              <a:ext uri="{FF2B5EF4-FFF2-40B4-BE49-F238E27FC236}">
                <a16:creationId xmlns:a16="http://schemas.microsoft.com/office/drawing/2014/main" id="{883ACF0A-2516-4282-AF30-181B334C5783}"/>
              </a:ext>
            </a:extLst>
          </p:cNvPr>
          <p:cNvSpPr/>
          <p:nvPr/>
        </p:nvSpPr>
        <p:spPr bwMode="auto">
          <a:xfrm>
            <a:off x="10411833" y="2192035"/>
            <a:ext cx="295325" cy="325140"/>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1" name="Oval 40">
            <a:extLst>
              <a:ext uri="{FF2B5EF4-FFF2-40B4-BE49-F238E27FC236}">
                <a16:creationId xmlns:a16="http://schemas.microsoft.com/office/drawing/2014/main" id="{DDA3FCDC-8C58-4BD9-BD85-6F19A653D872}"/>
              </a:ext>
            </a:extLst>
          </p:cNvPr>
          <p:cNvSpPr/>
          <p:nvPr/>
        </p:nvSpPr>
        <p:spPr bwMode="auto">
          <a:xfrm>
            <a:off x="10712992" y="2195210"/>
            <a:ext cx="295325" cy="325140"/>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2" name="TextBox 41">
            <a:extLst>
              <a:ext uri="{FF2B5EF4-FFF2-40B4-BE49-F238E27FC236}">
                <a16:creationId xmlns:a16="http://schemas.microsoft.com/office/drawing/2014/main" id="{0E96ECDE-2B6E-46EF-B105-731408E721E3}"/>
              </a:ext>
            </a:extLst>
          </p:cNvPr>
          <p:cNvSpPr txBox="1"/>
          <p:nvPr/>
        </p:nvSpPr>
        <p:spPr>
          <a:xfrm>
            <a:off x="10389006" y="2211914"/>
            <a:ext cx="340621" cy="276999"/>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Segoe UI"/>
                <a:ea typeface="+mn-ea"/>
                <a:cs typeface="+mn-cs"/>
              </a:rPr>
              <a:t>SSL</a:t>
            </a:r>
            <a:br>
              <a:rPr kumimoji="0" lang="en-US" sz="900" b="1" i="0" u="none" strike="noStrike" kern="1200" cap="none" spc="0" normalizeH="0" baseline="0" noProof="0">
                <a:ln>
                  <a:noFill/>
                </a:ln>
                <a:solidFill>
                  <a:srgbClr val="FFFFFF"/>
                </a:solidFill>
                <a:effectLst/>
                <a:uLnTx/>
                <a:uFillTx/>
                <a:latin typeface="Segoe UI"/>
                <a:ea typeface="+mn-ea"/>
                <a:cs typeface="+mn-cs"/>
              </a:rPr>
            </a:br>
            <a:r>
              <a:rPr kumimoji="0" lang="en-US" sz="900" b="1" i="0" u="none" strike="noStrike" kern="1200" cap="none" spc="0" normalizeH="0" baseline="0" noProof="0">
                <a:ln>
                  <a:noFill/>
                </a:ln>
                <a:solidFill>
                  <a:srgbClr val="FFFFFF"/>
                </a:solidFill>
                <a:effectLst/>
                <a:uLnTx/>
                <a:uFillTx/>
                <a:latin typeface="Segoe UI"/>
                <a:ea typeface="+mn-ea"/>
                <a:cs typeface="+mn-cs"/>
              </a:rPr>
              <a:t>B&amp;I</a:t>
            </a:r>
          </a:p>
        </p:txBody>
      </p:sp>
      <p:sp>
        <p:nvSpPr>
          <p:cNvPr id="43" name="Arc 42">
            <a:extLst>
              <a:ext uri="{FF2B5EF4-FFF2-40B4-BE49-F238E27FC236}">
                <a16:creationId xmlns:a16="http://schemas.microsoft.com/office/drawing/2014/main" id="{2CB1760A-AAE9-4674-9287-6F1875BDFF59}"/>
              </a:ext>
            </a:extLst>
          </p:cNvPr>
          <p:cNvSpPr/>
          <p:nvPr/>
        </p:nvSpPr>
        <p:spPr>
          <a:xfrm>
            <a:off x="9827888" y="2045292"/>
            <a:ext cx="1391588" cy="496525"/>
          </a:xfrm>
          <a:prstGeom prst="arc">
            <a:avLst>
              <a:gd name="adj1" fmla="val 11069597"/>
              <a:gd name="adj2" fmla="val 21566209"/>
            </a:avLst>
          </a:prstGeom>
          <a:ln w="28575">
            <a:solidFill>
              <a:srgbClr val="00B050"/>
            </a:solidFill>
            <a:headEnd type="none" w="lg" len="me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cxnSp>
        <p:nvCxnSpPr>
          <p:cNvPr id="44" name="Connector: Elbow 43">
            <a:extLst>
              <a:ext uri="{FF2B5EF4-FFF2-40B4-BE49-F238E27FC236}">
                <a16:creationId xmlns:a16="http://schemas.microsoft.com/office/drawing/2014/main" id="{6D8AB871-119F-49E5-A090-35B3FEC47BAE}"/>
              </a:ext>
            </a:extLst>
          </p:cNvPr>
          <p:cNvCxnSpPr>
            <a:cxnSpLocks/>
            <a:endCxn id="38" idx="8"/>
          </p:cNvCxnSpPr>
          <p:nvPr/>
        </p:nvCxnSpPr>
        <p:spPr>
          <a:xfrm>
            <a:off x="9833936" y="2356333"/>
            <a:ext cx="1528130" cy="341365"/>
          </a:xfrm>
          <a:prstGeom prst="bentConnector3">
            <a:avLst>
              <a:gd name="adj1" fmla="val 99695"/>
            </a:avLst>
          </a:prstGeom>
          <a:ln w="19050">
            <a:solidFill>
              <a:srgbClr val="FF0000"/>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45" name="network_3" title="Icon of a server connected to a network">
            <a:extLst>
              <a:ext uri="{FF2B5EF4-FFF2-40B4-BE49-F238E27FC236}">
                <a16:creationId xmlns:a16="http://schemas.microsoft.com/office/drawing/2014/main" id="{A917986D-E573-4C07-B1F1-FF16F8449A39}"/>
              </a:ext>
            </a:extLst>
          </p:cNvPr>
          <p:cNvSpPr>
            <a:spLocks noChangeAspect="1" noEditPoints="1"/>
          </p:cNvSpPr>
          <p:nvPr/>
        </p:nvSpPr>
        <p:spPr bwMode="auto">
          <a:xfrm>
            <a:off x="10143224" y="2251313"/>
            <a:ext cx="213259" cy="221306"/>
          </a:xfrm>
          <a:custGeom>
            <a:avLst/>
            <a:gdLst>
              <a:gd name="T0" fmla="*/ 136 w 270"/>
              <a:gd name="T1" fmla="*/ 281 h 281"/>
              <a:gd name="T2" fmla="*/ 71 w 270"/>
              <a:gd name="T3" fmla="*/ 281 h 281"/>
              <a:gd name="T4" fmla="*/ 71 w 270"/>
              <a:gd name="T5" fmla="*/ 240 h 281"/>
              <a:gd name="T6" fmla="*/ 115 w 270"/>
              <a:gd name="T7" fmla="*/ 240 h 281"/>
              <a:gd name="T8" fmla="*/ 115 w 270"/>
              <a:gd name="T9" fmla="*/ 218 h 281"/>
              <a:gd name="T10" fmla="*/ 157 w 270"/>
              <a:gd name="T11" fmla="*/ 218 h 281"/>
              <a:gd name="T12" fmla="*/ 157 w 270"/>
              <a:gd name="T13" fmla="*/ 240 h 281"/>
              <a:gd name="T14" fmla="*/ 198 w 270"/>
              <a:gd name="T15" fmla="*/ 240 h 281"/>
              <a:gd name="T16" fmla="*/ 198 w 270"/>
              <a:gd name="T17" fmla="*/ 281 h 281"/>
              <a:gd name="T18" fmla="*/ 136 w 270"/>
              <a:gd name="T19" fmla="*/ 281 h 281"/>
              <a:gd name="T20" fmla="*/ 71 w 270"/>
              <a:gd name="T21" fmla="*/ 260 h 281"/>
              <a:gd name="T22" fmla="*/ 0 w 270"/>
              <a:gd name="T23" fmla="*/ 260 h 281"/>
              <a:gd name="T24" fmla="*/ 198 w 270"/>
              <a:gd name="T25" fmla="*/ 260 h 281"/>
              <a:gd name="T26" fmla="*/ 270 w 270"/>
              <a:gd name="T27" fmla="*/ 260 h 281"/>
              <a:gd name="T28" fmla="*/ 135 w 270"/>
              <a:gd name="T29" fmla="*/ 218 h 281"/>
              <a:gd name="T30" fmla="*/ 135 w 270"/>
              <a:gd name="T31" fmla="*/ 190 h 281"/>
              <a:gd name="T32" fmla="*/ 191 w 270"/>
              <a:gd name="T33" fmla="*/ 189 h 281"/>
              <a:gd name="T34" fmla="*/ 191 w 270"/>
              <a:gd name="T35" fmla="*/ 14 h 281"/>
              <a:gd name="T36" fmla="*/ 177 w 270"/>
              <a:gd name="T37" fmla="*/ 0 h 281"/>
              <a:gd name="T38" fmla="*/ 93 w 270"/>
              <a:gd name="T39" fmla="*/ 0 h 281"/>
              <a:gd name="T40" fmla="*/ 79 w 270"/>
              <a:gd name="T41" fmla="*/ 14 h 281"/>
              <a:gd name="T42" fmla="*/ 79 w 270"/>
              <a:gd name="T43" fmla="*/ 189 h 281"/>
              <a:gd name="T44" fmla="*/ 191 w 270"/>
              <a:gd name="T45" fmla="*/ 189 h 281"/>
              <a:gd name="T46" fmla="*/ 110 w 270"/>
              <a:gd name="T47" fmla="*/ 37 h 281"/>
              <a:gd name="T48" fmla="*/ 160 w 270"/>
              <a:gd name="T49" fmla="*/ 37 h 281"/>
              <a:gd name="T50" fmla="*/ 110 w 270"/>
              <a:gd name="T51" fmla="*/ 113 h 281"/>
              <a:gd name="T52" fmla="*/ 160 w 270"/>
              <a:gd name="T53" fmla="*/ 113 h 281"/>
              <a:gd name="T54" fmla="*/ 110 w 270"/>
              <a:gd name="T55" fmla="*/ 150 h 281"/>
              <a:gd name="T56" fmla="*/ 160 w 270"/>
              <a:gd name="T57" fmla="*/ 1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0" h="281">
                <a:moveTo>
                  <a:pt x="136" y="281"/>
                </a:moveTo>
                <a:cubicBezTo>
                  <a:pt x="71" y="281"/>
                  <a:pt x="71" y="281"/>
                  <a:pt x="71" y="281"/>
                </a:cubicBezTo>
                <a:cubicBezTo>
                  <a:pt x="71" y="240"/>
                  <a:pt x="71" y="240"/>
                  <a:pt x="71" y="240"/>
                </a:cubicBezTo>
                <a:cubicBezTo>
                  <a:pt x="115" y="240"/>
                  <a:pt x="115" y="240"/>
                  <a:pt x="115" y="240"/>
                </a:cubicBezTo>
                <a:cubicBezTo>
                  <a:pt x="115" y="218"/>
                  <a:pt x="115" y="218"/>
                  <a:pt x="115" y="218"/>
                </a:cubicBezTo>
                <a:cubicBezTo>
                  <a:pt x="157" y="218"/>
                  <a:pt x="157" y="218"/>
                  <a:pt x="157" y="218"/>
                </a:cubicBezTo>
                <a:cubicBezTo>
                  <a:pt x="157" y="240"/>
                  <a:pt x="157" y="240"/>
                  <a:pt x="157" y="240"/>
                </a:cubicBezTo>
                <a:cubicBezTo>
                  <a:pt x="198" y="240"/>
                  <a:pt x="198" y="240"/>
                  <a:pt x="198" y="240"/>
                </a:cubicBezTo>
                <a:cubicBezTo>
                  <a:pt x="198" y="281"/>
                  <a:pt x="198" y="281"/>
                  <a:pt x="198" y="281"/>
                </a:cubicBezTo>
                <a:lnTo>
                  <a:pt x="136" y="281"/>
                </a:lnTo>
                <a:close/>
                <a:moveTo>
                  <a:pt x="71" y="260"/>
                </a:moveTo>
                <a:cubicBezTo>
                  <a:pt x="0" y="260"/>
                  <a:pt x="0" y="260"/>
                  <a:pt x="0" y="260"/>
                </a:cubicBezTo>
                <a:moveTo>
                  <a:pt x="198" y="260"/>
                </a:moveTo>
                <a:cubicBezTo>
                  <a:pt x="270" y="260"/>
                  <a:pt x="270" y="260"/>
                  <a:pt x="270" y="260"/>
                </a:cubicBezTo>
                <a:moveTo>
                  <a:pt x="135" y="218"/>
                </a:moveTo>
                <a:cubicBezTo>
                  <a:pt x="135" y="190"/>
                  <a:pt x="135" y="190"/>
                  <a:pt x="135" y="190"/>
                </a:cubicBezTo>
                <a:moveTo>
                  <a:pt x="191" y="189"/>
                </a:moveTo>
                <a:cubicBezTo>
                  <a:pt x="191" y="14"/>
                  <a:pt x="191" y="14"/>
                  <a:pt x="191" y="14"/>
                </a:cubicBezTo>
                <a:cubicBezTo>
                  <a:pt x="191" y="6"/>
                  <a:pt x="185" y="0"/>
                  <a:pt x="177" y="0"/>
                </a:cubicBezTo>
                <a:cubicBezTo>
                  <a:pt x="93" y="0"/>
                  <a:pt x="93" y="0"/>
                  <a:pt x="93" y="0"/>
                </a:cubicBezTo>
                <a:cubicBezTo>
                  <a:pt x="85" y="0"/>
                  <a:pt x="79" y="6"/>
                  <a:pt x="79" y="14"/>
                </a:cubicBezTo>
                <a:cubicBezTo>
                  <a:pt x="79" y="189"/>
                  <a:pt x="79" y="189"/>
                  <a:pt x="79" y="189"/>
                </a:cubicBezTo>
                <a:lnTo>
                  <a:pt x="191" y="189"/>
                </a:lnTo>
                <a:close/>
                <a:moveTo>
                  <a:pt x="110" y="37"/>
                </a:moveTo>
                <a:cubicBezTo>
                  <a:pt x="160" y="37"/>
                  <a:pt x="160" y="37"/>
                  <a:pt x="160" y="37"/>
                </a:cubicBezTo>
                <a:moveTo>
                  <a:pt x="110" y="113"/>
                </a:moveTo>
                <a:cubicBezTo>
                  <a:pt x="160" y="113"/>
                  <a:pt x="160" y="113"/>
                  <a:pt x="160" y="113"/>
                </a:cubicBezTo>
                <a:moveTo>
                  <a:pt x="110" y="150"/>
                </a:moveTo>
                <a:cubicBezTo>
                  <a:pt x="160" y="150"/>
                  <a:pt x="160" y="150"/>
                  <a:pt x="160" y="150"/>
                </a:cubicBezTo>
              </a:path>
            </a:pathLst>
          </a:custGeom>
          <a:noFill/>
          <a:ln w="12700" cap="flat">
            <a:solidFill>
              <a:schemeClr val="bg1"/>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1A1A1A"/>
              </a:solidFill>
              <a:effectLst/>
              <a:uLnTx/>
              <a:uFillTx/>
              <a:latin typeface="Segoe UI"/>
              <a:ea typeface="+mn-ea"/>
              <a:cs typeface="+mn-cs"/>
            </a:endParaRPr>
          </a:p>
        </p:txBody>
      </p:sp>
      <p:sp>
        <p:nvSpPr>
          <p:cNvPr id="46" name="magnify" title="Icon of a magnifying glass">
            <a:extLst>
              <a:ext uri="{FF2B5EF4-FFF2-40B4-BE49-F238E27FC236}">
                <a16:creationId xmlns:a16="http://schemas.microsoft.com/office/drawing/2014/main" id="{60B0F279-A9B3-4AA6-95BD-0D1011068EF1}"/>
              </a:ext>
            </a:extLst>
          </p:cNvPr>
          <p:cNvSpPr>
            <a:spLocks noChangeAspect="1" noEditPoints="1"/>
          </p:cNvSpPr>
          <p:nvPr/>
        </p:nvSpPr>
        <p:spPr bwMode="auto">
          <a:xfrm flipH="1">
            <a:off x="10777880" y="2267228"/>
            <a:ext cx="153240" cy="150313"/>
          </a:xfrm>
          <a:custGeom>
            <a:avLst/>
            <a:gdLst>
              <a:gd name="T0" fmla="*/ 112 w 343"/>
              <a:gd name="T1" fmla="*/ 223 h 338"/>
              <a:gd name="T2" fmla="*/ 0 w 343"/>
              <a:gd name="T3" fmla="*/ 111 h 338"/>
              <a:gd name="T4" fmla="*/ 112 w 343"/>
              <a:gd name="T5" fmla="*/ 0 h 338"/>
              <a:gd name="T6" fmla="*/ 223 w 343"/>
              <a:gd name="T7" fmla="*/ 111 h 338"/>
              <a:gd name="T8" fmla="*/ 112 w 343"/>
              <a:gd name="T9" fmla="*/ 223 h 338"/>
              <a:gd name="T10" fmla="*/ 343 w 343"/>
              <a:gd name="T11" fmla="*/ 338 h 338"/>
              <a:gd name="T12" fmla="*/ 191 w 343"/>
              <a:gd name="T13" fmla="*/ 189 h 338"/>
            </a:gdLst>
            <a:ahLst/>
            <a:cxnLst>
              <a:cxn ang="0">
                <a:pos x="T0" y="T1"/>
              </a:cxn>
              <a:cxn ang="0">
                <a:pos x="T2" y="T3"/>
              </a:cxn>
              <a:cxn ang="0">
                <a:pos x="T4" y="T5"/>
              </a:cxn>
              <a:cxn ang="0">
                <a:pos x="T6" y="T7"/>
              </a:cxn>
              <a:cxn ang="0">
                <a:pos x="T8" y="T9"/>
              </a:cxn>
              <a:cxn ang="0">
                <a:pos x="T10" y="T11"/>
              </a:cxn>
              <a:cxn ang="0">
                <a:pos x="T12" y="T13"/>
              </a:cxn>
            </a:cxnLst>
            <a:rect l="0" t="0" r="r" b="b"/>
            <a:pathLst>
              <a:path w="343" h="338">
                <a:moveTo>
                  <a:pt x="112" y="223"/>
                </a:moveTo>
                <a:cubicBezTo>
                  <a:pt x="50" y="223"/>
                  <a:pt x="0" y="173"/>
                  <a:pt x="0" y="111"/>
                </a:cubicBezTo>
                <a:cubicBezTo>
                  <a:pt x="0" y="50"/>
                  <a:pt x="50" y="0"/>
                  <a:pt x="112" y="0"/>
                </a:cubicBezTo>
                <a:cubicBezTo>
                  <a:pt x="173" y="0"/>
                  <a:pt x="223" y="50"/>
                  <a:pt x="223" y="111"/>
                </a:cubicBezTo>
                <a:cubicBezTo>
                  <a:pt x="223" y="173"/>
                  <a:pt x="173" y="223"/>
                  <a:pt x="112" y="223"/>
                </a:cubicBezTo>
                <a:close/>
                <a:moveTo>
                  <a:pt x="343" y="338"/>
                </a:moveTo>
                <a:cubicBezTo>
                  <a:pt x="191" y="189"/>
                  <a:pt x="191" y="189"/>
                  <a:pt x="191" y="189"/>
                </a:cubicBezTo>
              </a:path>
            </a:pathLst>
          </a:custGeom>
          <a:noFill/>
          <a:ln w="12700"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47" name="plug" title="Icon of a power plug showing an A to B connection">
            <a:extLst>
              <a:ext uri="{FF2B5EF4-FFF2-40B4-BE49-F238E27FC236}">
                <a16:creationId xmlns:a16="http://schemas.microsoft.com/office/drawing/2014/main" id="{2B2D85F0-9982-4567-94CD-A953C514FC31}"/>
              </a:ext>
            </a:extLst>
          </p:cNvPr>
          <p:cNvSpPr>
            <a:spLocks noChangeAspect="1" noEditPoints="1"/>
          </p:cNvSpPr>
          <p:nvPr/>
        </p:nvSpPr>
        <p:spPr bwMode="auto">
          <a:xfrm>
            <a:off x="11247189" y="2270237"/>
            <a:ext cx="173679" cy="195192"/>
          </a:xfrm>
          <a:custGeom>
            <a:avLst/>
            <a:gdLst>
              <a:gd name="T0" fmla="*/ 169 w 346"/>
              <a:gd name="T1" fmla="*/ 90 h 328"/>
              <a:gd name="T2" fmla="*/ 199 w 346"/>
              <a:gd name="T3" fmla="*/ 61 h 328"/>
              <a:gd name="T4" fmla="*/ 279 w 346"/>
              <a:gd name="T5" fmla="*/ 63 h 328"/>
              <a:gd name="T6" fmla="*/ 279 w 346"/>
              <a:gd name="T7" fmla="*/ 63 h 328"/>
              <a:gd name="T8" fmla="*/ 277 w 346"/>
              <a:gd name="T9" fmla="*/ 143 h 328"/>
              <a:gd name="T10" fmla="*/ 247 w 346"/>
              <a:gd name="T11" fmla="*/ 172 h 328"/>
              <a:gd name="T12" fmla="*/ 169 w 346"/>
              <a:gd name="T13" fmla="*/ 90 h 328"/>
              <a:gd name="T14" fmla="*/ 279 w 346"/>
              <a:gd name="T15" fmla="*/ 63 h 328"/>
              <a:gd name="T16" fmla="*/ 346 w 346"/>
              <a:gd name="T17" fmla="*/ 0 h 328"/>
              <a:gd name="T18" fmla="*/ 99 w 346"/>
              <a:gd name="T19" fmla="*/ 156 h 328"/>
              <a:gd name="T20" fmla="*/ 69 w 346"/>
              <a:gd name="T21" fmla="*/ 185 h 328"/>
              <a:gd name="T22" fmla="*/ 67 w 346"/>
              <a:gd name="T23" fmla="*/ 265 h 328"/>
              <a:gd name="T24" fmla="*/ 67 w 346"/>
              <a:gd name="T25" fmla="*/ 265 h 328"/>
              <a:gd name="T26" fmla="*/ 147 w 346"/>
              <a:gd name="T27" fmla="*/ 267 h 328"/>
              <a:gd name="T28" fmla="*/ 177 w 346"/>
              <a:gd name="T29" fmla="*/ 238 h 328"/>
              <a:gd name="T30" fmla="*/ 99 w 346"/>
              <a:gd name="T31" fmla="*/ 156 h 328"/>
              <a:gd name="T32" fmla="*/ 67 w 346"/>
              <a:gd name="T33" fmla="*/ 265 h 328"/>
              <a:gd name="T34" fmla="*/ 0 w 346"/>
              <a:gd name="T35" fmla="*/ 328 h 328"/>
              <a:gd name="T36" fmla="*/ 157 w 346"/>
              <a:gd name="T37" fmla="*/ 143 h 328"/>
              <a:gd name="T38" fmla="*/ 120 w 346"/>
              <a:gd name="T39" fmla="*/ 178 h 328"/>
              <a:gd name="T40" fmla="*/ 193 w 346"/>
              <a:gd name="T41" fmla="*/ 181 h 328"/>
              <a:gd name="T42" fmla="*/ 156 w 346"/>
              <a:gd name="T43" fmla="*/ 21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328">
                <a:moveTo>
                  <a:pt x="169" y="90"/>
                </a:moveTo>
                <a:cubicBezTo>
                  <a:pt x="199" y="61"/>
                  <a:pt x="199" y="61"/>
                  <a:pt x="199" y="61"/>
                </a:cubicBezTo>
                <a:cubicBezTo>
                  <a:pt x="222" y="40"/>
                  <a:pt x="258" y="41"/>
                  <a:pt x="279" y="63"/>
                </a:cubicBezTo>
                <a:cubicBezTo>
                  <a:pt x="279" y="63"/>
                  <a:pt x="279" y="63"/>
                  <a:pt x="279" y="63"/>
                </a:cubicBezTo>
                <a:cubicBezTo>
                  <a:pt x="300" y="86"/>
                  <a:pt x="300" y="122"/>
                  <a:pt x="277" y="143"/>
                </a:cubicBezTo>
                <a:cubicBezTo>
                  <a:pt x="247" y="172"/>
                  <a:pt x="247" y="172"/>
                  <a:pt x="247" y="172"/>
                </a:cubicBezTo>
                <a:lnTo>
                  <a:pt x="169" y="90"/>
                </a:lnTo>
                <a:close/>
                <a:moveTo>
                  <a:pt x="279" y="63"/>
                </a:moveTo>
                <a:cubicBezTo>
                  <a:pt x="346" y="0"/>
                  <a:pt x="346" y="0"/>
                  <a:pt x="346" y="0"/>
                </a:cubicBezTo>
                <a:moveTo>
                  <a:pt x="99" y="156"/>
                </a:moveTo>
                <a:cubicBezTo>
                  <a:pt x="69" y="185"/>
                  <a:pt x="69" y="185"/>
                  <a:pt x="69" y="185"/>
                </a:cubicBezTo>
                <a:cubicBezTo>
                  <a:pt x="46" y="206"/>
                  <a:pt x="46" y="242"/>
                  <a:pt x="67" y="265"/>
                </a:cubicBezTo>
                <a:cubicBezTo>
                  <a:pt x="67" y="265"/>
                  <a:pt x="67" y="265"/>
                  <a:pt x="67" y="265"/>
                </a:cubicBezTo>
                <a:cubicBezTo>
                  <a:pt x="88" y="287"/>
                  <a:pt x="124" y="288"/>
                  <a:pt x="147" y="267"/>
                </a:cubicBezTo>
                <a:cubicBezTo>
                  <a:pt x="177" y="238"/>
                  <a:pt x="177" y="238"/>
                  <a:pt x="177" y="238"/>
                </a:cubicBezTo>
                <a:lnTo>
                  <a:pt x="99" y="156"/>
                </a:lnTo>
                <a:close/>
                <a:moveTo>
                  <a:pt x="67" y="265"/>
                </a:moveTo>
                <a:cubicBezTo>
                  <a:pt x="0" y="328"/>
                  <a:pt x="0" y="328"/>
                  <a:pt x="0" y="328"/>
                </a:cubicBezTo>
                <a:moveTo>
                  <a:pt x="157" y="143"/>
                </a:moveTo>
                <a:cubicBezTo>
                  <a:pt x="120" y="178"/>
                  <a:pt x="120" y="178"/>
                  <a:pt x="120" y="178"/>
                </a:cubicBezTo>
                <a:moveTo>
                  <a:pt x="193" y="181"/>
                </a:moveTo>
                <a:cubicBezTo>
                  <a:pt x="156" y="216"/>
                  <a:pt x="156" y="216"/>
                  <a:pt x="156" y="216"/>
                </a:cubicBezTo>
              </a:path>
            </a:pathLst>
          </a:custGeom>
          <a:noFill/>
          <a:ln w="952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sp>
        <p:nvSpPr>
          <p:cNvPr id="48" name="Oval 47">
            <a:extLst>
              <a:ext uri="{FF2B5EF4-FFF2-40B4-BE49-F238E27FC236}">
                <a16:creationId xmlns:a16="http://schemas.microsoft.com/office/drawing/2014/main" id="{91FE2B9E-F50B-498F-B2E6-7F9B686BA3FD}"/>
              </a:ext>
            </a:extLst>
          </p:cNvPr>
          <p:cNvSpPr/>
          <p:nvPr/>
        </p:nvSpPr>
        <p:spPr bwMode="auto">
          <a:xfrm>
            <a:off x="9462580" y="2164147"/>
            <a:ext cx="425549" cy="425549"/>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9" name="Family_EBDA" title="Icon of a family of people">
            <a:extLst>
              <a:ext uri="{FF2B5EF4-FFF2-40B4-BE49-F238E27FC236}">
                <a16:creationId xmlns:a16="http://schemas.microsoft.com/office/drawing/2014/main" id="{4B06E44A-9992-4E91-B56C-28A96C4DE25F}"/>
              </a:ext>
            </a:extLst>
          </p:cNvPr>
          <p:cNvSpPr>
            <a:spLocks noChangeAspect="1" noEditPoints="1"/>
          </p:cNvSpPr>
          <p:nvPr/>
        </p:nvSpPr>
        <p:spPr bwMode="auto">
          <a:xfrm>
            <a:off x="9544870" y="2241676"/>
            <a:ext cx="262004" cy="236433"/>
          </a:xfrm>
          <a:custGeom>
            <a:avLst/>
            <a:gdLst>
              <a:gd name="T0" fmla="*/ 1498 w 3740"/>
              <a:gd name="T1" fmla="*/ 1874 h 3374"/>
              <a:gd name="T2" fmla="*/ 874 w 3740"/>
              <a:gd name="T3" fmla="*/ 2498 h 3374"/>
              <a:gd name="T4" fmla="*/ 250 w 3740"/>
              <a:gd name="T5" fmla="*/ 1874 h 3374"/>
              <a:gd name="T6" fmla="*/ 874 w 3740"/>
              <a:gd name="T7" fmla="*/ 1249 h 3374"/>
              <a:gd name="T8" fmla="*/ 1498 w 3740"/>
              <a:gd name="T9" fmla="*/ 1874 h 3374"/>
              <a:gd name="T10" fmla="*/ 2123 w 3740"/>
              <a:gd name="T11" fmla="*/ 0 h 3374"/>
              <a:gd name="T12" fmla="*/ 1498 w 3740"/>
              <a:gd name="T13" fmla="*/ 625 h 3374"/>
              <a:gd name="T14" fmla="*/ 2123 w 3740"/>
              <a:gd name="T15" fmla="*/ 1249 h 3374"/>
              <a:gd name="T16" fmla="*/ 2747 w 3740"/>
              <a:gd name="T17" fmla="*/ 625 h 3374"/>
              <a:gd name="T18" fmla="*/ 2123 w 3740"/>
              <a:gd name="T19" fmla="*/ 0 h 3374"/>
              <a:gd name="T20" fmla="*/ 2997 w 3740"/>
              <a:gd name="T21" fmla="*/ 1726 h 3374"/>
              <a:gd name="T22" fmla="*/ 2497 w 3740"/>
              <a:gd name="T23" fmla="*/ 2225 h 3374"/>
              <a:gd name="T24" fmla="*/ 2997 w 3740"/>
              <a:gd name="T25" fmla="*/ 2725 h 3374"/>
              <a:gd name="T26" fmla="*/ 3496 w 3740"/>
              <a:gd name="T27" fmla="*/ 2225 h 3374"/>
              <a:gd name="T28" fmla="*/ 2997 w 3740"/>
              <a:gd name="T29" fmla="*/ 1726 h 3374"/>
              <a:gd name="T30" fmla="*/ 1748 w 3740"/>
              <a:gd name="T31" fmla="*/ 3372 h 3374"/>
              <a:gd name="T32" fmla="*/ 874 w 3740"/>
              <a:gd name="T33" fmla="*/ 2498 h 3374"/>
              <a:gd name="T34" fmla="*/ 0 w 3740"/>
              <a:gd name="T35" fmla="*/ 3372 h 3374"/>
              <a:gd name="T36" fmla="*/ 2906 w 3740"/>
              <a:gd name="T37" fmla="*/ 1734 h 3374"/>
              <a:gd name="T38" fmla="*/ 2123 w 3740"/>
              <a:gd name="T39" fmla="*/ 1249 h 3374"/>
              <a:gd name="T40" fmla="*/ 1453 w 3740"/>
              <a:gd name="T41" fmla="*/ 1561 h 3374"/>
              <a:gd name="T42" fmla="*/ 3740 w 3740"/>
              <a:gd name="T43" fmla="*/ 3374 h 3374"/>
              <a:gd name="T44" fmla="*/ 3740 w 3740"/>
              <a:gd name="T45" fmla="*/ 3351 h 3374"/>
              <a:gd name="T46" fmla="*/ 2997 w 3740"/>
              <a:gd name="T47" fmla="*/ 2725 h 3374"/>
              <a:gd name="T48" fmla="*/ 2253 w 3740"/>
              <a:gd name="T49" fmla="*/ 3351 h 3374"/>
              <a:gd name="T50" fmla="*/ 2253 w 3740"/>
              <a:gd name="T51" fmla="*/ 3374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40" h="3374">
                <a:moveTo>
                  <a:pt x="1498" y="1874"/>
                </a:moveTo>
                <a:cubicBezTo>
                  <a:pt x="1498" y="2218"/>
                  <a:pt x="1219" y="2498"/>
                  <a:pt x="874" y="2498"/>
                </a:cubicBezTo>
                <a:cubicBezTo>
                  <a:pt x="529" y="2498"/>
                  <a:pt x="250" y="2218"/>
                  <a:pt x="250" y="1874"/>
                </a:cubicBezTo>
                <a:cubicBezTo>
                  <a:pt x="250" y="1529"/>
                  <a:pt x="529" y="1249"/>
                  <a:pt x="874" y="1249"/>
                </a:cubicBezTo>
                <a:cubicBezTo>
                  <a:pt x="1219" y="1249"/>
                  <a:pt x="1498" y="1529"/>
                  <a:pt x="1498" y="1874"/>
                </a:cubicBezTo>
                <a:close/>
                <a:moveTo>
                  <a:pt x="2123" y="0"/>
                </a:moveTo>
                <a:cubicBezTo>
                  <a:pt x="1778" y="0"/>
                  <a:pt x="1498" y="280"/>
                  <a:pt x="1498" y="625"/>
                </a:cubicBezTo>
                <a:cubicBezTo>
                  <a:pt x="1498" y="970"/>
                  <a:pt x="1778" y="1249"/>
                  <a:pt x="2123" y="1249"/>
                </a:cubicBezTo>
                <a:cubicBezTo>
                  <a:pt x="2468" y="1249"/>
                  <a:pt x="2747" y="970"/>
                  <a:pt x="2747" y="625"/>
                </a:cubicBezTo>
                <a:cubicBezTo>
                  <a:pt x="2747" y="280"/>
                  <a:pt x="2468" y="0"/>
                  <a:pt x="2123" y="0"/>
                </a:cubicBezTo>
                <a:close/>
                <a:moveTo>
                  <a:pt x="2997" y="1726"/>
                </a:moveTo>
                <a:cubicBezTo>
                  <a:pt x="2721" y="1726"/>
                  <a:pt x="2497" y="1950"/>
                  <a:pt x="2497" y="2225"/>
                </a:cubicBezTo>
                <a:cubicBezTo>
                  <a:pt x="2497" y="2501"/>
                  <a:pt x="2721" y="2725"/>
                  <a:pt x="2997" y="2725"/>
                </a:cubicBezTo>
                <a:cubicBezTo>
                  <a:pt x="3273" y="2725"/>
                  <a:pt x="3496" y="2501"/>
                  <a:pt x="3496" y="2225"/>
                </a:cubicBezTo>
                <a:cubicBezTo>
                  <a:pt x="3496" y="1950"/>
                  <a:pt x="3273" y="1726"/>
                  <a:pt x="2997" y="1726"/>
                </a:cubicBezTo>
                <a:close/>
                <a:moveTo>
                  <a:pt x="1748" y="3372"/>
                </a:moveTo>
                <a:cubicBezTo>
                  <a:pt x="1748" y="2889"/>
                  <a:pt x="1357" y="2498"/>
                  <a:pt x="874" y="2498"/>
                </a:cubicBezTo>
                <a:cubicBezTo>
                  <a:pt x="391" y="2498"/>
                  <a:pt x="0" y="2889"/>
                  <a:pt x="0" y="3372"/>
                </a:cubicBezTo>
                <a:moveTo>
                  <a:pt x="2906" y="1734"/>
                </a:moveTo>
                <a:cubicBezTo>
                  <a:pt x="2763" y="1447"/>
                  <a:pt x="2466" y="1249"/>
                  <a:pt x="2123" y="1249"/>
                </a:cubicBezTo>
                <a:cubicBezTo>
                  <a:pt x="1854" y="1249"/>
                  <a:pt x="1614" y="1370"/>
                  <a:pt x="1453" y="1561"/>
                </a:cubicBezTo>
                <a:moveTo>
                  <a:pt x="3740" y="3374"/>
                </a:moveTo>
                <a:cubicBezTo>
                  <a:pt x="3740" y="3351"/>
                  <a:pt x="3740" y="3351"/>
                  <a:pt x="3740" y="3351"/>
                </a:cubicBezTo>
                <a:cubicBezTo>
                  <a:pt x="3680" y="2996"/>
                  <a:pt x="3370" y="2725"/>
                  <a:pt x="2997" y="2725"/>
                </a:cubicBezTo>
                <a:cubicBezTo>
                  <a:pt x="2624" y="2725"/>
                  <a:pt x="2314" y="2995"/>
                  <a:pt x="2253" y="3351"/>
                </a:cubicBezTo>
                <a:cubicBezTo>
                  <a:pt x="2253" y="3374"/>
                  <a:pt x="2253" y="3374"/>
                  <a:pt x="2253" y="3374"/>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50" name="TextBox 49">
            <a:extLst>
              <a:ext uri="{FF2B5EF4-FFF2-40B4-BE49-F238E27FC236}">
                <a16:creationId xmlns:a16="http://schemas.microsoft.com/office/drawing/2014/main" id="{EBFB54E6-D349-40FC-AE8D-6A27D047EE49}"/>
              </a:ext>
            </a:extLst>
          </p:cNvPr>
          <p:cNvSpPr txBox="1"/>
          <p:nvPr/>
        </p:nvSpPr>
        <p:spPr>
          <a:xfrm>
            <a:off x="1382834" y="1538845"/>
            <a:ext cx="1950936" cy="323195"/>
          </a:xfrm>
          <a:prstGeom prst="rect">
            <a:avLst/>
          </a:prstGeom>
          <a:noFill/>
          <a:ln w="15875" cap="sq">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defPPr>
              <a:defRPr lang="en-US"/>
            </a:defPPr>
            <a:lvl1pPr>
              <a:defRPr sz="1600"/>
            </a:lvl1p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DC3C00"/>
                </a:solidFill>
                <a:effectLst/>
                <a:uLnTx/>
                <a:uFillTx/>
                <a:latin typeface="Segoe UI"/>
                <a:ea typeface="+mn-ea"/>
                <a:cs typeface="+mn-cs"/>
              </a:rPr>
              <a:t>Microsoft 365 endpoints</a:t>
            </a:r>
          </a:p>
        </p:txBody>
      </p:sp>
      <p:sp>
        <p:nvSpPr>
          <p:cNvPr id="51" name="Freeform 13">
            <a:extLst>
              <a:ext uri="{FF2B5EF4-FFF2-40B4-BE49-F238E27FC236}">
                <a16:creationId xmlns:a16="http://schemas.microsoft.com/office/drawing/2014/main" id="{509CEAC9-172D-4ED2-B417-AA175872C48C}"/>
              </a:ext>
            </a:extLst>
          </p:cNvPr>
          <p:cNvSpPr>
            <a:spLocks noEditPoints="1"/>
          </p:cNvSpPr>
          <p:nvPr/>
        </p:nvSpPr>
        <p:spPr bwMode="auto">
          <a:xfrm>
            <a:off x="1434227" y="2074024"/>
            <a:ext cx="572914" cy="589724"/>
          </a:xfrm>
          <a:custGeom>
            <a:avLst/>
            <a:gdLst>
              <a:gd name="T0" fmla="*/ 567 w 567"/>
              <a:gd name="T1" fmla="*/ 283 h 566"/>
              <a:gd name="T2" fmla="*/ 561 w 567"/>
              <a:gd name="T3" fmla="*/ 336 h 566"/>
              <a:gd name="T4" fmla="*/ 546 w 567"/>
              <a:gd name="T5" fmla="*/ 387 h 566"/>
              <a:gd name="T6" fmla="*/ 522 w 567"/>
              <a:gd name="T7" fmla="*/ 434 h 566"/>
              <a:gd name="T8" fmla="*/ 489 w 567"/>
              <a:gd name="T9" fmla="*/ 476 h 566"/>
              <a:gd name="T10" fmla="*/ 449 w 567"/>
              <a:gd name="T11" fmla="*/ 511 h 566"/>
              <a:gd name="T12" fmla="*/ 404 w 567"/>
              <a:gd name="T13" fmla="*/ 539 h 566"/>
              <a:gd name="T14" fmla="*/ 365 w 567"/>
              <a:gd name="T15" fmla="*/ 554 h 566"/>
              <a:gd name="T16" fmla="*/ 301 w 567"/>
              <a:gd name="T17" fmla="*/ 565 h 566"/>
              <a:gd name="T18" fmla="*/ 283 w 567"/>
              <a:gd name="T19" fmla="*/ 566 h 566"/>
              <a:gd name="T20" fmla="*/ 196 w 567"/>
              <a:gd name="T21" fmla="*/ 552 h 566"/>
              <a:gd name="T22" fmla="*/ 164 w 567"/>
              <a:gd name="T23" fmla="*/ 540 h 566"/>
              <a:gd name="T24" fmla="*/ 103 w 567"/>
              <a:gd name="T25" fmla="*/ 501 h 566"/>
              <a:gd name="T26" fmla="*/ 97 w 567"/>
              <a:gd name="T27" fmla="*/ 497 h 566"/>
              <a:gd name="T28" fmla="*/ 65 w 567"/>
              <a:gd name="T29" fmla="*/ 464 h 566"/>
              <a:gd name="T30" fmla="*/ 36 w 567"/>
              <a:gd name="T31" fmla="*/ 419 h 566"/>
              <a:gd name="T32" fmla="*/ 14 w 567"/>
              <a:gd name="T33" fmla="*/ 371 h 566"/>
              <a:gd name="T34" fmla="*/ 2 w 567"/>
              <a:gd name="T35" fmla="*/ 319 h 566"/>
              <a:gd name="T36" fmla="*/ 1 w 567"/>
              <a:gd name="T37" fmla="*/ 266 h 566"/>
              <a:gd name="T38" fmla="*/ 9 w 567"/>
              <a:gd name="T39" fmla="*/ 213 h 566"/>
              <a:gd name="T40" fmla="*/ 26 w 567"/>
              <a:gd name="T41" fmla="*/ 163 h 566"/>
              <a:gd name="T42" fmla="*/ 54 w 567"/>
              <a:gd name="T43" fmla="*/ 117 h 566"/>
              <a:gd name="T44" fmla="*/ 69 w 567"/>
              <a:gd name="T45" fmla="*/ 97 h 566"/>
              <a:gd name="T46" fmla="*/ 131 w 567"/>
              <a:gd name="T47" fmla="*/ 44 h 566"/>
              <a:gd name="T48" fmla="*/ 164 w 567"/>
              <a:gd name="T49" fmla="*/ 26 h 566"/>
              <a:gd name="T50" fmla="*/ 229 w 567"/>
              <a:gd name="T51" fmla="*/ 5 h 566"/>
              <a:gd name="T52" fmla="*/ 241 w 567"/>
              <a:gd name="T53" fmla="*/ 3 h 566"/>
              <a:gd name="T54" fmla="*/ 335 w 567"/>
              <a:gd name="T55" fmla="*/ 5 h 566"/>
              <a:gd name="T56" fmla="*/ 365 w 567"/>
              <a:gd name="T57" fmla="*/ 11 h 566"/>
              <a:gd name="T58" fmla="*/ 434 w 567"/>
              <a:gd name="T59" fmla="*/ 43 h 566"/>
              <a:gd name="T60" fmla="*/ 437 w 567"/>
              <a:gd name="T61" fmla="*/ 45 h 566"/>
              <a:gd name="T62" fmla="*/ 476 w 567"/>
              <a:gd name="T63" fmla="*/ 76 h 566"/>
              <a:gd name="T64" fmla="*/ 511 w 567"/>
              <a:gd name="T65" fmla="*/ 116 h 566"/>
              <a:gd name="T66" fmla="*/ 539 w 567"/>
              <a:gd name="T67" fmla="*/ 161 h 566"/>
              <a:gd name="T68" fmla="*/ 557 w 567"/>
              <a:gd name="T69" fmla="*/ 211 h 566"/>
              <a:gd name="T70" fmla="*/ 565 w 567"/>
              <a:gd name="T71" fmla="*/ 264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7" h="566">
                <a:moveTo>
                  <a:pt x="567" y="283"/>
                </a:moveTo>
                <a:lnTo>
                  <a:pt x="567" y="283"/>
                </a:lnTo>
                <a:lnTo>
                  <a:pt x="563" y="325"/>
                </a:lnTo>
                <a:lnTo>
                  <a:pt x="561" y="336"/>
                </a:lnTo>
                <a:moveTo>
                  <a:pt x="546" y="387"/>
                </a:moveTo>
                <a:lnTo>
                  <a:pt x="546" y="387"/>
                </a:lnTo>
                <a:lnTo>
                  <a:pt x="540" y="402"/>
                </a:lnTo>
                <a:lnTo>
                  <a:pt x="522" y="434"/>
                </a:lnTo>
                <a:moveTo>
                  <a:pt x="489" y="476"/>
                </a:moveTo>
                <a:lnTo>
                  <a:pt x="489" y="476"/>
                </a:lnTo>
                <a:lnTo>
                  <a:pt x="469" y="497"/>
                </a:lnTo>
                <a:lnTo>
                  <a:pt x="449" y="511"/>
                </a:lnTo>
                <a:moveTo>
                  <a:pt x="404" y="539"/>
                </a:moveTo>
                <a:lnTo>
                  <a:pt x="404" y="539"/>
                </a:lnTo>
                <a:lnTo>
                  <a:pt x="403" y="540"/>
                </a:lnTo>
                <a:lnTo>
                  <a:pt x="365" y="554"/>
                </a:lnTo>
                <a:lnTo>
                  <a:pt x="354" y="557"/>
                </a:lnTo>
                <a:moveTo>
                  <a:pt x="301" y="565"/>
                </a:moveTo>
                <a:lnTo>
                  <a:pt x="301" y="565"/>
                </a:lnTo>
                <a:lnTo>
                  <a:pt x="283" y="566"/>
                </a:lnTo>
                <a:lnTo>
                  <a:pt x="248" y="564"/>
                </a:lnTo>
                <a:moveTo>
                  <a:pt x="196" y="552"/>
                </a:moveTo>
                <a:lnTo>
                  <a:pt x="196" y="552"/>
                </a:lnTo>
                <a:lnTo>
                  <a:pt x="164" y="540"/>
                </a:lnTo>
                <a:lnTo>
                  <a:pt x="147" y="531"/>
                </a:lnTo>
                <a:moveTo>
                  <a:pt x="103" y="501"/>
                </a:moveTo>
                <a:lnTo>
                  <a:pt x="103" y="501"/>
                </a:lnTo>
                <a:lnTo>
                  <a:pt x="97" y="497"/>
                </a:lnTo>
                <a:lnTo>
                  <a:pt x="69" y="469"/>
                </a:lnTo>
                <a:lnTo>
                  <a:pt x="65" y="464"/>
                </a:lnTo>
                <a:moveTo>
                  <a:pt x="36" y="419"/>
                </a:moveTo>
                <a:lnTo>
                  <a:pt x="36" y="419"/>
                </a:lnTo>
                <a:lnTo>
                  <a:pt x="26" y="402"/>
                </a:lnTo>
                <a:lnTo>
                  <a:pt x="14" y="371"/>
                </a:lnTo>
                <a:moveTo>
                  <a:pt x="2" y="319"/>
                </a:moveTo>
                <a:lnTo>
                  <a:pt x="2" y="319"/>
                </a:lnTo>
                <a:lnTo>
                  <a:pt x="0" y="283"/>
                </a:lnTo>
                <a:lnTo>
                  <a:pt x="1" y="266"/>
                </a:lnTo>
                <a:moveTo>
                  <a:pt x="9" y="213"/>
                </a:moveTo>
                <a:lnTo>
                  <a:pt x="9" y="213"/>
                </a:lnTo>
                <a:lnTo>
                  <a:pt x="12" y="201"/>
                </a:lnTo>
                <a:lnTo>
                  <a:pt x="26" y="163"/>
                </a:lnTo>
                <a:lnTo>
                  <a:pt x="26" y="163"/>
                </a:lnTo>
                <a:moveTo>
                  <a:pt x="54" y="117"/>
                </a:moveTo>
                <a:lnTo>
                  <a:pt x="54" y="117"/>
                </a:lnTo>
                <a:lnTo>
                  <a:pt x="69" y="97"/>
                </a:lnTo>
                <a:lnTo>
                  <a:pt x="89" y="77"/>
                </a:lnTo>
                <a:moveTo>
                  <a:pt x="131" y="44"/>
                </a:moveTo>
                <a:lnTo>
                  <a:pt x="131" y="44"/>
                </a:lnTo>
                <a:lnTo>
                  <a:pt x="164" y="26"/>
                </a:lnTo>
                <a:lnTo>
                  <a:pt x="178" y="20"/>
                </a:lnTo>
                <a:moveTo>
                  <a:pt x="229" y="5"/>
                </a:moveTo>
                <a:lnTo>
                  <a:pt x="229" y="5"/>
                </a:lnTo>
                <a:lnTo>
                  <a:pt x="241" y="3"/>
                </a:lnTo>
                <a:lnTo>
                  <a:pt x="282" y="0"/>
                </a:lnTo>
                <a:moveTo>
                  <a:pt x="335" y="5"/>
                </a:moveTo>
                <a:lnTo>
                  <a:pt x="335" y="5"/>
                </a:lnTo>
                <a:lnTo>
                  <a:pt x="365" y="11"/>
                </a:lnTo>
                <a:lnTo>
                  <a:pt x="386" y="20"/>
                </a:lnTo>
                <a:moveTo>
                  <a:pt x="434" y="43"/>
                </a:moveTo>
                <a:lnTo>
                  <a:pt x="434" y="43"/>
                </a:lnTo>
                <a:lnTo>
                  <a:pt x="437" y="45"/>
                </a:lnTo>
                <a:lnTo>
                  <a:pt x="469" y="69"/>
                </a:lnTo>
                <a:lnTo>
                  <a:pt x="476" y="76"/>
                </a:lnTo>
                <a:moveTo>
                  <a:pt x="511" y="116"/>
                </a:moveTo>
                <a:lnTo>
                  <a:pt x="511" y="116"/>
                </a:lnTo>
                <a:lnTo>
                  <a:pt x="521" y="129"/>
                </a:lnTo>
                <a:lnTo>
                  <a:pt x="539" y="161"/>
                </a:lnTo>
                <a:moveTo>
                  <a:pt x="557" y="211"/>
                </a:moveTo>
                <a:lnTo>
                  <a:pt x="557" y="211"/>
                </a:lnTo>
                <a:lnTo>
                  <a:pt x="563" y="241"/>
                </a:lnTo>
                <a:lnTo>
                  <a:pt x="565" y="264"/>
                </a:lnTo>
              </a:path>
            </a:pathLst>
          </a:custGeom>
          <a:noFill/>
          <a:ln w="17463" cap="flat">
            <a:solidFill>
              <a:srgbClr val="DC3C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grpSp>
        <p:nvGrpSpPr>
          <p:cNvPr id="52" name="Group 51">
            <a:extLst>
              <a:ext uri="{FF2B5EF4-FFF2-40B4-BE49-F238E27FC236}">
                <a16:creationId xmlns:a16="http://schemas.microsoft.com/office/drawing/2014/main" id="{7D75FA48-8F3E-4A51-B28C-5C7174957736}"/>
              </a:ext>
            </a:extLst>
          </p:cNvPr>
          <p:cNvGrpSpPr/>
          <p:nvPr/>
        </p:nvGrpSpPr>
        <p:grpSpPr>
          <a:xfrm>
            <a:off x="1496938" y="2142270"/>
            <a:ext cx="447488" cy="453230"/>
            <a:chOff x="7036846" y="5629077"/>
            <a:chExt cx="367041" cy="371751"/>
          </a:xfrm>
        </p:grpSpPr>
        <p:sp>
          <p:nvSpPr>
            <p:cNvPr id="53" name="Oval 52">
              <a:extLst>
                <a:ext uri="{FF2B5EF4-FFF2-40B4-BE49-F238E27FC236}">
                  <a16:creationId xmlns:a16="http://schemas.microsoft.com/office/drawing/2014/main" id="{C8C9400E-3F3D-4FFF-9828-7AFA34308FCA}"/>
                </a:ext>
              </a:extLst>
            </p:cNvPr>
            <p:cNvSpPr/>
            <p:nvPr/>
          </p:nvSpPr>
          <p:spPr bwMode="auto">
            <a:xfrm>
              <a:off x="7036846" y="5629077"/>
              <a:ext cx="367041" cy="371751"/>
            </a:xfrm>
            <a:prstGeom prst="ellipse">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4" name="plug" title="Icon of a power plug showing an A to B connection">
              <a:extLst>
                <a:ext uri="{FF2B5EF4-FFF2-40B4-BE49-F238E27FC236}">
                  <a16:creationId xmlns:a16="http://schemas.microsoft.com/office/drawing/2014/main" id="{7806A21E-8372-4224-8A88-A8F128A14A11}"/>
                </a:ext>
              </a:extLst>
            </p:cNvPr>
            <p:cNvSpPr>
              <a:spLocks noChangeAspect="1" noEditPoints="1"/>
            </p:cNvSpPr>
            <p:nvPr/>
          </p:nvSpPr>
          <p:spPr bwMode="auto">
            <a:xfrm>
              <a:off x="7087260" y="5657624"/>
              <a:ext cx="266212" cy="299188"/>
            </a:xfrm>
            <a:custGeom>
              <a:avLst/>
              <a:gdLst>
                <a:gd name="T0" fmla="*/ 169 w 346"/>
                <a:gd name="T1" fmla="*/ 90 h 328"/>
                <a:gd name="T2" fmla="*/ 199 w 346"/>
                <a:gd name="T3" fmla="*/ 61 h 328"/>
                <a:gd name="T4" fmla="*/ 279 w 346"/>
                <a:gd name="T5" fmla="*/ 63 h 328"/>
                <a:gd name="T6" fmla="*/ 279 w 346"/>
                <a:gd name="T7" fmla="*/ 63 h 328"/>
                <a:gd name="T8" fmla="*/ 277 w 346"/>
                <a:gd name="T9" fmla="*/ 143 h 328"/>
                <a:gd name="T10" fmla="*/ 247 w 346"/>
                <a:gd name="T11" fmla="*/ 172 h 328"/>
                <a:gd name="T12" fmla="*/ 169 w 346"/>
                <a:gd name="T13" fmla="*/ 90 h 328"/>
                <a:gd name="T14" fmla="*/ 279 w 346"/>
                <a:gd name="T15" fmla="*/ 63 h 328"/>
                <a:gd name="T16" fmla="*/ 346 w 346"/>
                <a:gd name="T17" fmla="*/ 0 h 328"/>
                <a:gd name="T18" fmla="*/ 99 w 346"/>
                <a:gd name="T19" fmla="*/ 156 h 328"/>
                <a:gd name="T20" fmla="*/ 69 w 346"/>
                <a:gd name="T21" fmla="*/ 185 h 328"/>
                <a:gd name="T22" fmla="*/ 67 w 346"/>
                <a:gd name="T23" fmla="*/ 265 h 328"/>
                <a:gd name="T24" fmla="*/ 67 w 346"/>
                <a:gd name="T25" fmla="*/ 265 h 328"/>
                <a:gd name="T26" fmla="*/ 147 w 346"/>
                <a:gd name="T27" fmla="*/ 267 h 328"/>
                <a:gd name="T28" fmla="*/ 177 w 346"/>
                <a:gd name="T29" fmla="*/ 238 h 328"/>
                <a:gd name="T30" fmla="*/ 99 w 346"/>
                <a:gd name="T31" fmla="*/ 156 h 328"/>
                <a:gd name="T32" fmla="*/ 67 w 346"/>
                <a:gd name="T33" fmla="*/ 265 h 328"/>
                <a:gd name="T34" fmla="*/ 0 w 346"/>
                <a:gd name="T35" fmla="*/ 328 h 328"/>
                <a:gd name="T36" fmla="*/ 157 w 346"/>
                <a:gd name="T37" fmla="*/ 143 h 328"/>
                <a:gd name="T38" fmla="*/ 120 w 346"/>
                <a:gd name="T39" fmla="*/ 178 h 328"/>
                <a:gd name="T40" fmla="*/ 193 w 346"/>
                <a:gd name="T41" fmla="*/ 181 h 328"/>
                <a:gd name="T42" fmla="*/ 156 w 346"/>
                <a:gd name="T43" fmla="*/ 21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328">
                  <a:moveTo>
                    <a:pt x="169" y="90"/>
                  </a:moveTo>
                  <a:cubicBezTo>
                    <a:pt x="199" y="61"/>
                    <a:pt x="199" y="61"/>
                    <a:pt x="199" y="61"/>
                  </a:cubicBezTo>
                  <a:cubicBezTo>
                    <a:pt x="222" y="40"/>
                    <a:pt x="258" y="41"/>
                    <a:pt x="279" y="63"/>
                  </a:cubicBezTo>
                  <a:cubicBezTo>
                    <a:pt x="279" y="63"/>
                    <a:pt x="279" y="63"/>
                    <a:pt x="279" y="63"/>
                  </a:cubicBezTo>
                  <a:cubicBezTo>
                    <a:pt x="300" y="86"/>
                    <a:pt x="300" y="122"/>
                    <a:pt x="277" y="143"/>
                  </a:cubicBezTo>
                  <a:cubicBezTo>
                    <a:pt x="247" y="172"/>
                    <a:pt x="247" y="172"/>
                    <a:pt x="247" y="172"/>
                  </a:cubicBezTo>
                  <a:lnTo>
                    <a:pt x="169" y="90"/>
                  </a:lnTo>
                  <a:close/>
                  <a:moveTo>
                    <a:pt x="279" y="63"/>
                  </a:moveTo>
                  <a:cubicBezTo>
                    <a:pt x="346" y="0"/>
                    <a:pt x="346" y="0"/>
                    <a:pt x="346" y="0"/>
                  </a:cubicBezTo>
                  <a:moveTo>
                    <a:pt x="99" y="156"/>
                  </a:moveTo>
                  <a:cubicBezTo>
                    <a:pt x="69" y="185"/>
                    <a:pt x="69" y="185"/>
                    <a:pt x="69" y="185"/>
                  </a:cubicBezTo>
                  <a:cubicBezTo>
                    <a:pt x="46" y="206"/>
                    <a:pt x="46" y="242"/>
                    <a:pt x="67" y="265"/>
                  </a:cubicBezTo>
                  <a:cubicBezTo>
                    <a:pt x="67" y="265"/>
                    <a:pt x="67" y="265"/>
                    <a:pt x="67" y="265"/>
                  </a:cubicBezTo>
                  <a:cubicBezTo>
                    <a:pt x="88" y="287"/>
                    <a:pt x="124" y="288"/>
                    <a:pt x="147" y="267"/>
                  </a:cubicBezTo>
                  <a:cubicBezTo>
                    <a:pt x="177" y="238"/>
                    <a:pt x="177" y="238"/>
                    <a:pt x="177" y="238"/>
                  </a:cubicBezTo>
                  <a:lnTo>
                    <a:pt x="99" y="156"/>
                  </a:lnTo>
                  <a:close/>
                  <a:moveTo>
                    <a:pt x="67" y="265"/>
                  </a:moveTo>
                  <a:cubicBezTo>
                    <a:pt x="0" y="328"/>
                    <a:pt x="0" y="328"/>
                    <a:pt x="0" y="328"/>
                  </a:cubicBezTo>
                  <a:moveTo>
                    <a:pt x="157" y="143"/>
                  </a:moveTo>
                  <a:cubicBezTo>
                    <a:pt x="120" y="178"/>
                    <a:pt x="120" y="178"/>
                    <a:pt x="120" y="178"/>
                  </a:cubicBezTo>
                  <a:moveTo>
                    <a:pt x="193" y="181"/>
                  </a:moveTo>
                  <a:cubicBezTo>
                    <a:pt x="156" y="216"/>
                    <a:pt x="156" y="216"/>
                    <a:pt x="156" y="216"/>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grpSp>
      <p:sp>
        <p:nvSpPr>
          <p:cNvPr id="55" name="TextBox 54">
            <a:extLst>
              <a:ext uri="{FF2B5EF4-FFF2-40B4-BE49-F238E27FC236}">
                <a16:creationId xmlns:a16="http://schemas.microsoft.com/office/drawing/2014/main" id="{5C0E98E5-67A3-4E94-81E6-BF4F5B353AFE}"/>
              </a:ext>
            </a:extLst>
          </p:cNvPr>
          <p:cNvSpPr txBox="1"/>
          <p:nvPr/>
        </p:nvSpPr>
        <p:spPr>
          <a:xfrm>
            <a:off x="1915329" y="1696186"/>
            <a:ext cx="1243987" cy="16927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54A19"/>
                </a:solidFill>
                <a:effectLst/>
                <a:uLnTx/>
                <a:uFillTx/>
                <a:latin typeface="Courier New" panose="02070309020205020404" pitchFamily="49" charset="0"/>
                <a:ea typeface="+mn-ea"/>
                <a:cs typeface="Courier New" panose="02070309020205020404" pitchFamily="49" charset="0"/>
              </a:rPr>
              <a:t>{REST:API}</a:t>
            </a:r>
          </a:p>
        </p:txBody>
      </p:sp>
      <p:cxnSp>
        <p:nvCxnSpPr>
          <p:cNvPr id="56" name="Connector: Elbow 55">
            <a:extLst>
              <a:ext uri="{FF2B5EF4-FFF2-40B4-BE49-F238E27FC236}">
                <a16:creationId xmlns:a16="http://schemas.microsoft.com/office/drawing/2014/main" id="{1C4D9896-91B2-49A2-9C98-3DA8690271DB}"/>
              </a:ext>
            </a:extLst>
          </p:cNvPr>
          <p:cNvCxnSpPr>
            <a:cxnSpLocks/>
            <a:stCxn id="55" idx="1"/>
          </p:cNvCxnSpPr>
          <p:nvPr/>
        </p:nvCxnSpPr>
        <p:spPr>
          <a:xfrm rot="10800000" flipV="1">
            <a:off x="1755631" y="1780824"/>
            <a:ext cx="159698" cy="268543"/>
          </a:xfrm>
          <a:prstGeom prst="bentConnector2">
            <a:avLst/>
          </a:prstGeom>
          <a:ln>
            <a:solidFill>
              <a:srgbClr val="E54A19"/>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0FB4C00-9C52-4273-9237-2D875C082544}"/>
              </a:ext>
            </a:extLst>
          </p:cNvPr>
          <p:cNvCxnSpPr>
            <a:cxnSpLocks/>
          </p:cNvCxnSpPr>
          <p:nvPr/>
        </p:nvCxnSpPr>
        <p:spPr>
          <a:xfrm>
            <a:off x="1950168" y="2361142"/>
            <a:ext cx="313280" cy="0"/>
          </a:xfrm>
          <a:prstGeom prst="straightConnector1">
            <a:avLst/>
          </a:prstGeom>
          <a:ln w="28575">
            <a:solidFill>
              <a:srgbClr val="E54A19"/>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58" name="cloud" title="Icon of a cloud">
            <a:extLst>
              <a:ext uri="{FF2B5EF4-FFF2-40B4-BE49-F238E27FC236}">
                <a16:creationId xmlns:a16="http://schemas.microsoft.com/office/drawing/2014/main" id="{BEC0DF98-93EE-4B0B-81BA-45F2725DE97D}"/>
              </a:ext>
            </a:extLst>
          </p:cNvPr>
          <p:cNvSpPr>
            <a:spLocks noChangeAspect="1"/>
          </p:cNvSpPr>
          <p:nvPr/>
        </p:nvSpPr>
        <p:spPr bwMode="auto">
          <a:xfrm>
            <a:off x="2299023" y="2189039"/>
            <a:ext cx="526730" cy="294350"/>
          </a:xfrm>
          <a:custGeom>
            <a:avLst/>
            <a:gdLst>
              <a:gd name="T0" fmla="*/ 281 w 344"/>
              <a:gd name="T1" fmla="*/ 216 h 217"/>
              <a:gd name="T2" fmla="*/ 281 w 344"/>
              <a:gd name="T3" fmla="*/ 217 h 217"/>
              <a:gd name="T4" fmla="*/ 88 w 344"/>
              <a:gd name="T5" fmla="*/ 217 h 217"/>
              <a:gd name="T6" fmla="*/ 88 w 344"/>
              <a:gd name="T7" fmla="*/ 217 h 217"/>
              <a:gd name="T8" fmla="*/ 86 w 344"/>
              <a:gd name="T9" fmla="*/ 217 h 217"/>
              <a:gd name="T10" fmla="*/ 0 w 344"/>
              <a:gd name="T11" fmla="*/ 130 h 217"/>
              <a:gd name="T12" fmla="*/ 86 w 344"/>
              <a:gd name="T13" fmla="*/ 44 h 217"/>
              <a:gd name="T14" fmla="*/ 104 w 344"/>
              <a:gd name="T15" fmla="*/ 45 h 217"/>
              <a:gd name="T16" fmla="*/ 184 w 344"/>
              <a:gd name="T17" fmla="*/ 0 h 217"/>
              <a:gd name="T18" fmla="*/ 278 w 344"/>
              <a:gd name="T19" fmla="*/ 85 h 217"/>
              <a:gd name="T20" fmla="*/ 278 w 344"/>
              <a:gd name="T21" fmla="*/ 85 h 217"/>
              <a:gd name="T22" fmla="*/ 344 w 344"/>
              <a:gd name="T23" fmla="*/ 151 h 217"/>
              <a:gd name="T24" fmla="*/ 281 w 344"/>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17">
                <a:moveTo>
                  <a:pt x="281" y="216"/>
                </a:moveTo>
                <a:cubicBezTo>
                  <a:pt x="281" y="217"/>
                  <a:pt x="281" y="217"/>
                  <a:pt x="281" y="217"/>
                </a:cubicBezTo>
                <a:cubicBezTo>
                  <a:pt x="88" y="217"/>
                  <a:pt x="88" y="217"/>
                  <a:pt x="88" y="217"/>
                </a:cubicBezTo>
                <a:cubicBezTo>
                  <a:pt x="88" y="217"/>
                  <a:pt x="88" y="217"/>
                  <a:pt x="88" y="217"/>
                </a:cubicBezTo>
                <a:cubicBezTo>
                  <a:pt x="87" y="217"/>
                  <a:pt x="87" y="217"/>
                  <a:pt x="86" y="217"/>
                </a:cubicBezTo>
                <a:cubicBezTo>
                  <a:pt x="39" y="217"/>
                  <a:pt x="0" y="178"/>
                  <a:pt x="0" y="130"/>
                </a:cubicBezTo>
                <a:cubicBezTo>
                  <a:pt x="0" y="82"/>
                  <a:pt x="39" y="44"/>
                  <a:pt x="86" y="44"/>
                </a:cubicBezTo>
                <a:cubicBezTo>
                  <a:pt x="92" y="44"/>
                  <a:pt x="98" y="44"/>
                  <a:pt x="104" y="45"/>
                </a:cubicBezTo>
                <a:cubicBezTo>
                  <a:pt x="121" y="18"/>
                  <a:pt x="150" y="0"/>
                  <a:pt x="184" y="0"/>
                </a:cubicBezTo>
                <a:cubicBezTo>
                  <a:pt x="233" y="0"/>
                  <a:pt x="273" y="37"/>
                  <a:pt x="278" y="85"/>
                </a:cubicBezTo>
                <a:cubicBezTo>
                  <a:pt x="278" y="85"/>
                  <a:pt x="278" y="85"/>
                  <a:pt x="278" y="85"/>
                </a:cubicBezTo>
                <a:cubicBezTo>
                  <a:pt x="315" y="85"/>
                  <a:pt x="344" y="114"/>
                  <a:pt x="344" y="151"/>
                </a:cubicBezTo>
                <a:cubicBezTo>
                  <a:pt x="344" y="186"/>
                  <a:pt x="316" y="215"/>
                  <a:pt x="281" y="216"/>
                </a:cubicBezTo>
                <a:close/>
              </a:path>
            </a:pathLst>
          </a:custGeom>
          <a:solidFill>
            <a:schemeClr val="bg2"/>
          </a:solidFill>
          <a:ln w="12700" cap="sq">
            <a:solidFill>
              <a:schemeClr val="tx1"/>
            </a:solidFill>
            <a:prstDash val="solid"/>
            <a:miter lim="800000"/>
            <a:headEnd/>
            <a:tailEnd/>
          </a:ln>
        </p:spPr>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568" b="0" i="0" u="none" strike="noStrike" kern="1200" cap="none" spc="0" normalizeH="0" baseline="0" noProof="0">
              <a:ln>
                <a:noFill/>
              </a:ln>
              <a:solidFill>
                <a:srgbClr val="1A1A1A"/>
              </a:solidFill>
              <a:effectLst/>
              <a:uLnTx/>
              <a:uFillTx/>
              <a:latin typeface="Segoe UI"/>
              <a:ea typeface="+mn-ea"/>
              <a:cs typeface="+mn-cs"/>
            </a:endParaRPr>
          </a:p>
        </p:txBody>
      </p:sp>
      <p:sp>
        <p:nvSpPr>
          <p:cNvPr id="60" name="cloud" title="Icon of a cloud">
            <a:extLst>
              <a:ext uri="{FF2B5EF4-FFF2-40B4-BE49-F238E27FC236}">
                <a16:creationId xmlns:a16="http://schemas.microsoft.com/office/drawing/2014/main" id="{7CEA641A-3820-4D19-90B2-5989418C9103}"/>
              </a:ext>
            </a:extLst>
          </p:cNvPr>
          <p:cNvSpPr>
            <a:spLocks noChangeAspect="1"/>
          </p:cNvSpPr>
          <p:nvPr/>
        </p:nvSpPr>
        <p:spPr bwMode="auto">
          <a:xfrm>
            <a:off x="582156" y="2179597"/>
            <a:ext cx="526730" cy="294350"/>
          </a:xfrm>
          <a:custGeom>
            <a:avLst/>
            <a:gdLst>
              <a:gd name="T0" fmla="*/ 281 w 344"/>
              <a:gd name="T1" fmla="*/ 216 h 217"/>
              <a:gd name="T2" fmla="*/ 281 w 344"/>
              <a:gd name="T3" fmla="*/ 217 h 217"/>
              <a:gd name="T4" fmla="*/ 88 w 344"/>
              <a:gd name="T5" fmla="*/ 217 h 217"/>
              <a:gd name="T6" fmla="*/ 88 w 344"/>
              <a:gd name="T7" fmla="*/ 217 h 217"/>
              <a:gd name="T8" fmla="*/ 86 w 344"/>
              <a:gd name="T9" fmla="*/ 217 h 217"/>
              <a:gd name="T10" fmla="*/ 0 w 344"/>
              <a:gd name="T11" fmla="*/ 130 h 217"/>
              <a:gd name="T12" fmla="*/ 86 w 344"/>
              <a:gd name="T13" fmla="*/ 44 h 217"/>
              <a:gd name="T14" fmla="*/ 104 w 344"/>
              <a:gd name="T15" fmla="*/ 45 h 217"/>
              <a:gd name="T16" fmla="*/ 184 w 344"/>
              <a:gd name="T17" fmla="*/ 0 h 217"/>
              <a:gd name="T18" fmla="*/ 278 w 344"/>
              <a:gd name="T19" fmla="*/ 85 h 217"/>
              <a:gd name="T20" fmla="*/ 278 w 344"/>
              <a:gd name="T21" fmla="*/ 85 h 217"/>
              <a:gd name="T22" fmla="*/ 344 w 344"/>
              <a:gd name="T23" fmla="*/ 151 h 217"/>
              <a:gd name="T24" fmla="*/ 281 w 344"/>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17">
                <a:moveTo>
                  <a:pt x="281" y="216"/>
                </a:moveTo>
                <a:cubicBezTo>
                  <a:pt x="281" y="217"/>
                  <a:pt x="281" y="217"/>
                  <a:pt x="281" y="217"/>
                </a:cubicBezTo>
                <a:cubicBezTo>
                  <a:pt x="88" y="217"/>
                  <a:pt x="88" y="217"/>
                  <a:pt x="88" y="217"/>
                </a:cubicBezTo>
                <a:cubicBezTo>
                  <a:pt x="88" y="217"/>
                  <a:pt x="88" y="217"/>
                  <a:pt x="88" y="217"/>
                </a:cubicBezTo>
                <a:cubicBezTo>
                  <a:pt x="87" y="217"/>
                  <a:pt x="87" y="217"/>
                  <a:pt x="86" y="217"/>
                </a:cubicBezTo>
                <a:cubicBezTo>
                  <a:pt x="39" y="217"/>
                  <a:pt x="0" y="178"/>
                  <a:pt x="0" y="130"/>
                </a:cubicBezTo>
                <a:cubicBezTo>
                  <a:pt x="0" y="82"/>
                  <a:pt x="39" y="44"/>
                  <a:pt x="86" y="44"/>
                </a:cubicBezTo>
                <a:cubicBezTo>
                  <a:pt x="92" y="44"/>
                  <a:pt x="98" y="44"/>
                  <a:pt x="104" y="45"/>
                </a:cubicBezTo>
                <a:cubicBezTo>
                  <a:pt x="121" y="18"/>
                  <a:pt x="150" y="0"/>
                  <a:pt x="184" y="0"/>
                </a:cubicBezTo>
                <a:cubicBezTo>
                  <a:pt x="233" y="0"/>
                  <a:pt x="273" y="37"/>
                  <a:pt x="278" y="85"/>
                </a:cubicBezTo>
                <a:cubicBezTo>
                  <a:pt x="278" y="85"/>
                  <a:pt x="278" y="85"/>
                  <a:pt x="278" y="85"/>
                </a:cubicBezTo>
                <a:cubicBezTo>
                  <a:pt x="315" y="85"/>
                  <a:pt x="344" y="114"/>
                  <a:pt x="344" y="151"/>
                </a:cubicBezTo>
                <a:cubicBezTo>
                  <a:pt x="344" y="186"/>
                  <a:pt x="316" y="215"/>
                  <a:pt x="281" y="216"/>
                </a:cubicBezTo>
                <a:close/>
              </a:path>
            </a:pathLst>
          </a:custGeom>
          <a:solidFill>
            <a:schemeClr val="bg2"/>
          </a:solidFill>
          <a:ln w="12700" cap="sq">
            <a:solidFill>
              <a:schemeClr val="tx1"/>
            </a:solidFill>
            <a:prstDash val="solid"/>
            <a:miter lim="800000"/>
            <a:headEnd/>
            <a:tailEnd/>
          </a:ln>
        </p:spPr>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568" b="0" i="0" u="none" strike="noStrike" kern="1200" cap="none" spc="0" normalizeH="0" baseline="0" noProof="0">
              <a:ln>
                <a:noFill/>
              </a:ln>
              <a:solidFill>
                <a:srgbClr val="1A1A1A"/>
              </a:solidFill>
              <a:effectLst/>
              <a:uLnTx/>
              <a:uFillTx/>
              <a:latin typeface="Segoe UI"/>
              <a:ea typeface="+mn-ea"/>
              <a:cs typeface="+mn-cs"/>
            </a:endParaRPr>
          </a:p>
        </p:txBody>
      </p:sp>
      <p:cxnSp>
        <p:nvCxnSpPr>
          <p:cNvPr id="61" name="Straight Arrow Connector 60">
            <a:extLst>
              <a:ext uri="{FF2B5EF4-FFF2-40B4-BE49-F238E27FC236}">
                <a16:creationId xmlns:a16="http://schemas.microsoft.com/office/drawing/2014/main" id="{BAEFEFCF-3B7F-4F89-8BC7-DDAE28A87188}"/>
              </a:ext>
            </a:extLst>
          </p:cNvPr>
          <p:cNvCxnSpPr>
            <a:cxnSpLocks/>
          </p:cNvCxnSpPr>
          <p:nvPr/>
        </p:nvCxnSpPr>
        <p:spPr>
          <a:xfrm flipH="1">
            <a:off x="1114506" y="2361142"/>
            <a:ext cx="315563" cy="0"/>
          </a:xfrm>
          <a:prstGeom prst="straightConnector1">
            <a:avLst/>
          </a:prstGeom>
          <a:ln w="12700">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4188FB66-A305-4E22-9217-E6AA1CB1B714}"/>
              </a:ext>
            </a:extLst>
          </p:cNvPr>
          <p:cNvCxnSpPr>
            <a:cxnSpLocks/>
          </p:cNvCxnSpPr>
          <p:nvPr/>
        </p:nvCxnSpPr>
        <p:spPr>
          <a:xfrm>
            <a:off x="4972030" y="2358890"/>
            <a:ext cx="249045" cy="0"/>
          </a:xfrm>
          <a:prstGeom prst="straightConnector1">
            <a:avLst/>
          </a:prstGeom>
          <a:ln w="38100">
            <a:solidFill>
              <a:srgbClr val="00B050"/>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63" name="cloud" title="Icon of a cloud">
            <a:extLst>
              <a:ext uri="{FF2B5EF4-FFF2-40B4-BE49-F238E27FC236}">
                <a16:creationId xmlns:a16="http://schemas.microsoft.com/office/drawing/2014/main" id="{F5ADA09B-2649-45B8-9876-524179B6AFD8}"/>
              </a:ext>
            </a:extLst>
          </p:cNvPr>
          <p:cNvSpPr>
            <a:spLocks noChangeAspect="1"/>
          </p:cNvSpPr>
          <p:nvPr/>
        </p:nvSpPr>
        <p:spPr bwMode="auto">
          <a:xfrm>
            <a:off x="5207074" y="2205481"/>
            <a:ext cx="526730" cy="294350"/>
          </a:xfrm>
          <a:custGeom>
            <a:avLst/>
            <a:gdLst>
              <a:gd name="T0" fmla="*/ 281 w 344"/>
              <a:gd name="T1" fmla="*/ 216 h 217"/>
              <a:gd name="T2" fmla="*/ 281 w 344"/>
              <a:gd name="T3" fmla="*/ 217 h 217"/>
              <a:gd name="T4" fmla="*/ 88 w 344"/>
              <a:gd name="T5" fmla="*/ 217 h 217"/>
              <a:gd name="T6" fmla="*/ 88 w 344"/>
              <a:gd name="T7" fmla="*/ 217 h 217"/>
              <a:gd name="T8" fmla="*/ 86 w 344"/>
              <a:gd name="T9" fmla="*/ 217 h 217"/>
              <a:gd name="T10" fmla="*/ 0 w 344"/>
              <a:gd name="T11" fmla="*/ 130 h 217"/>
              <a:gd name="T12" fmla="*/ 86 w 344"/>
              <a:gd name="T13" fmla="*/ 44 h 217"/>
              <a:gd name="T14" fmla="*/ 104 w 344"/>
              <a:gd name="T15" fmla="*/ 45 h 217"/>
              <a:gd name="T16" fmla="*/ 184 w 344"/>
              <a:gd name="T17" fmla="*/ 0 h 217"/>
              <a:gd name="T18" fmla="*/ 278 w 344"/>
              <a:gd name="T19" fmla="*/ 85 h 217"/>
              <a:gd name="T20" fmla="*/ 278 w 344"/>
              <a:gd name="T21" fmla="*/ 85 h 217"/>
              <a:gd name="T22" fmla="*/ 344 w 344"/>
              <a:gd name="T23" fmla="*/ 151 h 217"/>
              <a:gd name="T24" fmla="*/ 281 w 344"/>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17">
                <a:moveTo>
                  <a:pt x="281" y="216"/>
                </a:moveTo>
                <a:cubicBezTo>
                  <a:pt x="281" y="217"/>
                  <a:pt x="281" y="217"/>
                  <a:pt x="281" y="217"/>
                </a:cubicBezTo>
                <a:cubicBezTo>
                  <a:pt x="88" y="217"/>
                  <a:pt x="88" y="217"/>
                  <a:pt x="88" y="217"/>
                </a:cubicBezTo>
                <a:cubicBezTo>
                  <a:pt x="88" y="217"/>
                  <a:pt x="88" y="217"/>
                  <a:pt x="88" y="217"/>
                </a:cubicBezTo>
                <a:cubicBezTo>
                  <a:pt x="87" y="217"/>
                  <a:pt x="87" y="217"/>
                  <a:pt x="86" y="217"/>
                </a:cubicBezTo>
                <a:cubicBezTo>
                  <a:pt x="39" y="217"/>
                  <a:pt x="0" y="178"/>
                  <a:pt x="0" y="130"/>
                </a:cubicBezTo>
                <a:cubicBezTo>
                  <a:pt x="0" y="82"/>
                  <a:pt x="39" y="44"/>
                  <a:pt x="86" y="44"/>
                </a:cubicBezTo>
                <a:cubicBezTo>
                  <a:pt x="92" y="44"/>
                  <a:pt x="98" y="44"/>
                  <a:pt x="104" y="45"/>
                </a:cubicBezTo>
                <a:cubicBezTo>
                  <a:pt x="121" y="18"/>
                  <a:pt x="150" y="0"/>
                  <a:pt x="184" y="0"/>
                </a:cubicBezTo>
                <a:cubicBezTo>
                  <a:pt x="233" y="0"/>
                  <a:pt x="273" y="37"/>
                  <a:pt x="278" y="85"/>
                </a:cubicBezTo>
                <a:cubicBezTo>
                  <a:pt x="278" y="85"/>
                  <a:pt x="278" y="85"/>
                  <a:pt x="278" y="85"/>
                </a:cubicBezTo>
                <a:cubicBezTo>
                  <a:pt x="315" y="85"/>
                  <a:pt x="344" y="114"/>
                  <a:pt x="344" y="151"/>
                </a:cubicBezTo>
                <a:cubicBezTo>
                  <a:pt x="344" y="186"/>
                  <a:pt x="316" y="215"/>
                  <a:pt x="281" y="216"/>
                </a:cubicBezTo>
                <a:close/>
              </a:path>
            </a:pathLst>
          </a:custGeom>
          <a:solidFill>
            <a:schemeClr val="bg2"/>
          </a:solidFill>
          <a:ln w="12700" cap="sq">
            <a:solidFill>
              <a:schemeClr val="tx1"/>
            </a:solidFill>
            <a:prstDash val="solid"/>
            <a:miter lim="800000"/>
            <a:headEnd/>
            <a:tailEnd/>
          </a:ln>
        </p:spPr>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568" b="0" i="0" u="none" strike="noStrike" kern="1200" cap="none" spc="0" normalizeH="0" baseline="0" noProof="0">
              <a:ln>
                <a:noFill/>
              </a:ln>
              <a:solidFill>
                <a:srgbClr val="1A1A1A"/>
              </a:solidFill>
              <a:effectLst/>
              <a:uLnTx/>
              <a:uFillTx/>
              <a:latin typeface="Segoe UI"/>
              <a:ea typeface="+mn-ea"/>
              <a:cs typeface="+mn-cs"/>
            </a:endParaRPr>
          </a:p>
        </p:txBody>
      </p:sp>
      <p:sp>
        <p:nvSpPr>
          <p:cNvPr id="66" name="Freeform: Shape 65">
            <a:extLst>
              <a:ext uri="{FF2B5EF4-FFF2-40B4-BE49-F238E27FC236}">
                <a16:creationId xmlns:a16="http://schemas.microsoft.com/office/drawing/2014/main" id="{67285863-9BE2-455D-9E90-A6FA6843E46F}"/>
              </a:ext>
            </a:extLst>
          </p:cNvPr>
          <p:cNvSpPr/>
          <p:nvPr/>
        </p:nvSpPr>
        <p:spPr bwMode="auto">
          <a:xfrm>
            <a:off x="3825774" y="1876282"/>
            <a:ext cx="1608298" cy="479000"/>
          </a:xfrm>
          <a:custGeom>
            <a:avLst/>
            <a:gdLst>
              <a:gd name="connsiteX0" fmla="*/ 928047 w 1235122"/>
              <a:gd name="connsiteY0" fmla="*/ 682388 h 689212"/>
              <a:gd name="connsiteX1" fmla="*/ 928047 w 1235122"/>
              <a:gd name="connsiteY1" fmla="*/ 682388 h 689212"/>
              <a:gd name="connsiteX2" fmla="*/ 6824 w 1235122"/>
              <a:gd name="connsiteY2" fmla="*/ 689212 h 689212"/>
              <a:gd name="connsiteX3" fmla="*/ 0 w 1235122"/>
              <a:gd name="connsiteY3" fmla="*/ 0 h 689212"/>
              <a:gd name="connsiteX4" fmla="*/ 1228298 w 1235122"/>
              <a:gd name="connsiteY4" fmla="*/ 13648 h 689212"/>
              <a:gd name="connsiteX5" fmla="*/ 1235122 w 1235122"/>
              <a:gd name="connsiteY5" fmla="*/ 320722 h 689212"/>
              <a:gd name="connsiteX0" fmla="*/ 928047 w 1235122"/>
              <a:gd name="connsiteY0" fmla="*/ 736979 h 743803"/>
              <a:gd name="connsiteX1" fmla="*/ 928047 w 1235122"/>
              <a:gd name="connsiteY1" fmla="*/ 736979 h 743803"/>
              <a:gd name="connsiteX2" fmla="*/ 6824 w 1235122"/>
              <a:gd name="connsiteY2" fmla="*/ 743803 h 743803"/>
              <a:gd name="connsiteX3" fmla="*/ 0 w 1235122"/>
              <a:gd name="connsiteY3" fmla="*/ 54591 h 743803"/>
              <a:gd name="connsiteX4" fmla="*/ 1201002 w 1235122"/>
              <a:gd name="connsiteY4" fmla="*/ 0 h 743803"/>
              <a:gd name="connsiteX5" fmla="*/ 1235122 w 1235122"/>
              <a:gd name="connsiteY5" fmla="*/ 375313 h 743803"/>
              <a:gd name="connsiteX0" fmla="*/ 928047 w 1235122"/>
              <a:gd name="connsiteY0" fmla="*/ 736979 h 771099"/>
              <a:gd name="connsiteX1" fmla="*/ 928047 w 1235122"/>
              <a:gd name="connsiteY1" fmla="*/ 736979 h 771099"/>
              <a:gd name="connsiteX2" fmla="*/ 539087 w 1235122"/>
              <a:gd name="connsiteY2" fmla="*/ 771099 h 771099"/>
              <a:gd name="connsiteX3" fmla="*/ 0 w 1235122"/>
              <a:gd name="connsiteY3" fmla="*/ 54591 h 771099"/>
              <a:gd name="connsiteX4" fmla="*/ 1201002 w 1235122"/>
              <a:gd name="connsiteY4" fmla="*/ 0 h 771099"/>
              <a:gd name="connsiteX5" fmla="*/ 1235122 w 1235122"/>
              <a:gd name="connsiteY5" fmla="*/ 375313 h 771099"/>
              <a:gd name="connsiteX0" fmla="*/ 389263 w 696338"/>
              <a:gd name="connsiteY0" fmla="*/ 736979 h 771099"/>
              <a:gd name="connsiteX1" fmla="*/ 389263 w 696338"/>
              <a:gd name="connsiteY1" fmla="*/ 736979 h 771099"/>
              <a:gd name="connsiteX2" fmla="*/ 303 w 696338"/>
              <a:gd name="connsiteY2" fmla="*/ 771099 h 771099"/>
              <a:gd name="connsiteX3" fmla="*/ 7126 w 696338"/>
              <a:gd name="connsiteY3" fmla="*/ 307074 h 771099"/>
              <a:gd name="connsiteX4" fmla="*/ 662218 w 696338"/>
              <a:gd name="connsiteY4" fmla="*/ 0 h 771099"/>
              <a:gd name="connsiteX5" fmla="*/ 696338 w 696338"/>
              <a:gd name="connsiteY5" fmla="*/ 375313 h 771099"/>
              <a:gd name="connsiteX0" fmla="*/ 389263 w 1371907"/>
              <a:gd name="connsiteY0" fmla="*/ 464024 h 498144"/>
              <a:gd name="connsiteX1" fmla="*/ 389263 w 1371907"/>
              <a:gd name="connsiteY1" fmla="*/ 464024 h 498144"/>
              <a:gd name="connsiteX2" fmla="*/ 303 w 1371907"/>
              <a:gd name="connsiteY2" fmla="*/ 498144 h 498144"/>
              <a:gd name="connsiteX3" fmla="*/ 7126 w 1371907"/>
              <a:gd name="connsiteY3" fmla="*/ 34119 h 498144"/>
              <a:gd name="connsiteX4" fmla="*/ 1371902 w 1371907"/>
              <a:gd name="connsiteY4" fmla="*/ 0 h 498144"/>
              <a:gd name="connsiteX5" fmla="*/ 696338 w 1371907"/>
              <a:gd name="connsiteY5" fmla="*/ 102358 h 498144"/>
              <a:gd name="connsiteX0" fmla="*/ 389263 w 1385550"/>
              <a:gd name="connsiteY0" fmla="*/ 464024 h 498144"/>
              <a:gd name="connsiteX1" fmla="*/ 389263 w 1385550"/>
              <a:gd name="connsiteY1" fmla="*/ 464024 h 498144"/>
              <a:gd name="connsiteX2" fmla="*/ 303 w 1385550"/>
              <a:gd name="connsiteY2" fmla="*/ 498144 h 498144"/>
              <a:gd name="connsiteX3" fmla="*/ 7126 w 1385550"/>
              <a:gd name="connsiteY3" fmla="*/ 34119 h 498144"/>
              <a:gd name="connsiteX4" fmla="*/ 1371902 w 1385550"/>
              <a:gd name="connsiteY4" fmla="*/ 0 h 498144"/>
              <a:gd name="connsiteX5" fmla="*/ 1385550 w 1385550"/>
              <a:gd name="connsiteY5" fmla="*/ 348018 h 498144"/>
              <a:gd name="connsiteX0" fmla="*/ 389263 w 1385550"/>
              <a:gd name="connsiteY0" fmla="*/ 429905 h 464025"/>
              <a:gd name="connsiteX1" fmla="*/ 389263 w 1385550"/>
              <a:gd name="connsiteY1" fmla="*/ 429905 h 464025"/>
              <a:gd name="connsiteX2" fmla="*/ 303 w 1385550"/>
              <a:gd name="connsiteY2" fmla="*/ 464025 h 464025"/>
              <a:gd name="connsiteX3" fmla="*/ 7126 w 1385550"/>
              <a:gd name="connsiteY3" fmla="*/ 0 h 464025"/>
              <a:gd name="connsiteX4" fmla="*/ 1378726 w 1385550"/>
              <a:gd name="connsiteY4" fmla="*/ 0 h 464025"/>
              <a:gd name="connsiteX5" fmla="*/ 1385550 w 1385550"/>
              <a:gd name="connsiteY5" fmla="*/ 313899 h 464025"/>
              <a:gd name="connsiteX0" fmla="*/ 389263 w 1385550"/>
              <a:gd name="connsiteY0" fmla="*/ 429905 h 470848"/>
              <a:gd name="connsiteX1" fmla="*/ 341495 w 1385550"/>
              <a:gd name="connsiteY1" fmla="*/ 470848 h 470848"/>
              <a:gd name="connsiteX2" fmla="*/ 303 w 1385550"/>
              <a:gd name="connsiteY2" fmla="*/ 464025 h 470848"/>
              <a:gd name="connsiteX3" fmla="*/ 7126 w 1385550"/>
              <a:gd name="connsiteY3" fmla="*/ 0 h 470848"/>
              <a:gd name="connsiteX4" fmla="*/ 1378726 w 1385550"/>
              <a:gd name="connsiteY4" fmla="*/ 0 h 470848"/>
              <a:gd name="connsiteX5" fmla="*/ 1385550 w 1385550"/>
              <a:gd name="connsiteY5" fmla="*/ 313899 h 470848"/>
              <a:gd name="connsiteX0" fmla="*/ 389263 w 1385550"/>
              <a:gd name="connsiteY0" fmla="*/ 429905 h 464025"/>
              <a:gd name="connsiteX1" fmla="*/ 184546 w 1385550"/>
              <a:gd name="connsiteY1" fmla="*/ 431579 h 464025"/>
              <a:gd name="connsiteX2" fmla="*/ 303 w 1385550"/>
              <a:gd name="connsiteY2" fmla="*/ 464025 h 464025"/>
              <a:gd name="connsiteX3" fmla="*/ 7126 w 1385550"/>
              <a:gd name="connsiteY3" fmla="*/ 0 h 464025"/>
              <a:gd name="connsiteX4" fmla="*/ 1378726 w 1385550"/>
              <a:gd name="connsiteY4" fmla="*/ 0 h 464025"/>
              <a:gd name="connsiteX5" fmla="*/ 1385550 w 1385550"/>
              <a:gd name="connsiteY5" fmla="*/ 313899 h 464025"/>
              <a:gd name="connsiteX0" fmla="*/ 382137 w 1378424"/>
              <a:gd name="connsiteY0" fmla="*/ 429905 h 431579"/>
              <a:gd name="connsiteX1" fmla="*/ 177420 w 1378424"/>
              <a:gd name="connsiteY1" fmla="*/ 431579 h 431579"/>
              <a:gd name="connsiteX2" fmla="*/ 0 w 1378424"/>
              <a:gd name="connsiteY2" fmla="*/ 0 h 431579"/>
              <a:gd name="connsiteX3" fmla="*/ 1371600 w 1378424"/>
              <a:gd name="connsiteY3" fmla="*/ 0 h 431579"/>
              <a:gd name="connsiteX4" fmla="*/ 1378424 w 1378424"/>
              <a:gd name="connsiteY4" fmla="*/ 313899 h 431579"/>
              <a:gd name="connsiteX0" fmla="*/ 382137 w 1378424"/>
              <a:gd name="connsiteY0" fmla="*/ 429905 h 455140"/>
              <a:gd name="connsiteX1" fmla="*/ 13647 w 1378424"/>
              <a:gd name="connsiteY1" fmla="*/ 455140 h 455140"/>
              <a:gd name="connsiteX2" fmla="*/ 0 w 1378424"/>
              <a:gd name="connsiteY2" fmla="*/ 0 h 455140"/>
              <a:gd name="connsiteX3" fmla="*/ 1371600 w 1378424"/>
              <a:gd name="connsiteY3" fmla="*/ 0 h 455140"/>
              <a:gd name="connsiteX4" fmla="*/ 1378424 w 1378424"/>
              <a:gd name="connsiteY4" fmla="*/ 313899 h 455140"/>
              <a:gd name="connsiteX0" fmla="*/ 382137 w 1378424"/>
              <a:gd name="connsiteY0" fmla="*/ 429905 h 431579"/>
              <a:gd name="connsiteX1" fmla="*/ 6823 w 1378424"/>
              <a:gd name="connsiteY1" fmla="*/ 431579 h 431579"/>
              <a:gd name="connsiteX2" fmla="*/ 0 w 1378424"/>
              <a:gd name="connsiteY2" fmla="*/ 0 h 431579"/>
              <a:gd name="connsiteX3" fmla="*/ 1371600 w 1378424"/>
              <a:gd name="connsiteY3" fmla="*/ 0 h 431579"/>
              <a:gd name="connsiteX4" fmla="*/ 1378424 w 1378424"/>
              <a:gd name="connsiteY4" fmla="*/ 313899 h 431579"/>
              <a:gd name="connsiteX0" fmla="*/ 382137 w 1378424"/>
              <a:gd name="connsiteY0" fmla="*/ 429905 h 436566"/>
              <a:gd name="connsiteX1" fmla="*/ 2490 w 1378424"/>
              <a:gd name="connsiteY1" fmla="*/ 436566 h 436566"/>
              <a:gd name="connsiteX2" fmla="*/ 0 w 1378424"/>
              <a:gd name="connsiteY2" fmla="*/ 0 h 436566"/>
              <a:gd name="connsiteX3" fmla="*/ 1371600 w 1378424"/>
              <a:gd name="connsiteY3" fmla="*/ 0 h 436566"/>
              <a:gd name="connsiteX4" fmla="*/ 1378424 w 1378424"/>
              <a:gd name="connsiteY4" fmla="*/ 313899 h 436566"/>
              <a:gd name="connsiteX0" fmla="*/ 382137 w 1378424"/>
              <a:gd name="connsiteY0" fmla="*/ 434893 h 441554"/>
              <a:gd name="connsiteX1" fmla="*/ 2490 w 1378424"/>
              <a:gd name="connsiteY1" fmla="*/ 441554 h 441554"/>
              <a:gd name="connsiteX2" fmla="*/ 0 w 1378424"/>
              <a:gd name="connsiteY2" fmla="*/ 4988 h 441554"/>
              <a:gd name="connsiteX3" fmla="*/ 1371600 w 1378424"/>
              <a:gd name="connsiteY3" fmla="*/ 0 h 441554"/>
              <a:gd name="connsiteX4" fmla="*/ 1378424 w 1378424"/>
              <a:gd name="connsiteY4" fmla="*/ 318887 h 441554"/>
              <a:gd name="connsiteX0" fmla="*/ 382137 w 1371669"/>
              <a:gd name="connsiteY0" fmla="*/ 434893 h 441554"/>
              <a:gd name="connsiteX1" fmla="*/ 2490 w 1371669"/>
              <a:gd name="connsiteY1" fmla="*/ 441554 h 441554"/>
              <a:gd name="connsiteX2" fmla="*/ 0 w 1371669"/>
              <a:gd name="connsiteY2" fmla="*/ 4988 h 441554"/>
              <a:gd name="connsiteX3" fmla="*/ 1371600 w 1371669"/>
              <a:gd name="connsiteY3" fmla="*/ 0 h 441554"/>
              <a:gd name="connsiteX4" fmla="*/ 1322087 w 1371669"/>
              <a:gd name="connsiteY4" fmla="*/ 313899 h 441554"/>
              <a:gd name="connsiteX0" fmla="*/ 382137 w 1322087"/>
              <a:gd name="connsiteY0" fmla="*/ 439881 h 446542"/>
              <a:gd name="connsiteX1" fmla="*/ 2490 w 1322087"/>
              <a:gd name="connsiteY1" fmla="*/ 446542 h 446542"/>
              <a:gd name="connsiteX2" fmla="*/ 0 w 1322087"/>
              <a:gd name="connsiteY2" fmla="*/ 9976 h 446542"/>
              <a:gd name="connsiteX3" fmla="*/ 1319596 w 1322087"/>
              <a:gd name="connsiteY3" fmla="*/ 0 h 446542"/>
              <a:gd name="connsiteX4" fmla="*/ 1322087 w 1322087"/>
              <a:gd name="connsiteY4" fmla="*/ 318887 h 446542"/>
              <a:gd name="connsiteX0" fmla="*/ 382137 w 1322087"/>
              <a:gd name="connsiteY0" fmla="*/ 439881 h 446542"/>
              <a:gd name="connsiteX1" fmla="*/ 2490 w 1322087"/>
              <a:gd name="connsiteY1" fmla="*/ 446542 h 446542"/>
              <a:gd name="connsiteX2" fmla="*/ 0 w 1322087"/>
              <a:gd name="connsiteY2" fmla="*/ 9976 h 446542"/>
              <a:gd name="connsiteX3" fmla="*/ 1319596 w 1322087"/>
              <a:gd name="connsiteY3" fmla="*/ 0 h 446542"/>
              <a:gd name="connsiteX4" fmla="*/ 1322087 w 1322087"/>
              <a:gd name="connsiteY4" fmla="*/ 318887 h 446542"/>
              <a:gd name="connsiteX0" fmla="*/ 379647 w 1319597"/>
              <a:gd name="connsiteY0" fmla="*/ 444868 h 451529"/>
              <a:gd name="connsiteX1" fmla="*/ 0 w 1319597"/>
              <a:gd name="connsiteY1" fmla="*/ 451529 h 451529"/>
              <a:gd name="connsiteX2" fmla="*/ 6177 w 1319597"/>
              <a:gd name="connsiteY2" fmla="*/ 0 h 451529"/>
              <a:gd name="connsiteX3" fmla="*/ 1317106 w 1319597"/>
              <a:gd name="connsiteY3" fmla="*/ 4987 h 451529"/>
              <a:gd name="connsiteX4" fmla="*/ 1319597 w 1319597"/>
              <a:gd name="connsiteY4" fmla="*/ 323874 h 451529"/>
              <a:gd name="connsiteX0" fmla="*/ 379647 w 1317424"/>
              <a:gd name="connsiteY0" fmla="*/ 444868 h 451529"/>
              <a:gd name="connsiteX1" fmla="*/ 0 w 1317424"/>
              <a:gd name="connsiteY1" fmla="*/ 451529 h 451529"/>
              <a:gd name="connsiteX2" fmla="*/ 6177 w 1317424"/>
              <a:gd name="connsiteY2" fmla="*/ 0 h 451529"/>
              <a:gd name="connsiteX3" fmla="*/ 1317106 w 1317424"/>
              <a:gd name="connsiteY3" fmla="*/ 4987 h 451529"/>
              <a:gd name="connsiteX4" fmla="*/ 1310929 w 1317424"/>
              <a:gd name="connsiteY4" fmla="*/ 249060 h 451529"/>
              <a:gd name="connsiteX0" fmla="*/ 379647 w 1323930"/>
              <a:gd name="connsiteY0" fmla="*/ 444868 h 451529"/>
              <a:gd name="connsiteX1" fmla="*/ 0 w 1323930"/>
              <a:gd name="connsiteY1" fmla="*/ 451529 h 451529"/>
              <a:gd name="connsiteX2" fmla="*/ 6177 w 1323930"/>
              <a:gd name="connsiteY2" fmla="*/ 0 h 451529"/>
              <a:gd name="connsiteX3" fmla="*/ 1317106 w 1323930"/>
              <a:gd name="connsiteY3" fmla="*/ 4987 h 451529"/>
              <a:gd name="connsiteX4" fmla="*/ 1323930 w 1323930"/>
              <a:gd name="connsiteY4" fmla="*/ 249060 h 451529"/>
              <a:gd name="connsiteX0" fmla="*/ 379647 w 1319167"/>
              <a:gd name="connsiteY0" fmla="*/ 444868 h 451529"/>
              <a:gd name="connsiteX1" fmla="*/ 0 w 1319167"/>
              <a:gd name="connsiteY1" fmla="*/ 451529 h 451529"/>
              <a:gd name="connsiteX2" fmla="*/ 6177 w 1319167"/>
              <a:gd name="connsiteY2" fmla="*/ 0 h 451529"/>
              <a:gd name="connsiteX3" fmla="*/ 1317106 w 1319167"/>
              <a:gd name="connsiteY3" fmla="*/ 4987 h 451529"/>
              <a:gd name="connsiteX4" fmla="*/ 1319167 w 1319167"/>
              <a:gd name="connsiteY4" fmla="*/ 254541 h 451529"/>
              <a:gd name="connsiteX0" fmla="*/ 557447 w 1319167"/>
              <a:gd name="connsiteY0" fmla="*/ 452176 h 452176"/>
              <a:gd name="connsiteX1" fmla="*/ 0 w 1319167"/>
              <a:gd name="connsiteY1" fmla="*/ 451529 h 452176"/>
              <a:gd name="connsiteX2" fmla="*/ 6177 w 1319167"/>
              <a:gd name="connsiteY2" fmla="*/ 0 h 452176"/>
              <a:gd name="connsiteX3" fmla="*/ 1317106 w 1319167"/>
              <a:gd name="connsiteY3" fmla="*/ 4987 h 452176"/>
              <a:gd name="connsiteX4" fmla="*/ 1319167 w 1319167"/>
              <a:gd name="connsiteY4" fmla="*/ 254541 h 452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67" h="452176">
                <a:moveTo>
                  <a:pt x="557447" y="452176"/>
                </a:moveTo>
                <a:lnTo>
                  <a:pt x="0" y="451529"/>
                </a:lnTo>
                <a:lnTo>
                  <a:pt x="6177" y="0"/>
                </a:lnTo>
                <a:lnTo>
                  <a:pt x="1317106" y="4987"/>
                </a:lnTo>
                <a:cubicBezTo>
                  <a:pt x="1319381" y="107345"/>
                  <a:pt x="1316892" y="152183"/>
                  <a:pt x="1319167" y="254541"/>
                </a:cubicBezTo>
              </a:path>
            </a:pathLst>
          </a:custGeom>
          <a:ln w="19050">
            <a:solidFill>
              <a:srgbClr val="FF0000"/>
            </a:solidFill>
            <a:headEnd type="none" w="lg" len="me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67" name="Oval 66">
            <a:extLst>
              <a:ext uri="{FF2B5EF4-FFF2-40B4-BE49-F238E27FC236}">
                <a16:creationId xmlns:a16="http://schemas.microsoft.com/office/drawing/2014/main" id="{ED6AC759-50C2-432E-BF33-EE0FA84F877D}"/>
              </a:ext>
            </a:extLst>
          </p:cNvPr>
          <p:cNvSpPr/>
          <p:nvPr/>
        </p:nvSpPr>
        <p:spPr bwMode="auto">
          <a:xfrm>
            <a:off x="4585951" y="2147860"/>
            <a:ext cx="425549" cy="425549"/>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8" name="Family_EBDA" title="Icon of a family of people">
            <a:extLst>
              <a:ext uri="{FF2B5EF4-FFF2-40B4-BE49-F238E27FC236}">
                <a16:creationId xmlns:a16="http://schemas.microsoft.com/office/drawing/2014/main" id="{794A6370-FCBF-4B21-AAEF-B641D4271DDB}"/>
              </a:ext>
            </a:extLst>
          </p:cNvPr>
          <p:cNvSpPr>
            <a:spLocks noChangeAspect="1" noEditPoints="1"/>
          </p:cNvSpPr>
          <p:nvPr/>
        </p:nvSpPr>
        <p:spPr bwMode="auto">
          <a:xfrm>
            <a:off x="4668241" y="2225388"/>
            <a:ext cx="262004" cy="236433"/>
          </a:xfrm>
          <a:custGeom>
            <a:avLst/>
            <a:gdLst>
              <a:gd name="T0" fmla="*/ 1498 w 3740"/>
              <a:gd name="T1" fmla="*/ 1874 h 3374"/>
              <a:gd name="T2" fmla="*/ 874 w 3740"/>
              <a:gd name="T3" fmla="*/ 2498 h 3374"/>
              <a:gd name="T4" fmla="*/ 250 w 3740"/>
              <a:gd name="T5" fmla="*/ 1874 h 3374"/>
              <a:gd name="T6" fmla="*/ 874 w 3740"/>
              <a:gd name="T7" fmla="*/ 1249 h 3374"/>
              <a:gd name="T8" fmla="*/ 1498 w 3740"/>
              <a:gd name="T9" fmla="*/ 1874 h 3374"/>
              <a:gd name="T10" fmla="*/ 2123 w 3740"/>
              <a:gd name="T11" fmla="*/ 0 h 3374"/>
              <a:gd name="T12" fmla="*/ 1498 w 3740"/>
              <a:gd name="T13" fmla="*/ 625 h 3374"/>
              <a:gd name="T14" fmla="*/ 2123 w 3740"/>
              <a:gd name="T15" fmla="*/ 1249 h 3374"/>
              <a:gd name="T16" fmla="*/ 2747 w 3740"/>
              <a:gd name="T17" fmla="*/ 625 h 3374"/>
              <a:gd name="T18" fmla="*/ 2123 w 3740"/>
              <a:gd name="T19" fmla="*/ 0 h 3374"/>
              <a:gd name="T20" fmla="*/ 2997 w 3740"/>
              <a:gd name="T21" fmla="*/ 1726 h 3374"/>
              <a:gd name="T22" fmla="*/ 2497 w 3740"/>
              <a:gd name="T23" fmla="*/ 2225 h 3374"/>
              <a:gd name="T24" fmla="*/ 2997 w 3740"/>
              <a:gd name="T25" fmla="*/ 2725 h 3374"/>
              <a:gd name="T26" fmla="*/ 3496 w 3740"/>
              <a:gd name="T27" fmla="*/ 2225 h 3374"/>
              <a:gd name="T28" fmla="*/ 2997 w 3740"/>
              <a:gd name="T29" fmla="*/ 1726 h 3374"/>
              <a:gd name="T30" fmla="*/ 1748 w 3740"/>
              <a:gd name="T31" fmla="*/ 3372 h 3374"/>
              <a:gd name="T32" fmla="*/ 874 w 3740"/>
              <a:gd name="T33" fmla="*/ 2498 h 3374"/>
              <a:gd name="T34" fmla="*/ 0 w 3740"/>
              <a:gd name="T35" fmla="*/ 3372 h 3374"/>
              <a:gd name="T36" fmla="*/ 2906 w 3740"/>
              <a:gd name="T37" fmla="*/ 1734 h 3374"/>
              <a:gd name="T38" fmla="*/ 2123 w 3740"/>
              <a:gd name="T39" fmla="*/ 1249 h 3374"/>
              <a:gd name="T40" fmla="*/ 1453 w 3740"/>
              <a:gd name="T41" fmla="*/ 1561 h 3374"/>
              <a:gd name="T42" fmla="*/ 3740 w 3740"/>
              <a:gd name="T43" fmla="*/ 3374 h 3374"/>
              <a:gd name="T44" fmla="*/ 3740 w 3740"/>
              <a:gd name="T45" fmla="*/ 3351 h 3374"/>
              <a:gd name="T46" fmla="*/ 2997 w 3740"/>
              <a:gd name="T47" fmla="*/ 2725 h 3374"/>
              <a:gd name="T48" fmla="*/ 2253 w 3740"/>
              <a:gd name="T49" fmla="*/ 3351 h 3374"/>
              <a:gd name="T50" fmla="*/ 2253 w 3740"/>
              <a:gd name="T51" fmla="*/ 3374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40" h="3374">
                <a:moveTo>
                  <a:pt x="1498" y="1874"/>
                </a:moveTo>
                <a:cubicBezTo>
                  <a:pt x="1498" y="2218"/>
                  <a:pt x="1219" y="2498"/>
                  <a:pt x="874" y="2498"/>
                </a:cubicBezTo>
                <a:cubicBezTo>
                  <a:pt x="529" y="2498"/>
                  <a:pt x="250" y="2218"/>
                  <a:pt x="250" y="1874"/>
                </a:cubicBezTo>
                <a:cubicBezTo>
                  <a:pt x="250" y="1529"/>
                  <a:pt x="529" y="1249"/>
                  <a:pt x="874" y="1249"/>
                </a:cubicBezTo>
                <a:cubicBezTo>
                  <a:pt x="1219" y="1249"/>
                  <a:pt x="1498" y="1529"/>
                  <a:pt x="1498" y="1874"/>
                </a:cubicBezTo>
                <a:close/>
                <a:moveTo>
                  <a:pt x="2123" y="0"/>
                </a:moveTo>
                <a:cubicBezTo>
                  <a:pt x="1778" y="0"/>
                  <a:pt x="1498" y="280"/>
                  <a:pt x="1498" y="625"/>
                </a:cubicBezTo>
                <a:cubicBezTo>
                  <a:pt x="1498" y="970"/>
                  <a:pt x="1778" y="1249"/>
                  <a:pt x="2123" y="1249"/>
                </a:cubicBezTo>
                <a:cubicBezTo>
                  <a:pt x="2468" y="1249"/>
                  <a:pt x="2747" y="970"/>
                  <a:pt x="2747" y="625"/>
                </a:cubicBezTo>
                <a:cubicBezTo>
                  <a:pt x="2747" y="280"/>
                  <a:pt x="2468" y="0"/>
                  <a:pt x="2123" y="0"/>
                </a:cubicBezTo>
                <a:close/>
                <a:moveTo>
                  <a:pt x="2997" y="1726"/>
                </a:moveTo>
                <a:cubicBezTo>
                  <a:pt x="2721" y="1726"/>
                  <a:pt x="2497" y="1950"/>
                  <a:pt x="2497" y="2225"/>
                </a:cubicBezTo>
                <a:cubicBezTo>
                  <a:pt x="2497" y="2501"/>
                  <a:pt x="2721" y="2725"/>
                  <a:pt x="2997" y="2725"/>
                </a:cubicBezTo>
                <a:cubicBezTo>
                  <a:pt x="3273" y="2725"/>
                  <a:pt x="3496" y="2501"/>
                  <a:pt x="3496" y="2225"/>
                </a:cubicBezTo>
                <a:cubicBezTo>
                  <a:pt x="3496" y="1950"/>
                  <a:pt x="3273" y="1726"/>
                  <a:pt x="2997" y="1726"/>
                </a:cubicBezTo>
                <a:close/>
                <a:moveTo>
                  <a:pt x="1748" y="3372"/>
                </a:moveTo>
                <a:cubicBezTo>
                  <a:pt x="1748" y="2889"/>
                  <a:pt x="1357" y="2498"/>
                  <a:pt x="874" y="2498"/>
                </a:cubicBezTo>
                <a:cubicBezTo>
                  <a:pt x="391" y="2498"/>
                  <a:pt x="0" y="2889"/>
                  <a:pt x="0" y="3372"/>
                </a:cubicBezTo>
                <a:moveTo>
                  <a:pt x="2906" y="1734"/>
                </a:moveTo>
                <a:cubicBezTo>
                  <a:pt x="2763" y="1447"/>
                  <a:pt x="2466" y="1249"/>
                  <a:pt x="2123" y="1249"/>
                </a:cubicBezTo>
                <a:cubicBezTo>
                  <a:pt x="1854" y="1249"/>
                  <a:pt x="1614" y="1370"/>
                  <a:pt x="1453" y="1561"/>
                </a:cubicBezTo>
                <a:moveTo>
                  <a:pt x="3740" y="3374"/>
                </a:moveTo>
                <a:cubicBezTo>
                  <a:pt x="3740" y="3351"/>
                  <a:pt x="3740" y="3351"/>
                  <a:pt x="3740" y="3351"/>
                </a:cubicBezTo>
                <a:cubicBezTo>
                  <a:pt x="3680" y="2996"/>
                  <a:pt x="3370" y="2725"/>
                  <a:pt x="2997" y="2725"/>
                </a:cubicBezTo>
                <a:cubicBezTo>
                  <a:pt x="2624" y="2725"/>
                  <a:pt x="2314" y="2995"/>
                  <a:pt x="2253" y="3351"/>
                </a:cubicBezTo>
                <a:cubicBezTo>
                  <a:pt x="2253" y="3374"/>
                  <a:pt x="2253" y="3374"/>
                  <a:pt x="2253" y="3374"/>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69" name="Oval 68">
            <a:extLst>
              <a:ext uri="{FF2B5EF4-FFF2-40B4-BE49-F238E27FC236}">
                <a16:creationId xmlns:a16="http://schemas.microsoft.com/office/drawing/2014/main" id="{7E8A2160-72D9-4A43-8405-93C5B014482C}"/>
              </a:ext>
            </a:extLst>
          </p:cNvPr>
          <p:cNvSpPr/>
          <p:nvPr/>
        </p:nvSpPr>
        <p:spPr bwMode="auto">
          <a:xfrm>
            <a:off x="3478202" y="2033205"/>
            <a:ext cx="632549" cy="611352"/>
          </a:xfrm>
          <a:prstGeom prst="ellipse">
            <a:avLst/>
          </a:prstGeom>
          <a:solidFill>
            <a:srgbClr val="3333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0" name="TextBox 69">
            <a:extLst>
              <a:ext uri="{FF2B5EF4-FFF2-40B4-BE49-F238E27FC236}">
                <a16:creationId xmlns:a16="http://schemas.microsoft.com/office/drawing/2014/main" id="{5F30FF1E-19F9-48F9-A804-6A91E46ABAF9}"/>
              </a:ext>
            </a:extLst>
          </p:cNvPr>
          <p:cNvSpPr txBox="1"/>
          <p:nvPr/>
        </p:nvSpPr>
        <p:spPr>
          <a:xfrm>
            <a:off x="3413010" y="2669460"/>
            <a:ext cx="751648" cy="227217"/>
          </a:xfrm>
          <a:prstGeom prst="rect">
            <a:avLst/>
          </a:prstGeom>
          <a:noFill/>
          <a:ln w="22225" cap="sq">
            <a:noFill/>
            <a:prstDash val="solid"/>
            <a:miter lim="800000"/>
            <a:headEnd/>
            <a:tailEnd/>
          </a:ln>
        </p:spPr>
        <p:txBody>
          <a:bodyPr rot="0" spcFirstLastPara="0" vertOverflow="overflow" horzOverflow="overflow" vert="horz" wrap="square" lIns="0" tIns="44821" rIns="0" bIns="44821" numCol="1" spcCol="0" rtlCol="0" fromWordArt="0" anchor="t" anchorCtr="0" forceAA="0" compatLnSpc="1">
            <a:prstTxWarp prst="textNoShape">
              <a:avLst/>
            </a:prstTxWarp>
            <a:noAutofit/>
          </a:bodyPr>
          <a:lstStyle>
            <a:defPPr>
              <a:defRPr lang="en-US"/>
            </a:defPPr>
            <a:lvl1pPr>
              <a:defRPr sz="1600"/>
            </a:lvl1p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A1A1A"/>
                </a:solidFill>
                <a:effectLst/>
                <a:uLnTx/>
                <a:uFillTx/>
                <a:latin typeface="Segoe UI"/>
                <a:ea typeface="+mn-ea"/>
                <a:cs typeface="+mn-cs"/>
              </a:rPr>
              <a:t>Datacenter</a:t>
            </a:r>
          </a:p>
        </p:txBody>
      </p:sp>
      <p:sp>
        <p:nvSpPr>
          <p:cNvPr id="71" name="building_4" title="Icon of a tall rectangular building in front of two shorter buildings">
            <a:extLst>
              <a:ext uri="{FF2B5EF4-FFF2-40B4-BE49-F238E27FC236}">
                <a16:creationId xmlns:a16="http://schemas.microsoft.com/office/drawing/2014/main" id="{B0BFA27C-2503-4EE7-845D-9306020891BE}"/>
              </a:ext>
            </a:extLst>
          </p:cNvPr>
          <p:cNvSpPr>
            <a:spLocks noChangeAspect="1" noEditPoints="1"/>
          </p:cNvSpPr>
          <p:nvPr/>
        </p:nvSpPr>
        <p:spPr bwMode="auto">
          <a:xfrm>
            <a:off x="3610935" y="2122042"/>
            <a:ext cx="371674" cy="377528"/>
          </a:xfrm>
          <a:custGeom>
            <a:avLst/>
            <a:gdLst>
              <a:gd name="T0" fmla="*/ 200 w 254"/>
              <a:gd name="T1" fmla="*/ 258 h 258"/>
              <a:gd name="T2" fmla="*/ 55 w 254"/>
              <a:gd name="T3" fmla="*/ 44 h 258"/>
              <a:gd name="T4" fmla="*/ 200 w 254"/>
              <a:gd name="T5" fmla="*/ 44 h 258"/>
              <a:gd name="T6" fmla="*/ 55 w 254"/>
              <a:gd name="T7" fmla="*/ 72 h 258"/>
              <a:gd name="T8" fmla="*/ 0 w 254"/>
              <a:gd name="T9" fmla="*/ 258 h 258"/>
              <a:gd name="T10" fmla="*/ 21 w 254"/>
              <a:gd name="T11" fmla="*/ 102 h 258"/>
              <a:gd name="T12" fmla="*/ 21 w 254"/>
              <a:gd name="T13" fmla="*/ 128 h 258"/>
              <a:gd name="T14" fmla="*/ 21 w 254"/>
              <a:gd name="T15" fmla="*/ 155 h 258"/>
              <a:gd name="T16" fmla="*/ 21 w 254"/>
              <a:gd name="T17" fmla="*/ 182 h 258"/>
              <a:gd name="T18" fmla="*/ 21 w 254"/>
              <a:gd name="T19" fmla="*/ 209 h 258"/>
              <a:gd name="T20" fmla="*/ 200 w 254"/>
              <a:gd name="T21" fmla="*/ 258 h 258"/>
              <a:gd name="T22" fmla="*/ 254 w 254"/>
              <a:gd name="T23" fmla="*/ 72 h 258"/>
              <a:gd name="T24" fmla="*/ 234 w 254"/>
              <a:gd name="T25" fmla="*/ 102 h 258"/>
              <a:gd name="T26" fmla="*/ 234 w 254"/>
              <a:gd name="T27" fmla="*/ 128 h 258"/>
              <a:gd name="T28" fmla="*/ 234 w 254"/>
              <a:gd name="T29" fmla="*/ 155 h 258"/>
              <a:gd name="T30" fmla="*/ 234 w 254"/>
              <a:gd name="T31" fmla="*/ 182 h 258"/>
              <a:gd name="T32" fmla="*/ 234 w 254"/>
              <a:gd name="T33" fmla="*/ 209 h 258"/>
              <a:gd name="T34" fmla="*/ 96 w 254"/>
              <a:gd name="T35" fmla="*/ 71 h 258"/>
              <a:gd name="T36" fmla="*/ 87 w 254"/>
              <a:gd name="T37" fmla="*/ 66 h 258"/>
              <a:gd name="T38" fmla="*/ 96 w 254"/>
              <a:gd name="T39" fmla="*/ 76 h 258"/>
              <a:gd name="T40" fmla="*/ 132 w 254"/>
              <a:gd name="T41" fmla="*/ 71 h 258"/>
              <a:gd name="T42" fmla="*/ 122 w 254"/>
              <a:gd name="T43" fmla="*/ 66 h 258"/>
              <a:gd name="T44" fmla="*/ 132 w 254"/>
              <a:gd name="T45" fmla="*/ 76 h 258"/>
              <a:gd name="T46" fmla="*/ 168 w 254"/>
              <a:gd name="T47" fmla="*/ 71 h 258"/>
              <a:gd name="T48" fmla="*/ 158 w 254"/>
              <a:gd name="T49" fmla="*/ 66 h 258"/>
              <a:gd name="T50" fmla="*/ 168 w 254"/>
              <a:gd name="T51" fmla="*/ 76 h 258"/>
              <a:gd name="T52" fmla="*/ 96 w 254"/>
              <a:gd name="T53" fmla="*/ 109 h 258"/>
              <a:gd name="T54" fmla="*/ 87 w 254"/>
              <a:gd name="T55" fmla="*/ 104 h 258"/>
              <a:gd name="T56" fmla="*/ 96 w 254"/>
              <a:gd name="T57" fmla="*/ 114 h 258"/>
              <a:gd name="T58" fmla="*/ 132 w 254"/>
              <a:gd name="T59" fmla="*/ 109 h 258"/>
              <a:gd name="T60" fmla="*/ 122 w 254"/>
              <a:gd name="T61" fmla="*/ 104 h 258"/>
              <a:gd name="T62" fmla="*/ 132 w 254"/>
              <a:gd name="T63" fmla="*/ 114 h 258"/>
              <a:gd name="T64" fmla="*/ 168 w 254"/>
              <a:gd name="T65" fmla="*/ 109 h 258"/>
              <a:gd name="T66" fmla="*/ 158 w 254"/>
              <a:gd name="T67" fmla="*/ 104 h 258"/>
              <a:gd name="T68" fmla="*/ 168 w 254"/>
              <a:gd name="T69" fmla="*/ 114 h 258"/>
              <a:gd name="T70" fmla="*/ 96 w 254"/>
              <a:gd name="T71" fmla="*/ 147 h 258"/>
              <a:gd name="T72" fmla="*/ 87 w 254"/>
              <a:gd name="T73" fmla="*/ 142 h 258"/>
              <a:gd name="T74" fmla="*/ 96 w 254"/>
              <a:gd name="T75" fmla="*/ 152 h 258"/>
              <a:gd name="T76" fmla="*/ 132 w 254"/>
              <a:gd name="T77" fmla="*/ 147 h 258"/>
              <a:gd name="T78" fmla="*/ 122 w 254"/>
              <a:gd name="T79" fmla="*/ 142 h 258"/>
              <a:gd name="T80" fmla="*/ 132 w 254"/>
              <a:gd name="T81" fmla="*/ 152 h 258"/>
              <a:gd name="T82" fmla="*/ 168 w 254"/>
              <a:gd name="T83" fmla="*/ 147 h 258"/>
              <a:gd name="T84" fmla="*/ 158 w 254"/>
              <a:gd name="T85" fmla="*/ 142 h 258"/>
              <a:gd name="T86" fmla="*/ 168 w 254"/>
              <a:gd name="T87" fmla="*/ 152 h 258"/>
              <a:gd name="T88" fmla="*/ 96 w 254"/>
              <a:gd name="T89" fmla="*/ 185 h 258"/>
              <a:gd name="T90" fmla="*/ 87 w 254"/>
              <a:gd name="T91" fmla="*/ 180 h 258"/>
              <a:gd name="T92" fmla="*/ 96 w 254"/>
              <a:gd name="T93" fmla="*/ 190 h 258"/>
              <a:gd name="T94" fmla="*/ 132 w 254"/>
              <a:gd name="T95" fmla="*/ 186 h 258"/>
              <a:gd name="T96" fmla="*/ 122 w 254"/>
              <a:gd name="T97" fmla="*/ 180 h 258"/>
              <a:gd name="T98" fmla="*/ 132 w 254"/>
              <a:gd name="T99" fmla="*/ 190 h 258"/>
              <a:gd name="T100" fmla="*/ 168 w 254"/>
              <a:gd name="T101" fmla="*/ 184 h 258"/>
              <a:gd name="T102" fmla="*/ 158 w 254"/>
              <a:gd name="T103" fmla="*/ 180 h 258"/>
              <a:gd name="T104" fmla="*/ 168 w 254"/>
              <a:gd name="T105" fmla="*/ 190 h 258"/>
              <a:gd name="T106" fmla="*/ 163 w 254"/>
              <a:gd name="T107" fmla="*/ 258 h 258"/>
              <a:gd name="T108" fmla="*/ 92 w 254"/>
              <a:gd name="T109" fmla="*/ 217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 h="258">
                <a:moveTo>
                  <a:pt x="200" y="146"/>
                </a:moveTo>
                <a:lnTo>
                  <a:pt x="200" y="258"/>
                </a:lnTo>
                <a:lnTo>
                  <a:pt x="55" y="258"/>
                </a:lnTo>
                <a:lnTo>
                  <a:pt x="55" y="44"/>
                </a:lnTo>
                <a:lnTo>
                  <a:pt x="127" y="0"/>
                </a:lnTo>
                <a:lnTo>
                  <a:pt x="200" y="44"/>
                </a:lnTo>
                <a:lnTo>
                  <a:pt x="200" y="146"/>
                </a:lnTo>
                <a:moveTo>
                  <a:pt x="55" y="72"/>
                </a:moveTo>
                <a:lnTo>
                  <a:pt x="0" y="72"/>
                </a:lnTo>
                <a:lnTo>
                  <a:pt x="0" y="258"/>
                </a:lnTo>
                <a:lnTo>
                  <a:pt x="55" y="258"/>
                </a:lnTo>
                <a:moveTo>
                  <a:pt x="21" y="102"/>
                </a:moveTo>
                <a:lnTo>
                  <a:pt x="55" y="102"/>
                </a:lnTo>
                <a:moveTo>
                  <a:pt x="21" y="128"/>
                </a:moveTo>
                <a:lnTo>
                  <a:pt x="55" y="128"/>
                </a:lnTo>
                <a:moveTo>
                  <a:pt x="21" y="155"/>
                </a:moveTo>
                <a:lnTo>
                  <a:pt x="55" y="155"/>
                </a:lnTo>
                <a:moveTo>
                  <a:pt x="21" y="182"/>
                </a:moveTo>
                <a:lnTo>
                  <a:pt x="55" y="182"/>
                </a:lnTo>
                <a:moveTo>
                  <a:pt x="21" y="209"/>
                </a:moveTo>
                <a:lnTo>
                  <a:pt x="55" y="209"/>
                </a:lnTo>
                <a:moveTo>
                  <a:pt x="200" y="258"/>
                </a:moveTo>
                <a:lnTo>
                  <a:pt x="254" y="258"/>
                </a:lnTo>
                <a:lnTo>
                  <a:pt x="254" y="72"/>
                </a:lnTo>
                <a:lnTo>
                  <a:pt x="200" y="72"/>
                </a:lnTo>
                <a:moveTo>
                  <a:pt x="234" y="102"/>
                </a:moveTo>
                <a:lnTo>
                  <a:pt x="200" y="102"/>
                </a:lnTo>
                <a:moveTo>
                  <a:pt x="234" y="128"/>
                </a:moveTo>
                <a:lnTo>
                  <a:pt x="200" y="128"/>
                </a:lnTo>
                <a:moveTo>
                  <a:pt x="234" y="155"/>
                </a:moveTo>
                <a:lnTo>
                  <a:pt x="200" y="155"/>
                </a:lnTo>
                <a:moveTo>
                  <a:pt x="234" y="182"/>
                </a:moveTo>
                <a:lnTo>
                  <a:pt x="200" y="182"/>
                </a:lnTo>
                <a:moveTo>
                  <a:pt x="234" y="209"/>
                </a:moveTo>
                <a:lnTo>
                  <a:pt x="200" y="209"/>
                </a:lnTo>
                <a:moveTo>
                  <a:pt x="96" y="71"/>
                </a:moveTo>
                <a:lnTo>
                  <a:pt x="96" y="66"/>
                </a:lnTo>
                <a:lnTo>
                  <a:pt x="87" y="66"/>
                </a:lnTo>
                <a:lnTo>
                  <a:pt x="87" y="76"/>
                </a:lnTo>
                <a:lnTo>
                  <a:pt x="96" y="76"/>
                </a:lnTo>
                <a:lnTo>
                  <a:pt x="96" y="71"/>
                </a:lnTo>
                <a:moveTo>
                  <a:pt x="132" y="71"/>
                </a:moveTo>
                <a:lnTo>
                  <a:pt x="132" y="66"/>
                </a:lnTo>
                <a:lnTo>
                  <a:pt x="122" y="66"/>
                </a:lnTo>
                <a:lnTo>
                  <a:pt x="122" y="76"/>
                </a:lnTo>
                <a:lnTo>
                  <a:pt x="132" y="76"/>
                </a:lnTo>
                <a:lnTo>
                  <a:pt x="132" y="71"/>
                </a:lnTo>
                <a:moveTo>
                  <a:pt x="168" y="71"/>
                </a:moveTo>
                <a:lnTo>
                  <a:pt x="168" y="66"/>
                </a:lnTo>
                <a:lnTo>
                  <a:pt x="158" y="66"/>
                </a:lnTo>
                <a:lnTo>
                  <a:pt x="158" y="76"/>
                </a:lnTo>
                <a:lnTo>
                  <a:pt x="168" y="76"/>
                </a:lnTo>
                <a:lnTo>
                  <a:pt x="168" y="71"/>
                </a:lnTo>
                <a:moveTo>
                  <a:pt x="96" y="109"/>
                </a:moveTo>
                <a:lnTo>
                  <a:pt x="96" y="104"/>
                </a:lnTo>
                <a:lnTo>
                  <a:pt x="87" y="104"/>
                </a:lnTo>
                <a:lnTo>
                  <a:pt x="87" y="114"/>
                </a:lnTo>
                <a:lnTo>
                  <a:pt x="96" y="114"/>
                </a:lnTo>
                <a:lnTo>
                  <a:pt x="96" y="109"/>
                </a:lnTo>
                <a:moveTo>
                  <a:pt x="132" y="109"/>
                </a:moveTo>
                <a:lnTo>
                  <a:pt x="132" y="104"/>
                </a:lnTo>
                <a:lnTo>
                  <a:pt x="122" y="104"/>
                </a:lnTo>
                <a:lnTo>
                  <a:pt x="122" y="114"/>
                </a:lnTo>
                <a:lnTo>
                  <a:pt x="132" y="114"/>
                </a:lnTo>
                <a:lnTo>
                  <a:pt x="132" y="109"/>
                </a:lnTo>
                <a:moveTo>
                  <a:pt x="168" y="109"/>
                </a:moveTo>
                <a:lnTo>
                  <a:pt x="168" y="104"/>
                </a:lnTo>
                <a:lnTo>
                  <a:pt x="158" y="104"/>
                </a:lnTo>
                <a:lnTo>
                  <a:pt x="158" y="114"/>
                </a:lnTo>
                <a:lnTo>
                  <a:pt x="168" y="114"/>
                </a:lnTo>
                <a:lnTo>
                  <a:pt x="168" y="109"/>
                </a:lnTo>
                <a:moveTo>
                  <a:pt x="96" y="147"/>
                </a:moveTo>
                <a:lnTo>
                  <a:pt x="96" y="142"/>
                </a:lnTo>
                <a:lnTo>
                  <a:pt x="87" y="142"/>
                </a:lnTo>
                <a:lnTo>
                  <a:pt x="87" y="152"/>
                </a:lnTo>
                <a:lnTo>
                  <a:pt x="96" y="152"/>
                </a:lnTo>
                <a:lnTo>
                  <a:pt x="96" y="147"/>
                </a:lnTo>
                <a:moveTo>
                  <a:pt x="132" y="147"/>
                </a:moveTo>
                <a:lnTo>
                  <a:pt x="132" y="142"/>
                </a:lnTo>
                <a:lnTo>
                  <a:pt x="122" y="142"/>
                </a:lnTo>
                <a:lnTo>
                  <a:pt x="122" y="152"/>
                </a:lnTo>
                <a:lnTo>
                  <a:pt x="132" y="152"/>
                </a:lnTo>
                <a:lnTo>
                  <a:pt x="132" y="147"/>
                </a:lnTo>
                <a:moveTo>
                  <a:pt x="168" y="147"/>
                </a:moveTo>
                <a:lnTo>
                  <a:pt x="168" y="142"/>
                </a:lnTo>
                <a:lnTo>
                  <a:pt x="158" y="142"/>
                </a:lnTo>
                <a:lnTo>
                  <a:pt x="158" y="152"/>
                </a:lnTo>
                <a:lnTo>
                  <a:pt x="168" y="152"/>
                </a:lnTo>
                <a:lnTo>
                  <a:pt x="168" y="147"/>
                </a:lnTo>
                <a:moveTo>
                  <a:pt x="96" y="185"/>
                </a:moveTo>
                <a:lnTo>
                  <a:pt x="96" y="180"/>
                </a:lnTo>
                <a:lnTo>
                  <a:pt x="87" y="180"/>
                </a:lnTo>
                <a:lnTo>
                  <a:pt x="87" y="190"/>
                </a:lnTo>
                <a:lnTo>
                  <a:pt x="96" y="190"/>
                </a:lnTo>
                <a:lnTo>
                  <a:pt x="96" y="185"/>
                </a:lnTo>
                <a:moveTo>
                  <a:pt x="132" y="186"/>
                </a:moveTo>
                <a:lnTo>
                  <a:pt x="132" y="180"/>
                </a:lnTo>
                <a:lnTo>
                  <a:pt x="122" y="180"/>
                </a:lnTo>
                <a:lnTo>
                  <a:pt x="122" y="190"/>
                </a:lnTo>
                <a:lnTo>
                  <a:pt x="132" y="190"/>
                </a:lnTo>
                <a:lnTo>
                  <a:pt x="132" y="186"/>
                </a:lnTo>
                <a:moveTo>
                  <a:pt x="168" y="184"/>
                </a:moveTo>
                <a:lnTo>
                  <a:pt x="168" y="180"/>
                </a:lnTo>
                <a:lnTo>
                  <a:pt x="158" y="180"/>
                </a:lnTo>
                <a:lnTo>
                  <a:pt x="158" y="190"/>
                </a:lnTo>
                <a:lnTo>
                  <a:pt x="168" y="190"/>
                </a:lnTo>
                <a:lnTo>
                  <a:pt x="168" y="184"/>
                </a:lnTo>
                <a:moveTo>
                  <a:pt x="163" y="258"/>
                </a:moveTo>
                <a:lnTo>
                  <a:pt x="163" y="217"/>
                </a:lnTo>
                <a:lnTo>
                  <a:pt x="92" y="217"/>
                </a:lnTo>
                <a:lnTo>
                  <a:pt x="92" y="258"/>
                </a:ln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2" name="TextBox 1">
            <a:extLst>
              <a:ext uri="{FF2B5EF4-FFF2-40B4-BE49-F238E27FC236}">
                <a16:creationId xmlns:a16="http://schemas.microsoft.com/office/drawing/2014/main" id="{8893A8A0-E350-4DC7-B0E8-5E21D3D45C2B}"/>
              </a:ext>
            </a:extLst>
          </p:cNvPr>
          <p:cNvSpPr txBox="1"/>
          <p:nvPr/>
        </p:nvSpPr>
        <p:spPr>
          <a:xfrm>
            <a:off x="8806393" y="6281008"/>
            <a:ext cx="3165225" cy="307777"/>
          </a:xfrm>
          <a:prstGeom prst="rect">
            <a:avLst/>
          </a:prstGeom>
          <a:noFill/>
        </p:spPr>
        <p:txBody>
          <a:bodyPr wrap="non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mn-ea"/>
                <a:cs typeface="+mn-cs"/>
              </a:rPr>
              <a:t>Learn more at: </a:t>
            </a:r>
            <a:r>
              <a:rPr kumimoji="0" lang="en-US" sz="2000" b="1" i="0" u="none" strike="noStrike" kern="1200" cap="none" spc="0" normalizeH="0" baseline="0" noProof="0">
                <a:ln>
                  <a:noFill/>
                </a:ln>
                <a:solidFill>
                  <a:srgbClr val="50E6FF"/>
                </a:solidFill>
                <a:effectLst/>
                <a:uLnTx/>
                <a:uFillTx/>
                <a:latin typeface="Segoe UI"/>
                <a:ea typeface="+mn-ea"/>
                <a:cs typeface="+mn-cs"/>
                <a:hlinkClick r:id="rId5"/>
              </a:rPr>
              <a:t>aka.ms/PNC</a:t>
            </a:r>
            <a:endParaRPr kumimoji="0" lang="en-US" sz="2000" b="1" i="0" u="none" strike="noStrike" kern="1200" cap="none" spc="0" normalizeH="0" baseline="0" noProof="0">
              <a:ln>
                <a:noFill/>
              </a:ln>
              <a:solidFill>
                <a:srgbClr val="50E6FF"/>
              </a:solidFill>
              <a:effectLst/>
              <a:uLnTx/>
              <a:uFillTx/>
              <a:latin typeface="Segoe UI"/>
              <a:ea typeface="+mn-ea"/>
              <a:cs typeface="+mn-cs"/>
            </a:endParaRPr>
          </a:p>
        </p:txBody>
      </p:sp>
      <p:pic>
        <p:nvPicPr>
          <p:cNvPr id="18" name="Picture 17" descr="A picture containing table&#10;&#10;Description automatically generated">
            <a:extLst>
              <a:ext uri="{FF2B5EF4-FFF2-40B4-BE49-F238E27FC236}">
                <a16:creationId xmlns:a16="http://schemas.microsoft.com/office/drawing/2014/main" id="{64907419-EF99-48D6-9EC2-9838CE550F4F}"/>
              </a:ext>
            </a:extLst>
          </p:cNvPr>
          <p:cNvPicPr>
            <a:picLocks noChangeAspect="1"/>
          </p:cNvPicPr>
          <p:nvPr/>
        </p:nvPicPr>
        <p:blipFill>
          <a:blip r:embed="rId6"/>
          <a:stretch>
            <a:fillRect/>
          </a:stretch>
        </p:blipFill>
        <p:spPr>
          <a:xfrm>
            <a:off x="2388335" y="2144773"/>
            <a:ext cx="380098" cy="380098"/>
          </a:xfrm>
          <a:prstGeom prst="rect">
            <a:avLst/>
          </a:prstGeom>
        </p:spPr>
      </p:pic>
      <p:pic>
        <p:nvPicPr>
          <p:cNvPr id="23" name="Picture 22" descr="A picture containing table&#10;&#10;Description automatically generated">
            <a:extLst>
              <a:ext uri="{FF2B5EF4-FFF2-40B4-BE49-F238E27FC236}">
                <a16:creationId xmlns:a16="http://schemas.microsoft.com/office/drawing/2014/main" id="{E11412B6-402A-4494-94C7-EB8DB8E4C96D}"/>
              </a:ext>
            </a:extLst>
          </p:cNvPr>
          <p:cNvPicPr>
            <a:picLocks noChangeAspect="1"/>
          </p:cNvPicPr>
          <p:nvPr/>
        </p:nvPicPr>
        <p:blipFill>
          <a:blip r:embed="rId6"/>
          <a:stretch>
            <a:fillRect/>
          </a:stretch>
        </p:blipFill>
        <p:spPr>
          <a:xfrm>
            <a:off x="5292772" y="2161719"/>
            <a:ext cx="380098" cy="380098"/>
          </a:xfrm>
          <a:prstGeom prst="rect">
            <a:avLst/>
          </a:prstGeom>
        </p:spPr>
      </p:pic>
      <p:pic>
        <p:nvPicPr>
          <p:cNvPr id="34" name="Picture 33" descr="A picture containing table&#10;&#10;Description automatically generated">
            <a:extLst>
              <a:ext uri="{FF2B5EF4-FFF2-40B4-BE49-F238E27FC236}">
                <a16:creationId xmlns:a16="http://schemas.microsoft.com/office/drawing/2014/main" id="{C36DE6E7-8E3F-4196-A0A9-746711E5A054}"/>
              </a:ext>
            </a:extLst>
          </p:cNvPr>
          <p:cNvPicPr>
            <a:picLocks noChangeAspect="1"/>
          </p:cNvPicPr>
          <p:nvPr/>
        </p:nvPicPr>
        <p:blipFill>
          <a:blip r:embed="rId6"/>
          <a:stretch>
            <a:fillRect/>
          </a:stretch>
        </p:blipFill>
        <p:spPr>
          <a:xfrm>
            <a:off x="7947421" y="2195049"/>
            <a:ext cx="434268" cy="434268"/>
          </a:xfrm>
          <a:prstGeom prst="rect">
            <a:avLst/>
          </a:prstGeom>
        </p:spPr>
      </p:pic>
      <p:pic>
        <p:nvPicPr>
          <p:cNvPr id="65" name="Picture 64" descr="A picture containing table&#10;&#10;Description automatically generated">
            <a:extLst>
              <a:ext uri="{FF2B5EF4-FFF2-40B4-BE49-F238E27FC236}">
                <a16:creationId xmlns:a16="http://schemas.microsoft.com/office/drawing/2014/main" id="{6F522948-8B3E-4A6D-AFB5-EAF4FE27EED4}"/>
              </a:ext>
            </a:extLst>
          </p:cNvPr>
          <p:cNvPicPr>
            <a:picLocks noChangeAspect="1"/>
          </p:cNvPicPr>
          <p:nvPr/>
        </p:nvPicPr>
        <p:blipFill>
          <a:blip r:embed="rId6"/>
          <a:stretch>
            <a:fillRect/>
          </a:stretch>
        </p:blipFill>
        <p:spPr>
          <a:xfrm>
            <a:off x="11201800" y="1786544"/>
            <a:ext cx="289771" cy="289771"/>
          </a:xfrm>
          <a:prstGeom prst="rect">
            <a:avLst/>
          </a:prstGeom>
        </p:spPr>
      </p:pic>
      <p:sp>
        <p:nvSpPr>
          <p:cNvPr id="73" name="Text Placeholder 5">
            <a:extLst>
              <a:ext uri="{FF2B5EF4-FFF2-40B4-BE49-F238E27FC236}">
                <a16:creationId xmlns:a16="http://schemas.microsoft.com/office/drawing/2014/main" id="{C03ADE6B-6EC7-4DC9-B93E-21350E9F2844}"/>
              </a:ext>
            </a:extLst>
          </p:cNvPr>
          <p:cNvSpPr txBox="1">
            <a:spLocks/>
          </p:cNvSpPr>
          <p:nvPr/>
        </p:nvSpPr>
        <p:spPr>
          <a:xfrm>
            <a:off x="312777" y="3909899"/>
            <a:ext cx="2868559" cy="2108911"/>
          </a:xfrm>
          <a:prstGeom prst="rect">
            <a:avLst/>
          </a:prstGeom>
        </p:spPr>
        <p:txBody>
          <a:bodyPr vert="horz" wrap="square" lIns="0" tIns="0" rIns="0" bIns="0" rtlCol="0">
            <a:spAutoFit/>
          </a:bodyPr>
          <a:lstStyle>
            <a:lvl1pPr marL="0" marR="0" indent="0" algn="l" defTabSz="932742" rtl="0" eaLnBrk="1" fontAlgn="auto" latinLnBrk="0" hangingPunct="1">
              <a:lnSpc>
                <a:spcPts val="1765"/>
              </a:lnSpc>
              <a:spcBef>
                <a:spcPts val="1176"/>
              </a:spcBef>
              <a:spcAft>
                <a:spcPts val="0"/>
              </a:spcAft>
              <a:buClrTx/>
              <a:buSzPct val="90000"/>
              <a:buFont typeface="Wingdings" panose="05000000000000000000" pitchFamily="2" charset="2"/>
              <a:buNone/>
              <a:tabLst/>
              <a:defRPr lang="en-US" sz="1200" b="0" kern="1200" spc="0" baseline="0" dirty="0">
                <a:solidFill>
                  <a:srgbClr val="000000"/>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200" kern="1200" spc="0" baseline="0">
                <a:solidFill>
                  <a:srgbClr val="000000"/>
                </a:solidFill>
                <a:latin typeface="+mn-lt"/>
                <a:ea typeface="+mn-ea"/>
                <a:cs typeface="+mn-cs"/>
              </a:defRPr>
            </a:lvl2pPr>
            <a:lvl3pPr marL="44819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rgbClr val="000000"/>
                </a:solidFill>
                <a:latin typeface="+mn-lt"/>
                <a:ea typeface="+mn-ea"/>
                <a:cs typeface="+mn-cs"/>
              </a:defRPr>
            </a:lvl3pPr>
            <a:lvl4pPr marL="67229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rgbClr val="000000"/>
                </a:solidFill>
                <a:latin typeface="+mn-lt"/>
                <a:ea typeface="+mn-ea"/>
                <a:cs typeface="+mn-cs"/>
              </a:defRPr>
            </a:lvl4pPr>
            <a:lvl5pPr marL="896386"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1800"/>
              </a:spcBef>
            </a:pPr>
            <a:r>
              <a:rPr lang="en-GB" sz="1600" b="1" dirty="0">
                <a:solidFill>
                  <a:schemeClr val="accent2"/>
                </a:solidFill>
                <a:latin typeface="Segoe UI"/>
              </a:rPr>
              <a:t>Optimize Microsoft 365 traffic</a:t>
            </a:r>
            <a:endParaRPr lang="en-GB" sz="1600" dirty="0">
              <a:solidFill>
                <a:srgbClr val="D83B01"/>
              </a:solidFill>
              <a:latin typeface="Segoe UI"/>
            </a:endParaRPr>
          </a:p>
          <a:p>
            <a:pPr>
              <a:lnSpc>
                <a:spcPct val="100000"/>
              </a:lnSpc>
              <a:spcBef>
                <a:spcPts val="600"/>
              </a:spcBef>
            </a:pPr>
            <a:r>
              <a:rPr lang="en-GB" sz="1600" dirty="0">
                <a:solidFill>
                  <a:srgbClr val="2F2F2F"/>
                </a:solidFill>
                <a:latin typeface="Segoe UI"/>
              </a:rPr>
              <a:t>Use the endpoint categories to differentiate Microsoft 365 traffic from generic Internet traffic for more efficient routing.</a:t>
            </a:r>
          </a:p>
          <a:p>
            <a:pPr lvl="1">
              <a:lnSpc>
                <a:spcPts val="2157"/>
              </a:lnSpc>
            </a:pPr>
            <a:endParaRPr lang="en-GB" sz="1568" dirty="0"/>
          </a:p>
        </p:txBody>
      </p:sp>
      <p:sp>
        <p:nvSpPr>
          <p:cNvPr id="74" name="Title 1">
            <a:extLst>
              <a:ext uri="{FF2B5EF4-FFF2-40B4-BE49-F238E27FC236}">
                <a16:creationId xmlns:a16="http://schemas.microsoft.com/office/drawing/2014/main" id="{AE0BBD6D-A413-4383-9B56-1E17DAE867C6}"/>
              </a:ext>
            </a:extLst>
          </p:cNvPr>
          <p:cNvSpPr txBox="1">
            <a:spLocks/>
          </p:cNvSpPr>
          <p:nvPr/>
        </p:nvSpPr>
        <p:spPr>
          <a:xfrm>
            <a:off x="547586" y="238875"/>
            <a:ext cx="9850216" cy="397545"/>
          </a:xfrm>
          <a:prstGeom prst="rect">
            <a:avLst/>
          </a:prstGeom>
        </p:spPr>
        <p:txBody>
          <a:bodyPr vert="horz" wrap="square" lIns="0" tIns="0" rIns="0" bIns="0" rtlCol="0" anchor="t">
            <a:spAutoFit/>
          </a:bodyPr>
          <a:lstStyle>
            <a:lvl1pPr algn="l" defTabSz="932742" rtl="0" eaLnBrk="1" latinLnBrk="0" hangingPunct="1">
              <a:lnSpc>
                <a:spcPts val="3137"/>
              </a:lnSpc>
              <a:spcBef>
                <a:spcPct val="0"/>
              </a:spcBef>
              <a:buNone/>
              <a:defRPr lang="en-US" sz="2800" b="0" kern="1200" cap="none" spc="-50" baseline="0">
                <a:ln w="3175">
                  <a:noFill/>
                </a:ln>
                <a:solidFill>
                  <a:srgbClr val="000000"/>
                </a:solidFill>
                <a:effectLst/>
                <a:latin typeface="+mj-lt"/>
                <a:ea typeface="+mn-ea"/>
                <a:cs typeface="Segoe UI" pitchFamily="34" charset="0"/>
              </a:defRPr>
            </a:lvl1pPr>
          </a:lstStyle>
          <a:p>
            <a:r>
              <a:rPr lang="en-GB" sz="3400"/>
              <a:t>Microsoft 365 Network Connectivity Principles</a:t>
            </a:r>
          </a:p>
        </p:txBody>
      </p:sp>
    </p:spTree>
    <p:extLst>
      <p:ext uri="{BB962C8B-B14F-4D97-AF65-F5344CB8AC3E}">
        <p14:creationId xmlns:p14="http://schemas.microsoft.com/office/powerpoint/2010/main" val="10293015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10"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par>
                                <p:cTn id="29" presetID="10" presetClass="entr" presetSubtype="0"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par>
                                <p:cTn id="32" presetID="10" presetClass="entr" presetSubtype="0" fill="hold"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500"/>
                                        <p:tgtEl>
                                          <p:spTgt spid="60"/>
                                        </p:tgtEl>
                                      </p:cBhvr>
                                    </p:animEffect>
                                  </p:childTnLst>
                                </p:cTn>
                              </p:par>
                              <p:par>
                                <p:cTn id="41" presetID="10" presetClass="entr" presetSubtype="0"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500"/>
                                        <p:tgtEl>
                                          <p:spTgt spid="61"/>
                                        </p:tgtEl>
                                      </p:cBhvr>
                                    </p:animEffect>
                                  </p:childTnLst>
                                </p:cTn>
                              </p:par>
                              <p:par>
                                <p:cTn id="44" presetID="10"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3">
                                            <p:txEl>
                                              <p:pRg st="0" end="0"/>
                                            </p:txEl>
                                          </p:spTgt>
                                        </p:tgtEl>
                                        <p:attrNameLst>
                                          <p:attrName>style.visibility</p:attrName>
                                        </p:attrNameLst>
                                      </p:cBhvr>
                                      <p:to>
                                        <p:strVal val="visible"/>
                                      </p:to>
                                    </p:set>
                                    <p:animEffect transition="in" filter="fade">
                                      <p:cBhvr>
                                        <p:cTn id="49" dur="500"/>
                                        <p:tgtEl>
                                          <p:spTgt spid="73">
                                            <p:txEl>
                                              <p:pRg st="0" end="0"/>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3">
                                            <p:txEl>
                                              <p:pRg st="1" end="1"/>
                                            </p:txEl>
                                          </p:spTgt>
                                        </p:tgtEl>
                                        <p:attrNameLst>
                                          <p:attrName>style.visibility</p:attrName>
                                        </p:attrNameLst>
                                      </p:cBhvr>
                                      <p:to>
                                        <p:strVal val="visible"/>
                                      </p:to>
                                    </p:set>
                                    <p:animEffect transition="in" filter="fade">
                                      <p:cBhvr>
                                        <p:cTn id="52" dur="500"/>
                                        <p:tgtEl>
                                          <p:spTgt spid="73">
                                            <p:txEl>
                                              <p:pRg st="1" end="1"/>
                                            </p:txEl>
                                          </p:spTgt>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500"/>
                                        <p:tgtEl>
                                          <p:spTgt spid="1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par>
                                <p:cTn id="63" presetID="10" presetClass="entr" presetSubtype="0" fill="hold" nodeType="with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500"/>
                                        <p:tgtEl>
                                          <p:spTgt spid="6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500"/>
                                        <p:tgtEl>
                                          <p:spTgt spid="6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fade">
                                      <p:cBhvr>
                                        <p:cTn id="71" dur="500"/>
                                        <p:tgtEl>
                                          <p:spTgt spid="6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7"/>
                                        </p:tgtEl>
                                        <p:attrNameLst>
                                          <p:attrName>style.visibility</p:attrName>
                                        </p:attrNameLst>
                                      </p:cBhvr>
                                      <p:to>
                                        <p:strVal val="visible"/>
                                      </p:to>
                                    </p:set>
                                    <p:animEffect transition="in" filter="fade">
                                      <p:cBhvr>
                                        <p:cTn id="74" dur="500"/>
                                        <p:tgtEl>
                                          <p:spTgt spid="6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animEffect transition="in" filter="fade">
                                      <p:cBhvr>
                                        <p:cTn id="77" dur="500"/>
                                        <p:tgtEl>
                                          <p:spTgt spid="6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9"/>
                                        </p:tgtEl>
                                        <p:attrNameLst>
                                          <p:attrName>style.visibility</p:attrName>
                                        </p:attrNameLst>
                                      </p:cBhvr>
                                      <p:to>
                                        <p:strVal val="visible"/>
                                      </p:to>
                                    </p:set>
                                    <p:animEffect transition="in" filter="fade">
                                      <p:cBhvr>
                                        <p:cTn id="80" dur="500"/>
                                        <p:tgtEl>
                                          <p:spTgt spid="6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fade">
                                      <p:cBhvr>
                                        <p:cTn id="83" dur="500"/>
                                        <p:tgtEl>
                                          <p:spTgt spid="7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fade">
                                      <p:cBhvr>
                                        <p:cTn id="86" dur="500"/>
                                        <p:tgtEl>
                                          <p:spTgt spid="71"/>
                                        </p:tgtEl>
                                      </p:cBhvr>
                                    </p:animEffect>
                                  </p:childTnLst>
                                </p:cTn>
                              </p:par>
                              <p:par>
                                <p:cTn id="87" presetID="10" presetClass="entr" presetSubtype="0" fill="hold" nodeType="with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500"/>
                                        <p:tgtEl>
                                          <p:spTgt spid="23"/>
                                        </p:tgtEl>
                                      </p:cBhvr>
                                    </p:animEffect>
                                  </p:childTnLst>
                                </p:cTn>
                              </p:par>
                            </p:childTnLst>
                          </p:cTn>
                        </p:par>
                        <p:par>
                          <p:cTn id="90" fill="hold">
                            <p:stCondLst>
                              <p:cond delay="1000"/>
                            </p:stCondLst>
                            <p:childTnLst>
                              <p:par>
                                <p:cTn id="91" presetID="10" presetClass="entr" presetSubtype="0" fill="hold" grpId="0"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500"/>
                                        <p:tgtEl>
                                          <p:spTgt spid="1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fade">
                                      <p:cBhvr>
                                        <p:cTn id="96" dur="500"/>
                                        <p:tgtEl>
                                          <p:spTgt spid="13"/>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fade">
                                      <p:cBhvr>
                                        <p:cTn id="99" dur="500"/>
                                        <p:tgtEl>
                                          <p:spTgt spid="1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fade">
                                      <p:cBhvr>
                                        <p:cTn id="102" dur="500"/>
                                        <p:tgtEl>
                                          <p:spTgt spid="19"/>
                                        </p:tgtEl>
                                      </p:cBhvr>
                                    </p:animEffect>
                                  </p:childTnLst>
                                </p:cTn>
                              </p:par>
                              <p:par>
                                <p:cTn id="103" presetID="10" presetClass="entr" presetSubtype="0" fill="hold" nodeType="with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fade">
                                      <p:cBhvr>
                                        <p:cTn id="105" dur="500"/>
                                        <p:tgtEl>
                                          <p:spTgt spid="20"/>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fade">
                                      <p:cBhvr>
                                        <p:cTn id="108" dur="500"/>
                                        <p:tgtEl>
                                          <p:spTgt spid="21"/>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500"/>
                                        <p:tgtEl>
                                          <p:spTgt spid="24"/>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fade">
                                      <p:cBhvr>
                                        <p:cTn id="114" dur="500"/>
                                        <p:tgtEl>
                                          <p:spTgt spid="25"/>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fade">
                                      <p:cBhvr>
                                        <p:cTn id="117" dur="500"/>
                                        <p:tgtEl>
                                          <p:spTgt spid="26"/>
                                        </p:tgtEl>
                                      </p:cBhvr>
                                    </p:animEffect>
                                  </p:childTnLst>
                                </p:cTn>
                              </p:par>
                              <p:par>
                                <p:cTn id="118" presetID="10" presetClass="entr" presetSubtype="0" fill="hold" nodeType="withEffect">
                                  <p:stCondLst>
                                    <p:cond delay="0"/>
                                  </p:stCondLst>
                                  <p:childTnLst>
                                    <p:set>
                                      <p:cBhvr>
                                        <p:cTn id="119" dur="1" fill="hold">
                                          <p:stCondLst>
                                            <p:cond delay="0"/>
                                          </p:stCondLst>
                                        </p:cTn>
                                        <p:tgtEl>
                                          <p:spTgt spid="27"/>
                                        </p:tgtEl>
                                        <p:attrNameLst>
                                          <p:attrName>style.visibility</p:attrName>
                                        </p:attrNameLst>
                                      </p:cBhvr>
                                      <p:to>
                                        <p:strVal val="visible"/>
                                      </p:to>
                                    </p:set>
                                    <p:animEffect transition="in" filter="fade">
                                      <p:cBhvr>
                                        <p:cTn id="120" dur="500"/>
                                        <p:tgtEl>
                                          <p:spTgt spid="27"/>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8"/>
                                        </p:tgtEl>
                                        <p:attrNameLst>
                                          <p:attrName>style.visibility</p:attrName>
                                        </p:attrNameLst>
                                      </p:cBhvr>
                                      <p:to>
                                        <p:strVal val="visible"/>
                                      </p:to>
                                    </p:set>
                                    <p:animEffect transition="in" filter="fade">
                                      <p:cBhvr>
                                        <p:cTn id="123" dur="500"/>
                                        <p:tgtEl>
                                          <p:spTgt spid="28"/>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29"/>
                                        </p:tgtEl>
                                        <p:attrNameLst>
                                          <p:attrName>style.visibility</p:attrName>
                                        </p:attrNameLst>
                                      </p:cBhvr>
                                      <p:to>
                                        <p:strVal val="visible"/>
                                      </p:to>
                                    </p:set>
                                    <p:animEffect transition="in" filter="fade">
                                      <p:cBhvr>
                                        <p:cTn id="126" dur="500"/>
                                        <p:tgtEl>
                                          <p:spTgt spid="29"/>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30"/>
                                        </p:tgtEl>
                                        <p:attrNameLst>
                                          <p:attrName>style.visibility</p:attrName>
                                        </p:attrNameLst>
                                      </p:cBhvr>
                                      <p:to>
                                        <p:strVal val="visible"/>
                                      </p:to>
                                    </p:set>
                                    <p:animEffect transition="in" filter="fade">
                                      <p:cBhvr>
                                        <p:cTn id="129" dur="500"/>
                                        <p:tgtEl>
                                          <p:spTgt spid="30"/>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31"/>
                                        </p:tgtEl>
                                        <p:attrNameLst>
                                          <p:attrName>style.visibility</p:attrName>
                                        </p:attrNameLst>
                                      </p:cBhvr>
                                      <p:to>
                                        <p:strVal val="visible"/>
                                      </p:to>
                                    </p:set>
                                    <p:animEffect transition="in" filter="fade">
                                      <p:cBhvr>
                                        <p:cTn id="132" dur="500"/>
                                        <p:tgtEl>
                                          <p:spTgt spid="31"/>
                                        </p:tgtEl>
                                      </p:cBhvr>
                                    </p:animEffect>
                                  </p:childTnLst>
                                </p:cTn>
                              </p:par>
                              <p:par>
                                <p:cTn id="133" presetID="10" presetClass="entr" presetSubtype="0" fill="hold" nodeType="withEffect">
                                  <p:stCondLst>
                                    <p:cond delay="0"/>
                                  </p:stCondLst>
                                  <p:childTnLst>
                                    <p:set>
                                      <p:cBhvr>
                                        <p:cTn id="134" dur="1" fill="hold">
                                          <p:stCondLst>
                                            <p:cond delay="0"/>
                                          </p:stCondLst>
                                        </p:cTn>
                                        <p:tgtEl>
                                          <p:spTgt spid="32"/>
                                        </p:tgtEl>
                                        <p:attrNameLst>
                                          <p:attrName>style.visibility</p:attrName>
                                        </p:attrNameLst>
                                      </p:cBhvr>
                                      <p:to>
                                        <p:strVal val="visible"/>
                                      </p:to>
                                    </p:set>
                                    <p:animEffect transition="in" filter="fade">
                                      <p:cBhvr>
                                        <p:cTn id="135" dur="500"/>
                                        <p:tgtEl>
                                          <p:spTgt spid="32"/>
                                        </p:tgtEl>
                                      </p:cBhvr>
                                    </p:animEffect>
                                  </p:childTnLst>
                                </p:cTn>
                              </p:par>
                              <p:par>
                                <p:cTn id="136" presetID="10" presetClass="entr" presetSubtype="0" fill="hold" nodeType="withEffect">
                                  <p:stCondLst>
                                    <p:cond delay="0"/>
                                  </p:stCondLst>
                                  <p:childTnLst>
                                    <p:set>
                                      <p:cBhvr>
                                        <p:cTn id="137" dur="1" fill="hold">
                                          <p:stCondLst>
                                            <p:cond delay="0"/>
                                          </p:stCondLst>
                                        </p:cTn>
                                        <p:tgtEl>
                                          <p:spTgt spid="34"/>
                                        </p:tgtEl>
                                        <p:attrNameLst>
                                          <p:attrName>style.visibility</p:attrName>
                                        </p:attrNameLst>
                                      </p:cBhvr>
                                      <p:to>
                                        <p:strVal val="visible"/>
                                      </p:to>
                                    </p:set>
                                    <p:animEffect transition="in" filter="fade">
                                      <p:cBhvr>
                                        <p:cTn id="138" dur="500"/>
                                        <p:tgtEl>
                                          <p:spTgt spid="34"/>
                                        </p:tgtEl>
                                      </p:cBhvr>
                                    </p:animEffect>
                                  </p:childTnLst>
                                </p:cTn>
                              </p:par>
                            </p:childTnLst>
                          </p:cTn>
                        </p:par>
                        <p:par>
                          <p:cTn id="139" fill="hold">
                            <p:stCondLst>
                              <p:cond delay="1500"/>
                            </p:stCondLst>
                            <p:childTnLst>
                              <p:par>
                                <p:cTn id="140" presetID="10" presetClass="entr" presetSubtype="0" fill="hold" grpId="0" nodeType="afterEffect">
                                  <p:stCondLst>
                                    <p:cond delay="0"/>
                                  </p:stCondLst>
                                  <p:childTnLst>
                                    <p:set>
                                      <p:cBhvr>
                                        <p:cTn id="141" dur="1" fill="hold">
                                          <p:stCondLst>
                                            <p:cond delay="0"/>
                                          </p:stCondLst>
                                        </p:cTn>
                                        <p:tgtEl>
                                          <p:spTgt spid="15"/>
                                        </p:tgtEl>
                                        <p:attrNameLst>
                                          <p:attrName>style.visibility</p:attrName>
                                        </p:attrNameLst>
                                      </p:cBhvr>
                                      <p:to>
                                        <p:strVal val="visible"/>
                                      </p:to>
                                    </p:set>
                                    <p:animEffect transition="in" filter="fade">
                                      <p:cBhvr>
                                        <p:cTn id="142" dur="500"/>
                                        <p:tgtEl>
                                          <p:spTgt spid="15"/>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6"/>
                                        </p:tgtEl>
                                        <p:attrNameLst>
                                          <p:attrName>style.visibility</p:attrName>
                                        </p:attrNameLst>
                                      </p:cBhvr>
                                      <p:to>
                                        <p:strVal val="visible"/>
                                      </p:to>
                                    </p:set>
                                    <p:animEffect transition="in" filter="fade">
                                      <p:cBhvr>
                                        <p:cTn id="145" dur="500"/>
                                        <p:tgtEl>
                                          <p:spTgt spid="16"/>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7"/>
                                        </p:tgtEl>
                                        <p:attrNameLst>
                                          <p:attrName>style.visibility</p:attrName>
                                        </p:attrNameLst>
                                      </p:cBhvr>
                                      <p:to>
                                        <p:strVal val="visible"/>
                                      </p:to>
                                    </p:set>
                                    <p:animEffect transition="in" filter="fade">
                                      <p:cBhvr>
                                        <p:cTn id="148" dur="500"/>
                                        <p:tgtEl>
                                          <p:spTgt spid="17"/>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33"/>
                                        </p:tgtEl>
                                        <p:attrNameLst>
                                          <p:attrName>style.visibility</p:attrName>
                                        </p:attrNameLst>
                                      </p:cBhvr>
                                      <p:to>
                                        <p:strVal val="visible"/>
                                      </p:to>
                                    </p:set>
                                    <p:animEffect transition="in" filter="fade">
                                      <p:cBhvr>
                                        <p:cTn id="151" dur="500"/>
                                        <p:tgtEl>
                                          <p:spTgt spid="33"/>
                                        </p:tgtEl>
                                      </p:cBhvr>
                                    </p:animEffect>
                                  </p:childTnLst>
                                </p:cTn>
                              </p:par>
                              <p:par>
                                <p:cTn id="152" presetID="10" presetClass="entr" presetSubtype="0" fill="hold" nodeType="withEffect">
                                  <p:stCondLst>
                                    <p:cond delay="0"/>
                                  </p:stCondLst>
                                  <p:childTnLst>
                                    <p:set>
                                      <p:cBhvr>
                                        <p:cTn id="153" dur="1" fill="hold">
                                          <p:stCondLst>
                                            <p:cond delay="0"/>
                                          </p:stCondLst>
                                        </p:cTn>
                                        <p:tgtEl>
                                          <p:spTgt spid="35"/>
                                        </p:tgtEl>
                                        <p:attrNameLst>
                                          <p:attrName>style.visibility</p:attrName>
                                        </p:attrNameLst>
                                      </p:cBhvr>
                                      <p:to>
                                        <p:strVal val="visible"/>
                                      </p:to>
                                    </p:set>
                                    <p:animEffect transition="in" filter="fade">
                                      <p:cBhvr>
                                        <p:cTn id="154" dur="500"/>
                                        <p:tgtEl>
                                          <p:spTgt spid="35"/>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fade">
                                      <p:cBhvr>
                                        <p:cTn id="157" dur="500"/>
                                        <p:tgtEl>
                                          <p:spTgt spid="37"/>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38"/>
                                        </p:tgtEl>
                                        <p:attrNameLst>
                                          <p:attrName>style.visibility</p:attrName>
                                        </p:attrNameLst>
                                      </p:cBhvr>
                                      <p:to>
                                        <p:strVal val="visible"/>
                                      </p:to>
                                    </p:set>
                                    <p:animEffect transition="in" filter="fade">
                                      <p:cBhvr>
                                        <p:cTn id="160" dur="500"/>
                                        <p:tgtEl>
                                          <p:spTgt spid="38"/>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39"/>
                                        </p:tgtEl>
                                        <p:attrNameLst>
                                          <p:attrName>style.visibility</p:attrName>
                                        </p:attrNameLst>
                                      </p:cBhvr>
                                      <p:to>
                                        <p:strVal val="visible"/>
                                      </p:to>
                                    </p:set>
                                    <p:animEffect transition="in" filter="fade">
                                      <p:cBhvr>
                                        <p:cTn id="163" dur="500"/>
                                        <p:tgtEl>
                                          <p:spTgt spid="39"/>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40"/>
                                        </p:tgtEl>
                                        <p:attrNameLst>
                                          <p:attrName>style.visibility</p:attrName>
                                        </p:attrNameLst>
                                      </p:cBhvr>
                                      <p:to>
                                        <p:strVal val="visible"/>
                                      </p:to>
                                    </p:set>
                                    <p:animEffect transition="in" filter="fade">
                                      <p:cBhvr>
                                        <p:cTn id="166" dur="500"/>
                                        <p:tgtEl>
                                          <p:spTgt spid="40"/>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41"/>
                                        </p:tgtEl>
                                        <p:attrNameLst>
                                          <p:attrName>style.visibility</p:attrName>
                                        </p:attrNameLst>
                                      </p:cBhvr>
                                      <p:to>
                                        <p:strVal val="visible"/>
                                      </p:to>
                                    </p:set>
                                    <p:animEffect transition="in" filter="fade">
                                      <p:cBhvr>
                                        <p:cTn id="169" dur="500"/>
                                        <p:tgtEl>
                                          <p:spTgt spid="41"/>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42"/>
                                        </p:tgtEl>
                                        <p:attrNameLst>
                                          <p:attrName>style.visibility</p:attrName>
                                        </p:attrNameLst>
                                      </p:cBhvr>
                                      <p:to>
                                        <p:strVal val="visible"/>
                                      </p:to>
                                    </p:set>
                                    <p:animEffect transition="in" filter="fade">
                                      <p:cBhvr>
                                        <p:cTn id="172" dur="500"/>
                                        <p:tgtEl>
                                          <p:spTgt spid="42"/>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43"/>
                                        </p:tgtEl>
                                        <p:attrNameLst>
                                          <p:attrName>style.visibility</p:attrName>
                                        </p:attrNameLst>
                                      </p:cBhvr>
                                      <p:to>
                                        <p:strVal val="visible"/>
                                      </p:to>
                                    </p:set>
                                    <p:animEffect transition="in" filter="fade">
                                      <p:cBhvr>
                                        <p:cTn id="175" dur="500"/>
                                        <p:tgtEl>
                                          <p:spTgt spid="43"/>
                                        </p:tgtEl>
                                      </p:cBhvr>
                                    </p:animEffect>
                                  </p:childTnLst>
                                </p:cTn>
                              </p:par>
                              <p:par>
                                <p:cTn id="176" presetID="10" presetClass="entr" presetSubtype="0" fill="hold" nodeType="withEffect">
                                  <p:stCondLst>
                                    <p:cond delay="0"/>
                                  </p:stCondLst>
                                  <p:childTnLst>
                                    <p:set>
                                      <p:cBhvr>
                                        <p:cTn id="177" dur="1" fill="hold">
                                          <p:stCondLst>
                                            <p:cond delay="0"/>
                                          </p:stCondLst>
                                        </p:cTn>
                                        <p:tgtEl>
                                          <p:spTgt spid="44"/>
                                        </p:tgtEl>
                                        <p:attrNameLst>
                                          <p:attrName>style.visibility</p:attrName>
                                        </p:attrNameLst>
                                      </p:cBhvr>
                                      <p:to>
                                        <p:strVal val="visible"/>
                                      </p:to>
                                    </p:set>
                                    <p:animEffect transition="in" filter="fade">
                                      <p:cBhvr>
                                        <p:cTn id="178" dur="500"/>
                                        <p:tgtEl>
                                          <p:spTgt spid="44"/>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45"/>
                                        </p:tgtEl>
                                        <p:attrNameLst>
                                          <p:attrName>style.visibility</p:attrName>
                                        </p:attrNameLst>
                                      </p:cBhvr>
                                      <p:to>
                                        <p:strVal val="visible"/>
                                      </p:to>
                                    </p:set>
                                    <p:animEffect transition="in" filter="fade">
                                      <p:cBhvr>
                                        <p:cTn id="181" dur="500"/>
                                        <p:tgtEl>
                                          <p:spTgt spid="45"/>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46"/>
                                        </p:tgtEl>
                                        <p:attrNameLst>
                                          <p:attrName>style.visibility</p:attrName>
                                        </p:attrNameLst>
                                      </p:cBhvr>
                                      <p:to>
                                        <p:strVal val="visible"/>
                                      </p:to>
                                    </p:set>
                                    <p:animEffect transition="in" filter="fade">
                                      <p:cBhvr>
                                        <p:cTn id="184" dur="500"/>
                                        <p:tgtEl>
                                          <p:spTgt spid="46"/>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47"/>
                                        </p:tgtEl>
                                        <p:attrNameLst>
                                          <p:attrName>style.visibility</p:attrName>
                                        </p:attrNameLst>
                                      </p:cBhvr>
                                      <p:to>
                                        <p:strVal val="visible"/>
                                      </p:to>
                                    </p:set>
                                    <p:animEffect transition="in" filter="fade">
                                      <p:cBhvr>
                                        <p:cTn id="187" dur="500"/>
                                        <p:tgtEl>
                                          <p:spTgt spid="47"/>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48"/>
                                        </p:tgtEl>
                                        <p:attrNameLst>
                                          <p:attrName>style.visibility</p:attrName>
                                        </p:attrNameLst>
                                      </p:cBhvr>
                                      <p:to>
                                        <p:strVal val="visible"/>
                                      </p:to>
                                    </p:set>
                                    <p:animEffect transition="in" filter="fade">
                                      <p:cBhvr>
                                        <p:cTn id="190" dur="500"/>
                                        <p:tgtEl>
                                          <p:spTgt spid="48"/>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49"/>
                                        </p:tgtEl>
                                        <p:attrNameLst>
                                          <p:attrName>style.visibility</p:attrName>
                                        </p:attrNameLst>
                                      </p:cBhvr>
                                      <p:to>
                                        <p:strVal val="visible"/>
                                      </p:to>
                                    </p:set>
                                    <p:animEffect transition="in" filter="fade">
                                      <p:cBhvr>
                                        <p:cTn id="193" dur="500"/>
                                        <p:tgtEl>
                                          <p:spTgt spid="49"/>
                                        </p:tgtEl>
                                      </p:cBhvr>
                                    </p:animEffect>
                                  </p:childTnLst>
                                </p:cTn>
                              </p:par>
                              <p:par>
                                <p:cTn id="194" presetID="10" presetClass="entr" presetSubtype="0" fill="hold" nodeType="withEffect">
                                  <p:stCondLst>
                                    <p:cond delay="0"/>
                                  </p:stCondLst>
                                  <p:childTnLst>
                                    <p:set>
                                      <p:cBhvr>
                                        <p:cTn id="195" dur="1" fill="hold">
                                          <p:stCondLst>
                                            <p:cond delay="0"/>
                                          </p:stCondLst>
                                        </p:cTn>
                                        <p:tgtEl>
                                          <p:spTgt spid="65"/>
                                        </p:tgtEl>
                                        <p:attrNameLst>
                                          <p:attrName>style.visibility</p:attrName>
                                        </p:attrNameLst>
                                      </p:cBhvr>
                                      <p:to>
                                        <p:strVal val="visible"/>
                                      </p:to>
                                    </p:set>
                                    <p:animEffect transition="in" filter="fade">
                                      <p:cBhvr>
                                        <p:cTn id="196" dur="500"/>
                                        <p:tgtEl>
                                          <p:spTgt spid="65"/>
                                        </p:tgtEl>
                                      </p:cBhvr>
                                    </p:animEffect>
                                  </p:childTnLst>
                                </p:cTn>
                              </p:par>
                              <p:par>
                                <p:cTn id="197" presetID="10" presetClass="entr" presetSubtype="0" fill="hold" grpId="0" nodeType="withEffect">
                                  <p:stCondLst>
                                    <p:cond delay="250"/>
                                  </p:stCondLst>
                                  <p:childTnLst>
                                    <p:set>
                                      <p:cBhvr>
                                        <p:cTn id="198" dur="1" fill="hold">
                                          <p:stCondLst>
                                            <p:cond delay="0"/>
                                          </p:stCondLst>
                                        </p:cTn>
                                        <p:tgtEl>
                                          <p:spTgt spid="2"/>
                                        </p:tgtEl>
                                        <p:attrNameLst>
                                          <p:attrName>style.visibility</p:attrName>
                                        </p:attrNameLst>
                                      </p:cBhvr>
                                      <p:to>
                                        <p:strVal val="visible"/>
                                      </p:to>
                                    </p:set>
                                    <p:animEffect transition="in" filter="fade">
                                      <p:cBhvr>
                                        <p:cTn id="19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animBg="1"/>
      <p:bldP spid="7" grpId="0" animBg="1"/>
      <p:bldP spid="8" grpId="0"/>
      <p:bldP spid="9" grpId="0" animBg="1"/>
      <p:bldP spid="10" grpId="0"/>
      <p:bldP spid="11" grpId="0" animBg="1"/>
      <p:bldP spid="12" grpId="0" animBg="1"/>
      <p:bldP spid="13" grpId="0"/>
      <p:bldP spid="14" grpId="0" animBg="1"/>
      <p:bldP spid="15" grpId="0" animBg="1"/>
      <p:bldP spid="16" grpId="0"/>
      <p:bldP spid="17" grpId="0" animBg="1"/>
      <p:bldP spid="19" grpId="0"/>
      <p:bldP spid="21" grpId="0" animBg="1"/>
      <p:bldP spid="24" grpId="0" animBg="1"/>
      <p:bldP spid="25" grpId="0" animBg="1"/>
      <p:bldP spid="26" grpId="0"/>
      <p:bldP spid="28" grpId="0" animBg="1"/>
      <p:bldP spid="29" grpId="0" animBg="1"/>
      <p:bldP spid="30" grpId="0" animBg="1"/>
      <p:bldP spid="31" grpId="0" animBg="1"/>
      <p:bldP spid="33" grpId="0" animBg="1"/>
      <p:bldP spid="37" grpId="0" animBg="1"/>
      <p:bldP spid="38" grpId="0" animBg="1"/>
      <p:bldP spid="39" grpId="0" animBg="1"/>
      <p:bldP spid="40" grpId="0" animBg="1"/>
      <p:bldP spid="41" grpId="0" animBg="1"/>
      <p:bldP spid="42" grpId="0"/>
      <p:bldP spid="43" grpId="0" animBg="1"/>
      <p:bldP spid="45" grpId="0" animBg="1"/>
      <p:bldP spid="46" grpId="0" animBg="1"/>
      <p:bldP spid="47" grpId="0" animBg="1"/>
      <p:bldP spid="48" grpId="0" animBg="1"/>
      <p:bldP spid="49" grpId="0" animBg="1"/>
      <p:bldP spid="50" grpId="0"/>
      <p:bldP spid="51" grpId="0" animBg="1"/>
      <p:bldP spid="55" grpId="0"/>
      <p:bldP spid="58" grpId="0" animBg="1"/>
      <p:bldP spid="60" grpId="0" animBg="1"/>
      <p:bldP spid="63" grpId="0" animBg="1"/>
      <p:bldP spid="66" grpId="0" animBg="1"/>
      <p:bldP spid="67" grpId="0" animBg="1"/>
      <p:bldP spid="68" grpId="0" animBg="1"/>
      <p:bldP spid="69" grpId="0" animBg="1"/>
      <p:bldP spid="70" grpId="0"/>
      <p:bldP spid="71" grpId="0" animBg="1"/>
      <p:bldP spid="2" grpId="0"/>
      <p:bldP spid="7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C28B09-95EA-415A-9DCB-4CA51F5709D0}"/>
              </a:ext>
            </a:extLst>
          </p:cNvPr>
          <p:cNvSpPr/>
          <p:nvPr/>
        </p:nvSpPr>
        <p:spPr bwMode="auto">
          <a:xfrm>
            <a:off x="0" y="961588"/>
            <a:ext cx="12192000" cy="5758807"/>
          </a:xfrm>
          <a:prstGeom prst="rect">
            <a:avLst/>
          </a:prstGeom>
          <a:solidFill>
            <a:schemeClr val="bg1"/>
          </a:solidFill>
          <a:ln>
            <a:noFill/>
          </a:ln>
          <a:effectLst>
            <a:outerShdw blurRad="292100" dist="38100" dir="3600000" sx="102000" sy="102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itle 1">
            <a:extLst>
              <a:ext uri="{FF2B5EF4-FFF2-40B4-BE49-F238E27FC236}">
                <a16:creationId xmlns:a16="http://schemas.microsoft.com/office/drawing/2014/main" id="{8AA819F4-05B6-4899-834C-4BA3B96B3635}"/>
              </a:ext>
            </a:extLst>
          </p:cNvPr>
          <p:cNvSpPr>
            <a:spLocks noGrp="1"/>
          </p:cNvSpPr>
          <p:nvPr>
            <p:ph type="title"/>
          </p:nvPr>
        </p:nvSpPr>
        <p:spPr>
          <a:xfrm>
            <a:off x="384432" y="224711"/>
            <a:ext cx="5628346" cy="1107996"/>
          </a:xfrm>
        </p:spPr>
        <p:txBody>
          <a:bodyPr/>
          <a:lstStyle/>
          <a:p>
            <a:r>
              <a:rPr lang="en-US"/>
              <a:t>Why Zero Trust?</a:t>
            </a:r>
            <a:br>
              <a:rPr lang="en-US"/>
            </a:br>
            <a:endParaRPr lang="en-US"/>
          </a:p>
        </p:txBody>
      </p:sp>
      <p:sp>
        <p:nvSpPr>
          <p:cNvPr id="65" name="TextBox 64">
            <a:extLst>
              <a:ext uri="{FF2B5EF4-FFF2-40B4-BE49-F238E27FC236}">
                <a16:creationId xmlns:a16="http://schemas.microsoft.com/office/drawing/2014/main" id="{99FCEE84-4116-4F4C-A6AA-AD27412D0E52}"/>
              </a:ext>
            </a:extLst>
          </p:cNvPr>
          <p:cNvSpPr txBox="1"/>
          <p:nvPr/>
        </p:nvSpPr>
        <p:spPr>
          <a:xfrm>
            <a:off x="6401856" y="1687840"/>
            <a:ext cx="5531090" cy="4262705"/>
          </a:xfrm>
          <a:prstGeom prst="rect">
            <a:avLst/>
          </a:prstGeom>
          <a:noFill/>
        </p:spPr>
        <p:txBody>
          <a:bodyPr wrap="square" lIns="0" tIns="0" rIns="0" bIns="0" rtlCol="0" anchor="t">
            <a:spAutoFit/>
          </a:bodyPr>
          <a:lstStyle/>
          <a:p>
            <a:pPr marL="349250" marR="0" lvl="0" indent="-3492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1" i="0" u="none" strike="noStrike" kern="1200" cap="none" spc="0" normalizeH="0" baseline="0" noProof="0">
                <a:ln>
                  <a:noFill/>
                </a:ln>
                <a:gradFill>
                  <a:gsLst>
                    <a:gs pos="2917">
                      <a:srgbClr val="1A1A1A"/>
                    </a:gs>
                    <a:gs pos="30000">
                      <a:srgbClr val="1A1A1A"/>
                    </a:gs>
                  </a:gsLst>
                  <a:lin ang="5400000" scaled="0"/>
                </a:gradFill>
                <a:effectLst/>
                <a:uLnTx/>
                <a:uFillTx/>
                <a:latin typeface="Segoe UI Semibold"/>
                <a:ea typeface="Segoe UI Black"/>
                <a:cs typeface="+mn-cs"/>
              </a:rPr>
              <a:t>IT Security is Complex</a:t>
            </a:r>
            <a:endParaRPr kumimoji="0" lang="en-US" sz="2000" b="1" i="0" u="none" strike="noStrike" kern="1200" cap="none" spc="0" normalizeH="0" baseline="0" noProof="0">
              <a:ln>
                <a:noFill/>
              </a:ln>
              <a:gradFill>
                <a:gsLst>
                  <a:gs pos="2917">
                    <a:srgbClr val="1A1A1A"/>
                  </a:gs>
                  <a:gs pos="30000">
                    <a:srgbClr val="1A1A1A"/>
                  </a:gs>
                </a:gsLst>
                <a:lin ang="5400000" scaled="0"/>
              </a:gradFill>
              <a:effectLst/>
              <a:uLnTx/>
              <a:uFillTx/>
              <a:latin typeface="Segoe UI Semibold"/>
              <a:ea typeface="Segoe UI Black"/>
              <a:cs typeface="Segoe UI Semibold"/>
            </a:endParaRPr>
          </a:p>
          <a:p>
            <a:pPr marL="565150" marR="0" lvl="1" indent="-215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Segoe UI Black"/>
                <a:cs typeface="Segoe UI"/>
              </a:rPr>
              <a:t>Many Devices, Users, &amp; Connections</a:t>
            </a:r>
          </a:p>
          <a:p>
            <a:pPr marL="349250" marR="0" lvl="1" indent="-349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1" i="0" u="none" strike="noStrike" kern="1200" cap="none" spc="0" normalizeH="0" baseline="0" noProof="0">
              <a:ln>
                <a:noFill/>
              </a:ln>
              <a:gradFill>
                <a:gsLst>
                  <a:gs pos="2917">
                    <a:srgbClr val="1A1A1A"/>
                  </a:gs>
                  <a:gs pos="30000">
                    <a:srgbClr val="1A1A1A"/>
                  </a:gs>
                </a:gsLst>
                <a:lin ang="5400000" scaled="0"/>
              </a:gradFill>
              <a:effectLst/>
              <a:highlight>
                <a:srgbClr val="FFFF00"/>
              </a:highlight>
              <a:uLnTx/>
              <a:uFillTx/>
              <a:latin typeface="Segoe UI Semibold"/>
              <a:ea typeface="Segoe UI Black" panose="020B0A02040204020203" pitchFamily="34" charset="0"/>
              <a:cs typeface="+mn-cs"/>
            </a:endParaRPr>
          </a:p>
          <a:p>
            <a:pPr marL="349250" marR="0" lvl="0" indent="-3492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1" i="0" u="none" strike="noStrike" kern="1200" cap="none" spc="0" normalizeH="0" baseline="0" noProof="0">
                <a:ln>
                  <a:noFill/>
                </a:ln>
                <a:gradFill>
                  <a:gsLst>
                    <a:gs pos="2917">
                      <a:srgbClr val="1A1A1A"/>
                    </a:gs>
                    <a:gs pos="30000">
                      <a:srgbClr val="1A1A1A"/>
                    </a:gs>
                  </a:gsLst>
                  <a:lin ang="5400000" scaled="0"/>
                </a:gradFill>
                <a:effectLst/>
                <a:uLnTx/>
                <a:uFillTx/>
                <a:latin typeface="Segoe UI Semibold"/>
                <a:ea typeface="Segoe UI Black"/>
                <a:cs typeface="+mn-cs"/>
              </a:rPr>
              <a:t>“Trusted network” security strategy</a:t>
            </a:r>
            <a:endParaRPr kumimoji="0" lang="en-US" sz="2000" b="1" i="0" u="none" strike="noStrike" kern="1200" cap="none" spc="0" normalizeH="0" baseline="0" noProof="0">
              <a:ln>
                <a:noFill/>
              </a:ln>
              <a:gradFill>
                <a:gsLst>
                  <a:gs pos="2917">
                    <a:srgbClr val="1A1A1A"/>
                  </a:gs>
                  <a:gs pos="30000">
                    <a:srgbClr val="1A1A1A"/>
                  </a:gs>
                </a:gsLst>
                <a:lin ang="5400000" scaled="0"/>
              </a:gradFill>
              <a:effectLst/>
              <a:uLnTx/>
              <a:uFillTx/>
              <a:latin typeface="Segoe UI Semibold"/>
              <a:ea typeface="Segoe UI Black"/>
              <a:cs typeface="Segoe UI Semibold"/>
            </a:endParaRPr>
          </a:p>
          <a:p>
            <a:pPr marL="565150" marR="0" lvl="1" indent="-215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Segoe UI Black"/>
                <a:cs typeface="Segoe UI"/>
              </a:rPr>
              <a:t>Initial attacks were network based</a:t>
            </a:r>
          </a:p>
          <a:p>
            <a:pPr marL="565150" marR="0" lvl="1" indent="-215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Segoe UI Black"/>
                <a:cs typeface="Segoe UI"/>
              </a:rPr>
              <a:t>Seemingly</a:t>
            </a:r>
            <a:r>
              <a:rPr kumimoji="0" lang="en-US" sz="16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Segoe UI Black"/>
                <a:cs typeface="Segoe UI"/>
              </a:rPr>
              <a:t> simple and economical</a:t>
            </a:r>
          </a:p>
          <a:p>
            <a:pPr marL="565150" marR="0" lvl="1" indent="-215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Segoe UI Black"/>
                <a:cs typeface="Segoe UI"/>
              </a:rPr>
              <a:t>Accepted lower security within the network</a:t>
            </a:r>
          </a:p>
          <a:p>
            <a:pPr marL="349250" marR="0" lvl="1" indent="-349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1" i="0" u="none" strike="noStrike" kern="1200" cap="none" spc="0" normalizeH="0" baseline="0" noProof="0">
              <a:ln>
                <a:noFill/>
              </a:ln>
              <a:gradFill>
                <a:gsLst>
                  <a:gs pos="2917">
                    <a:srgbClr val="1A1A1A"/>
                  </a:gs>
                  <a:gs pos="30000">
                    <a:srgbClr val="1A1A1A"/>
                  </a:gs>
                </a:gsLst>
                <a:lin ang="5400000" scaled="0"/>
              </a:gradFill>
              <a:effectLst/>
              <a:uLnTx/>
              <a:uFillTx/>
              <a:latin typeface="Segoe UI Semibold"/>
              <a:ea typeface="Segoe UI Black" panose="020B0A02040204020203" pitchFamily="34" charset="0"/>
              <a:cs typeface="+mn-cs"/>
            </a:endParaRPr>
          </a:p>
          <a:p>
            <a:pPr marL="349250" marR="0" lvl="0" indent="-349250" algn="l" defTabSz="914400" rtl="0" eaLnBrk="1" fontAlgn="auto" latinLnBrk="0" hangingPunct="1">
              <a:lnSpc>
                <a:spcPct val="100000"/>
              </a:lnSpc>
              <a:spcBef>
                <a:spcPts val="0"/>
              </a:spcBef>
              <a:spcAft>
                <a:spcPts val="0"/>
              </a:spcAft>
              <a:buClrTx/>
              <a:buSzTx/>
              <a:buFont typeface="+mj-lt"/>
              <a:buAutoNum type="arabicPeriod" startAt="3"/>
              <a:tabLst/>
              <a:defRPr/>
            </a:pPr>
            <a:r>
              <a:rPr kumimoji="0" lang="en-US" sz="2000" b="1" i="0" u="none" strike="noStrike" kern="1200" cap="none" spc="0" normalizeH="0" baseline="0" noProof="0">
                <a:ln>
                  <a:noFill/>
                </a:ln>
                <a:solidFill>
                  <a:srgbClr val="0078D4"/>
                </a:solidFill>
                <a:effectLst/>
                <a:uLnTx/>
                <a:uFillTx/>
                <a:latin typeface="Segoe UI Semibold"/>
                <a:ea typeface="Segoe UI Black"/>
                <a:cs typeface="+mn-cs"/>
              </a:rPr>
              <a:t>Assets evolving beyond the network</a:t>
            </a:r>
            <a:endParaRPr kumimoji="0" lang="en-US" sz="2000" b="1" i="0" u="none" strike="noStrike" kern="1200" cap="none" spc="0" normalizeH="0" baseline="0" noProof="0">
              <a:ln>
                <a:noFill/>
              </a:ln>
              <a:solidFill>
                <a:srgbClr val="0078D4"/>
              </a:solidFill>
              <a:effectLst/>
              <a:uLnTx/>
              <a:uFillTx/>
              <a:latin typeface="Segoe UI Semibold"/>
              <a:ea typeface="Segoe UI Black"/>
              <a:cs typeface="Segoe UI Semibold"/>
            </a:endParaRPr>
          </a:p>
          <a:p>
            <a:pPr marL="565150" marR="0" lvl="1" indent="-215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a:ln>
                  <a:noFill/>
                </a:ln>
                <a:solidFill>
                  <a:srgbClr val="0078D4"/>
                </a:solidFill>
                <a:effectLst/>
                <a:uLnTx/>
                <a:uFillTx/>
                <a:latin typeface="+mj-lt"/>
                <a:ea typeface="Segoe UI Black"/>
                <a:cs typeface="Segoe UI"/>
              </a:rPr>
              <a:t>Off-network Assets </a:t>
            </a:r>
            <a:r>
              <a:rPr kumimoji="0" lang="en-US" sz="1600" b="0" i="0" u="none" strike="noStrike" kern="1200" cap="none" spc="0" normalizeH="0" baseline="0" noProof="0">
                <a:ln>
                  <a:noFill/>
                </a:ln>
                <a:solidFill>
                  <a:srgbClr val="0078D4"/>
                </a:solidFill>
                <a:effectLst/>
                <a:uLnTx/>
                <a:uFillTx/>
                <a:latin typeface="Segoe UI"/>
                <a:ea typeface="Segoe UI Black"/>
                <a:cs typeface="Segoe UI"/>
              </a:rPr>
              <a:t>-</a:t>
            </a:r>
            <a:r>
              <a:rPr kumimoji="0" lang="en-US" sz="1600" b="0" i="0" u="none" strike="noStrike" kern="1200" cap="none" spc="0" normalizeH="0" noProof="0">
                <a:ln>
                  <a:noFill/>
                </a:ln>
                <a:solidFill>
                  <a:srgbClr val="0078D4"/>
                </a:solidFill>
                <a:effectLst/>
                <a:uLnTx/>
                <a:uFillTx/>
                <a:latin typeface="Segoe UI"/>
                <a:ea typeface="Segoe UI Black"/>
                <a:cs typeface="Segoe UI"/>
              </a:rPr>
              <a:t> </a:t>
            </a:r>
            <a:r>
              <a:rPr kumimoji="0" lang="en-US" sz="1600" b="0" i="0" u="none" strike="noStrike" kern="1200" cap="none" spc="0" normalizeH="0" baseline="0" noProof="0">
                <a:ln>
                  <a:noFill/>
                </a:ln>
                <a:solidFill>
                  <a:srgbClr val="0078D4"/>
                </a:solidFill>
                <a:effectLst/>
                <a:uLnTx/>
                <a:uFillTx/>
                <a:latin typeface="Segoe UI"/>
                <a:ea typeface="Segoe UI Black"/>
                <a:cs typeface="Segoe UI"/>
              </a:rPr>
              <a:t>BYOD, WFH, Mobile, and SaaS</a:t>
            </a:r>
          </a:p>
          <a:p>
            <a:pPr marL="565150" marR="0" lvl="1" indent="-215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rgbClr val="0078D4"/>
                </a:solidFill>
                <a:latin typeface="+mj-lt"/>
                <a:ea typeface="Segoe UI Black"/>
                <a:cs typeface="Segoe UI"/>
              </a:rPr>
              <a:t>Service/Protocol Changes </a:t>
            </a:r>
            <a:r>
              <a:rPr lang="en-US" sz="1600">
                <a:solidFill>
                  <a:srgbClr val="0078D4"/>
                </a:solidFill>
                <a:latin typeface="Segoe UI"/>
                <a:ea typeface="Segoe UI Black"/>
                <a:cs typeface="Segoe UI"/>
              </a:rPr>
              <a:t>- Outpace tools &amp; expertise</a:t>
            </a:r>
            <a:endParaRPr kumimoji="0" lang="en-US" sz="1600" b="0" i="0" u="none" strike="noStrike" kern="1200" cap="none" spc="0" normalizeH="0" baseline="0" noProof="0">
              <a:ln>
                <a:noFill/>
              </a:ln>
              <a:solidFill>
                <a:srgbClr val="0078D4"/>
              </a:solidFill>
              <a:effectLst/>
              <a:uLnTx/>
              <a:uFillTx/>
              <a:latin typeface="Segoe UI"/>
              <a:ea typeface="Segoe UI Black"/>
              <a:cs typeface="Segoe UI"/>
            </a:endParaRPr>
          </a:p>
          <a:p>
            <a:pPr marL="349250" marR="0" lvl="0" indent="-349250" algn="l" defTabSz="914400" rtl="0" eaLnBrk="1" fontAlgn="auto" latinLnBrk="0" hangingPunct="1">
              <a:lnSpc>
                <a:spcPct val="100000"/>
              </a:lnSpc>
              <a:spcBef>
                <a:spcPts val="0"/>
              </a:spcBef>
              <a:spcAft>
                <a:spcPts val="0"/>
              </a:spcAft>
              <a:buClrTx/>
              <a:buSzTx/>
              <a:buFont typeface="+mj-lt"/>
              <a:buAutoNum type="arabicPeriod" startAt="3"/>
              <a:tabLst/>
              <a:defRPr/>
            </a:pPr>
            <a:endParaRPr kumimoji="0" lang="en-US" sz="2000" b="1" i="0" u="none" strike="noStrike" kern="1200" cap="none" spc="0" normalizeH="0" baseline="0" noProof="0">
              <a:ln>
                <a:noFill/>
              </a:ln>
              <a:gradFill>
                <a:gsLst>
                  <a:gs pos="2917">
                    <a:srgbClr val="1A1A1A"/>
                  </a:gs>
                  <a:gs pos="30000">
                    <a:srgbClr val="1A1A1A"/>
                  </a:gs>
                </a:gsLst>
                <a:lin ang="5400000" scaled="0"/>
              </a:gradFill>
              <a:effectLst/>
              <a:uLnTx/>
              <a:uFillTx/>
              <a:latin typeface="Segoe UI Semibold"/>
              <a:ea typeface="Segoe UI Black" panose="020B0A02040204020203" pitchFamily="34" charset="0"/>
              <a:cs typeface="+mn-cs"/>
            </a:endParaRPr>
          </a:p>
          <a:p>
            <a:pPr marL="349250" marR="0" lvl="0" indent="-349250" algn="l" defTabSz="914400" rtl="0" eaLnBrk="1" fontAlgn="auto" latinLnBrk="0" hangingPunct="1">
              <a:lnSpc>
                <a:spcPct val="100000"/>
              </a:lnSpc>
              <a:spcBef>
                <a:spcPts val="0"/>
              </a:spcBef>
              <a:spcAft>
                <a:spcPts val="0"/>
              </a:spcAft>
              <a:buClrTx/>
              <a:buSzTx/>
              <a:buFont typeface="+mj-lt"/>
              <a:buAutoNum type="arabicPeriod" startAt="3"/>
              <a:tabLst/>
              <a:defRPr/>
            </a:pPr>
            <a:r>
              <a:rPr kumimoji="0" lang="en-US" sz="2000" b="1" i="0" u="none" strike="noStrike" kern="1200" cap="none" spc="0" normalizeH="0" baseline="0" noProof="0">
                <a:ln>
                  <a:noFill/>
                </a:ln>
                <a:solidFill>
                  <a:srgbClr val="FF0000"/>
                </a:solidFill>
                <a:effectLst/>
                <a:uLnTx/>
                <a:uFillTx/>
                <a:latin typeface="Segoe UI Semibold"/>
                <a:ea typeface="Segoe UI Black"/>
                <a:cs typeface="+mn-cs"/>
              </a:rPr>
              <a:t>Attackers shift to identity attacks</a:t>
            </a:r>
            <a:endParaRPr kumimoji="0" lang="en-US" sz="2000" b="1" i="0" u="none" strike="noStrike" kern="1200" cap="none" spc="0" normalizeH="0" baseline="0" noProof="0">
              <a:ln>
                <a:noFill/>
              </a:ln>
              <a:solidFill>
                <a:srgbClr val="FF0000"/>
              </a:solidFill>
              <a:effectLst/>
              <a:uLnTx/>
              <a:uFillTx/>
              <a:latin typeface="Segoe UI Semibold"/>
              <a:ea typeface="Segoe UI Black"/>
              <a:cs typeface="Segoe UI Semibold"/>
            </a:endParaRPr>
          </a:p>
          <a:p>
            <a:pPr marL="565150" marR="0" lvl="1" indent="-215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65150" algn="l"/>
              </a:tabLst>
              <a:defRPr/>
            </a:pPr>
            <a:r>
              <a:rPr kumimoji="0" lang="en-US" sz="1600" b="0" i="0" u="none" strike="noStrike" kern="1200" cap="none" spc="0" normalizeH="0" baseline="0" noProof="0">
                <a:ln>
                  <a:noFill/>
                </a:ln>
                <a:solidFill>
                  <a:srgbClr val="FF0000"/>
                </a:solidFill>
                <a:effectLst/>
                <a:uLnTx/>
                <a:uFillTx/>
                <a:latin typeface="Segoe UI"/>
                <a:ea typeface="Segoe UI Black"/>
                <a:cs typeface="Segoe UI"/>
              </a:rPr>
              <a:t>Phishing and credential theft</a:t>
            </a:r>
          </a:p>
          <a:p>
            <a:pPr marL="565150" marR="0" lvl="1" indent="-215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65150" algn="l"/>
              </a:tabLst>
              <a:defRPr/>
            </a:pPr>
            <a:r>
              <a:rPr kumimoji="0" lang="en-US" sz="1600" b="0" i="0" u="none" strike="noStrike" kern="1200" cap="none" spc="0" normalizeH="0" baseline="0" noProof="0">
                <a:ln>
                  <a:noFill/>
                </a:ln>
                <a:solidFill>
                  <a:srgbClr val="FF0000"/>
                </a:solidFill>
                <a:effectLst/>
                <a:uLnTx/>
                <a:uFillTx/>
                <a:latin typeface="Segoe UI"/>
                <a:ea typeface="Segoe UI Black"/>
                <a:cs typeface="Segoe UI"/>
              </a:rPr>
              <a:t>Security teams often overwhelmed</a:t>
            </a:r>
          </a:p>
          <a:p>
            <a:pPr marL="349250" marR="0" lvl="1" indent="-349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1" i="0" u="none" strike="noStrike" kern="1200" cap="none" spc="0" normalizeH="0" baseline="0" noProof="0">
              <a:ln>
                <a:noFill/>
              </a:ln>
              <a:solidFill>
                <a:srgbClr val="FF0000"/>
              </a:solidFill>
              <a:effectLst/>
              <a:uLnTx/>
              <a:uFillTx/>
              <a:latin typeface="Segoe UI Semibold"/>
              <a:ea typeface="Segoe UI Black" panose="020B0A02040204020203" pitchFamily="34" charset="0"/>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3"/>
              <a:tabLst/>
              <a:defRPr/>
            </a:pPr>
            <a:endParaRPr kumimoji="0" lang="en-US" sz="1600" b="1" i="0" u="none" strike="noStrike" kern="1200" cap="none" spc="0" normalizeH="0" baseline="0" noProof="0">
              <a:ln>
                <a:noFill/>
              </a:ln>
              <a:solidFill>
                <a:srgbClr val="FF0000"/>
              </a:solidFill>
              <a:effectLst/>
              <a:uLnTx/>
              <a:uFillTx/>
              <a:latin typeface="Segoe UI Semibold"/>
              <a:ea typeface="Segoe UI Black" panose="020B0A02040204020203" pitchFamily="34" charset="0"/>
              <a:cs typeface="+mn-cs"/>
            </a:endParaRPr>
          </a:p>
        </p:txBody>
      </p:sp>
      <p:sp>
        <p:nvSpPr>
          <p:cNvPr id="138" name="Rectangle 137">
            <a:extLst>
              <a:ext uri="{FF2B5EF4-FFF2-40B4-BE49-F238E27FC236}">
                <a16:creationId xmlns:a16="http://schemas.microsoft.com/office/drawing/2014/main" id="{6588C47E-AF96-48FB-BE5B-A9DAA50BD00D}"/>
              </a:ext>
            </a:extLst>
          </p:cNvPr>
          <p:cNvSpPr/>
          <p:nvPr/>
        </p:nvSpPr>
        <p:spPr>
          <a:xfrm>
            <a:off x="320103" y="1016585"/>
            <a:ext cx="519296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mn-ea"/>
                <a:cs typeface="+mn-cs"/>
              </a:rPr>
              <a:t>Security Goal: </a:t>
            </a:r>
            <a:r>
              <a:rPr kumimoji="0" lang="en-US" sz="18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mn-ea"/>
                <a:cs typeface="+mn-cs"/>
              </a:rPr>
              <a:t>Keep </a:t>
            </a:r>
            <a:r>
              <a:rPr kumimoji="0" lang="en-US" sz="1800" b="1" i="0" u="none" strike="noStrike" kern="1200" cap="none" spc="0" normalizeH="0" baseline="0" noProof="0">
                <a:ln>
                  <a:noFill/>
                </a:ln>
                <a:gradFill>
                  <a:gsLst>
                    <a:gs pos="2917">
                      <a:srgbClr val="0078D4"/>
                    </a:gs>
                    <a:gs pos="30000">
                      <a:srgbClr val="0078D4"/>
                    </a:gs>
                  </a:gsLst>
                  <a:lin ang="5400000" scaled="0"/>
                </a:gradFill>
                <a:effectLst/>
                <a:uLnTx/>
                <a:uFillTx/>
                <a:latin typeface="Segoe UI"/>
                <a:ea typeface="+mn-ea"/>
                <a:cs typeface="+mn-cs"/>
              </a:rPr>
              <a:t>Assets</a:t>
            </a:r>
            <a:r>
              <a:rPr kumimoji="0" lang="en-US" sz="18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mn-ea"/>
                <a:cs typeface="+mn-cs"/>
              </a:rPr>
              <a:t> away from </a:t>
            </a:r>
            <a:r>
              <a:rPr kumimoji="0" lang="en-US" sz="1800" b="1" i="0" u="none" strike="noStrike" kern="1200" cap="none" spc="0" normalizeH="0" baseline="0" noProof="0">
                <a:ln>
                  <a:noFill/>
                </a:ln>
                <a:gradFill>
                  <a:gsLst>
                    <a:gs pos="2917">
                      <a:srgbClr val="C00000"/>
                    </a:gs>
                    <a:gs pos="30000">
                      <a:srgbClr val="C00000"/>
                    </a:gs>
                  </a:gsLst>
                  <a:lin ang="5400000" scaled="0"/>
                </a:gradFill>
                <a:effectLst/>
                <a:uLnTx/>
                <a:uFillTx/>
                <a:latin typeface="Segoe UI"/>
                <a:ea typeface="+mn-ea"/>
                <a:cs typeface="+mn-cs"/>
              </a:rPr>
              <a:t>Attackers</a:t>
            </a:r>
          </a:p>
        </p:txBody>
      </p:sp>
      <p:sp>
        <p:nvSpPr>
          <p:cNvPr id="140" name="Rectangle: Rounded Corners 139">
            <a:extLst>
              <a:ext uri="{FF2B5EF4-FFF2-40B4-BE49-F238E27FC236}">
                <a16:creationId xmlns:a16="http://schemas.microsoft.com/office/drawing/2014/main" id="{280BEC99-2DF4-4C69-9B7C-7C2C294A8618}"/>
              </a:ext>
            </a:extLst>
          </p:cNvPr>
          <p:cNvSpPr/>
          <p:nvPr/>
        </p:nvSpPr>
        <p:spPr bwMode="auto">
          <a:xfrm>
            <a:off x="416809" y="2391730"/>
            <a:ext cx="3765550" cy="2263158"/>
          </a:xfrm>
          <a:prstGeom prst="roundRect">
            <a:avLst/>
          </a:prstGeom>
          <a:solidFill>
            <a:srgbClr val="00D661">
              <a:alpha val="50196"/>
            </a:srgbClr>
          </a:solidFill>
          <a:ln w="28575">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1" name="Rectangle: Rounded Corners 140">
            <a:extLst>
              <a:ext uri="{FF2B5EF4-FFF2-40B4-BE49-F238E27FC236}">
                <a16:creationId xmlns:a16="http://schemas.microsoft.com/office/drawing/2014/main" id="{02C9C433-2BBD-4DDA-8A10-FC597D7DE7A6}"/>
              </a:ext>
            </a:extLst>
          </p:cNvPr>
          <p:cNvSpPr/>
          <p:nvPr/>
        </p:nvSpPr>
        <p:spPr bwMode="auto">
          <a:xfrm>
            <a:off x="421202" y="2391653"/>
            <a:ext cx="3765550" cy="2263158"/>
          </a:xfrm>
          <a:prstGeom prst="roundRect">
            <a:avLst/>
          </a:prstGeom>
          <a:solidFill>
            <a:srgbClr val="EAEAEA"/>
          </a:solidFill>
          <a:ln w="28575">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42" name="Graphic 141" descr="Cloud">
            <a:extLst>
              <a:ext uri="{FF2B5EF4-FFF2-40B4-BE49-F238E27FC236}">
                <a16:creationId xmlns:a16="http://schemas.microsoft.com/office/drawing/2014/main" id="{1491DA67-27B2-412B-A729-90DF233314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6745" y="3241072"/>
            <a:ext cx="2415125" cy="2415125"/>
          </a:xfrm>
          <a:prstGeom prst="rect">
            <a:avLst/>
          </a:prstGeom>
        </p:spPr>
      </p:pic>
      <p:grpSp>
        <p:nvGrpSpPr>
          <p:cNvPr id="143" name="Group 142">
            <a:extLst>
              <a:ext uri="{FF2B5EF4-FFF2-40B4-BE49-F238E27FC236}">
                <a16:creationId xmlns:a16="http://schemas.microsoft.com/office/drawing/2014/main" id="{3461911E-E8EF-41B3-A3DE-8225B83E0150}"/>
              </a:ext>
            </a:extLst>
          </p:cNvPr>
          <p:cNvGrpSpPr/>
          <p:nvPr/>
        </p:nvGrpSpPr>
        <p:grpSpPr>
          <a:xfrm>
            <a:off x="2729986" y="2276528"/>
            <a:ext cx="1581700" cy="1481255"/>
            <a:chOff x="1711477" y="2636327"/>
            <a:chExt cx="1581700" cy="1481255"/>
          </a:xfrm>
          <a:solidFill>
            <a:schemeClr val="accent1"/>
          </a:solidFill>
        </p:grpSpPr>
        <p:pic>
          <p:nvPicPr>
            <p:cNvPr id="144" name="Graphic 143" descr="Connections">
              <a:extLst>
                <a:ext uri="{FF2B5EF4-FFF2-40B4-BE49-F238E27FC236}">
                  <a16:creationId xmlns:a16="http://schemas.microsoft.com/office/drawing/2014/main" id="{6871D94F-44C9-4B61-AE4D-6091AAAFA6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05319" y="2897628"/>
              <a:ext cx="914400" cy="914400"/>
            </a:xfrm>
            <a:prstGeom prst="rect">
              <a:avLst/>
            </a:prstGeom>
          </p:spPr>
        </p:pic>
        <p:pic>
          <p:nvPicPr>
            <p:cNvPr id="145" name="Graphic 144" descr="Connections">
              <a:extLst>
                <a:ext uri="{FF2B5EF4-FFF2-40B4-BE49-F238E27FC236}">
                  <a16:creationId xmlns:a16="http://schemas.microsoft.com/office/drawing/2014/main" id="{DB0EDD15-72F1-4BD7-9A3F-0038B2A30C1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82069" y="3070304"/>
              <a:ext cx="611108" cy="611108"/>
            </a:xfrm>
            <a:prstGeom prst="rect">
              <a:avLst/>
            </a:prstGeom>
          </p:spPr>
        </p:pic>
        <p:pic>
          <p:nvPicPr>
            <p:cNvPr id="146" name="Graphic 145" descr="Connections">
              <a:extLst>
                <a:ext uri="{FF2B5EF4-FFF2-40B4-BE49-F238E27FC236}">
                  <a16:creationId xmlns:a16="http://schemas.microsoft.com/office/drawing/2014/main" id="{E6584282-A618-4CE8-A939-C3264C6C7A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63152" y="3506474"/>
              <a:ext cx="611108" cy="611108"/>
            </a:xfrm>
            <a:prstGeom prst="rect">
              <a:avLst/>
            </a:prstGeom>
          </p:spPr>
        </p:pic>
        <p:cxnSp>
          <p:nvCxnSpPr>
            <p:cNvPr id="147" name="Straight Connector 146">
              <a:extLst>
                <a:ext uri="{FF2B5EF4-FFF2-40B4-BE49-F238E27FC236}">
                  <a16:creationId xmlns:a16="http://schemas.microsoft.com/office/drawing/2014/main" id="{AD7FD089-0CCA-4887-B4FA-A41129C30363}"/>
                </a:ext>
              </a:extLst>
            </p:cNvPr>
            <p:cNvCxnSpPr>
              <a:cxnSpLocks/>
            </p:cNvCxnSpPr>
            <p:nvPr/>
          </p:nvCxnSpPr>
          <p:spPr>
            <a:xfrm>
              <a:off x="2807494" y="3117056"/>
              <a:ext cx="128587" cy="59532"/>
            </a:xfrm>
            <a:prstGeom prst="line">
              <a:avLst/>
            </a:prstGeom>
            <a:grpFill/>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48" name="Freeform: Shape 147">
              <a:extLst>
                <a:ext uri="{FF2B5EF4-FFF2-40B4-BE49-F238E27FC236}">
                  <a16:creationId xmlns:a16="http://schemas.microsoft.com/office/drawing/2014/main" id="{99D9B9A5-496E-475B-8779-36614CAB71BC}"/>
                </a:ext>
              </a:extLst>
            </p:cNvPr>
            <p:cNvSpPr/>
            <p:nvPr/>
          </p:nvSpPr>
          <p:spPr>
            <a:xfrm>
              <a:off x="2423295" y="3687041"/>
              <a:ext cx="173519" cy="173519"/>
            </a:xfrm>
            <a:custGeom>
              <a:avLst/>
              <a:gdLst>
                <a:gd name="connsiteX0" fmla="*/ 119063 w 238125"/>
                <a:gd name="connsiteY0" fmla="*/ 0 h 238125"/>
                <a:gd name="connsiteX1" fmla="*/ 0 w 238125"/>
                <a:gd name="connsiteY1" fmla="*/ 119063 h 238125"/>
                <a:gd name="connsiteX2" fmla="*/ 119063 w 238125"/>
                <a:gd name="connsiteY2" fmla="*/ 238125 h 238125"/>
                <a:gd name="connsiteX3" fmla="*/ 238125 w 238125"/>
                <a:gd name="connsiteY3" fmla="*/ 119063 h 238125"/>
                <a:gd name="connsiteX4" fmla="*/ 119063 w 238125"/>
                <a:gd name="connsiteY4" fmla="*/ 0 h 238125"/>
                <a:gd name="connsiteX5" fmla="*/ 119063 w 238125"/>
                <a:gd name="connsiteY5" fmla="*/ 46101 h 238125"/>
                <a:gd name="connsiteX6" fmla="*/ 152591 w 238125"/>
                <a:gd name="connsiteY6" fmla="*/ 79439 h 238125"/>
                <a:gd name="connsiteX7" fmla="*/ 119253 w 238125"/>
                <a:gd name="connsiteY7" fmla="*/ 112967 h 238125"/>
                <a:gd name="connsiteX8" fmla="*/ 85725 w 238125"/>
                <a:gd name="connsiteY8" fmla="*/ 79629 h 238125"/>
                <a:gd name="connsiteX9" fmla="*/ 85725 w 238125"/>
                <a:gd name="connsiteY9" fmla="*/ 79534 h 238125"/>
                <a:gd name="connsiteX10" fmla="*/ 119063 w 238125"/>
                <a:gd name="connsiteY10" fmla="*/ 46101 h 238125"/>
                <a:gd name="connsiteX11" fmla="*/ 185738 w 238125"/>
                <a:gd name="connsiteY11" fmla="*/ 180118 h 238125"/>
                <a:gd name="connsiteX12" fmla="*/ 52388 w 238125"/>
                <a:gd name="connsiteY12" fmla="*/ 180118 h 238125"/>
                <a:gd name="connsiteX13" fmla="*/ 52388 w 238125"/>
                <a:gd name="connsiteY13" fmla="*/ 154400 h 238125"/>
                <a:gd name="connsiteX14" fmla="*/ 59055 w 238125"/>
                <a:gd name="connsiteY14" fmla="*/ 141065 h 238125"/>
                <a:gd name="connsiteX15" fmla="*/ 91535 w 238125"/>
                <a:gd name="connsiteY15" fmla="*/ 125825 h 238125"/>
                <a:gd name="connsiteX16" fmla="*/ 119063 w 238125"/>
                <a:gd name="connsiteY16" fmla="*/ 121729 h 238125"/>
                <a:gd name="connsiteX17" fmla="*/ 146590 w 238125"/>
                <a:gd name="connsiteY17" fmla="*/ 125825 h 238125"/>
                <a:gd name="connsiteX18" fmla="*/ 179165 w 238125"/>
                <a:gd name="connsiteY18" fmla="*/ 141732 h 238125"/>
                <a:gd name="connsiteX19" fmla="*/ 185833 w 238125"/>
                <a:gd name="connsiteY19" fmla="*/ 155067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8125" h="238125">
                  <a:moveTo>
                    <a:pt x="119063" y="0"/>
                  </a:moveTo>
                  <a:cubicBezTo>
                    <a:pt x="53306" y="0"/>
                    <a:pt x="0" y="53306"/>
                    <a:pt x="0" y="119063"/>
                  </a:cubicBezTo>
                  <a:cubicBezTo>
                    <a:pt x="0" y="184819"/>
                    <a:pt x="53306" y="238125"/>
                    <a:pt x="119063" y="238125"/>
                  </a:cubicBezTo>
                  <a:cubicBezTo>
                    <a:pt x="184819" y="238125"/>
                    <a:pt x="238125" y="184819"/>
                    <a:pt x="238125" y="119063"/>
                  </a:cubicBezTo>
                  <a:cubicBezTo>
                    <a:pt x="238125" y="53306"/>
                    <a:pt x="184819" y="0"/>
                    <a:pt x="119063" y="0"/>
                  </a:cubicBezTo>
                  <a:close/>
                  <a:moveTo>
                    <a:pt x="119063" y="46101"/>
                  </a:moveTo>
                  <a:cubicBezTo>
                    <a:pt x="137527" y="46049"/>
                    <a:pt x="152538" y="60974"/>
                    <a:pt x="152591" y="79439"/>
                  </a:cubicBezTo>
                  <a:cubicBezTo>
                    <a:pt x="152643" y="97903"/>
                    <a:pt x="137717" y="112913"/>
                    <a:pt x="119253" y="112967"/>
                  </a:cubicBezTo>
                  <a:cubicBezTo>
                    <a:pt x="100789" y="113019"/>
                    <a:pt x="85777" y="98093"/>
                    <a:pt x="85725" y="79629"/>
                  </a:cubicBezTo>
                  <a:cubicBezTo>
                    <a:pt x="85725" y="79598"/>
                    <a:pt x="85725" y="79565"/>
                    <a:pt x="85725" y="79534"/>
                  </a:cubicBezTo>
                  <a:cubicBezTo>
                    <a:pt x="85725" y="61107"/>
                    <a:pt x="100635" y="46153"/>
                    <a:pt x="119063" y="46101"/>
                  </a:cubicBezTo>
                  <a:close/>
                  <a:moveTo>
                    <a:pt x="185738" y="180118"/>
                  </a:moveTo>
                  <a:lnTo>
                    <a:pt x="52388" y="180118"/>
                  </a:lnTo>
                  <a:lnTo>
                    <a:pt x="52388" y="154400"/>
                  </a:lnTo>
                  <a:cubicBezTo>
                    <a:pt x="52514" y="149184"/>
                    <a:pt x="54958" y="144296"/>
                    <a:pt x="59055" y="141065"/>
                  </a:cubicBezTo>
                  <a:cubicBezTo>
                    <a:pt x="68956" y="134210"/>
                    <a:pt x="79935" y="129059"/>
                    <a:pt x="91535" y="125825"/>
                  </a:cubicBezTo>
                  <a:cubicBezTo>
                    <a:pt x="100491" y="123254"/>
                    <a:pt x="109746" y="121877"/>
                    <a:pt x="119063" y="121729"/>
                  </a:cubicBezTo>
                  <a:cubicBezTo>
                    <a:pt x="128388" y="121757"/>
                    <a:pt x="137660" y="123137"/>
                    <a:pt x="146590" y="125825"/>
                  </a:cubicBezTo>
                  <a:cubicBezTo>
                    <a:pt x="158404" y="128893"/>
                    <a:pt x="169481" y="134302"/>
                    <a:pt x="179165" y="141732"/>
                  </a:cubicBezTo>
                  <a:cubicBezTo>
                    <a:pt x="183262" y="144963"/>
                    <a:pt x="185706" y="149851"/>
                    <a:pt x="185833" y="15506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149" name="Freeform: Shape 148">
              <a:extLst>
                <a:ext uri="{FF2B5EF4-FFF2-40B4-BE49-F238E27FC236}">
                  <a16:creationId xmlns:a16="http://schemas.microsoft.com/office/drawing/2014/main" id="{3519B5ED-5C1A-4BEE-B054-91D290C4E95B}"/>
                </a:ext>
              </a:extLst>
            </p:cNvPr>
            <p:cNvSpPr/>
            <p:nvPr/>
          </p:nvSpPr>
          <p:spPr>
            <a:xfrm>
              <a:off x="2675351" y="3709286"/>
              <a:ext cx="216384" cy="216384"/>
            </a:xfrm>
            <a:custGeom>
              <a:avLst/>
              <a:gdLst>
                <a:gd name="connsiteX0" fmla="*/ 119063 w 238125"/>
                <a:gd name="connsiteY0" fmla="*/ 0 h 238125"/>
                <a:gd name="connsiteX1" fmla="*/ 0 w 238125"/>
                <a:gd name="connsiteY1" fmla="*/ 119063 h 238125"/>
                <a:gd name="connsiteX2" fmla="*/ 119063 w 238125"/>
                <a:gd name="connsiteY2" fmla="*/ 238125 h 238125"/>
                <a:gd name="connsiteX3" fmla="*/ 238125 w 238125"/>
                <a:gd name="connsiteY3" fmla="*/ 119063 h 238125"/>
                <a:gd name="connsiteX4" fmla="*/ 119063 w 238125"/>
                <a:gd name="connsiteY4" fmla="*/ 0 h 238125"/>
                <a:gd name="connsiteX5" fmla="*/ 119063 w 238125"/>
                <a:gd name="connsiteY5" fmla="*/ 46101 h 238125"/>
                <a:gd name="connsiteX6" fmla="*/ 152591 w 238125"/>
                <a:gd name="connsiteY6" fmla="*/ 79439 h 238125"/>
                <a:gd name="connsiteX7" fmla="*/ 119253 w 238125"/>
                <a:gd name="connsiteY7" fmla="*/ 112967 h 238125"/>
                <a:gd name="connsiteX8" fmla="*/ 85725 w 238125"/>
                <a:gd name="connsiteY8" fmla="*/ 79629 h 238125"/>
                <a:gd name="connsiteX9" fmla="*/ 85725 w 238125"/>
                <a:gd name="connsiteY9" fmla="*/ 79534 h 238125"/>
                <a:gd name="connsiteX10" fmla="*/ 119063 w 238125"/>
                <a:gd name="connsiteY10" fmla="*/ 46101 h 238125"/>
                <a:gd name="connsiteX11" fmla="*/ 185738 w 238125"/>
                <a:gd name="connsiteY11" fmla="*/ 180118 h 238125"/>
                <a:gd name="connsiteX12" fmla="*/ 52388 w 238125"/>
                <a:gd name="connsiteY12" fmla="*/ 180118 h 238125"/>
                <a:gd name="connsiteX13" fmla="*/ 52388 w 238125"/>
                <a:gd name="connsiteY13" fmla="*/ 154400 h 238125"/>
                <a:gd name="connsiteX14" fmla="*/ 59055 w 238125"/>
                <a:gd name="connsiteY14" fmla="*/ 141065 h 238125"/>
                <a:gd name="connsiteX15" fmla="*/ 91535 w 238125"/>
                <a:gd name="connsiteY15" fmla="*/ 125825 h 238125"/>
                <a:gd name="connsiteX16" fmla="*/ 119063 w 238125"/>
                <a:gd name="connsiteY16" fmla="*/ 121729 h 238125"/>
                <a:gd name="connsiteX17" fmla="*/ 146590 w 238125"/>
                <a:gd name="connsiteY17" fmla="*/ 125825 h 238125"/>
                <a:gd name="connsiteX18" fmla="*/ 179165 w 238125"/>
                <a:gd name="connsiteY18" fmla="*/ 141732 h 238125"/>
                <a:gd name="connsiteX19" fmla="*/ 185833 w 238125"/>
                <a:gd name="connsiteY19" fmla="*/ 155067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8125" h="238125">
                  <a:moveTo>
                    <a:pt x="119063" y="0"/>
                  </a:moveTo>
                  <a:cubicBezTo>
                    <a:pt x="53306" y="0"/>
                    <a:pt x="0" y="53306"/>
                    <a:pt x="0" y="119063"/>
                  </a:cubicBezTo>
                  <a:cubicBezTo>
                    <a:pt x="0" y="184819"/>
                    <a:pt x="53306" y="238125"/>
                    <a:pt x="119063" y="238125"/>
                  </a:cubicBezTo>
                  <a:cubicBezTo>
                    <a:pt x="184819" y="238125"/>
                    <a:pt x="238125" y="184819"/>
                    <a:pt x="238125" y="119063"/>
                  </a:cubicBezTo>
                  <a:cubicBezTo>
                    <a:pt x="238125" y="53306"/>
                    <a:pt x="184819" y="0"/>
                    <a:pt x="119063" y="0"/>
                  </a:cubicBezTo>
                  <a:close/>
                  <a:moveTo>
                    <a:pt x="119063" y="46101"/>
                  </a:moveTo>
                  <a:cubicBezTo>
                    <a:pt x="137527" y="46049"/>
                    <a:pt x="152538" y="60974"/>
                    <a:pt x="152591" y="79439"/>
                  </a:cubicBezTo>
                  <a:cubicBezTo>
                    <a:pt x="152643" y="97903"/>
                    <a:pt x="137717" y="112913"/>
                    <a:pt x="119253" y="112967"/>
                  </a:cubicBezTo>
                  <a:cubicBezTo>
                    <a:pt x="100789" y="113019"/>
                    <a:pt x="85777" y="98093"/>
                    <a:pt x="85725" y="79629"/>
                  </a:cubicBezTo>
                  <a:cubicBezTo>
                    <a:pt x="85725" y="79598"/>
                    <a:pt x="85725" y="79565"/>
                    <a:pt x="85725" y="79534"/>
                  </a:cubicBezTo>
                  <a:cubicBezTo>
                    <a:pt x="85725" y="61107"/>
                    <a:pt x="100635" y="46153"/>
                    <a:pt x="119063" y="46101"/>
                  </a:cubicBezTo>
                  <a:close/>
                  <a:moveTo>
                    <a:pt x="185738" y="180118"/>
                  </a:moveTo>
                  <a:lnTo>
                    <a:pt x="52388" y="180118"/>
                  </a:lnTo>
                  <a:lnTo>
                    <a:pt x="52388" y="154400"/>
                  </a:lnTo>
                  <a:cubicBezTo>
                    <a:pt x="52514" y="149184"/>
                    <a:pt x="54958" y="144296"/>
                    <a:pt x="59055" y="141065"/>
                  </a:cubicBezTo>
                  <a:cubicBezTo>
                    <a:pt x="68956" y="134210"/>
                    <a:pt x="79935" y="129059"/>
                    <a:pt x="91535" y="125825"/>
                  </a:cubicBezTo>
                  <a:cubicBezTo>
                    <a:pt x="100491" y="123254"/>
                    <a:pt x="109746" y="121877"/>
                    <a:pt x="119063" y="121729"/>
                  </a:cubicBezTo>
                  <a:cubicBezTo>
                    <a:pt x="128388" y="121757"/>
                    <a:pt x="137660" y="123137"/>
                    <a:pt x="146590" y="125825"/>
                  </a:cubicBezTo>
                  <a:cubicBezTo>
                    <a:pt x="158404" y="128893"/>
                    <a:pt x="169481" y="134302"/>
                    <a:pt x="179165" y="141732"/>
                  </a:cubicBezTo>
                  <a:cubicBezTo>
                    <a:pt x="183262" y="144963"/>
                    <a:pt x="185706" y="149851"/>
                    <a:pt x="185833" y="15506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150" name="Freeform: Shape 149">
              <a:extLst>
                <a:ext uri="{FF2B5EF4-FFF2-40B4-BE49-F238E27FC236}">
                  <a16:creationId xmlns:a16="http://schemas.microsoft.com/office/drawing/2014/main" id="{882889C3-0B44-40EE-95AB-7787C2C61C27}"/>
                </a:ext>
              </a:extLst>
            </p:cNvPr>
            <p:cNvSpPr/>
            <p:nvPr/>
          </p:nvSpPr>
          <p:spPr>
            <a:xfrm>
              <a:off x="1711477" y="3299999"/>
              <a:ext cx="216384" cy="216384"/>
            </a:xfrm>
            <a:custGeom>
              <a:avLst/>
              <a:gdLst>
                <a:gd name="connsiteX0" fmla="*/ 119063 w 238125"/>
                <a:gd name="connsiteY0" fmla="*/ 0 h 238125"/>
                <a:gd name="connsiteX1" fmla="*/ 0 w 238125"/>
                <a:gd name="connsiteY1" fmla="*/ 119063 h 238125"/>
                <a:gd name="connsiteX2" fmla="*/ 119063 w 238125"/>
                <a:gd name="connsiteY2" fmla="*/ 238125 h 238125"/>
                <a:gd name="connsiteX3" fmla="*/ 238125 w 238125"/>
                <a:gd name="connsiteY3" fmla="*/ 119063 h 238125"/>
                <a:gd name="connsiteX4" fmla="*/ 119063 w 238125"/>
                <a:gd name="connsiteY4" fmla="*/ 0 h 238125"/>
                <a:gd name="connsiteX5" fmla="*/ 119063 w 238125"/>
                <a:gd name="connsiteY5" fmla="*/ 46101 h 238125"/>
                <a:gd name="connsiteX6" fmla="*/ 152591 w 238125"/>
                <a:gd name="connsiteY6" fmla="*/ 79439 h 238125"/>
                <a:gd name="connsiteX7" fmla="*/ 119253 w 238125"/>
                <a:gd name="connsiteY7" fmla="*/ 112967 h 238125"/>
                <a:gd name="connsiteX8" fmla="*/ 85725 w 238125"/>
                <a:gd name="connsiteY8" fmla="*/ 79629 h 238125"/>
                <a:gd name="connsiteX9" fmla="*/ 85725 w 238125"/>
                <a:gd name="connsiteY9" fmla="*/ 79534 h 238125"/>
                <a:gd name="connsiteX10" fmla="*/ 119063 w 238125"/>
                <a:gd name="connsiteY10" fmla="*/ 46101 h 238125"/>
                <a:gd name="connsiteX11" fmla="*/ 185738 w 238125"/>
                <a:gd name="connsiteY11" fmla="*/ 180118 h 238125"/>
                <a:gd name="connsiteX12" fmla="*/ 52388 w 238125"/>
                <a:gd name="connsiteY12" fmla="*/ 180118 h 238125"/>
                <a:gd name="connsiteX13" fmla="*/ 52388 w 238125"/>
                <a:gd name="connsiteY13" fmla="*/ 154400 h 238125"/>
                <a:gd name="connsiteX14" fmla="*/ 59055 w 238125"/>
                <a:gd name="connsiteY14" fmla="*/ 141065 h 238125"/>
                <a:gd name="connsiteX15" fmla="*/ 91535 w 238125"/>
                <a:gd name="connsiteY15" fmla="*/ 125825 h 238125"/>
                <a:gd name="connsiteX16" fmla="*/ 119063 w 238125"/>
                <a:gd name="connsiteY16" fmla="*/ 121729 h 238125"/>
                <a:gd name="connsiteX17" fmla="*/ 146590 w 238125"/>
                <a:gd name="connsiteY17" fmla="*/ 125825 h 238125"/>
                <a:gd name="connsiteX18" fmla="*/ 179165 w 238125"/>
                <a:gd name="connsiteY18" fmla="*/ 141732 h 238125"/>
                <a:gd name="connsiteX19" fmla="*/ 185833 w 238125"/>
                <a:gd name="connsiteY19" fmla="*/ 155067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8125" h="238125">
                  <a:moveTo>
                    <a:pt x="119063" y="0"/>
                  </a:moveTo>
                  <a:cubicBezTo>
                    <a:pt x="53306" y="0"/>
                    <a:pt x="0" y="53306"/>
                    <a:pt x="0" y="119063"/>
                  </a:cubicBezTo>
                  <a:cubicBezTo>
                    <a:pt x="0" y="184819"/>
                    <a:pt x="53306" y="238125"/>
                    <a:pt x="119063" y="238125"/>
                  </a:cubicBezTo>
                  <a:cubicBezTo>
                    <a:pt x="184819" y="238125"/>
                    <a:pt x="238125" y="184819"/>
                    <a:pt x="238125" y="119063"/>
                  </a:cubicBezTo>
                  <a:cubicBezTo>
                    <a:pt x="238125" y="53306"/>
                    <a:pt x="184819" y="0"/>
                    <a:pt x="119063" y="0"/>
                  </a:cubicBezTo>
                  <a:close/>
                  <a:moveTo>
                    <a:pt x="119063" y="46101"/>
                  </a:moveTo>
                  <a:cubicBezTo>
                    <a:pt x="137527" y="46049"/>
                    <a:pt x="152538" y="60974"/>
                    <a:pt x="152591" y="79439"/>
                  </a:cubicBezTo>
                  <a:cubicBezTo>
                    <a:pt x="152643" y="97903"/>
                    <a:pt x="137717" y="112913"/>
                    <a:pt x="119253" y="112967"/>
                  </a:cubicBezTo>
                  <a:cubicBezTo>
                    <a:pt x="100789" y="113019"/>
                    <a:pt x="85777" y="98093"/>
                    <a:pt x="85725" y="79629"/>
                  </a:cubicBezTo>
                  <a:cubicBezTo>
                    <a:pt x="85725" y="79598"/>
                    <a:pt x="85725" y="79565"/>
                    <a:pt x="85725" y="79534"/>
                  </a:cubicBezTo>
                  <a:cubicBezTo>
                    <a:pt x="85725" y="61107"/>
                    <a:pt x="100635" y="46153"/>
                    <a:pt x="119063" y="46101"/>
                  </a:cubicBezTo>
                  <a:close/>
                  <a:moveTo>
                    <a:pt x="185738" y="180118"/>
                  </a:moveTo>
                  <a:lnTo>
                    <a:pt x="52388" y="180118"/>
                  </a:lnTo>
                  <a:lnTo>
                    <a:pt x="52388" y="154400"/>
                  </a:lnTo>
                  <a:cubicBezTo>
                    <a:pt x="52514" y="149184"/>
                    <a:pt x="54958" y="144296"/>
                    <a:pt x="59055" y="141065"/>
                  </a:cubicBezTo>
                  <a:cubicBezTo>
                    <a:pt x="68956" y="134210"/>
                    <a:pt x="79935" y="129059"/>
                    <a:pt x="91535" y="125825"/>
                  </a:cubicBezTo>
                  <a:cubicBezTo>
                    <a:pt x="100491" y="123254"/>
                    <a:pt x="109746" y="121877"/>
                    <a:pt x="119063" y="121729"/>
                  </a:cubicBezTo>
                  <a:cubicBezTo>
                    <a:pt x="128388" y="121757"/>
                    <a:pt x="137660" y="123137"/>
                    <a:pt x="146590" y="125825"/>
                  </a:cubicBezTo>
                  <a:cubicBezTo>
                    <a:pt x="158404" y="128893"/>
                    <a:pt x="169481" y="134302"/>
                    <a:pt x="179165" y="141732"/>
                  </a:cubicBezTo>
                  <a:cubicBezTo>
                    <a:pt x="183262" y="144963"/>
                    <a:pt x="185706" y="149851"/>
                    <a:pt x="185833" y="15506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pic>
          <p:nvPicPr>
            <p:cNvPr id="151" name="Graphic 150" descr="Connections">
              <a:extLst>
                <a:ext uri="{FF2B5EF4-FFF2-40B4-BE49-F238E27FC236}">
                  <a16:creationId xmlns:a16="http://schemas.microsoft.com/office/drawing/2014/main" id="{77EB3977-25A4-4063-8D5E-27C7555BDC0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22780" y="2636327"/>
              <a:ext cx="611108" cy="611108"/>
            </a:xfrm>
            <a:prstGeom prst="rect">
              <a:avLst/>
            </a:prstGeom>
          </p:spPr>
        </p:pic>
        <p:cxnSp>
          <p:nvCxnSpPr>
            <p:cNvPr id="152" name="Straight Connector 151">
              <a:extLst>
                <a:ext uri="{FF2B5EF4-FFF2-40B4-BE49-F238E27FC236}">
                  <a16:creationId xmlns:a16="http://schemas.microsoft.com/office/drawing/2014/main" id="{35BDFD7A-36E3-4BB8-92D8-F44CCC68C64F}"/>
                </a:ext>
              </a:extLst>
            </p:cNvPr>
            <p:cNvCxnSpPr>
              <a:cxnSpLocks/>
            </p:cNvCxnSpPr>
            <p:nvPr/>
          </p:nvCxnSpPr>
          <p:spPr>
            <a:xfrm>
              <a:off x="2284804" y="3664185"/>
              <a:ext cx="186685" cy="75108"/>
            </a:xfrm>
            <a:prstGeom prst="line">
              <a:avLst/>
            </a:prstGeom>
            <a:grpFill/>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E0BDE4CB-8DDF-406C-B1B6-43B2EA74D621}"/>
                </a:ext>
              </a:extLst>
            </p:cNvPr>
            <p:cNvCxnSpPr>
              <a:cxnSpLocks/>
            </p:cNvCxnSpPr>
            <p:nvPr/>
          </p:nvCxnSpPr>
          <p:spPr>
            <a:xfrm>
              <a:off x="2569642" y="3568667"/>
              <a:ext cx="172160" cy="191037"/>
            </a:xfrm>
            <a:prstGeom prst="line">
              <a:avLst/>
            </a:prstGeom>
            <a:grpFill/>
            <a:ln w="571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A3859166-2C6A-4EA9-BD9D-AFD24174F251}"/>
                </a:ext>
              </a:extLst>
            </p:cNvPr>
            <p:cNvCxnSpPr>
              <a:cxnSpLocks/>
            </p:cNvCxnSpPr>
            <p:nvPr/>
          </p:nvCxnSpPr>
          <p:spPr>
            <a:xfrm flipH="1">
              <a:off x="2793206" y="3600450"/>
              <a:ext cx="29030" cy="141138"/>
            </a:xfrm>
            <a:prstGeom prst="line">
              <a:avLst/>
            </a:prstGeom>
            <a:grpFill/>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4DD6781-F753-4F01-9EDE-33DA80DE4328}"/>
                </a:ext>
              </a:extLst>
            </p:cNvPr>
            <p:cNvCxnSpPr>
              <a:cxnSpLocks/>
              <a:endCxn id="148" idx="5"/>
            </p:cNvCxnSpPr>
            <p:nvPr/>
          </p:nvCxnSpPr>
          <p:spPr>
            <a:xfrm flipH="1">
              <a:off x="2510055" y="3577048"/>
              <a:ext cx="4372" cy="143586"/>
            </a:xfrm>
            <a:prstGeom prst="line">
              <a:avLst/>
            </a:prstGeom>
            <a:grpFill/>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4D2FEDDC-01E3-4851-A966-ECA7ABEE4178}"/>
                </a:ext>
              </a:extLst>
            </p:cNvPr>
            <p:cNvCxnSpPr>
              <a:cxnSpLocks/>
            </p:cNvCxnSpPr>
            <p:nvPr/>
          </p:nvCxnSpPr>
          <p:spPr>
            <a:xfrm>
              <a:off x="2636119" y="3506474"/>
              <a:ext cx="157087" cy="53422"/>
            </a:xfrm>
            <a:prstGeom prst="line">
              <a:avLst/>
            </a:prstGeom>
            <a:grpFill/>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7546F775-E446-4763-86F2-E077049C1E03}"/>
                </a:ext>
              </a:extLst>
            </p:cNvPr>
            <p:cNvCxnSpPr>
              <a:cxnSpLocks/>
            </p:cNvCxnSpPr>
            <p:nvPr/>
          </p:nvCxnSpPr>
          <p:spPr>
            <a:xfrm>
              <a:off x="2567631" y="3784594"/>
              <a:ext cx="156435" cy="7844"/>
            </a:xfrm>
            <a:prstGeom prst="line">
              <a:avLst/>
            </a:prstGeom>
            <a:grpFill/>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903DD781-5EF9-42B8-B413-0D676B6E638C}"/>
                </a:ext>
              </a:extLst>
            </p:cNvPr>
            <p:cNvCxnSpPr>
              <a:cxnSpLocks/>
              <a:stCxn id="150" idx="11"/>
            </p:cNvCxnSpPr>
            <p:nvPr/>
          </p:nvCxnSpPr>
          <p:spPr>
            <a:xfrm>
              <a:off x="1880257" y="3463672"/>
              <a:ext cx="140946" cy="139490"/>
            </a:xfrm>
            <a:prstGeom prst="line">
              <a:avLst/>
            </a:prstGeom>
            <a:grpFill/>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4BBF606A-CD80-4A8C-82AF-CA42EB2F2BE7}"/>
                </a:ext>
              </a:extLst>
            </p:cNvPr>
            <p:cNvCxnSpPr>
              <a:cxnSpLocks/>
            </p:cNvCxnSpPr>
            <p:nvPr/>
          </p:nvCxnSpPr>
          <p:spPr>
            <a:xfrm flipV="1">
              <a:off x="1874836" y="3302134"/>
              <a:ext cx="239754" cy="73362"/>
            </a:xfrm>
            <a:prstGeom prst="line">
              <a:avLst/>
            </a:prstGeom>
            <a:grpFill/>
            <a:ln w="571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BED97CC-DA4C-4704-9C16-AC4AFE8F2685}"/>
                </a:ext>
              </a:extLst>
            </p:cNvPr>
            <p:cNvCxnSpPr>
              <a:cxnSpLocks/>
            </p:cNvCxnSpPr>
            <p:nvPr/>
          </p:nvCxnSpPr>
          <p:spPr>
            <a:xfrm>
              <a:off x="2081367" y="3096048"/>
              <a:ext cx="62949" cy="112702"/>
            </a:xfrm>
            <a:prstGeom prst="line">
              <a:avLst/>
            </a:prstGeom>
            <a:grpFill/>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2CBAEA8A-5109-40F1-986A-DEF07188F534}"/>
                </a:ext>
              </a:extLst>
            </p:cNvPr>
            <p:cNvCxnSpPr>
              <a:cxnSpLocks/>
            </p:cNvCxnSpPr>
            <p:nvPr/>
          </p:nvCxnSpPr>
          <p:spPr>
            <a:xfrm>
              <a:off x="2288687" y="2955451"/>
              <a:ext cx="85573" cy="75922"/>
            </a:xfrm>
            <a:prstGeom prst="line">
              <a:avLst/>
            </a:prstGeom>
            <a:grpFill/>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FF395A14-DAE6-430D-9CF5-859C74EE4278}"/>
                </a:ext>
              </a:extLst>
            </p:cNvPr>
            <p:cNvCxnSpPr>
              <a:cxnSpLocks/>
              <a:stCxn id="150" idx="5"/>
            </p:cNvCxnSpPr>
            <p:nvPr/>
          </p:nvCxnSpPr>
          <p:spPr>
            <a:xfrm flipV="1">
              <a:off x="1819669" y="3166831"/>
              <a:ext cx="44821" cy="175060"/>
            </a:xfrm>
            <a:prstGeom prst="line">
              <a:avLst/>
            </a:prstGeom>
            <a:grpFill/>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163" name="Group 162">
            <a:extLst>
              <a:ext uri="{FF2B5EF4-FFF2-40B4-BE49-F238E27FC236}">
                <a16:creationId xmlns:a16="http://schemas.microsoft.com/office/drawing/2014/main" id="{7471D70E-D8F4-41AF-B3E6-F67AF0A39218}"/>
              </a:ext>
            </a:extLst>
          </p:cNvPr>
          <p:cNvGrpSpPr/>
          <p:nvPr/>
        </p:nvGrpSpPr>
        <p:grpSpPr>
          <a:xfrm>
            <a:off x="501167" y="3624925"/>
            <a:ext cx="3605020" cy="914400"/>
            <a:chOff x="360025" y="4315363"/>
            <a:chExt cx="3605020" cy="914400"/>
          </a:xfrm>
        </p:grpSpPr>
        <p:pic>
          <p:nvPicPr>
            <p:cNvPr id="164" name="Graphic 163" descr="Network diagram">
              <a:extLst>
                <a:ext uri="{FF2B5EF4-FFF2-40B4-BE49-F238E27FC236}">
                  <a16:creationId xmlns:a16="http://schemas.microsoft.com/office/drawing/2014/main" id="{BDD25667-7E6D-4018-B559-53524FAEE35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716685" y="4315363"/>
              <a:ext cx="914400" cy="914400"/>
            </a:xfrm>
            <a:prstGeom prst="rect">
              <a:avLst/>
            </a:prstGeom>
          </p:spPr>
        </p:pic>
        <p:grpSp>
          <p:nvGrpSpPr>
            <p:cNvPr id="165" name="Group 164">
              <a:extLst>
                <a:ext uri="{FF2B5EF4-FFF2-40B4-BE49-F238E27FC236}">
                  <a16:creationId xmlns:a16="http://schemas.microsoft.com/office/drawing/2014/main" id="{FCC4DE91-8686-449E-8145-930CA81868A4}"/>
                </a:ext>
              </a:extLst>
            </p:cNvPr>
            <p:cNvGrpSpPr/>
            <p:nvPr/>
          </p:nvGrpSpPr>
          <p:grpSpPr>
            <a:xfrm>
              <a:off x="360025" y="4753511"/>
              <a:ext cx="3605020" cy="342902"/>
              <a:chOff x="1078625" y="4520760"/>
              <a:chExt cx="3605020" cy="342902"/>
            </a:xfrm>
            <a:solidFill>
              <a:schemeClr val="accent1"/>
            </a:solidFill>
          </p:grpSpPr>
          <p:grpSp>
            <p:nvGrpSpPr>
              <p:cNvPr id="166" name="Group 165">
                <a:extLst>
                  <a:ext uri="{FF2B5EF4-FFF2-40B4-BE49-F238E27FC236}">
                    <a16:creationId xmlns:a16="http://schemas.microsoft.com/office/drawing/2014/main" id="{40B63A43-94D4-4719-ACDC-C33B5EE17365}"/>
                  </a:ext>
                </a:extLst>
              </p:cNvPr>
              <p:cNvGrpSpPr/>
              <p:nvPr/>
            </p:nvGrpSpPr>
            <p:grpSpPr>
              <a:xfrm>
                <a:off x="1564635" y="4520762"/>
                <a:ext cx="2643360" cy="342900"/>
                <a:chOff x="1217925" y="4594934"/>
                <a:chExt cx="2643360" cy="342900"/>
              </a:xfrm>
              <a:grpFill/>
            </p:grpSpPr>
            <p:grpSp>
              <p:nvGrpSpPr>
                <p:cNvPr id="179" name="Group 178">
                  <a:extLst>
                    <a:ext uri="{FF2B5EF4-FFF2-40B4-BE49-F238E27FC236}">
                      <a16:creationId xmlns:a16="http://schemas.microsoft.com/office/drawing/2014/main" id="{F03281EB-E046-489E-A190-5E79A6B7C86F}"/>
                    </a:ext>
                  </a:extLst>
                </p:cNvPr>
                <p:cNvGrpSpPr/>
                <p:nvPr/>
              </p:nvGrpSpPr>
              <p:grpSpPr>
                <a:xfrm>
                  <a:off x="2775435" y="4594934"/>
                  <a:ext cx="600075" cy="342900"/>
                  <a:chOff x="3604320" y="4597485"/>
                  <a:chExt cx="600075" cy="342900"/>
                </a:xfrm>
                <a:grpFill/>
              </p:grpSpPr>
              <p:sp>
                <p:nvSpPr>
                  <p:cNvPr id="192" name="Freeform: Shape 191">
                    <a:extLst>
                      <a:ext uri="{FF2B5EF4-FFF2-40B4-BE49-F238E27FC236}">
                        <a16:creationId xmlns:a16="http://schemas.microsoft.com/office/drawing/2014/main" id="{02A03EF9-C7E8-49C3-B4F5-23E6A9FE8E31}"/>
                      </a:ext>
                    </a:extLst>
                  </p:cNvPr>
                  <p:cNvSpPr/>
                  <p:nvPr/>
                </p:nvSpPr>
                <p:spPr>
                  <a:xfrm rot="16200000">
                    <a:off x="3813870" y="4807035"/>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193" name="Freeform: Shape 192">
                    <a:extLst>
                      <a:ext uri="{FF2B5EF4-FFF2-40B4-BE49-F238E27FC236}">
                        <a16:creationId xmlns:a16="http://schemas.microsoft.com/office/drawing/2014/main" id="{1242C1F0-8F9F-4286-8F7F-3110CC524DAC}"/>
                      </a:ext>
                    </a:extLst>
                  </p:cNvPr>
                  <p:cNvSpPr/>
                  <p:nvPr/>
                </p:nvSpPr>
                <p:spPr>
                  <a:xfrm rot="16200000">
                    <a:off x="4071045" y="4807035"/>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194" name="Freeform: Shape 193">
                    <a:extLst>
                      <a:ext uri="{FF2B5EF4-FFF2-40B4-BE49-F238E27FC236}">
                        <a16:creationId xmlns:a16="http://schemas.microsoft.com/office/drawing/2014/main" id="{E84847C8-6659-4F13-9575-8E0C6B409C58}"/>
                      </a:ext>
                    </a:extLst>
                  </p:cNvPr>
                  <p:cNvSpPr/>
                  <p:nvPr/>
                </p:nvSpPr>
                <p:spPr>
                  <a:xfrm rot="16200000">
                    <a:off x="3794820" y="4406985"/>
                    <a:ext cx="171450" cy="552450"/>
                  </a:xfrm>
                  <a:custGeom>
                    <a:avLst/>
                    <a:gdLst>
                      <a:gd name="connsiteX0" fmla="*/ 171450 w 304800"/>
                      <a:gd name="connsiteY0" fmla="*/ 0 h 552450"/>
                      <a:gd name="connsiteX1" fmla="*/ 0 w 304800"/>
                      <a:gd name="connsiteY1" fmla="*/ 0 h 552450"/>
                      <a:gd name="connsiteX2" fmla="*/ 0 w 304800"/>
                      <a:gd name="connsiteY2" fmla="*/ 38100 h 552450"/>
                      <a:gd name="connsiteX3" fmla="*/ 133350 w 304800"/>
                      <a:gd name="connsiteY3" fmla="*/ 38100 h 552450"/>
                      <a:gd name="connsiteX4" fmla="*/ 133350 w 304800"/>
                      <a:gd name="connsiteY4" fmla="*/ 257175 h 552450"/>
                      <a:gd name="connsiteX5" fmla="*/ 0 w 304800"/>
                      <a:gd name="connsiteY5" fmla="*/ 257175 h 552450"/>
                      <a:gd name="connsiteX6" fmla="*/ 0 w 304800"/>
                      <a:gd name="connsiteY6" fmla="*/ 295275 h 552450"/>
                      <a:gd name="connsiteX7" fmla="*/ 133350 w 304800"/>
                      <a:gd name="connsiteY7" fmla="*/ 295275 h 552450"/>
                      <a:gd name="connsiteX8" fmla="*/ 133350 w 304800"/>
                      <a:gd name="connsiteY8" fmla="*/ 514350 h 552450"/>
                      <a:gd name="connsiteX9" fmla="*/ 0 w 304800"/>
                      <a:gd name="connsiteY9" fmla="*/ 514350 h 552450"/>
                      <a:gd name="connsiteX10" fmla="*/ 0 w 304800"/>
                      <a:gd name="connsiteY10" fmla="*/ 552450 h 552450"/>
                      <a:gd name="connsiteX11" fmla="*/ 171450 w 304800"/>
                      <a:gd name="connsiteY11" fmla="*/ 552450 h 552450"/>
                      <a:gd name="connsiteX12" fmla="*/ 171450 w 304800"/>
                      <a:gd name="connsiteY12" fmla="*/ 295275 h 552450"/>
                      <a:gd name="connsiteX13" fmla="*/ 304800 w 304800"/>
                      <a:gd name="connsiteY13" fmla="*/ 295275 h 552450"/>
                      <a:gd name="connsiteX14" fmla="*/ 304800 w 304800"/>
                      <a:gd name="connsiteY14" fmla="*/ 257175 h 552450"/>
                      <a:gd name="connsiteX15" fmla="*/ 171450 w 304800"/>
                      <a:gd name="connsiteY15" fmla="*/ 257175 h 552450"/>
                      <a:gd name="connsiteX16" fmla="*/ 171450 w 304800"/>
                      <a:gd name="connsiteY16" fmla="*/ 0 h 552450"/>
                      <a:gd name="connsiteX0" fmla="*/ 171450 w 304800"/>
                      <a:gd name="connsiteY0" fmla="*/ 0 h 552450"/>
                      <a:gd name="connsiteX1" fmla="*/ 0 w 304800"/>
                      <a:gd name="connsiteY1" fmla="*/ 0 h 552450"/>
                      <a:gd name="connsiteX2" fmla="*/ 133350 w 304800"/>
                      <a:gd name="connsiteY2" fmla="*/ 38100 h 552450"/>
                      <a:gd name="connsiteX3" fmla="*/ 133350 w 304800"/>
                      <a:gd name="connsiteY3" fmla="*/ 257175 h 552450"/>
                      <a:gd name="connsiteX4" fmla="*/ 0 w 304800"/>
                      <a:gd name="connsiteY4" fmla="*/ 257175 h 552450"/>
                      <a:gd name="connsiteX5" fmla="*/ 0 w 304800"/>
                      <a:gd name="connsiteY5" fmla="*/ 295275 h 552450"/>
                      <a:gd name="connsiteX6" fmla="*/ 133350 w 304800"/>
                      <a:gd name="connsiteY6" fmla="*/ 295275 h 552450"/>
                      <a:gd name="connsiteX7" fmla="*/ 133350 w 304800"/>
                      <a:gd name="connsiteY7" fmla="*/ 514350 h 552450"/>
                      <a:gd name="connsiteX8" fmla="*/ 0 w 304800"/>
                      <a:gd name="connsiteY8" fmla="*/ 514350 h 552450"/>
                      <a:gd name="connsiteX9" fmla="*/ 0 w 304800"/>
                      <a:gd name="connsiteY9" fmla="*/ 552450 h 552450"/>
                      <a:gd name="connsiteX10" fmla="*/ 171450 w 304800"/>
                      <a:gd name="connsiteY10" fmla="*/ 552450 h 552450"/>
                      <a:gd name="connsiteX11" fmla="*/ 171450 w 304800"/>
                      <a:gd name="connsiteY11" fmla="*/ 295275 h 552450"/>
                      <a:gd name="connsiteX12" fmla="*/ 304800 w 304800"/>
                      <a:gd name="connsiteY12" fmla="*/ 295275 h 552450"/>
                      <a:gd name="connsiteX13" fmla="*/ 304800 w 304800"/>
                      <a:gd name="connsiteY13" fmla="*/ 257175 h 552450"/>
                      <a:gd name="connsiteX14" fmla="*/ 171450 w 304800"/>
                      <a:gd name="connsiteY14" fmla="*/ 257175 h 552450"/>
                      <a:gd name="connsiteX15" fmla="*/ 171450 w 304800"/>
                      <a:gd name="connsiteY15" fmla="*/ 0 h 552450"/>
                      <a:gd name="connsiteX0" fmla="*/ 171450 w 304800"/>
                      <a:gd name="connsiteY0" fmla="*/ 0 h 552450"/>
                      <a:gd name="connsiteX1" fmla="*/ 133350 w 304800"/>
                      <a:gd name="connsiteY1" fmla="*/ 38100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304800 w 304800"/>
                      <a:gd name="connsiteY12" fmla="*/ 257175 h 552450"/>
                      <a:gd name="connsiteX13" fmla="*/ 171450 w 304800"/>
                      <a:gd name="connsiteY13" fmla="*/ 257175 h 552450"/>
                      <a:gd name="connsiteX14" fmla="*/ 171450 w 304800"/>
                      <a:gd name="connsiteY14" fmla="*/ 0 h 552450"/>
                      <a:gd name="connsiteX0" fmla="*/ 171450 w 304800"/>
                      <a:gd name="connsiteY0" fmla="*/ 0 h 552450"/>
                      <a:gd name="connsiteX1" fmla="*/ 132160 w 304800"/>
                      <a:gd name="connsiteY1" fmla="*/ 3572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304800 w 304800"/>
                      <a:gd name="connsiteY12" fmla="*/ 257175 h 552450"/>
                      <a:gd name="connsiteX13" fmla="*/ 171450 w 304800"/>
                      <a:gd name="connsiteY13" fmla="*/ 257175 h 552450"/>
                      <a:gd name="connsiteX14" fmla="*/ 171450 w 304800"/>
                      <a:gd name="connsiteY14" fmla="*/ 0 h 552450"/>
                      <a:gd name="connsiteX0" fmla="*/ 171450 w 304800"/>
                      <a:gd name="connsiteY0" fmla="*/ 0 h 552450"/>
                      <a:gd name="connsiteX1" fmla="*/ 132160 w 304800"/>
                      <a:gd name="connsiteY1" fmla="*/ 3572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171450 w 304800"/>
                      <a:gd name="connsiteY12" fmla="*/ 257175 h 552450"/>
                      <a:gd name="connsiteX13" fmla="*/ 171450 w 304800"/>
                      <a:gd name="connsiteY13" fmla="*/ 0 h 552450"/>
                      <a:gd name="connsiteX0" fmla="*/ 171450 w 171450"/>
                      <a:gd name="connsiteY0" fmla="*/ 0 h 552450"/>
                      <a:gd name="connsiteX1" fmla="*/ 132160 w 171450"/>
                      <a:gd name="connsiteY1" fmla="*/ 3572 h 552450"/>
                      <a:gd name="connsiteX2" fmla="*/ 133350 w 171450"/>
                      <a:gd name="connsiteY2" fmla="*/ 257175 h 552450"/>
                      <a:gd name="connsiteX3" fmla="*/ 0 w 171450"/>
                      <a:gd name="connsiteY3" fmla="*/ 257175 h 552450"/>
                      <a:gd name="connsiteX4" fmla="*/ 0 w 171450"/>
                      <a:gd name="connsiteY4" fmla="*/ 295275 h 552450"/>
                      <a:gd name="connsiteX5" fmla="*/ 133350 w 171450"/>
                      <a:gd name="connsiteY5" fmla="*/ 295275 h 552450"/>
                      <a:gd name="connsiteX6" fmla="*/ 133350 w 171450"/>
                      <a:gd name="connsiteY6" fmla="*/ 514350 h 552450"/>
                      <a:gd name="connsiteX7" fmla="*/ 0 w 171450"/>
                      <a:gd name="connsiteY7" fmla="*/ 514350 h 552450"/>
                      <a:gd name="connsiteX8" fmla="*/ 0 w 171450"/>
                      <a:gd name="connsiteY8" fmla="*/ 552450 h 552450"/>
                      <a:gd name="connsiteX9" fmla="*/ 171450 w 171450"/>
                      <a:gd name="connsiteY9" fmla="*/ 552450 h 552450"/>
                      <a:gd name="connsiteX10" fmla="*/ 171450 w 171450"/>
                      <a:gd name="connsiteY10" fmla="*/ 295275 h 552450"/>
                      <a:gd name="connsiteX11" fmla="*/ 171450 w 171450"/>
                      <a:gd name="connsiteY11" fmla="*/ 257175 h 552450"/>
                      <a:gd name="connsiteX12" fmla="*/ 171450 w 171450"/>
                      <a:gd name="connsiteY12"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552450">
                        <a:moveTo>
                          <a:pt x="171450" y="0"/>
                        </a:moveTo>
                        <a:lnTo>
                          <a:pt x="132160" y="3572"/>
                        </a:lnTo>
                        <a:cubicBezTo>
                          <a:pt x="132557" y="88106"/>
                          <a:pt x="132953" y="172641"/>
                          <a:pt x="133350" y="257175"/>
                        </a:cubicBezTo>
                        <a:lnTo>
                          <a:pt x="0" y="257175"/>
                        </a:lnTo>
                        <a:lnTo>
                          <a:pt x="0" y="295275"/>
                        </a:lnTo>
                        <a:lnTo>
                          <a:pt x="133350" y="295275"/>
                        </a:lnTo>
                        <a:lnTo>
                          <a:pt x="133350" y="514350"/>
                        </a:lnTo>
                        <a:lnTo>
                          <a:pt x="0" y="514350"/>
                        </a:lnTo>
                        <a:lnTo>
                          <a:pt x="0" y="552450"/>
                        </a:lnTo>
                        <a:lnTo>
                          <a:pt x="171450" y="552450"/>
                        </a:lnTo>
                        <a:lnTo>
                          <a:pt x="171450" y="295275"/>
                        </a:lnTo>
                        <a:lnTo>
                          <a:pt x="171450" y="257175"/>
                        </a:lnTo>
                        <a:lnTo>
                          <a:pt x="17145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grpSp>
              <p:nvGrpSpPr>
                <p:cNvPr id="180" name="Group 179">
                  <a:extLst>
                    <a:ext uri="{FF2B5EF4-FFF2-40B4-BE49-F238E27FC236}">
                      <a16:creationId xmlns:a16="http://schemas.microsoft.com/office/drawing/2014/main" id="{CD94EDFB-A9D8-4EA4-BCDE-A06F4BF6E0B2}"/>
                    </a:ext>
                  </a:extLst>
                </p:cNvPr>
                <p:cNvGrpSpPr/>
                <p:nvPr/>
              </p:nvGrpSpPr>
              <p:grpSpPr>
                <a:xfrm>
                  <a:off x="3261210" y="4594934"/>
                  <a:ext cx="600075" cy="342900"/>
                  <a:chOff x="3604320" y="4597485"/>
                  <a:chExt cx="600075" cy="342900"/>
                </a:xfrm>
                <a:grpFill/>
              </p:grpSpPr>
              <p:sp>
                <p:nvSpPr>
                  <p:cNvPr id="189" name="Freeform: Shape 188">
                    <a:extLst>
                      <a:ext uri="{FF2B5EF4-FFF2-40B4-BE49-F238E27FC236}">
                        <a16:creationId xmlns:a16="http://schemas.microsoft.com/office/drawing/2014/main" id="{1F42C6CB-8B47-4B26-81EB-A93FF63A2218}"/>
                      </a:ext>
                    </a:extLst>
                  </p:cNvPr>
                  <p:cNvSpPr/>
                  <p:nvPr/>
                </p:nvSpPr>
                <p:spPr>
                  <a:xfrm rot="16200000">
                    <a:off x="3813870" y="4807035"/>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190" name="Freeform: Shape 189">
                    <a:extLst>
                      <a:ext uri="{FF2B5EF4-FFF2-40B4-BE49-F238E27FC236}">
                        <a16:creationId xmlns:a16="http://schemas.microsoft.com/office/drawing/2014/main" id="{D2C3E7B8-CE6F-4EBD-B3FA-84EB85BBDBAB}"/>
                      </a:ext>
                    </a:extLst>
                  </p:cNvPr>
                  <p:cNvSpPr/>
                  <p:nvPr/>
                </p:nvSpPr>
                <p:spPr>
                  <a:xfrm rot="16200000">
                    <a:off x="4071045" y="4807035"/>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191" name="Freeform: Shape 190">
                    <a:extLst>
                      <a:ext uri="{FF2B5EF4-FFF2-40B4-BE49-F238E27FC236}">
                        <a16:creationId xmlns:a16="http://schemas.microsoft.com/office/drawing/2014/main" id="{D588835E-13D7-4471-AD1C-CAB84E1B8D1C}"/>
                      </a:ext>
                    </a:extLst>
                  </p:cNvPr>
                  <p:cNvSpPr/>
                  <p:nvPr/>
                </p:nvSpPr>
                <p:spPr>
                  <a:xfrm rot="16200000">
                    <a:off x="3794820" y="4406985"/>
                    <a:ext cx="171450" cy="552450"/>
                  </a:xfrm>
                  <a:custGeom>
                    <a:avLst/>
                    <a:gdLst>
                      <a:gd name="connsiteX0" fmla="*/ 171450 w 304800"/>
                      <a:gd name="connsiteY0" fmla="*/ 0 h 552450"/>
                      <a:gd name="connsiteX1" fmla="*/ 0 w 304800"/>
                      <a:gd name="connsiteY1" fmla="*/ 0 h 552450"/>
                      <a:gd name="connsiteX2" fmla="*/ 0 w 304800"/>
                      <a:gd name="connsiteY2" fmla="*/ 38100 h 552450"/>
                      <a:gd name="connsiteX3" fmla="*/ 133350 w 304800"/>
                      <a:gd name="connsiteY3" fmla="*/ 38100 h 552450"/>
                      <a:gd name="connsiteX4" fmla="*/ 133350 w 304800"/>
                      <a:gd name="connsiteY4" fmla="*/ 257175 h 552450"/>
                      <a:gd name="connsiteX5" fmla="*/ 0 w 304800"/>
                      <a:gd name="connsiteY5" fmla="*/ 257175 h 552450"/>
                      <a:gd name="connsiteX6" fmla="*/ 0 w 304800"/>
                      <a:gd name="connsiteY6" fmla="*/ 295275 h 552450"/>
                      <a:gd name="connsiteX7" fmla="*/ 133350 w 304800"/>
                      <a:gd name="connsiteY7" fmla="*/ 295275 h 552450"/>
                      <a:gd name="connsiteX8" fmla="*/ 133350 w 304800"/>
                      <a:gd name="connsiteY8" fmla="*/ 514350 h 552450"/>
                      <a:gd name="connsiteX9" fmla="*/ 0 w 304800"/>
                      <a:gd name="connsiteY9" fmla="*/ 514350 h 552450"/>
                      <a:gd name="connsiteX10" fmla="*/ 0 w 304800"/>
                      <a:gd name="connsiteY10" fmla="*/ 552450 h 552450"/>
                      <a:gd name="connsiteX11" fmla="*/ 171450 w 304800"/>
                      <a:gd name="connsiteY11" fmla="*/ 552450 h 552450"/>
                      <a:gd name="connsiteX12" fmla="*/ 171450 w 304800"/>
                      <a:gd name="connsiteY12" fmla="*/ 295275 h 552450"/>
                      <a:gd name="connsiteX13" fmla="*/ 304800 w 304800"/>
                      <a:gd name="connsiteY13" fmla="*/ 295275 h 552450"/>
                      <a:gd name="connsiteX14" fmla="*/ 304800 w 304800"/>
                      <a:gd name="connsiteY14" fmla="*/ 257175 h 552450"/>
                      <a:gd name="connsiteX15" fmla="*/ 171450 w 304800"/>
                      <a:gd name="connsiteY15" fmla="*/ 257175 h 552450"/>
                      <a:gd name="connsiteX16" fmla="*/ 171450 w 304800"/>
                      <a:gd name="connsiteY16" fmla="*/ 0 h 552450"/>
                      <a:gd name="connsiteX0" fmla="*/ 171450 w 304800"/>
                      <a:gd name="connsiteY0" fmla="*/ 0 h 552450"/>
                      <a:gd name="connsiteX1" fmla="*/ 0 w 304800"/>
                      <a:gd name="connsiteY1" fmla="*/ 0 h 552450"/>
                      <a:gd name="connsiteX2" fmla="*/ 133350 w 304800"/>
                      <a:gd name="connsiteY2" fmla="*/ 38100 h 552450"/>
                      <a:gd name="connsiteX3" fmla="*/ 133350 w 304800"/>
                      <a:gd name="connsiteY3" fmla="*/ 257175 h 552450"/>
                      <a:gd name="connsiteX4" fmla="*/ 0 w 304800"/>
                      <a:gd name="connsiteY4" fmla="*/ 257175 h 552450"/>
                      <a:gd name="connsiteX5" fmla="*/ 0 w 304800"/>
                      <a:gd name="connsiteY5" fmla="*/ 295275 h 552450"/>
                      <a:gd name="connsiteX6" fmla="*/ 133350 w 304800"/>
                      <a:gd name="connsiteY6" fmla="*/ 295275 h 552450"/>
                      <a:gd name="connsiteX7" fmla="*/ 133350 w 304800"/>
                      <a:gd name="connsiteY7" fmla="*/ 514350 h 552450"/>
                      <a:gd name="connsiteX8" fmla="*/ 0 w 304800"/>
                      <a:gd name="connsiteY8" fmla="*/ 514350 h 552450"/>
                      <a:gd name="connsiteX9" fmla="*/ 0 w 304800"/>
                      <a:gd name="connsiteY9" fmla="*/ 552450 h 552450"/>
                      <a:gd name="connsiteX10" fmla="*/ 171450 w 304800"/>
                      <a:gd name="connsiteY10" fmla="*/ 552450 h 552450"/>
                      <a:gd name="connsiteX11" fmla="*/ 171450 w 304800"/>
                      <a:gd name="connsiteY11" fmla="*/ 295275 h 552450"/>
                      <a:gd name="connsiteX12" fmla="*/ 304800 w 304800"/>
                      <a:gd name="connsiteY12" fmla="*/ 295275 h 552450"/>
                      <a:gd name="connsiteX13" fmla="*/ 304800 w 304800"/>
                      <a:gd name="connsiteY13" fmla="*/ 257175 h 552450"/>
                      <a:gd name="connsiteX14" fmla="*/ 171450 w 304800"/>
                      <a:gd name="connsiteY14" fmla="*/ 257175 h 552450"/>
                      <a:gd name="connsiteX15" fmla="*/ 171450 w 304800"/>
                      <a:gd name="connsiteY15" fmla="*/ 0 h 552450"/>
                      <a:gd name="connsiteX0" fmla="*/ 171450 w 304800"/>
                      <a:gd name="connsiteY0" fmla="*/ 0 h 552450"/>
                      <a:gd name="connsiteX1" fmla="*/ 133350 w 304800"/>
                      <a:gd name="connsiteY1" fmla="*/ 38100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304800 w 304800"/>
                      <a:gd name="connsiteY12" fmla="*/ 257175 h 552450"/>
                      <a:gd name="connsiteX13" fmla="*/ 171450 w 304800"/>
                      <a:gd name="connsiteY13" fmla="*/ 257175 h 552450"/>
                      <a:gd name="connsiteX14" fmla="*/ 171450 w 304800"/>
                      <a:gd name="connsiteY14" fmla="*/ 0 h 552450"/>
                      <a:gd name="connsiteX0" fmla="*/ 171450 w 304800"/>
                      <a:gd name="connsiteY0" fmla="*/ 0 h 552450"/>
                      <a:gd name="connsiteX1" fmla="*/ 132160 w 304800"/>
                      <a:gd name="connsiteY1" fmla="*/ 3572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304800 w 304800"/>
                      <a:gd name="connsiteY12" fmla="*/ 257175 h 552450"/>
                      <a:gd name="connsiteX13" fmla="*/ 171450 w 304800"/>
                      <a:gd name="connsiteY13" fmla="*/ 257175 h 552450"/>
                      <a:gd name="connsiteX14" fmla="*/ 171450 w 304800"/>
                      <a:gd name="connsiteY14" fmla="*/ 0 h 552450"/>
                      <a:gd name="connsiteX0" fmla="*/ 171450 w 304800"/>
                      <a:gd name="connsiteY0" fmla="*/ 0 h 552450"/>
                      <a:gd name="connsiteX1" fmla="*/ 132160 w 304800"/>
                      <a:gd name="connsiteY1" fmla="*/ 3572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171450 w 304800"/>
                      <a:gd name="connsiteY12" fmla="*/ 257175 h 552450"/>
                      <a:gd name="connsiteX13" fmla="*/ 171450 w 304800"/>
                      <a:gd name="connsiteY13" fmla="*/ 0 h 552450"/>
                      <a:gd name="connsiteX0" fmla="*/ 171450 w 171450"/>
                      <a:gd name="connsiteY0" fmla="*/ 0 h 552450"/>
                      <a:gd name="connsiteX1" fmla="*/ 132160 w 171450"/>
                      <a:gd name="connsiteY1" fmla="*/ 3572 h 552450"/>
                      <a:gd name="connsiteX2" fmla="*/ 133350 w 171450"/>
                      <a:gd name="connsiteY2" fmla="*/ 257175 h 552450"/>
                      <a:gd name="connsiteX3" fmla="*/ 0 w 171450"/>
                      <a:gd name="connsiteY3" fmla="*/ 257175 h 552450"/>
                      <a:gd name="connsiteX4" fmla="*/ 0 w 171450"/>
                      <a:gd name="connsiteY4" fmla="*/ 295275 h 552450"/>
                      <a:gd name="connsiteX5" fmla="*/ 133350 w 171450"/>
                      <a:gd name="connsiteY5" fmla="*/ 295275 h 552450"/>
                      <a:gd name="connsiteX6" fmla="*/ 133350 w 171450"/>
                      <a:gd name="connsiteY6" fmla="*/ 514350 h 552450"/>
                      <a:gd name="connsiteX7" fmla="*/ 0 w 171450"/>
                      <a:gd name="connsiteY7" fmla="*/ 514350 h 552450"/>
                      <a:gd name="connsiteX8" fmla="*/ 0 w 171450"/>
                      <a:gd name="connsiteY8" fmla="*/ 552450 h 552450"/>
                      <a:gd name="connsiteX9" fmla="*/ 171450 w 171450"/>
                      <a:gd name="connsiteY9" fmla="*/ 552450 h 552450"/>
                      <a:gd name="connsiteX10" fmla="*/ 171450 w 171450"/>
                      <a:gd name="connsiteY10" fmla="*/ 295275 h 552450"/>
                      <a:gd name="connsiteX11" fmla="*/ 171450 w 171450"/>
                      <a:gd name="connsiteY11" fmla="*/ 257175 h 552450"/>
                      <a:gd name="connsiteX12" fmla="*/ 171450 w 171450"/>
                      <a:gd name="connsiteY12"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552450">
                        <a:moveTo>
                          <a:pt x="171450" y="0"/>
                        </a:moveTo>
                        <a:lnTo>
                          <a:pt x="132160" y="3572"/>
                        </a:lnTo>
                        <a:cubicBezTo>
                          <a:pt x="132557" y="88106"/>
                          <a:pt x="132953" y="172641"/>
                          <a:pt x="133350" y="257175"/>
                        </a:cubicBezTo>
                        <a:lnTo>
                          <a:pt x="0" y="257175"/>
                        </a:lnTo>
                        <a:lnTo>
                          <a:pt x="0" y="295275"/>
                        </a:lnTo>
                        <a:lnTo>
                          <a:pt x="133350" y="295275"/>
                        </a:lnTo>
                        <a:lnTo>
                          <a:pt x="133350" y="514350"/>
                        </a:lnTo>
                        <a:lnTo>
                          <a:pt x="0" y="514350"/>
                        </a:lnTo>
                        <a:lnTo>
                          <a:pt x="0" y="552450"/>
                        </a:lnTo>
                        <a:lnTo>
                          <a:pt x="171450" y="552450"/>
                        </a:lnTo>
                        <a:lnTo>
                          <a:pt x="171450" y="295275"/>
                        </a:lnTo>
                        <a:lnTo>
                          <a:pt x="171450" y="257175"/>
                        </a:lnTo>
                        <a:lnTo>
                          <a:pt x="17145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grpSp>
              <p:nvGrpSpPr>
                <p:cNvPr id="181" name="Group 180">
                  <a:extLst>
                    <a:ext uri="{FF2B5EF4-FFF2-40B4-BE49-F238E27FC236}">
                      <a16:creationId xmlns:a16="http://schemas.microsoft.com/office/drawing/2014/main" id="{7BA4061B-D942-49D9-A7F5-35197F7211BE}"/>
                    </a:ext>
                  </a:extLst>
                </p:cNvPr>
                <p:cNvGrpSpPr/>
                <p:nvPr/>
              </p:nvGrpSpPr>
              <p:grpSpPr>
                <a:xfrm flipH="1">
                  <a:off x="1217925" y="4594934"/>
                  <a:ext cx="600075" cy="342900"/>
                  <a:chOff x="3604320" y="4597485"/>
                  <a:chExt cx="600075" cy="342900"/>
                </a:xfrm>
                <a:grpFill/>
              </p:grpSpPr>
              <p:sp>
                <p:nvSpPr>
                  <p:cNvPr id="186" name="Freeform: Shape 185">
                    <a:extLst>
                      <a:ext uri="{FF2B5EF4-FFF2-40B4-BE49-F238E27FC236}">
                        <a16:creationId xmlns:a16="http://schemas.microsoft.com/office/drawing/2014/main" id="{F7EA2002-084D-46FD-8D25-8F030B4DABEB}"/>
                      </a:ext>
                    </a:extLst>
                  </p:cNvPr>
                  <p:cNvSpPr/>
                  <p:nvPr/>
                </p:nvSpPr>
                <p:spPr>
                  <a:xfrm rot="16200000">
                    <a:off x="3813870" y="4807035"/>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187" name="Freeform: Shape 186">
                    <a:extLst>
                      <a:ext uri="{FF2B5EF4-FFF2-40B4-BE49-F238E27FC236}">
                        <a16:creationId xmlns:a16="http://schemas.microsoft.com/office/drawing/2014/main" id="{9AC751EE-2FAA-463E-97B1-6E9F933E5410}"/>
                      </a:ext>
                    </a:extLst>
                  </p:cNvPr>
                  <p:cNvSpPr/>
                  <p:nvPr/>
                </p:nvSpPr>
                <p:spPr>
                  <a:xfrm rot="16200000">
                    <a:off x="4071045" y="4807035"/>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188" name="Freeform: Shape 187">
                    <a:extLst>
                      <a:ext uri="{FF2B5EF4-FFF2-40B4-BE49-F238E27FC236}">
                        <a16:creationId xmlns:a16="http://schemas.microsoft.com/office/drawing/2014/main" id="{FFA26B72-AB0E-4090-8F72-69CB55A1322B}"/>
                      </a:ext>
                    </a:extLst>
                  </p:cNvPr>
                  <p:cNvSpPr/>
                  <p:nvPr/>
                </p:nvSpPr>
                <p:spPr>
                  <a:xfrm rot="16200000">
                    <a:off x="3794820" y="4406985"/>
                    <a:ext cx="171450" cy="552450"/>
                  </a:xfrm>
                  <a:custGeom>
                    <a:avLst/>
                    <a:gdLst>
                      <a:gd name="connsiteX0" fmla="*/ 171450 w 304800"/>
                      <a:gd name="connsiteY0" fmla="*/ 0 h 552450"/>
                      <a:gd name="connsiteX1" fmla="*/ 0 w 304800"/>
                      <a:gd name="connsiteY1" fmla="*/ 0 h 552450"/>
                      <a:gd name="connsiteX2" fmla="*/ 0 w 304800"/>
                      <a:gd name="connsiteY2" fmla="*/ 38100 h 552450"/>
                      <a:gd name="connsiteX3" fmla="*/ 133350 w 304800"/>
                      <a:gd name="connsiteY3" fmla="*/ 38100 h 552450"/>
                      <a:gd name="connsiteX4" fmla="*/ 133350 w 304800"/>
                      <a:gd name="connsiteY4" fmla="*/ 257175 h 552450"/>
                      <a:gd name="connsiteX5" fmla="*/ 0 w 304800"/>
                      <a:gd name="connsiteY5" fmla="*/ 257175 h 552450"/>
                      <a:gd name="connsiteX6" fmla="*/ 0 w 304800"/>
                      <a:gd name="connsiteY6" fmla="*/ 295275 h 552450"/>
                      <a:gd name="connsiteX7" fmla="*/ 133350 w 304800"/>
                      <a:gd name="connsiteY7" fmla="*/ 295275 h 552450"/>
                      <a:gd name="connsiteX8" fmla="*/ 133350 w 304800"/>
                      <a:gd name="connsiteY8" fmla="*/ 514350 h 552450"/>
                      <a:gd name="connsiteX9" fmla="*/ 0 w 304800"/>
                      <a:gd name="connsiteY9" fmla="*/ 514350 h 552450"/>
                      <a:gd name="connsiteX10" fmla="*/ 0 w 304800"/>
                      <a:gd name="connsiteY10" fmla="*/ 552450 h 552450"/>
                      <a:gd name="connsiteX11" fmla="*/ 171450 w 304800"/>
                      <a:gd name="connsiteY11" fmla="*/ 552450 h 552450"/>
                      <a:gd name="connsiteX12" fmla="*/ 171450 w 304800"/>
                      <a:gd name="connsiteY12" fmla="*/ 295275 h 552450"/>
                      <a:gd name="connsiteX13" fmla="*/ 304800 w 304800"/>
                      <a:gd name="connsiteY13" fmla="*/ 295275 h 552450"/>
                      <a:gd name="connsiteX14" fmla="*/ 304800 w 304800"/>
                      <a:gd name="connsiteY14" fmla="*/ 257175 h 552450"/>
                      <a:gd name="connsiteX15" fmla="*/ 171450 w 304800"/>
                      <a:gd name="connsiteY15" fmla="*/ 257175 h 552450"/>
                      <a:gd name="connsiteX16" fmla="*/ 171450 w 304800"/>
                      <a:gd name="connsiteY16" fmla="*/ 0 h 552450"/>
                      <a:gd name="connsiteX0" fmla="*/ 171450 w 304800"/>
                      <a:gd name="connsiteY0" fmla="*/ 0 h 552450"/>
                      <a:gd name="connsiteX1" fmla="*/ 0 w 304800"/>
                      <a:gd name="connsiteY1" fmla="*/ 0 h 552450"/>
                      <a:gd name="connsiteX2" fmla="*/ 133350 w 304800"/>
                      <a:gd name="connsiteY2" fmla="*/ 38100 h 552450"/>
                      <a:gd name="connsiteX3" fmla="*/ 133350 w 304800"/>
                      <a:gd name="connsiteY3" fmla="*/ 257175 h 552450"/>
                      <a:gd name="connsiteX4" fmla="*/ 0 w 304800"/>
                      <a:gd name="connsiteY4" fmla="*/ 257175 h 552450"/>
                      <a:gd name="connsiteX5" fmla="*/ 0 w 304800"/>
                      <a:gd name="connsiteY5" fmla="*/ 295275 h 552450"/>
                      <a:gd name="connsiteX6" fmla="*/ 133350 w 304800"/>
                      <a:gd name="connsiteY6" fmla="*/ 295275 h 552450"/>
                      <a:gd name="connsiteX7" fmla="*/ 133350 w 304800"/>
                      <a:gd name="connsiteY7" fmla="*/ 514350 h 552450"/>
                      <a:gd name="connsiteX8" fmla="*/ 0 w 304800"/>
                      <a:gd name="connsiteY8" fmla="*/ 514350 h 552450"/>
                      <a:gd name="connsiteX9" fmla="*/ 0 w 304800"/>
                      <a:gd name="connsiteY9" fmla="*/ 552450 h 552450"/>
                      <a:gd name="connsiteX10" fmla="*/ 171450 w 304800"/>
                      <a:gd name="connsiteY10" fmla="*/ 552450 h 552450"/>
                      <a:gd name="connsiteX11" fmla="*/ 171450 w 304800"/>
                      <a:gd name="connsiteY11" fmla="*/ 295275 h 552450"/>
                      <a:gd name="connsiteX12" fmla="*/ 304800 w 304800"/>
                      <a:gd name="connsiteY12" fmla="*/ 295275 h 552450"/>
                      <a:gd name="connsiteX13" fmla="*/ 304800 w 304800"/>
                      <a:gd name="connsiteY13" fmla="*/ 257175 h 552450"/>
                      <a:gd name="connsiteX14" fmla="*/ 171450 w 304800"/>
                      <a:gd name="connsiteY14" fmla="*/ 257175 h 552450"/>
                      <a:gd name="connsiteX15" fmla="*/ 171450 w 304800"/>
                      <a:gd name="connsiteY15" fmla="*/ 0 h 552450"/>
                      <a:gd name="connsiteX0" fmla="*/ 171450 w 304800"/>
                      <a:gd name="connsiteY0" fmla="*/ 0 h 552450"/>
                      <a:gd name="connsiteX1" fmla="*/ 133350 w 304800"/>
                      <a:gd name="connsiteY1" fmla="*/ 38100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304800 w 304800"/>
                      <a:gd name="connsiteY12" fmla="*/ 257175 h 552450"/>
                      <a:gd name="connsiteX13" fmla="*/ 171450 w 304800"/>
                      <a:gd name="connsiteY13" fmla="*/ 257175 h 552450"/>
                      <a:gd name="connsiteX14" fmla="*/ 171450 w 304800"/>
                      <a:gd name="connsiteY14" fmla="*/ 0 h 552450"/>
                      <a:gd name="connsiteX0" fmla="*/ 171450 w 304800"/>
                      <a:gd name="connsiteY0" fmla="*/ 0 h 552450"/>
                      <a:gd name="connsiteX1" fmla="*/ 132160 w 304800"/>
                      <a:gd name="connsiteY1" fmla="*/ 3572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304800 w 304800"/>
                      <a:gd name="connsiteY12" fmla="*/ 257175 h 552450"/>
                      <a:gd name="connsiteX13" fmla="*/ 171450 w 304800"/>
                      <a:gd name="connsiteY13" fmla="*/ 257175 h 552450"/>
                      <a:gd name="connsiteX14" fmla="*/ 171450 w 304800"/>
                      <a:gd name="connsiteY14" fmla="*/ 0 h 552450"/>
                      <a:gd name="connsiteX0" fmla="*/ 171450 w 304800"/>
                      <a:gd name="connsiteY0" fmla="*/ 0 h 552450"/>
                      <a:gd name="connsiteX1" fmla="*/ 132160 w 304800"/>
                      <a:gd name="connsiteY1" fmla="*/ 3572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171450 w 304800"/>
                      <a:gd name="connsiteY12" fmla="*/ 257175 h 552450"/>
                      <a:gd name="connsiteX13" fmla="*/ 171450 w 304800"/>
                      <a:gd name="connsiteY13" fmla="*/ 0 h 552450"/>
                      <a:gd name="connsiteX0" fmla="*/ 171450 w 171450"/>
                      <a:gd name="connsiteY0" fmla="*/ 0 h 552450"/>
                      <a:gd name="connsiteX1" fmla="*/ 132160 w 171450"/>
                      <a:gd name="connsiteY1" fmla="*/ 3572 h 552450"/>
                      <a:gd name="connsiteX2" fmla="*/ 133350 w 171450"/>
                      <a:gd name="connsiteY2" fmla="*/ 257175 h 552450"/>
                      <a:gd name="connsiteX3" fmla="*/ 0 w 171450"/>
                      <a:gd name="connsiteY3" fmla="*/ 257175 h 552450"/>
                      <a:gd name="connsiteX4" fmla="*/ 0 w 171450"/>
                      <a:gd name="connsiteY4" fmla="*/ 295275 h 552450"/>
                      <a:gd name="connsiteX5" fmla="*/ 133350 w 171450"/>
                      <a:gd name="connsiteY5" fmla="*/ 295275 h 552450"/>
                      <a:gd name="connsiteX6" fmla="*/ 133350 w 171450"/>
                      <a:gd name="connsiteY6" fmla="*/ 514350 h 552450"/>
                      <a:gd name="connsiteX7" fmla="*/ 0 w 171450"/>
                      <a:gd name="connsiteY7" fmla="*/ 514350 h 552450"/>
                      <a:gd name="connsiteX8" fmla="*/ 0 w 171450"/>
                      <a:gd name="connsiteY8" fmla="*/ 552450 h 552450"/>
                      <a:gd name="connsiteX9" fmla="*/ 171450 w 171450"/>
                      <a:gd name="connsiteY9" fmla="*/ 552450 h 552450"/>
                      <a:gd name="connsiteX10" fmla="*/ 171450 w 171450"/>
                      <a:gd name="connsiteY10" fmla="*/ 295275 h 552450"/>
                      <a:gd name="connsiteX11" fmla="*/ 171450 w 171450"/>
                      <a:gd name="connsiteY11" fmla="*/ 257175 h 552450"/>
                      <a:gd name="connsiteX12" fmla="*/ 171450 w 171450"/>
                      <a:gd name="connsiteY12"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552450">
                        <a:moveTo>
                          <a:pt x="171450" y="0"/>
                        </a:moveTo>
                        <a:lnTo>
                          <a:pt x="132160" y="3572"/>
                        </a:lnTo>
                        <a:cubicBezTo>
                          <a:pt x="132557" y="88106"/>
                          <a:pt x="132953" y="172641"/>
                          <a:pt x="133350" y="257175"/>
                        </a:cubicBezTo>
                        <a:lnTo>
                          <a:pt x="0" y="257175"/>
                        </a:lnTo>
                        <a:lnTo>
                          <a:pt x="0" y="295275"/>
                        </a:lnTo>
                        <a:lnTo>
                          <a:pt x="133350" y="295275"/>
                        </a:lnTo>
                        <a:lnTo>
                          <a:pt x="133350" y="514350"/>
                        </a:lnTo>
                        <a:lnTo>
                          <a:pt x="0" y="514350"/>
                        </a:lnTo>
                        <a:lnTo>
                          <a:pt x="0" y="552450"/>
                        </a:lnTo>
                        <a:lnTo>
                          <a:pt x="171450" y="552450"/>
                        </a:lnTo>
                        <a:lnTo>
                          <a:pt x="171450" y="295275"/>
                        </a:lnTo>
                        <a:lnTo>
                          <a:pt x="171450" y="257175"/>
                        </a:lnTo>
                        <a:lnTo>
                          <a:pt x="17145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grpSp>
              <p:nvGrpSpPr>
                <p:cNvPr id="182" name="Group 181">
                  <a:extLst>
                    <a:ext uri="{FF2B5EF4-FFF2-40B4-BE49-F238E27FC236}">
                      <a16:creationId xmlns:a16="http://schemas.microsoft.com/office/drawing/2014/main" id="{23EF5ABE-1A0A-4686-86F3-360BA4DC7F1D}"/>
                    </a:ext>
                  </a:extLst>
                </p:cNvPr>
                <p:cNvGrpSpPr/>
                <p:nvPr/>
              </p:nvGrpSpPr>
              <p:grpSpPr>
                <a:xfrm flipH="1">
                  <a:off x="1703700" y="4594934"/>
                  <a:ext cx="600075" cy="342900"/>
                  <a:chOff x="3604320" y="4597485"/>
                  <a:chExt cx="600075" cy="342900"/>
                </a:xfrm>
                <a:grpFill/>
              </p:grpSpPr>
              <p:sp>
                <p:nvSpPr>
                  <p:cNvPr id="183" name="Freeform: Shape 182">
                    <a:extLst>
                      <a:ext uri="{FF2B5EF4-FFF2-40B4-BE49-F238E27FC236}">
                        <a16:creationId xmlns:a16="http://schemas.microsoft.com/office/drawing/2014/main" id="{922BBD85-6825-41D1-8D90-5AD8DFDF70E4}"/>
                      </a:ext>
                    </a:extLst>
                  </p:cNvPr>
                  <p:cNvSpPr/>
                  <p:nvPr/>
                </p:nvSpPr>
                <p:spPr>
                  <a:xfrm rot="16200000">
                    <a:off x="3813870" y="4807035"/>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184" name="Freeform: Shape 183">
                    <a:extLst>
                      <a:ext uri="{FF2B5EF4-FFF2-40B4-BE49-F238E27FC236}">
                        <a16:creationId xmlns:a16="http://schemas.microsoft.com/office/drawing/2014/main" id="{17C4C6C7-6738-4067-8A32-066F134FAE6F}"/>
                      </a:ext>
                    </a:extLst>
                  </p:cNvPr>
                  <p:cNvSpPr/>
                  <p:nvPr/>
                </p:nvSpPr>
                <p:spPr>
                  <a:xfrm rot="16200000">
                    <a:off x="4071045" y="4807035"/>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185" name="Freeform: Shape 184">
                    <a:extLst>
                      <a:ext uri="{FF2B5EF4-FFF2-40B4-BE49-F238E27FC236}">
                        <a16:creationId xmlns:a16="http://schemas.microsoft.com/office/drawing/2014/main" id="{824A7AC4-2C71-4ED9-B106-27750021D7D3}"/>
                      </a:ext>
                    </a:extLst>
                  </p:cNvPr>
                  <p:cNvSpPr/>
                  <p:nvPr/>
                </p:nvSpPr>
                <p:spPr>
                  <a:xfrm rot="16200000">
                    <a:off x="3794820" y="4406985"/>
                    <a:ext cx="171450" cy="552450"/>
                  </a:xfrm>
                  <a:custGeom>
                    <a:avLst/>
                    <a:gdLst>
                      <a:gd name="connsiteX0" fmla="*/ 171450 w 304800"/>
                      <a:gd name="connsiteY0" fmla="*/ 0 h 552450"/>
                      <a:gd name="connsiteX1" fmla="*/ 0 w 304800"/>
                      <a:gd name="connsiteY1" fmla="*/ 0 h 552450"/>
                      <a:gd name="connsiteX2" fmla="*/ 0 w 304800"/>
                      <a:gd name="connsiteY2" fmla="*/ 38100 h 552450"/>
                      <a:gd name="connsiteX3" fmla="*/ 133350 w 304800"/>
                      <a:gd name="connsiteY3" fmla="*/ 38100 h 552450"/>
                      <a:gd name="connsiteX4" fmla="*/ 133350 w 304800"/>
                      <a:gd name="connsiteY4" fmla="*/ 257175 h 552450"/>
                      <a:gd name="connsiteX5" fmla="*/ 0 w 304800"/>
                      <a:gd name="connsiteY5" fmla="*/ 257175 h 552450"/>
                      <a:gd name="connsiteX6" fmla="*/ 0 w 304800"/>
                      <a:gd name="connsiteY6" fmla="*/ 295275 h 552450"/>
                      <a:gd name="connsiteX7" fmla="*/ 133350 w 304800"/>
                      <a:gd name="connsiteY7" fmla="*/ 295275 h 552450"/>
                      <a:gd name="connsiteX8" fmla="*/ 133350 w 304800"/>
                      <a:gd name="connsiteY8" fmla="*/ 514350 h 552450"/>
                      <a:gd name="connsiteX9" fmla="*/ 0 w 304800"/>
                      <a:gd name="connsiteY9" fmla="*/ 514350 h 552450"/>
                      <a:gd name="connsiteX10" fmla="*/ 0 w 304800"/>
                      <a:gd name="connsiteY10" fmla="*/ 552450 h 552450"/>
                      <a:gd name="connsiteX11" fmla="*/ 171450 w 304800"/>
                      <a:gd name="connsiteY11" fmla="*/ 552450 h 552450"/>
                      <a:gd name="connsiteX12" fmla="*/ 171450 w 304800"/>
                      <a:gd name="connsiteY12" fmla="*/ 295275 h 552450"/>
                      <a:gd name="connsiteX13" fmla="*/ 304800 w 304800"/>
                      <a:gd name="connsiteY13" fmla="*/ 295275 h 552450"/>
                      <a:gd name="connsiteX14" fmla="*/ 304800 w 304800"/>
                      <a:gd name="connsiteY14" fmla="*/ 257175 h 552450"/>
                      <a:gd name="connsiteX15" fmla="*/ 171450 w 304800"/>
                      <a:gd name="connsiteY15" fmla="*/ 257175 h 552450"/>
                      <a:gd name="connsiteX16" fmla="*/ 171450 w 304800"/>
                      <a:gd name="connsiteY16" fmla="*/ 0 h 552450"/>
                      <a:gd name="connsiteX0" fmla="*/ 171450 w 304800"/>
                      <a:gd name="connsiteY0" fmla="*/ 0 h 552450"/>
                      <a:gd name="connsiteX1" fmla="*/ 0 w 304800"/>
                      <a:gd name="connsiteY1" fmla="*/ 0 h 552450"/>
                      <a:gd name="connsiteX2" fmla="*/ 133350 w 304800"/>
                      <a:gd name="connsiteY2" fmla="*/ 38100 h 552450"/>
                      <a:gd name="connsiteX3" fmla="*/ 133350 w 304800"/>
                      <a:gd name="connsiteY3" fmla="*/ 257175 h 552450"/>
                      <a:gd name="connsiteX4" fmla="*/ 0 w 304800"/>
                      <a:gd name="connsiteY4" fmla="*/ 257175 h 552450"/>
                      <a:gd name="connsiteX5" fmla="*/ 0 w 304800"/>
                      <a:gd name="connsiteY5" fmla="*/ 295275 h 552450"/>
                      <a:gd name="connsiteX6" fmla="*/ 133350 w 304800"/>
                      <a:gd name="connsiteY6" fmla="*/ 295275 h 552450"/>
                      <a:gd name="connsiteX7" fmla="*/ 133350 w 304800"/>
                      <a:gd name="connsiteY7" fmla="*/ 514350 h 552450"/>
                      <a:gd name="connsiteX8" fmla="*/ 0 w 304800"/>
                      <a:gd name="connsiteY8" fmla="*/ 514350 h 552450"/>
                      <a:gd name="connsiteX9" fmla="*/ 0 w 304800"/>
                      <a:gd name="connsiteY9" fmla="*/ 552450 h 552450"/>
                      <a:gd name="connsiteX10" fmla="*/ 171450 w 304800"/>
                      <a:gd name="connsiteY10" fmla="*/ 552450 h 552450"/>
                      <a:gd name="connsiteX11" fmla="*/ 171450 w 304800"/>
                      <a:gd name="connsiteY11" fmla="*/ 295275 h 552450"/>
                      <a:gd name="connsiteX12" fmla="*/ 304800 w 304800"/>
                      <a:gd name="connsiteY12" fmla="*/ 295275 h 552450"/>
                      <a:gd name="connsiteX13" fmla="*/ 304800 w 304800"/>
                      <a:gd name="connsiteY13" fmla="*/ 257175 h 552450"/>
                      <a:gd name="connsiteX14" fmla="*/ 171450 w 304800"/>
                      <a:gd name="connsiteY14" fmla="*/ 257175 h 552450"/>
                      <a:gd name="connsiteX15" fmla="*/ 171450 w 304800"/>
                      <a:gd name="connsiteY15" fmla="*/ 0 h 552450"/>
                      <a:gd name="connsiteX0" fmla="*/ 171450 w 304800"/>
                      <a:gd name="connsiteY0" fmla="*/ 0 h 552450"/>
                      <a:gd name="connsiteX1" fmla="*/ 133350 w 304800"/>
                      <a:gd name="connsiteY1" fmla="*/ 38100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304800 w 304800"/>
                      <a:gd name="connsiteY12" fmla="*/ 257175 h 552450"/>
                      <a:gd name="connsiteX13" fmla="*/ 171450 w 304800"/>
                      <a:gd name="connsiteY13" fmla="*/ 257175 h 552450"/>
                      <a:gd name="connsiteX14" fmla="*/ 171450 w 304800"/>
                      <a:gd name="connsiteY14" fmla="*/ 0 h 552450"/>
                      <a:gd name="connsiteX0" fmla="*/ 171450 w 304800"/>
                      <a:gd name="connsiteY0" fmla="*/ 0 h 552450"/>
                      <a:gd name="connsiteX1" fmla="*/ 132160 w 304800"/>
                      <a:gd name="connsiteY1" fmla="*/ 3572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304800 w 304800"/>
                      <a:gd name="connsiteY12" fmla="*/ 257175 h 552450"/>
                      <a:gd name="connsiteX13" fmla="*/ 171450 w 304800"/>
                      <a:gd name="connsiteY13" fmla="*/ 257175 h 552450"/>
                      <a:gd name="connsiteX14" fmla="*/ 171450 w 304800"/>
                      <a:gd name="connsiteY14" fmla="*/ 0 h 552450"/>
                      <a:gd name="connsiteX0" fmla="*/ 171450 w 304800"/>
                      <a:gd name="connsiteY0" fmla="*/ 0 h 552450"/>
                      <a:gd name="connsiteX1" fmla="*/ 132160 w 304800"/>
                      <a:gd name="connsiteY1" fmla="*/ 3572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171450 w 304800"/>
                      <a:gd name="connsiteY12" fmla="*/ 257175 h 552450"/>
                      <a:gd name="connsiteX13" fmla="*/ 171450 w 304800"/>
                      <a:gd name="connsiteY13" fmla="*/ 0 h 552450"/>
                      <a:gd name="connsiteX0" fmla="*/ 171450 w 171450"/>
                      <a:gd name="connsiteY0" fmla="*/ 0 h 552450"/>
                      <a:gd name="connsiteX1" fmla="*/ 132160 w 171450"/>
                      <a:gd name="connsiteY1" fmla="*/ 3572 h 552450"/>
                      <a:gd name="connsiteX2" fmla="*/ 133350 w 171450"/>
                      <a:gd name="connsiteY2" fmla="*/ 257175 h 552450"/>
                      <a:gd name="connsiteX3" fmla="*/ 0 w 171450"/>
                      <a:gd name="connsiteY3" fmla="*/ 257175 h 552450"/>
                      <a:gd name="connsiteX4" fmla="*/ 0 w 171450"/>
                      <a:gd name="connsiteY4" fmla="*/ 295275 h 552450"/>
                      <a:gd name="connsiteX5" fmla="*/ 133350 w 171450"/>
                      <a:gd name="connsiteY5" fmla="*/ 295275 h 552450"/>
                      <a:gd name="connsiteX6" fmla="*/ 133350 w 171450"/>
                      <a:gd name="connsiteY6" fmla="*/ 514350 h 552450"/>
                      <a:gd name="connsiteX7" fmla="*/ 0 w 171450"/>
                      <a:gd name="connsiteY7" fmla="*/ 514350 h 552450"/>
                      <a:gd name="connsiteX8" fmla="*/ 0 w 171450"/>
                      <a:gd name="connsiteY8" fmla="*/ 552450 h 552450"/>
                      <a:gd name="connsiteX9" fmla="*/ 171450 w 171450"/>
                      <a:gd name="connsiteY9" fmla="*/ 552450 h 552450"/>
                      <a:gd name="connsiteX10" fmla="*/ 171450 w 171450"/>
                      <a:gd name="connsiteY10" fmla="*/ 295275 h 552450"/>
                      <a:gd name="connsiteX11" fmla="*/ 171450 w 171450"/>
                      <a:gd name="connsiteY11" fmla="*/ 257175 h 552450"/>
                      <a:gd name="connsiteX12" fmla="*/ 171450 w 171450"/>
                      <a:gd name="connsiteY12"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552450">
                        <a:moveTo>
                          <a:pt x="171450" y="0"/>
                        </a:moveTo>
                        <a:lnTo>
                          <a:pt x="132160" y="3572"/>
                        </a:lnTo>
                        <a:cubicBezTo>
                          <a:pt x="132557" y="88106"/>
                          <a:pt x="132953" y="172641"/>
                          <a:pt x="133350" y="257175"/>
                        </a:cubicBezTo>
                        <a:lnTo>
                          <a:pt x="0" y="257175"/>
                        </a:lnTo>
                        <a:lnTo>
                          <a:pt x="0" y="295275"/>
                        </a:lnTo>
                        <a:lnTo>
                          <a:pt x="133350" y="295275"/>
                        </a:lnTo>
                        <a:lnTo>
                          <a:pt x="133350" y="514350"/>
                        </a:lnTo>
                        <a:lnTo>
                          <a:pt x="0" y="514350"/>
                        </a:lnTo>
                        <a:lnTo>
                          <a:pt x="0" y="552450"/>
                        </a:lnTo>
                        <a:lnTo>
                          <a:pt x="171450" y="552450"/>
                        </a:lnTo>
                        <a:lnTo>
                          <a:pt x="171450" y="295275"/>
                        </a:lnTo>
                        <a:lnTo>
                          <a:pt x="171450" y="257175"/>
                        </a:lnTo>
                        <a:lnTo>
                          <a:pt x="17145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grpSp>
          <p:grpSp>
            <p:nvGrpSpPr>
              <p:cNvPr id="167" name="Group 166">
                <a:extLst>
                  <a:ext uri="{FF2B5EF4-FFF2-40B4-BE49-F238E27FC236}">
                    <a16:creationId xmlns:a16="http://schemas.microsoft.com/office/drawing/2014/main" id="{5E3DD302-F007-4C69-A8AE-135C51C78268}"/>
                  </a:ext>
                </a:extLst>
              </p:cNvPr>
              <p:cNvGrpSpPr/>
              <p:nvPr/>
            </p:nvGrpSpPr>
            <p:grpSpPr>
              <a:xfrm>
                <a:off x="4083570" y="4520761"/>
                <a:ext cx="600075" cy="342900"/>
                <a:chOff x="3604320" y="4597485"/>
                <a:chExt cx="600075" cy="342900"/>
              </a:xfrm>
              <a:grpFill/>
            </p:grpSpPr>
            <p:sp>
              <p:nvSpPr>
                <p:cNvPr id="175" name="Freeform: Shape 174">
                  <a:extLst>
                    <a:ext uri="{FF2B5EF4-FFF2-40B4-BE49-F238E27FC236}">
                      <a16:creationId xmlns:a16="http://schemas.microsoft.com/office/drawing/2014/main" id="{F2B00A4A-1B72-4FEE-B9A4-FB87083A9082}"/>
                    </a:ext>
                  </a:extLst>
                </p:cNvPr>
                <p:cNvSpPr/>
                <p:nvPr/>
              </p:nvSpPr>
              <p:spPr>
                <a:xfrm rot="16200000">
                  <a:off x="3813870" y="4807035"/>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176" name="Freeform: Shape 175">
                  <a:extLst>
                    <a:ext uri="{FF2B5EF4-FFF2-40B4-BE49-F238E27FC236}">
                      <a16:creationId xmlns:a16="http://schemas.microsoft.com/office/drawing/2014/main" id="{428863B1-A347-4604-9258-C39FD5827685}"/>
                    </a:ext>
                  </a:extLst>
                </p:cNvPr>
                <p:cNvSpPr/>
                <p:nvPr/>
              </p:nvSpPr>
              <p:spPr>
                <a:xfrm rot="16200000">
                  <a:off x="4071045" y="4807035"/>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177" name="Freeform: Shape 176">
                  <a:extLst>
                    <a:ext uri="{FF2B5EF4-FFF2-40B4-BE49-F238E27FC236}">
                      <a16:creationId xmlns:a16="http://schemas.microsoft.com/office/drawing/2014/main" id="{845F2D36-26FC-4AFC-B893-636D85A13772}"/>
                    </a:ext>
                  </a:extLst>
                </p:cNvPr>
                <p:cNvSpPr/>
                <p:nvPr/>
              </p:nvSpPr>
              <p:spPr>
                <a:xfrm rot="16200000">
                  <a:off x="3794820" y="4406985"/>
                  <a:ext cx="171450" cy="552450"/>
                </a:xfrm>
                <a:custGeom>
                  <a:avLst/>
                  <a:gdLst>
                    <a:gd name="connsiteX0" fmla="*/ 171450 w 304800"/>
                    <a:gd name="connsiteY0" fmla="*/ 0 h 552450"/>
                    <a:gd name="connsiteX1" fmla="*/ 0 w 304800"/>
                    <a:gd name="connsiteY1" fmla="*/ 0 h 552450"/>
                    <a:gd name="connsiteX2" fmla="*/ 0 w 304800"/>
                    <a:gd name="connsiteY2" fmla="*/ 38100 h 552450"/>
                    <a:gd name="connsiteX3" fmla="*/ 133350 w 304800"/>
                    <a:gd name="connsiteY3" fmla="*/ 38100 h 552450"/>
                    <a:gd name="connsiteX4" fmla="*/ 133350 w 304800"/>
                    <a:gd name="connsiteY4" fmla="*/ 257175 h 552450"/>
                    <a:gd name="connsiteX5" fmla="*/ 0 w 304800"/>
                    <a:gd name="connsiteY5" fmla="*/ 257175 h 552450"/>
                    <a:gd name="connsiteX6" fmla="*/ 0 w 304800"/>
                    <a:gd name="connsiteY6" fmla="*/ 295275 h 552450"/>
                    <a:gd name="connsiteX7" fmla="*/ 133350 w 304800"/>
                    <a:gd name="connsiteY7" fmla="*/ 295275 h 552450"/>
                    <a:gd name="connsiteX8" fmla="*/ 133350 w 304800"/>
                    <a:gd name="connsiteY8" fmla="*/ 514350 h 552450"/>
                    <a:gd name="connsiteX9" fmla="*/ 0 w 304800"/>
                    <a:gd name="connsiteY9" fmla="*/ 514350 h 552450"/>
                    <a:gd name="connsiteX10" fmla="*/ 0 w 304800"/>
                    <a:gd name="connsiteY10" fmla="*/ 552450 h 552450"/>
                    <a:gd name="connsiteX11" fmla="*/ 171450 w 304800"/>
                    <a:gd name="connsiteY11" fmla="*/ 552450 h 552450"/>
                    <a:gd name="connsiteX12" fmla="*/ 171450 w 304800"/>
                    <a:gd name="connsiteY12" fmla="*/ 295275 h 552450"/>
                    <a:gd name="connsiteX13" fmla="*/ 304800 w 304800"/>
                    <a:gd name="connsiteY13" fmla="*/ 295275 h 552450"/>
                    <a:gd name="connsiteX14" fmla="*/ 304800 w 304800"/>
                    <a:gd name="connsiteY14" fmla="*/ 257175 h 552450"/>
                    <a:gd name="connsiteX15" fmla="*/ 171450 w 304800"/>
                    <a:gd name="connsiteY15" fmla="*/ 257175 h 552450"/>
                    <a:gd name="connsiteX16" fmla="*/ 171450 w 304800"/>
                    <a:gd name="connsiteY16" fmla="*/ 0 h 552450"/>
                    <a:gd name="connsiteX0" fmla="*/ 171450 w 304800"/>
                    <a:gd name="connsiteY0" fmla="*/ 0 h 552450"/>
                    <a:gd name="connsiteX1" fmla="*/ 0 w 304800"/>
                    <a:gd name="connsiteY1" fmla="*/ 0 h 552450"/>
                    <a:gd name="connsiteX2" fmla="*/ 133350 w 304800"/>
                    <a:gd name="connsiteY2" fmla="*/ 38100 h 552450"/>
                    <a:gd name="connsiteX3" fmla="*/ 133350 w 304800"/>
                    <a:gd name="connsiteY3" fmla="*/ 257175 h 552450"/>
                    <a:gd name="connsiteX4" fmla="*/ 0 w 304800"/>
                    <a:gd name="connsiteY4" fmla="*/ 257175 h 552450"/>
                    <a:gd name="connsiteX5" fmla="*/ 0 w 304800"/>
                    <a:gd name="connsiteY5" fmla="*/ 295275 h 552450"/>
                    <a:gd name="connsiteX6" fmla="*/ 133350 w 304800"/>
                    <a:gd name="connsiteY6" fmla="*/ 295275 h 552450"/>
                    <a:gd name="connsiteX7" fmla="*/ 133350 w 304800"/>
                    <a:gd name="connsiteY7" fmla="*/ 514350 h 552450"/>
                    <a:gd name="connsiteX8" fmla="*/ 0 w 304800"/>
                    <a:gd name="connsiteY8" fmla="*/ 514350 h 552450"/>
                    <a:gd name="connsiteX9" fmla="*/ 0 w 304800"/>
                    <a:gd name="connsiteY9" fmla="*/ 552450 h 552450"/>
                    <a:gd name="connsiteX10" fmla="*/ 171450 w 304800"/>
                    <a:gd name="connsiteY10" fmla="*/ 552450 h 552450"/>
                    <a:gd name="connsiteX11" fmla="*/ 171450 w 304800"/>
                    <a:gd name="connsiteY11" fmla="*/ 295275 h 552450"/>
                    <a:gd name="connsiteX12" fmla="*/ 304800 w 304800"/>
                    <a:gd name="connsiteY12" fmla="*/ 295275 h 552450"/>
                    <a:gd name="connsiteX13" fmla="*/ 304800 w 304800"/>
                    <a:gd name="connsiteY13" fmla="*/ 257175 h 552450"/>
                    <a:gd name="connsiteX14" fmla="*/ 171450 w 304800"/>
                    <a:gd name="connsiteY14" fmla="*/ 257175 h 552450"/>
                    <a:gd name="connsiteX15" fmla="*/ 171450 w 304800"/>
                    <a:gd name="connsiteY15" fmla="*/ 0 h 552450"/>
                    <a:gd name="connsiteX0" fmla="*/ 171450 w 304800"/>
                    <a:gd name="connsiteY0" fmla="*/ 0 h 552450"/>
                    <a:gd name="connsiteX1" fmla="*/ 133350 w 304800"/>
                    <a:gd name="connsiteY1" fmla="*/ 38100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304800 w 304800"/>
                    <a:gd name="connsiteY12" fmla="*/ 257175 h 552450"/>
                    <a:gd name="connsiteX13" fmla="*/ 171450 w 304800"/>
                    <a:gd name="connsiteY13" fmla="*/ 257175 h 552450"/>
                    <a:gd name="connsiteX14" fmla="*/ 171450 w 304800"/>
                    <a:gd name="connsiteY14" fmla="*/ 0 h 552450"/>
                    <a:gd name="connsiteX0" fmla="*/ 171450 w 304800"/>
                    <a:gd name="connsiteY0" fmla="*/ 0 h 552450"/>
                    <a:gd name="connsiteX1" fmla="*/ 132160 w 304800"/>
                    <a:gd name="connsiteY1" fmla="*/ 3572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304800 w 304800"/>
                    <a:gd name="connsiteY12" fmla="*/ 257175 h 552450"/>
                    <a:gd name="connsiteX13" fmla="*/ 171450 w 304800"/>
                    <a:gd name="connsiteY13" fmla="*/ 257175 h 552450"/>
                    <a:gd name="connsiteX14" fmla="*/ 171450 w 304800"/>
                    <a:gd name="connsiteY14" fmla="*/ 0 h 552450"/>
                    <a:gd name="connsiteX0" fmla="*/ 171450 w 304800"/>
                    <a:gd name="connsiteY0" fmla="*/ 0 h 552450"/>
                    <a:gd name="connsiteX1" fmla="*/ 132160 w 304800"/>
                    <a:gd name="connsiteY1" fmla="*/ 3572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171450 w 304800"/>
                    <a:gd name="connsiteY12" fmla="*/ 257175 h 552450"/>
                    <a:gd name="connsiteX13" fmla="*/ 171450 w 304800"/>
                    <a:gd name="connsiteY13" fmla="*/ 0 h 552450"/>
                    <a:gd name="connsiteX0" fmla="*/ 171450 w 171450"/>
                    <a:gd name="connsiteY0" fmla="*/ 0 h 552450"/>
                    <a:gd name="connsiteX1" fmla="*/ 132160 w 171450"/>
                    <a:gd name="connsiteY1" fmla="*/ 3572 h 552450"/>
                    <a:gd name="connsiteX2" fmla="*/ 133350 w 171450"/>
                    <a:gd name="connsiteY2" fmla="*/ 257175 h 552450"/>
                    <a:gd name="connsiteX3" fmla="*/ 0 w 171450"/>
                    <a:gd name="connsiteY3" fmla="*/ 257175 h 552450"/>
                    <a:gd name="connsiteX4" fmla="*/ 0 w 171450"/>
                    <a:gd name="connsiteY4" fmla="*/ 295275 h 552450"/>
                    <a:gd name="connsiteX5" fmla="*/ 133350 w 171450"/>
                    <a:gd name="connsiteY5" fmla="*/ 295275 h 552450"/>
                    <a:gd name="connsiteX6" fmla="*/ 133350 w 171450"/>
                    <a:gd name="connsiteY6" fmla="*/ 514350 h 552450"/>
                    <a:gd name="connsiteX7" fmla="*/ 0 w 171450"/>
                    <a:gd name="connsiteY7" fmla="*/ 514350 h 552450"/>
                    <a:gd name="connsiteX8" fmla="*/ 0 w 171450"/>
                    <a:gd name="connsiteY8" fmla="*/ 552450 h 552450"/>
                    <a:gd name="connsiteX9" fmla="*/ 171450 w 171450"/>
                    <a:gd name="connsiteY9" fmla="*/ 552450 h 552450"/>
                    <a:gd name="connsiteX10" fmla="*/ 171450 w 171450"/>
                    <a:gd name="connsiteY10" fmla="*/ 295275 h 552450"/>
                    <a:gd name="connsiteX11" fmla="*/ 171450 w 171450"/>
                    <a:gd name="connsiteY11" fmla="*/ 257175 h 552450"/>
                    <a:gd name="connsiteX12" fmla="*/ 171450 w 171450"/>
                    <a:gd name="connsiteY12"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552450">
                      <a:moveTo>
                        <a:pt x="171450" y="0"/>
                      </a:moveTo>
                      <a:lnTo>
                        <a:pt x="132160" y="3572"/>
                      </a:lnTo>
                      <a:cubicBezTo>
                        <a:pt x="132557" y="88106"/>
                        <a:pt x="132953" y="172641"/>
                        <a:pt x="133350" y="257175"/>
                      </a:cubicBezTo>
                      <a:lnTo>
                        <a:pt x="0" y="257175"/>
                      </a:lnTo>
                      <a:lnTo>
                        <a:pt x="0" y="295275"/>
                      </a:lnTo>
                      <a:lnTo>
                        <a:pt x="133350" y="295275"/>
                      </a:lnTo>
                      <a:lnTo>
                        <a:pt x="133350" y="514350"/>
                      </a:lnTo>
                      <a:lnTo>
                        <a:pt x="0" y="514350"/>
                      </a:lnTo>
                      <a:lnTo>
                        <a:pt x="0" y="552450"/>
                      </a:lnTo>
                      <a:lnTo>
                        <a:pt x="171450" y="552450"/>
                      </a:lnTo>
                      <a:lnTo>
                        <a:pt x="171450" y="295275"/>
                      </a:lnTo>
                      <a:lnTo>
                        <a:pt x="171450" y="257175"/>
                      </a:lnTo>
                      <a:lnTo>
                        <a:pt x="17145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grpSp>
            <p:nvGrpSpPr>
              <p:cNvPr id="169" name="Group 168">
                <a:extLst>
                  <a:ext uri="{FF2B5EF4-FFF2-40B4-BE49-F238E27FC236}">
                    <a16:creationId xmlns:a16="http://schemas.microsoft.com/office/drawing/2014/main" id="{1ABC5674-4867-439D-ABA8-366499B6F509}"/>
                  </a:ext>
                </a:extLst>
              </p:cNvPr>
              <p:cNvGrpSpPr/>
              <p:nvPr/>
            </p:nvGrpSpPr>
            <p:grpSpPr>
              <a:xfrm flipH="1">
                <a:off x="1078625" y="4520760"/>
                <a:ext cx="600075" cy="342900"/>
                <a:chOff x="3604320" y="4597485"/>
                <a:chExt cx="600075" cy="342900"/>
              </a:xfrm>
              <a:grpFill/>
            </p:grpSpPr>
            <p:sp>
              <p:nvSpPr>
                <p:cNvPr id="170" name="Freeform: Shape 169">
                  <a:extLst>
                    <a:ext uri="{FF2B5EF4-FFF2-40B4-BE49-F238E27FC236}">
                      <a16:creationId xmlns:a16="http://schemas.microsoft.com/office/drawing/2014/main" id="{51E206EE-37FF-4568-9046-6BC40F54635D}"/>
                    </a:ext>
                  </a:extLst>
                </p:cNvPr>
                <p:cNvSpPr/>
                <p:nvPr/>
              </p:nvSpPr>
              <p:spPr>
                <a:xfrm rot="16200000">
                  <a:off x="3813870" y="4807035"/>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172" name="Freeform: Shape 171">
                  <a:extLst>
                    <a:ext uri="{FF2B5EF4-FFF2-40B4-BE49-F238E27FC236}">
                      <a16:creationId xmlns:a16="http://schemas.microsoft.com/office/drawing/2014/main" id="{A1E8C759-96A1-4D13-99B7-34C80B50D409}"/>
                    </a:ext>
                  </a:extLst>
                </p:cNvPr>
                <p:cNvSpPr/>
                <p:nvPr/>
              </p:nvSpPr>
              <p:spPr>
                <a:xfrm rot="16200000">
                  <a:off x="4071045" y="4807035"/>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174" name="Freeform: Shape 173">
                  <a:extLst>
                    <a:ext uri="{FF2B5EF4-FFF2-40B4-BE49-F238E27FC236}">
                      <a16:creationId xmlns:a16="http://schemas.microsoft.com/office/drawing/2014/main" id="{5A8B5F9D-29B0-4372-AA76-D33ADF6979A2}"/>
                    </a:ext>
                  </a:extLst>
                </p:cNvPr>
                <p:cNvSpPr/>
                <p:nvPr/>
              </p:nvSpPr>
              <p:spPr>
                <a:xfrm rot="16200000">
                  <a:off x="3794820" y="4406985"/>
                  <a:ext cx="171450" cy="552450"/>
                </a:xfrm>
                <a:custGeom>
                  <a:avLst/>
                  <a:gdLst>
                    <a:gd name="connsiteX0" fmla="*/ 171450 w 304800"/>
                    <a:gd name="connsiteY0" fmla="*/ 0 h 552450"/>
                    <a:gd name="connsiteX1" fmla="*/ 0 w 304800"/>
                    <a:gd name="connsiteY1" fmla="*/ 0 h 552450"/>
                    <a:gd name="connsiteX2" fmla="*/ 0 w 304800"/>
                    <a:gd name="connsiteY2" fmla="*/ 38100 h 552450"/>
                    <a:gd name="connsiteX3" fmla="*/ 133350 w 304800"/>
                    <a:gd name="connsiteY3" fmla="*/ 38100 h 552450"/>
                    <a:gd name="connsiteX4" fmla="*/ 133350 w 304800"/>
                    <a:gd name="connsiteY4" fmla="*/ 257175 h 552450"/>
                    <a:gd name="connsiteX5" fmla="*/ 0 w 304800"/>
                    <a:gd name="connsiteY5" fmla="*/ 257175 h 552450"/>
                    <a:gd name="connsiteX6" fmla="*/ 0 w 304800"/>
                    <a:gd name="connsiteY6" fmla="*/ 295275 h 552450"/>
                    <a:gd name="connsiteX7" fmla="*/ 133350 w 304800"/>
                    <a:gd name="connsiteY7" fmla="*/ 295275 h 552450"/>
                    <a:gd name="connsiteX8" fmla="*/ 133350 w 304800"/>
                    <a:gd name="connsiteY8" fmla="*/ 514350 h 552450"/>
                    <a:gd name="connsiteX9" fmla="*/ 0 w 304800"/>
                    <a:gd name="connsiteY9" fmla="*/ 514350 h 552450"/>
                    <a:gd name="connsiteX10" fmla="*/ 0 w 304800"/>
                    <a:gd name="connsiteY10" fmla="*/ 552450 h 552450"/>
                    <a:gd name="connsiteX11" fmla="*/ 171450 w 304800"/>
                    <a:gd name="connsiteY11" fmla="*/ 552450 h 552450"/>
                    <a:gd name="connsiteX12" fmla="*/ 171450 w 304800"/>
                    <a:gd name="connsiteY12" fmla="*/ 295275 h 552450"/>
                    <a:gd name="connsiteX13" fmla="*/ 304800 w 304800"/>
                    <a:gd name="connsiteY13" fmla="*/ 295275 h 552450"/>
                    <a:gd name="connsiteX14" fmla="*/ 304800 w 304800"/>
                    <a:gd name="connsiteY14" fmla="*/ 257175 h 552450"/>
                    <a:gd name="connsiteX15" fmla="*/ 171450 w 304800"/>
                    <a:gd name="connsiteY15" fmla="*/ 257175 h 552450"/>
                    <a:gd name="connsiteX16" fmla="*/ 171450 w 304800"/>
                    <a:gd name="connsiteY16" fmla="*/ 0 h 552450"/>
                    <a:gd name="connsiteX0" fmla="*/ 171450 w 304800"/>
                    <a:gd name="connsiteY0" fmla="*/ 0 h 552450"/>
                    <a:gd name="connsiteX1" fmla="*/ 0 w 304800"/>
                    <a:gd name="connsiteY1" fmla="*/ 0 h 552450"/>
                    <a:gd name="connsiteX2" fmla="*/ 133350 w 304800"/>
                    <a:gd name="connsiteY2" fmla="*/ 38100 h 552450"/>
                    <a:gd name="connsiteX3" fmla="*/ 133350 w 304800"/>
                    <a:gd name="connsiteY3" fmla="*/ 257175 h 552450"/>
                    <a:gd name="connsiteX4" fmla="*/ 0 w 304800"/>
                    <a:gd name="connsiteY4" fmla="*/ 257175 h 552450"/>
                    <a:gd name="connsiteX5" fmla="*/ 0 w 304800"/>
                    <a:gd name="connsiteY5" fmla="*/ 295275 h 552450"/>
                    <a:gd name="connsiteX6" fmla="*/ 133350 w 304800"/>
                    <a:gd name="connsiteY6" fmla="*/ 295275 h 552450"/>
                    <a:gd name="connsiteX7" fmla="*/ 133350 w 304800"/>
                    <a:gd name="connsiteY7" fmla="*/ 514350 h 552450"/>
                    <a:gd name="connsiteX8" fmla="*/ 0 w 304800"/>
                    <a:gd name="connsiteY8" fmla="*/ 514350 h 552450"/>
                    <a:gd name="connsiteX9" fmla="*/ 0 w 304800"/>
                    <a:gd name="connsiteY9" fmla="*/ 552450 h 552450"/>
                    <a:gd name="connsiteX10" fmla="*/ 171450 w 304800"/>
                    <a:gd name="connsiteY10" fmla="*/ 552450 h 552450"/>
                    <a:gd name="connsiteX11" fmla="*/ 171450 w 304800"/>
                    <a:gd name="connsiteY11" fmla="*/ 295275 h 552450"/>
                    <a:gd name="connsiteX12" fmla="*/ 304800 w 304800"/>
                    <a:gd name="connsiteY12" fmla="*/ 295275 h 552450"/>
                    <a:gd name="connsiteX13" fmla="*/ 304800 w 304800"/>
                    <a:gd name="connsiteY13" fmla="*/ 257175 h 552450"/>
                    <a:gd name="connsiteX14" fmla="*/ 171450 w 304800"/>
                    <a:gd name="connsiteY14" fmla="*/ 257175 h 552450"/>
                    <a:gd name="connsiteX15" fmla="*/ 171450 w 304800"/>
                    <a:gd name="connsiteY15" fmla="*/ 0 h 552450"/>
                    <a:gd name="connsiteX0" fmla="*/ 171450 w 304800"/>
                    <a:gd name="connsiteY0" fmla="*/ 0 h 552450"/>
                    <a:gd name="connsiteX1" fmla="*/ 133350 w 304800"/>
                    <a:gd name="connsiteY1" fmla="*/ 38100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304800 w 304800"/>
                    <a:gd name="connsiteY12" fmla="*/ 257175 h 552450"/>
                    <a:gd name="connsiteX13" fmla="*/ 171450 w 304800"/>
                    <a:gd name="connsiteY13" fmla="*/ 257175 h 552450"/>
                    <a:gd name="connsiteX14" fmla="*/ 171450 w 304800"/>
                    <a:gd name="connsiteY14" fmla="*/ 0 h 552450"/>
                    <a:gd name="connsiteX0" fmla="*/ 171450 w 304800"/>
                    <a:gd name="connsiteY0" fmla="*/ 0 h 552450"/>
                    <a:gd name="connsiteX1" fmla="*/ 132160 w 304800"/>
                    <a:gd name="connsiteY1" fmla="*/ 3572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304800 w 304800"/>
                    <a:gd name="connsiteY12" fmla="*/ 257175 h 552450"/>
                    <a:gd name="connsiteX13" fmla="*/ 171450 w 304800"/>
                    <a:gd name="connsiteY13" fmla="*/ 257175 h 552450"/>
                    <a:gd name="connsiteX14" fmla="*/ 171450 w 304800"/>
                    <a:gd name="connsiteY14" fmla="*/ 0 h 552450"/>
                    <a:gd name="connsiteX0" fmla="*/ 171450 w 304800"/>
                    <a:gd name="connsiteY0" fmla="*/ 0 h 552450"/>
                    <a:gd name="connsiteX1" fmla="*/ 132160 w 304800"/>
                    <a:gd name="connsiteY1" fmla="*/ 3572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171450 w 304800"/>
                    <a:gd name="connsiteY12" fmla="*/ 257175 h 552450"/>
                    <a:gd name="connsiteX13" fmla="*/ 171450 w 304800"/>
                    <a:gd name="connsiteY13" fmla="*/ 0 h 552450"/>
                    <a:gd name="connsiteX0" fmla="*/ 171450 w 171450"/>
                    <a:gd name="connsiteY0" fmla="*/ 0 h 552450"/>
                    <a:gd name="connsiteX1" fmla="*/ 132160 w 171450"/>
                    <a:gd name="connsiteY1" fmla="*/ 3572 h 552450"/>
                    <a:gd name="connsiteX2" fmla="*/ 133350 w 171450"/>
                    <a:gd name="connsiteY2" fmla="*/ 257175 h 552450"/>
                    <a:gd name="connsiteX3" fmla="*/ 0 w 171450"/>
                    <a:gd name="connsiteY3" fmla="*/ 257175 h 552450"/>
                    <a:gd name="connsiteX4" fmla="*/ 0 w 171450"/>
                    <a:gd name="connsiteY4" fmla="*/ 295275 h 552450"/>
                    <a:gd name="connsiteX5" fmla="*/ 133350 w 171450"/>
                    <a:gd name="connsiteY5" fmla="*/ 295275 h 552450"/>
                    <a:gd name="connsiteX6" fmla="*/ 133350 w 171450"/>
                    <a:gd name="connsiteY6" fmla="*/ 514350 h 552450"/>
                    <a:gd name="connsiteX7" fmla="*/ 0 w 171450"/>
                    <a:gd name="connsiteY7" fmla="*/ 514350 h 552450"/>
                    <a:gd name="connsiteX8" fmla="*/ 0 w 171450"/>
                    <a:gd name="connsiteY8" fmla="*/ 552450 h 552450"/>
                    <a:gd name="connsiteX9" fmla="*/ 171450 w 171450"/>
                    <a:gd name="connsiteY9" fmla="*/ 552450 h 552450"/>
                    <a:gd name="connsiteX10" fmla="*/ 171450 w 171450"/>
                    <a:gd name="connsiteY10" fmla="*/ 295275 h 552450"/>
                    <a:gd name="connsiteX11" fmla="*/ 171450 w 171450"/>
                    <a:gd name="connsiteY11" fmla="*/ 257175 h 552450"/>
                    <a:gd name="connsiteX12" fmla="*/ 171450 w 171450"/>
                    <a:gd name="connsiteY12"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552450">
                      <a:moveTo>
                        <a:pt x="171450" y="0"/>
                      </a:moveTo>
                      <a:lnTo>
                        <a:pt x="132160" y="3572"/>
                      </a:lnTo>
                      <a:cubicBezTo>
                        <a:pt x="132557" y="88106"/>
                        <a:pt x="132953" y="172641"/>
                        <a:pt x="133350" y="257175"/>
                      </a:cubicBezTo>
                      <a:lnTo>
                        <a:pt x="0" y="257175"/>
                      </a:lnTo>
                      <a:lnTo>
                        <a:pt x="0" y="295275"/>
                      </a:lnTo>
                      <a:lnTo>
                        <a:pt x="133350" y="295275"/>
                      </a:lnTo>
                      <a:lnTo>
                        <a:pt x="133350" y="514350"/>
                      </a:lnTo>
                      <a:lnTo>
                        <a:pt x="0" y="514350"/>
                      </a:lnTo>
                      <a:lnTo>
                        <a:pt x="0" y="552450"/>
                      </a:lnTo>
                      <a:lnTo>
                        <a:pt x="171450" y="552450"/>
                      </a:lnTo>
                      <a:lnTo>
                        <a:pt x="171450" y="295275"/>
                      </a:lnTo>
                      <a:lnTo>
                        <a:pt x="171450" y="257175"/>
                      </a:lnTo>
                      <a:lnTo>
                        <a:pt x="17145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grpSp>
      </p:grpSp>
      <p:sp>
        <p:nvSpPr>
          <p:cNvPr id="195" name="Freeform: Shape 194">
            <a:extLst>
              <a:ext uri="{FF2B5EF4-FFF2-40B4-BE49-F238E27FC236}">
                <a16:creationId xmlns:a16="http://schemas.microsoft.com/office/drawing/2014/main" id="{F0250077-0841-4AF5-AD7B-56EBEC7CD1C5}"/>
              </a:ext>
            </a:extLst>
          </p:cNvPr>
          <p:cNvSpPr/>
          <p:nvPr/>
        </p:nvSpPr>
        <p:spPr>
          <a:xfrm>
            <a:off x="3364798" y="2968442"/>
            <a:ext cx="302963" cy="302963"/>
          </a:xfrm>
          <a:custGeom>
            <a:avLst/>
            <a:gdLst>
              <a:gd name="connsiteX0" fmla="*/ 119063 w 238125"/>
              <a:gd name="connsiteY0" fmla="*/ 0 h 238125"/>
              <a:gd name="connsiteX1" fmla="*/ 0 w 238125"/>
              <a:gd name="connsiteY1" fmla="*/ 119063 h 238125"/>
              <a:gd name="connsiteX2" fmla="*/ 119063 w 238125"/>
              <a:gd name="connsiteY2" fmla="*/ 238125 h 238125"/>
              <a:gd name="connsiteX3" fmla="*/ 238125 w 238125"/>
              <a:gd name="connsiteY3" fmla="*/ 119063 h 238125"/>
              <a:gd name="connsiteX4" fmla="*/ 119063 w 238125"/>
              <a:gd name="connsiteY4" fmla="*/ 0 h 238125"/>
              <a:gd name="connsiteX5" fmla="*/ 119063 w 238125"/>
              <a:gd name="connsiteY5" fmla="*/ 46101 h 238125"/>
              <a:gd name="connsiteX6" fmla="*/ 152591 w 238125"/>
              <a:gd name="connsiteY6" fmla="*/ 79439 h 238125"/>
              <a:gd name="connsiteX7" fmla="*/ 119253 w 238125"/>
              <a:gd name="connsiteY7" fmla="*/ 112967 h 238125"/>
              <a:gd name="connsiteX8" fmla="*/ 85725 w 238125"/>
              <a:gd name="connsiteY8" fmla="*/ 79629 h 238125"/>
              <a:gd name="connsiteX9" fmla="*/ 85725 w 238125"/>
              <a:gd name="connsiteY9" fmla="*/ 79534 h 238125"/>
              <a:gd name="connsiteX10" fmla="*/ 119063 w 238125"/>
              <a:gd name="connsiteY10" fmla="*/ 46101 h 238125"/>
              <a:gd name="connsiteX11" fmla="*/ 185738 w 238125"/>
              <a:gd name="connsiteY11" fmla="*/ 180118 h 238125"/>
              <a:gd name="connsiteX12" fmla="*/ 52388 w 238125"/>
              <a:gd name="connsiteY12" fmla="*/ 180118 h 238125"/>
              <a:gd name="connsiteX13" fmla="*/ 52388 w 238125"/>
              <a:gd name="connsiteY13" fmla="*/ 154400 h 238125"/>
              <a:gd name="connsiteX14" fmla="*/ 59055 w 238125"/>
              <a:gd name="connsiteY14" fmla="*/ 141065 h 238125"/>
              <a:gd name="connsiteX15" fmla="*/ 91535 w 238125"/>
              <a:gd name="connsiteY15" fmla="*/ 125825 h 238125"/>
              <a:gd name="connsiteX16" fmla="*/ 119063 w 238125"/>
              <a:gd name="connsiteY16" fmla="*/ 121729 h 238125"/>
              <a:gd name="connsiteX17" fmla="*/ 146590 w 238125"/>
              <a:gd name="connsiteY17" fmla="*/ 125825 h 238125"/>
              <a:gd name="connsiteX18" fmla="*/ 179165 w 238125"/>
              <a:gd name="connsiteY18" fmla="*/ 141732 h 238125"/>
              <a:gd name="connsiteX19" fmla="*/ 185833 w 238125"/>
              <a:gd name="connsiteY19" fmla="*/ 155067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8125" h="238125">
                <a:moveTo>
                  <a:pt x="119063" y="0"/>
                </a:moveTo>
                <a:cubicBezTo>
                  <a:pt x="53306" y="0"/>
                  <a:pt x="0" y="53306"/>
                  <a:pt x="0" y="119063"/>
                </a:cubicBezTo>
                <a:cubicBezTo>
                  <a:pt x="0" y="184819"/>
                  <a:pt x="53306" y="238125"/>
                  <a:pt x="119063" y="238125"/>
                </a:cubicBezTo>
                <a:cubicBezTo>
                  <a:pt x="184819" y="238125"/>
                  <a:pt x="238125" y="184819"/>
                  <a:pt x="238125" y="119063"/>
                </a:cubicBezTo>
                <a:cubicBezTo>
                  <a:pt x="238125" y="53306"/>
                  <a:pt x="184819" y="0"/>
                  <a:pt x="119063" y="0"/>
                </a:cubicBezTo>
                <a:close/>
                <a:moveTo>
                  <a:pt x="119063" y="46101"/>
                </a:moveTo>
                <a:cubicBezTo>
                  <a:pt x="137527" y="46049"/>
                  <a:pt x="152538" y="60974"/>
                  <a:pt x="152591" y="79439"/>
                </a:cubicBezTo>
                <a:cubicBezTo>
                  <a:pt x="152643" y="97903"/>
                  <a:pt x="137717" y="112913"/>
                  <a:pt x="119253" y="112967"/>
                </a:cubicBezTo>
                <a:cubicBezTo>
                  <a:pt x="100789" y="113019"/>
                  <a:pt x="85777" y="98093"/>
                  <a:pt x="85725" y="79629"/>
                </a:cubicBezTo>
                <a:cubicBezTo>
                  <a:pt x="85725" y="79598"/>
                  <a:pt x="85725" y="79565"/>
                  <a:pt x="85725" y="79534"/>
                </a:cubicBezTo>
                <a:cubicBezTo>
                  <a:pt x="85725" y="61107"/>
                  <a:pt x="100635" y="46153"/>
                  <a:pt x="119063" y="46101"/>
                </a:cubicBezTo>
                <a:close/>
                <a:moveTo>
                  <a:pt x="185738" y="180118"/>
                </a:moveTo>
                <a:lnTo>
                  <a:pt x="52388" y="180118"/>
                </a:lnTo>
                <a:lnTo>
                  <a:pt x="52388" y="154400"/>
                </a:lnTo>
                <a:cubicBezTo>
                  <a:pt x="52514" y="149184"/>
                  <a:pt x="54958" y="144296"/>
                  <a:pt x="59055" y="141065"/>
                </a:cubicBezTo>
                <a:cubicBezTo>
                  <a:pt x="68956" y="134210"/>
                  <a:pt x="79935" y="129059"/>
                  <a:pt x="91535" y="125825"/>
                </a:cubicBezTo>
                <a:cubicBezTo>
                  <a:pt x="100491" y="123254"/>
                  <a:pt x="109746" y="121877"/>
                  <a:pt x="119063" y="121729"/>
                </a:cubicBezTo>
                <a:cubicBezTo>
                  <a:pt x="128388" y="121757"/>
                  <a:pt x="137660" y="123137"/>
                  <a:pt x="146590" y="125825"/>
                </a:cubicBezTo>
                <a:cubicBezTo>
                  <a:pt x="158404" y="128893"/>
                  <a:pt x="169481" y="134302"/>
                  <a:pt x="179165" y="141732"/>
                </a:cubicBezTo>
                <a:cubicBezTo>
                  <a:pt x="183262" y="144963"/>
                  <a:pt x="185706" y="149851"/>
                  <a:pt x="185833" y="155067"/>
                </a:cubicBez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196" name="Arrow: Left 195">
            <a:extLst>
              <a:ext uri="{FF2B5EF4-FFF2-40B4-BE49-F238E27FC236}">
                <a16:creationId xmlns:a16="http://schemas.microsoft.com/office/drawing/2014/main" id="{4E0C4200-B4A5-4B09-96E6-CF30E8BBD5F8}"/>
              </a:ext>
            </a:extLst>
          </p:cNvPr>
          <p:cNvSpPr/>
          <p:nvPr/>
        </p:nvSpPr>
        <p:spPr bwMode="auto">
          <a:xfrm>
            <a:off x="4265074" y="2782500"/>
            <a:ext cx="1585402" cy="132710"/>
          </a:xfrm>
          <a:prstGeom prst="leftArrow">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97" name="Freeform: Shape 196">
            <a:extLst>
              <a:ext uri="{FF2B5EF4-FFF2-40B4-BE49-F238E27FC236}">
                <a16:creationId xmlns:a16="http://schemas.microsoft.com/office/drawing/2014/main" id="{2E644566-6E75-448E-8CC2-EB287DECFD66}"/>
              </a:ext>
            </a:extLst>
          </p:cNvPr>
          <p:cNvSpPr/>
          <p:nvPr/>
        </p:nvSpPr>
        <p:spPr>
          <a:xfrm>
            <a:off x="4087815" y="2765222"/>
            <a:ext cx="157264" cy="157264"/>
          </a:xfrm>
          <a:custGeom>
            <a:avLst/>
            <a:gdLst>
              <a:gd name="connsiteX0" fmla="*/ 119063 w 238125"/>
              <a:gd name="connsiteY0" fmla="*/ 0 h 238125"/>
              <a:gd name="connsiteX1" fmla="*/ 0 w 238125"/>
              <a:gd name="connsiteY1" fmla="*/ 119063 h 238125"/>
              <a:gd name="connsiteX2" fmla="*/ 119063 w 238125"/>
              <a:gd name="connsiteY2" fmla="*/ 238125 h 238125"/>
              <a:gd name="connsiteX3" fmla="*/ 238125 w 238125"/>
              <a:gd name="connsiteY3" fmla="*/ 119063 h 238125"/>
              <a:gd name="connsiteX4" fmla="*/ 119063 w 238125"/>
              <a:gd name="connsiteY4" fmla="*/ 0 h 238125"/>
              <a:gd name="connsiteX5" fmla="*/ 119063 w 238125"/>
              <a:gd name="connsiteY5" fmla="*/ 46101 h 238125"/>
              <a:gd name="connsiteX6" fmla="*/ 152591 w 238125"/>
              <a:gd name="connsiteY6" fmla="*/ 79439 h 238125"/>
              <a:gd name="connsiteX7" fmla="*/ 119253 w 238125"/>
              <a:gd name="connsiteY7" fmla="*/ 112967 h 238125"/>
              <a:gd name="connsiteX8" fmla="*/ 85725 w 238125"/>
              <a:gd name="connsiteY8" fmla="*/ 79629 h 238125"/>
              <a:gd name="connsiteX9" fmla="*/ 85725 w 238125"/>
              <a:gd name="connsiteY9" fmla="*/ 79534 h 238125"/>
              <a:gd name="connsiteX10" fmla="*/ 119063 w 238125"/>
              <a:gd name="connsiteY10" fmla="*/ 46101 h 238125"/>
              <a:gd name="connsiteX11" fmla="*/ 185738 w 238125"/>
              <a:gd name="connsiteY11" fmla="*/ 180118 h 238125"/>
              <a:gd name="connsiteX12" fmla="*/ 52388 w 238125"/>
              <a:gd name="connsiteY12" fmla="*/ 180118 h 238125"/>
              <a:gd name="connsiteX13" fmla="*/ 52388 w 238125"/>
              <a:gd name="connsiteY13" fmla="*/ 154400 h 238125"/>
              <a:gd name="connsiteX14" fmla="*/ 59055 w 238125"/>
              <a:gd name="connsiteY14" fmla="*/ 141065 h 238125"/>
              <a:gd name="connsiteX15" fmla="*/ 91535 w 238125"/>
              <a:gd name="connsiteY15" fmla="*/ 125825 h 238125"/>
              <a:gd name="connsiteX16" fmla="*/ 119063 w 238125"/>
              <a:gd name="connsiteY16" fmla="*/ 121729 h 238125"/>
              <a:gd name="connsiteX17" fmla="*/ 146590 w 238125"/>
              <a:gd name="connsiteY17" fmla="*/ 125825 h 238125"/>
              <a:gd name="connsiteX18" fmla="*/ 179165 w 238125"/>
              <a:gd name="connsiteY18" fmla="*/ 141732 h 238125"/>
              <a:gd name="connsiteX19" fmla="*/ 185833 w 238125"/>
              <a:gd name="connsiteY19" fmla="*/ 155067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8125" h="238125">
                <a:moveTo>
                  <a:pt x="119063" y="0"/>
                </a:moveTo>
                <a:cubicBezTo>
                  <a:pt x="53306" y="0"/>
                  <a:pt x="0" y="53306"/>
                  <a:pt x="0" y="119063"/>
                </a:cubicBezTo>
                <a:cubicBezTo>
                  <a:pt x="0" y="184819"/>
                  <a:pt x="53306" y="238125"/>
                  <a:pt x="119063" y="238125"/>
                </a:cubicBezTo>
                <a:cubicBezTo>
                  <a:pt x="184819" y="238125"/>
                  <a:pt x="238125" y="184819"/>
                  <a:pt x="238125" y="119063"/>
                </a:cubicBezTo>
                <a:cubicBezTo>
                  <a:pt x="238125" y="53306"/>
                  <a:pt x="184819" y="0"/>
                  <a:pt x="119063" y="0"/>
                </a:cubicBezTo>
                <a:close/>
                <a:moveTo>
                  <a:pt x="119063" y="46101"/>
                </a:moveTo>
                <a:cubicBezTo>
                  <a:pt x="137527" y="46049"/>
                  <a:pt x="152538" y="60974"/>
                  <a:pt x="152591" y="79439"/>
                </a:cubicBezTo>
                <a:cubicBezTo>
                  <a:pt x="152643" y="97903"/>
                  <a:pt x="137717" y="112913"/>
                  <a:pt x="119253" y="112967"/>
                </a:cubicBezTo>
                <a:cubicBezTo>
                  <a:pt x="100789" y="113019"/>
                  <a:pt x="85777" y="98093"/>
                  <a:pt x="85725" y="79629"/>
                </a:cubicBezTo>
                <a:cubicBezTo>
                  <a:pt x="85725" y="79598"/>
                  <a:pt x="85725" y="79565"/>
                  <a:pt x="85725" y="79534"/>
                </a:cubicBezTo>
                <a:cubicBezTo>
                  <a:pt x="85725" y="61107"/>
                  <a:pt x="100635" y="46153"/>
                  <a:pt x="119063" y="46101"/>
                </a:cubicBezTo>
                <a:close/>
                <a:moveTo>
                  <a:pt x="185738" y="180118"/>
                </a:moveTo>
                <a:lnTo>
                  <a:pt x="52388" y="180118"/>
                </a:lnTo>
                <a:lnTo>
                  <a:pt x="52388" y="154400"/>
                </a:lnTo>
                <a:cubicBezTo>
                  <a:pt x="52514" y="149184"/>
                  <a:pt x="54958" y="144296"/>
                  <a:pt x="59055" y="141065"/>
                </a:cubicBezTo>
                <a:cubicBezTo>
                  <a:pt x="68956" y="134210"/>
                  <a:pt x="79935" y="129059"/>
                  <a:pt x="91535" y="125825"/>
                </a:cubicBezTo>
                <a:cubicBezTo>
                  <a:pt x="100491" y="123254"/>
                  <a:pt x="109746" y="121877"/>
                  <a:pt x="119063" y="121729"/>
                </a:cubicBezTo>
                <a:cubicBezTo>
                  <a:pt x="128388" y="121757"/>
                  <a:pt x="137660" y="123137"/>
                  <a:pt x="146590" y="125825"/>
                </a:cubicBezTo>
                <a:cubicBezTo>
                  <a:pt x="158404" y="128893"/>
                  <a:pt x="169481" y="134302"/>
                  <a:pt x="179165" y="141732"/>
                </a:cubicBezTo>
                <a:cubicBezTo>
                  <a:pt x="183262" y="144963"/>
                  <a:pt x="185706" y="149851"/>
                  <a:pt x="185833" y="155067"/>
                </a:cubicBezTo>
                <a:close/>
              </a:path>
            </a:pathLst>
          </a:custGeom>
          <a:solidFill>
            <a:srgbClr val="FF0000">
              <a:alpha val="74902"/>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nvGrpSpPr>
          <p:cNvPr id="198" name="Group 197">
            <a:extLst>
              <a:ext uri="{FF2B5EF4-FFF2-40B4-BE49-F238E27FC236}">
                <a16:creationId xmlns:a16="http://schemas.microsoft.com/office/drawing/2014/main" id="{E6126983-A214-437E-88D4-B53A1E5123FE}"/>
              </a:ext>
            </a:extLst>
          </p:cNvPr>
          <p:cNvGrpSpPr/>
          <p:nvPr/>
        </p:nvGrpSpPr>
        <p:grpSpPr>
          <a:xfrm>
            <a:off x="3273275" y="2239763"/>
            <a:ext cx="1285905" cy="1696573"/>
            <a:chOff x="3757579" y="4064937"/>
            <a:chExt cx="704648" cy="929685"/>
          </a:xfrm>
        </p:grpSpPr>
        <p:pic>
          <p:nvPicPr>
            <p:cNvPr id="199" name="Graphic 198" descr="Arrow: Slight curve">
              <a:extLst>
                <a:ext uri="{FF2B5EF4-FFF2-40B4-BE49-F238E27FC236}">
                  <a16:creationId xmlns:a16="http://schemas.microsoft.com/office/drawing/2014/main" id="{816F682B-7B71-4B6E-B7BF-2AD997BA8C3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9000000">
              <a:off x="3758121" y="4265136"/>
              <a:ext cx="471318" cy="471318"/>
            </a:xfrm>
            <a:prstGeom prst="rect">
              <a:avLst/>
            </a:prstGeom>
          </p:spPr>
        </p:pic>
        <p:pic>
          <p:nvPicPr>
            <p:cNvPr id="200" name="Graphic 199" descr="Arrow: Slight curve">
              <a:extLst>
                <a:ext uri="{FF2B5EF4-FFF2-40B4-BE49-F238E27FC236}">
                  <a16:creationId xmlns:a16="http://schemas.microsoft.com/office/drawing/2014/main" id="{3EEDA8A6-D127-4492-BA72-61668466380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821813" flipH="1">
              <a:off x="3757579" y="4064937"/>
              <a:ext cx="471318" cy="471318"/>
            </a:xfrm>
            <a:prstGeom prst="rect">
              <a:avLst/>
            </a:prstGeom>
          </p:spPr>
        </p:pic>
        <p:pic>
          <p:nvPicPr>
            <p:cNvPr id="201" name="Graphic 200" descr="Arrow: Counter-clockwise curve">
              <a:extLst>
                <a:ext uri="{FF2B5EF4-FFF2-40B4-BE49-F238E27FC236}">
                  <a16:creationId xmlns:a16="http://schemas.microsoft.com/office/drawing/2014/main" id="{793D3E5A-8F7B-43A7-B413-EA4B523AD6B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702927" flipH="1" flipV="1">
              <a:off x="3861289" y="4393684"/>
              <a:ext cx="600938" cy="600938"/>
            </a:xfrm>
            <a:prstGeom prst="rect">
              <a:avLst/>
            </a:prstGeom>
          </p:spPr>
        </p:pic>
      </p:grpSp>
      <p:grpSp>
        <p:nvGrpSpPr>
          <p:cNvPr id="202" name="Group 201">
            <a:extLst>
              <a:ext uri="{FF2B5EF4-FFF2-40B4-BE49-F238E27FC236}">
                <a16:creationId xmlns:a16="http://schemas.microsoft.com/office/drawing/2014/main" id="{BDC10AE5-FDFC-409D-827F-CBB8D04D8B01}"/>
              </a:ext>
            </a:extLst>
          </p:cNvPr>
          <p:cNvGrpSpPr/>
          <p:nvPr/>
        </p:nvGrpSpPr>
        <p:grpSpPr>
          <a:xfrm>
            <a:off x="393263" y="3063796"/>
            <a:ext cx="1139987" cy="289154"/>
            <a:chOff x="-2886460" y="1195910"/>
            <a:chExt cx="3605020" cy="914400"/>
          </a:xfrm>
          <a:solidFill>
            <a:schemeClr val="accent1"/>
          </a:solidFill>
        </p:grpSpPr>
        <p:pic>
          <p:nvPicPr>
            <p:cNvPr id="203" name="Graphic 202" descr="Network diagram">
              <a:extLst>
                <a:ext uri="{FF2B5EF4-FFF2-40B4-BE49-F238E27FC236}">
                  <a16:creationId xmlns:a16="http://schemas.microsoft.com/office/drawing/2014/main" id="{18FFFA10-EC72-49D5-9D9B-558B17E980E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529800" y="1195910"/>
              <a:ext cx="914400" cy="914400"/>
            </a:xfrm>
            <a:prstGeom prst="rect">
              <a:avLst/>
            </a:prstGeom>
          </p:spPr>
        </p:pic>
        <p:grpSp>
          <p:nvGrpSpPr>
            <p:cNvPr id="204" name="Group 203">
              <a:extLst>
                <a:ext uri="{FF2B5EF4-FFF2-40B4-BE49-F238E27FC236}">
                  <a16:creationId xmlns:a16="http://schemas.microsoft.com/office/drawing/2014/main" id="{216CA166-D4E4-4DE5-8E2F-C0E84FD5B010}"/>
                </a:ext>
              </a:extLst>
            </p:cNvPr>
            <p:cNvGrpSpPr/>
            <p:nvPr/>
          </p:nvGrpSpPr>
          <p:grpSpPr>
            <a:xfrm>
              <a:off x="-2886460" y="1634058"/>
              <a:ext cx="3605020" cy="342902"/>
              <a:chOff x="1078625" y="4520760"/>
              <a:chExt cx="3605020" cy="342902"/>
            </a:xfrm>
            <a:grpFill/>
          </p:grpSpPr>
          <p:grpSp>
            <p:nvGrpSpPr>
              <p:cNvPr id="205" name="Group 204">
                <a:extLst>
                  <a:ext uri="{FF2B5EF4-FFF2-40B4-BE49-F238E27FC236}">
                    <a16:creationId xmlns:a16="http://schemas.microsoft.com/office/drawing/2014/main" id="{F4C3E068-358F-455E-AE52-64D66ADE47CA}"/>
                  </a:ext>
                </a:extLst>
              </p:cNvPr>
              <p:cNvGrpSpPr/>
              <p:nvPr/>
            </p:nvGrpSpPr>
            <p:grpSpPr>
              <a:xfrm>
                <a:off x="1564635" y="4520762"/>
                <a:ext cx="2643360" cy="342900"/>
                <a:chOff x="1217925" y="4594934"/>
                <a:chExt cx="2643360" cy="342900"/>
              </a:xfrm>
              <a:grpFill/>
            </p:grpSpPr>
            <p:grpSp>
              <p:nvGrpSpPr>
                <p:cNvPr id="214" name="Group 213">
                  <a:extLst>
                    <a:ext uri="{FF2B5EF4-FFF2-40B4-BE49-F238E27FC236}">
                      <a16:creationId xmlns:a16="http://schemas.microsoft.com/office/drawing/2014/main" id="{9A08897C-234A-45CE-8551-91973731E47B}"/>
                    </a:ext>
                  </a:extLst>
                </p:cNvPr>
                <p:cNvGrpSpPr/>
                <p:nvPr/>
              </p:nvGrpSpPr>
              <p:grpSpPr>
                <a:xfrm>
                  <a:off x="2775435" y="4594934"/>
                  <a:ext cx="600075" cy="342900"/>
                  <a:chOff x="3604320" y="4597485"/>
                  <a:chExt cx="600075" cy="342900"/>
                </a:xfrm>
                <a:grpFill/>
              </p:grpSpPr>
              <p:sp>
                <p:nvSpPr>
                  <p:cNvPr id="227" name="Freeform: Shape 226">
                    <a:extLst>
                      <a:ext uri="{FF2B5EF4-FFF2-40B4-BE49-F238E27FC236}">
                        <a16:creationId xmlns:a16="http://schemas.microsoft.com/office/drawing/2014/main" id="{0C7B0EF1-C408-4AE5-A0F1-B991090331A2}"/>
                      </a:ext>
                    </a:extLst>
                  </p:cNvPr>
                  <p:cNvSpPr/>
                  <p:nvPr/>
                </p:nvSpPr>
                <p:spPr>
                  <a:xfrm rot="16200000">
                    <a:off x="3813870" y="4807035"/>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28" name="Freeform: Shape 227">
                    <a:extLst>
                      <a:ext uri="{FF2B5EF4-FFF2-40B4-BE49-F238E27FC236}">
                        <a16:creationId xmlns:a16="http://schemas.microsoft.com/office/drawing/2014/main" id="{7406574E-7F01-454F-84D8-ED1B4D689F22}"/>
                      </a:ext>
                    </a:extLst>
                  </p:cNvPr>
                  <p:cNvSpPr/>
                  <p:nvPr/>
                </p:nvSpPr>
                <p:spPr>
                  <a:xfrm rot="16200000">
                    <a:off x="4071045" y="4807035"/>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29" name="Freeform: Shape 228">
                    <a:extLst>
                      <a:ext uri="{FF2B5EF4-FFF2-40B4-BE49-F238E27FC236}">
                        <a16:creationId xmlns:a16="http://schemas.microsoft.com/office/drawing/2014/main" id="{73496C2C-C44F-47DF-BF80-0AFAF07D6461}"/>
                      </a:ext>
                    </a:extLst>
                  </p:cNvPr>
                  <p:cNvSpPr/>
                  <p:nvPr/>
                </p:nvSpPr>
                <p:spPr>
                  <a:xfrm rot="16200000">
                    <a:off x="3794820" y="4406985"/>
                    <a:ext cx="171450" cy="552450"/>
                  </a:xfrm>
                  <a:custGeom>
                    <a:avLst/>
                    <a:gdLst>
                      <a:gd name="connsiteX0" fmla="*/ 171450 w 304800"/>
                      <a:gd name="connsiteY0" fmla="*/ 0 h 552450"/>
                      <a:gd name="connsiteX1" fmla="*/ 0 w 304800"/>
                      <a:gd name="connsiteY1" fmla="*/ 0 h 552450"/>
                      <a:gd name="connsiteX2" fmla="*/ 0 w 304800"/>
                      <a:gd name="connsiteY2" fmla="*/ 38100 h 552450"/>
                      <a:gd name="connsiteX3" fmla="*/ 133350 w 304800"/>
                      <a:gd name="connsiteY3" fmla="*/ 38100 h 552450"/>
                      <a:gd name="connsiteX4" fmla="*/ 133350 w 304800"/>
                      <a:gd name="connsiteY4" fmla="*/ 257175 h 552450"/>
                      <a:gd name="connsiteX5" fmla="*/ 0 w 304800"/>
                      <a:gd name="connsiteY5" fmla="*/ 257175 h 552450"/>
                      <a:gd name="connsiteX6" fmla="*/ 0 w 304800"/>
                      <a:gd name="connsiteY6" fmla="*/ 295275 h 552450"/>
                      <a:gd name="connsiteX7" fmla="*/ 133350 w 304800"/>
                      <a:gd name="connsiteY7" fmla="*/ 295275 h 552450"/>
                      <a:gd name="connsiteX8" fmla="*/ 133350 w 304800"/>
                      <a:gd name="connsiteY8" fmla="*/ 514350 h 552450"/>
                      <a:gd name="connsiteX9" fmla="*/ 0 w 304800"/>
                      <a:gd name="connsiteY9" fmla="*/ 514350 h 552450"/>
                      <a:gd name="connsiteX10" fmla="*/ 0 w 304800"/>
                      <a:gd name="connsiteY10" fmla="*/ 552450 h 552450"/>
                      <a:gd name="connsiteX11" fmla="*/ 171450 w 304800"/>
                      <a:gd name="connsiteY11" fmla="*/ 552450 h 552450"/>
                      <a:gd name="connsiteX12" fmla="*/ 171450 w 304800"/>
                      <a:gd name="connsiteY12" fmla="*/ 295275 h 552450"/>
                      <a:gd name="connsiteX13" fmla="*/ 304800 w 304800"/>
                      <a:gd name="connsiteY13" fmla="*/ 295275 h 552450"/>
                      <a:gd name="connsiteX14" fmla="*/ 304800 w 304800"/>
                      <a:gd name="connsiteY14" fmla="*/ 257175 h 552450"/>
                      <a:gd name="connsiteX15" fmla="*/ 171450 w 304800"/>
                      <a:gd name="connsiteY15" fmla="*/ 257175 h 552450"/>
                      <a:gd name="connsiteX16" fmla="*/ 171450 w 304800"/>
                      <a:gd name="connsiteY16" fmla="*/ 0 h 552450"/>
                      <a:gd name="connsiteX0" fmla="*/ 171450 w 304800"/>
                      <a:gd name="connsiteY0" fmla="*/ 0 h 552450"/>
                      <a:gd name="connsiteX1" fmla="*/ 0 w 304800"/>
                      <a:gd name="connsiteY1" fmla="*/ 0 h 552450"/>
                      <a:gd name="connsiteX2" fmla="*/ 133350 w 304800"/>
                      <a:gd name="connsiteY2" fmla="*/ 38100 h 552450"/>
                      <a:gd name="connsiteX3" fmla="*/ 133350 w 304800"/>
                      <a:gd name="connsiteY3" fmla="*/ 257175 h 552450"/>
                      <a:gd name="connsiteX4" fmla="*/ 0 w 304800"/>
                      <a:gd name="connsiteY4" fmla="*/ 257175 h 552450"/>
                      <a:gd name="connsiteX5" fmla="*/ 0 w 304800"/>
                      <a:gd name="connsiteY5" fmla="*/ 295275 h 552450"/>
                      <a:gd name="connsiteX6" fmla="*/ 133350 w 304800"/>
                      <a:gd name="connsiteY6" fmla="*/ 295275 h 552450"/>
                      <a:gd name="connsiteX7" fmla="*/ 133350 w 304800"/>
                      <a:gd name="connsiteY7" fmla="*/ 514350 h 552450"/>
                      <a:gd name="connsiteX8" fmla="*/ 0 w 304800"/>
                      <a:gd name="connsiteY8" fmla="*/ 514350 h 552450"/>
                      <a:gd name="connsiteX9" fmla="*/ 0 w 304800"/>
                      <a:gd name="connsiteY9" fmla="*/ 552450 h 552450"/>
                      <a:gd name="connsiteX10" fmla="*/ 171450 w 304800"/>
                      <a:gd name="connsiteY10" fmla="*/ 552450 h 552450"/>
                      <a:gd name="connsiteX11" fmla="*/ 171450 w 304800"/>
                      <a:gd name="connsiteY11" fmla="*/ 295275 h 552450"/>
                      <a:gd name="connsiteX12" fmla="*/ 304800 w 304800"/>
                      <a:gd name="connsiteY12" fmla="*/ 295275 h 552450"/>
                      <a:gd name="connsiteX13" fmla="*/ 304800 w 304800"/>
                      <a:gd name="connsiteY13" fmla="*/ 257175 h 552450"/>
                      <a:gd name="connsiteX14" fmla="*/ 171450 w 304800"/>
                      <a:gd name="connsiteY14" fmla="*/ 257175 h 552450"/>
                      <a:gd name="connsiteX15" fmla="*/ 171450 w 304800"/>
                      <a:gd name="connsiteY15" fmla="*/ 0 h 552450"/>
                      <a:gd name="connsiteX0" fmla="*/ 171450 w 304800"/>
                      <a:gd name="connsiteY0" fmla="*/ 0 h 552450"/>
                      <a:gd name="connsiteX1" fmla="*/ 133350 w 304800"/>
                      <a:gd name="connsiteY1" fmla="*/ 38100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304800 w 304800"/>
                      <a:gd name="connsiteY12" fmla="*/ 257175 h 552450"/>
                      <a:gd name="connsiteX13" fmla="*/ 171450 w 304800"/>
                      <a:gd name="connsiteY13" fmla="*/ 257175 h 552450"/>
                      <a:gd name="connsiteX14" fmla="*/ 171450 w 304800"/>
                      <a:gd name="connsiteY14" fmla="*/ 0 h 552450"/>
                      <a:gd name="connsiteX0" fmla="*/ 171450 w 304800"/>
                      <a:gd name="connsiteY0" fmla="*/ 0 h 552450"/>
                      <a:gd name="connsiteX1" fmla="*/ 132160 w 304800"/>
                      <a:gd name="connsiteY1" fmla="*/ 3572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304800 w 304800"/>
                      <a:gd name="connsiteY12" fmla="*/ 257175 h 552450"/>
                      <a:gd name="connsiteX13" fmla="*/ 171450 w 304800"/>
                      <a:gd name="connsiteY13" fmla="*/ 257175 h 552450"/>
                      <a:gd name="connsiteX14" fmla="*/ 171450 w 304800"/>
                      <a:gd name="connsiteY14" fmla="*/ 0 h 552450"/>
                      <a:gd name="connsiteX0" fmla="*/ 171450 w 304800"/>
                      <a:gd name="connsiteY0" fmla="*/ 0 h 552450"/>
                      <a:gd name="connsiteX1" fmla="*/ 132160 w 304800"/>
                      <a:gd name="connsiteY1" fmla="*/ 3572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171450 w 304800"/>
                      <a:gd name="connsiteY12" fmla="*/ 257175 h 552450"/>
                      <a:gd name="connsiteX13" fmla="*/ 171450 w 304800"/>
                      <a:gd name="connsiteY13" fmla="*/ 0 h 552450"/>
                      <a:gd name="connsiteX0" fmla="*/ 171450 w 171450"/>
                      <a:gd name="connsiteY0" fmla="*/ 0 h 552450"/>
                      <a:gd name="connsiteX1" fmla="*/ 132160 w 171450"/>
                      <a:gd name="connsiteY1" fmla="*/ 3572 h 552450"/>
                      <a:gd name="connsiteX2" fmla="*/ 133350 w 171450"/>
                      <a:gd name="connsiteY2" fmla="*/ 257175 h 552450"/>
                      <a:gd name="connsiteX3" fmla="*/ 0 w 171450"/>
                      <a:gd name="connsiteY3" fmla="*/ 257175 h 552450"/>
                      <a:gd name="connsiteX4" fmla="*/ 0 w 171450"/>
                      <a:gd name="connsiteY4" fmla="*/ 295275 h 552450"/>
                      <a:gd name="connsiteX5" fmla="*/ 133350 w 171450"/>
                      <a:gd name="connsiteY5" fmla="*/ 295275 h 552450"/>
                      <a:gd name="connsiteX6" fmla="*/ 133350 w 171450"/>
                      <a:gd name="connsiteY6" fmla="*/ 514350 h 552450"/>
                      <a:gd name="connsiteX7" fmla="*/ 0 w 171450"/>
                      <a:gd name="connsiteY7" fmla="*/ 514350 h 552450"/>
                      <a:gd name="connsiteX8" fmla="*/ 0 w 171450"/>
                      <a:gd name="connsiteY8" fmla="*/ 552450 h 552450"/>
                      <a:gd name="connsiteX9" fmla="*/ 171450 w 171450"/>
                      <a:gd name="connsiteY9" fmla="*/ 552450 h 552450"/>
                      <a:gd name="connsiteX10" fmla="*/ 171450 w 171450"/>
                      <a:gd name="connsiteY10" fmla="*/ 295275 h 552450"/>
                      <a:gd name="connsiteX11" fmla="*/ 171450 w 171450"/>
                      <a:gd name="connsiteY11" fmla="*/ 257175 h 552450"/>
                      <a:gd name="connsiteX12" fmla="*/ 171450 w 171450"/>
                      <a:gd name="connsiteY12"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552450">
                        <a:moveTo>
                          <a:pt x="171450" y="0"/>
                        </a:moveTo>
                        <a:lnTo>
                          <a:pt x="132160" y="3572"/>
                        </a:lnTo>
                        <a:cubicBezTo>
                          <a:pt x="132557" y="88106"/>
                          <a:pt x="132953" y="172641"/>
                          <a:pt x="133350" y="257175"/>
                        </a:cubicBezTo>
                        <a:lnTo>
                          <a:pt x="0" y="257175"/>
                        </a:lnTo>
                        <a:lnTo>
                          <a:pt x="0" y="295275"/>
                        </a:lnTo>
                        <a:lnTo>
                          <a:pt x="133350" y="295275"/>
                        </a:lnTo>
                        <a:lnTo>
                          <a:pt x="133350" y="514350"/>
                        </a:lnTo>
                        <a:lnTo>
                          <a:pt x="0" y="514350"/>
                        </a:lnTo>
                        <a:lnTo>
                          <a:pt x="0" y="552450"/>
                        </a:lnTo>
                        <a:lnTo>
                          <a:pt x="171450" y="552450"/>
                        </a:lnTo>
                        <a:lnTo>
                          <a:pt x="171450" y="295275"/>
                        </a:lnTo>
                        <a:lnTo>
                          <a:pt x="171450" y="257175"/>
                        </a:lnTo>
                        <a:lnTo>
                          <a:pt x="17145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grpSp>
              <p:nvGrpSpPr>
                <p:cNvPr id="215" name="Group 214">
                  <a:extLst>
                    <a:ext uri="{FF2B5EF4-FFF2-40B4-BE49-F238E27FC236}">
                      <a16:creationId xmlns:a16="http://schemas.microsoft.com/office/drawing/2014/main" id="{1F1B73BD-EACE-4E08-BD3A-8754D7F1A758}"/>
                    </a:ext>
                  </a:extLst>
                </p:cNvPr>
                <p:cNvGrpSpPr/>
                <p:nvPr/>
              </p:nvGrpSpPr>
              <p:grpSpPr>
                <a:xfrm>
                  <a:off x="3261210" y="4594934"/>
                  <a:ext cx="600075" cy="342900"/>
                  <a:chOff x="3604320" y="4597485"/>
                  <a:chExt cx="600075" cy="342900"/>
                </a:xfrm>
                <a:grpFill/>
              </p:grpSpPr>
              <p:sp>
                <p:nvSpPr>
                  <p:cNvPr id="224" name="Freeform: Shape 223">
                    <a:extLst>
                      <a:ext uri="{FF2B5EF4-FFF2-40B4-BE49-F238E27FC236}">
                        <a16:creationId xmlns:a16="http://schemas.microsoft.com/office/drawing/2014/main" id="{E29ACB2E-A491-4B0F-8F58-BF71DF7C46F4}"/>
                      </a:ext>
                    </a:extLst>
                  </p:cNvPr>
                  <p:cNvSpPr/>
                  <p:nvPr/>
                </p:nvSpPr>
                <p:spPr>
                  <a:xfrm rot="16200000">
                    <a:off x="3813870" y="4807035"/>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25" name="Freeform: Shape 224">
                    <a:extLst>
                      <a:ext uri="{FF2B5EF4-FFF2-40B4-BE49-F238E27FC236}">
                        <a16:creationId xmlns:a16="http://schemas.microsoft.com/office/drawing/2014/main" id="{39CF150C-47C2-4660-9058-79F2EC8F1EBA}"/>
                      </a:ext>
                    </a:extLst>
                  </p:cNvPr>
                  <p:cNvSpPr/>
                  <p:nvPr/>
                </p:nvSpPr>
                <p:spPr>
                  <a:xfrm rot="16200000">
                    <a:off x="4071045" y="4807035"/>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26" name="Freeform: Shape 225">
                    <a:extLst>
                      <a:ext uri="{FF2B5EF4-FFF2-40B4-BE49-F238E27FC236}">
                        <a16:creationId xmlns:a16="http://schemas.microsoft.com/office/drawing/2014/main" id="{15292C2E-3D1D-4299-9F8E-3DE5DEA67A34}"/>
                      </a:ext>
                    </a:extLst>
                  </p:cNvPr>
                  <p:cNvSpPr/>
                  <p:nvPr/>
                </p:nvSpPr>
                <p:spPr>
                  <a:xfrm rot="16200000">
                    <a:off x="3794820" y="4406985"/>
                    <a:ext cx="171450" cy="552450"/>
                  </a:xfrm>
                  <a:custGeom>
                    <a:avLst/>
                    <a:gdLst>
                      <a:gd name="connsiteX0" fmla="*/ 171450 w 304800"/>
                      <a:gd name="connsiteY0" fmla="*/ 0 h 552450"/>
                      <a:gd name="connsiteX1" fmla="*/ 0 w 304800"/>
                      <a:gd name="connsiteY1" fmla="*/ 0 h 552450"/>
                      <a:gd name="connsiteX2" fmla="*/ 0 w 304800"/>
                      <a:gd name="connsiteY2" fmla="*/ 38100 h 552450"/>
                      <a:gd name="connsiteX3" fmla="*/ 133350 w 304800"/>
                      <a:gd name="connsiteY3" fmla="*/ 38100 h 552450"/>
                      <a:gd name="connsiteX4" fmla="*/ 133350 w 304800"/>
                      <a:gd name="connsiteY4" fmla="*/ 257175 h 552450"/>
                      <a:gd name="connsiteX5" fmla="*/ 0 w 304800"/>
                      <a:gd name="connsiteY5" fmla="*/ 257175 h 552450"/>
                      <a:gd name="connsiteX6" fmla="*/ 0 w 304800"/>
                      <a:gd name="connsiteY6" fmla="*/ 295275 h 552450"/>
                      <a:gd name="connsiteX7" fmla="*/ 133350 w 304800"/>
                      <a:gd name="connsiteY7" fmla="*/ 295275 h 552450"/>
                      <a:gd name="connsiteX8" fmla="*/ 133350 w 304800"/>
                      <a:gd name="connsiteY8" fmla="*/ 514350 h 552450"/>
                      <a:gd name="connsiteX9" fmla="*/ 0 w 304800"/>
                      <a:gd name="connsiteY9" fmla="*/ 514350 h 552450"/>
                      <a:gd name="connsiteX10" fmla="*/ 0 w 304800"/>
                      <a:gd name="connsiteY10" fmla="*/ 552450 h 552450"/>
                      <a:gd name="connsiteX11" fmla="*/ 171450 w 304800"/>
                      <a:gd name="connsiteY11" fmla="*/ 552450 h 552450"/>
                      <a:gd name="connsiteX12" fmla="*/ 171450 w 304800"/>
                      <a:gd name="connsiteY12" fmla="*/ 295275 h 552450"/>
                      <a:gd name="connsiteX13" fmla="*/ 304800 w 304800"/>
                      <a:gd name="connsiteY13" fmla="*/ 295275 h 552450"/>
                      <a:gd name="connsiteX14" fmla="*/ 304800 w 304800"/>
                      <a:gd name="connsiteY14" fmla="*/ 257175 h 552450"/>
                      <a:gd name="connsiteX15" fmla="*/ 171450 w 304800"/>
                      <a:gd name="connsiteY15" fmla="*/ 257175 h 552450"/>
                      <a:gd name="connsiteX16" fmla="*/ 171450 w 304800"/>
                      <a:gd name="connsiteY16" fmla="*/ 0 h 552450"/>
                      <a:gd name="connsiteX0" fmla="*/ 171450 w 304800"/>
                      <a:gd name="connsiteY0" fmla="*/ 0 h 552450"/>
                      <a:gd name="connsiteX1" fmla="*/ 0 w 304800"/>
                      <a:gd name="connsiteY1" fmla="*/ 0 h 552450"/>
                      <a:gd name="connsiteX2" fmla="*/ 133350 w 304800"/>
                      <a:gd name="connsiteY2" fmla="*/ 38100 h 552450"/>
                      <a:gd name="connsiteX3" fmla="*/ 133350 w 304800"/>
                      <a:gd name="connsiteY3" fmla="*/ 257175 h 552450"/>
                      <a:gd name="connsiteX4" fmla="*/ 0 w 304800"/>
                      <a:gd name="connsiteY4" fmla="*/ 257175 h 552450"/>
                      <a:gd name="connsiteX5" fmla="*/ 0 w 304800"/>
                      <a:gd name="connsiteY5" fmla="*/ 295275 h 552450"/>
                      <a:gd name="connsiteX6" fmla="*/ 133350 w 304800"/>
                      <a:gd name="connsiteY6" fmla="*/ 295275 h 552450"/>
                      <a:gd name="connsiteX7" fmla="*/ 133350 w 304800"/>
                      <a:gd name="connsiteY7" fmla="*/ 514350 h 552450"/>
                      <a:gd name="connsiteX8" fmla="*/ 0 w 304800"/>
                      <a:gd name="connsiteY8" fmla="*/ 514350 h 552450"/>
                      <a:gd name="connsiteX9" fmla="*/ 0 w 304800"/>
                      <a:gd name="connsiteY9" fmla="*/ 552450 h 552450"/>
                      <a:gd name="connsiteX10" fmla="*/ 171450 w 304800"/>
                      <a:gd name="connsiteY10" fmla="*/ 552450 h 552450"/>
                      <a:gd name="connsiteX11" fmla="*/ 171450 w 304800"/>
                      <a:gd name="connsiteY11" fmla="*/ 295275 h 552450"/>
                      <a:gd name="connsiteX12" fmla="*/ 304800 w 304800"/>
                      <a:gd name="connsiteY12" fmla="*/ 295275 h 552450"/>
                      <a:gd name="connsiteX13" fmla="*/ 304800 w 304800"/>
                      <a:gd name="connsiteY13" fmla="*/ 257175 h 552450"/>
                      <a:gd name="connsiteX14" fmla="*/ 171450 w 304800"/>
                      <a:gd name="connsiteY14" fmla="*/ 257175 h 552450"/>
                      <a:gd name="connsiteX15" fmla="*/ 171450 w 304800"/>
                      <a:gd name="connsiteY15" fmla="*/ 0 h 552450"/>
                      <a:gd name="connsiteX0" fmla="*/ 171450 w 304800"/>
                      <a:gd name="connsiteY0" fmla="*/ 0 h 552450"/>
                      <a:gd name="connsiteX1" fmla="*/ 133350 w 304800"/>
                      <a:gd name="connsiteY1" fmla="*/ 38100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304800 w 304800"/>
                      <a:gd name="connsiteY12" fmla="*/ 257175 h 552450"/>
                      <a:gd name="connsiteX13" fmla="*/ 171450 w 304800"/>
                      <a:gd name="connsiteY13" fmla="*/ 257175 h 552450"/>
                      <a:gd name="connsiteX14" fmla="*/ 171450 w 304800"/>
                      <a:gd name="connsiteY14" fmla="*/ 0 h 552450"/>
                      <a:gd name="connsiteX0" fmla="*/ 171450 w 304800"/>
                      <a:gd name="connsiteY0" fmla="*/ 0 h 552450"/>
                      <a:gd name="connsiteX1" fmla="*/ 132160 w 304800"/>
                      <a:gd name="connsiteY1" fmla="*/ 3572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304800 w 304800"/>
                      <a:gd name="connsiteY12" fmla="*/ 257175 h 552450"/>
                      <a:gd name="connsiteX13" fmla="*/ 171450 w 304800"/>
                      <a:gd name="connsiteY13" fmla="*/ 257175 h 552450"/>
                      <a:gd name="connsiteX14" fmla="*/ 171450 w 304800"/>
                      <a:gd name="connsiteY14" fmla="*/ 0 h 552450"/>
                      <a:gd name="connsiteX0" fmla="*/ 171450 w 304800"/>
                      <a:gd name="connsiteY0" fmla="*/ 0 h 552450"/>
                      <a:gd name="connsiteX1" fmla="*/ 132160 w 304800"/>
                      <a:gd name="connsiteY1" fmla="*/ 3572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171450 w 304800"/>
                      <a:gd name="connsiteY12" fmla="*/ 257175 h 552450"/>
                      <a:gd name="connsiteX13" fmla="*/ 171450 w 304800"/>
                      <a:gd name="connsiteY13" fmla="*/ 0 h 552450"/>
                      <a:gd name="connsiteX0" fmla="*/ 171450 w 171450"/>
                      <a:gd name="connsiteY0" fmla="*/ 0 h 552450"/>
                      <a:gd name="connsiteX1" fmla="*/ 132160 w 171450"/>
                      <a:gd name="connsiteY1" fmla="*/ 3572 h 552450"/>
                      <a:gd name="connsiteX2" fmla="*/ 133350 w 171450"/>
                      <a:gd name="connsiteY2" fmla="*/ 257175 h 552450"/>
                      <a:gd name="connsiteX3" fmla="*/ 0 w 171450"/>
                      <a:gd name="connsiteY3" fmla="*/ 257175 h 552450"/>
                      <a:gd name="connsiteX4" fmla="*/ 0 w 171450"/>
                      <a:gd name="connsiteY4" fmla="*/ 295275 h 552450"/>
                      <a:gd name="connsiteX5" fmla="*/ 133350 w 171450"/>
                      <a:gd name="connsiteY5" fmla="*/ 295275 h 552450"/>
                      <a:gd name="connsiteX6" fmla="*/ 133350 w 171450"/>
                      <a:gd name="connsiteY6" fmla="*/ 514350 h 552450"/>
                      <a:gd name="connsiteX7" fmla="*/ 0 w 171450"/>
                      <a:gd name="connsiteY7" fmla="*/ 514350 h 552450"/>
                      <a:gd name="connsiteX8" fmla="*/ 0 w 171450"/>
                      <a:gd name="connsiteY8" fmla="*/ 552450 h 552450"/>
                      <a:gd name="connsiteX9" fmla="*/ 171450 w 171450"/>
                      <a:gd name="connsiteY9" fmla="*/ 552450 h 552450"/>
                      <a:gd name="connsiteX10" fmla="*/ 171450 w 171450"/>
                      <a:gd name="connsiteY10" fmla="*/ 295275 h 552450"/>
                      <a:gd name="connsiteX11" fmla="*/ 171450 w 171450"/>
                      <a:gd name="connsiteY11" fmla="*/ 257175 h 552450"/>
                      <a:gd name="connsiteX12" fmla="*/ 171450 w 171450"/>
                      <a:gd name="connsiteY12"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552450">
                        <a:moveTo>
                          <a:pt x="171450" y="0"/>
                        </a:moveTo>
                        <a:lnTo>
                          <a:pt x="132160" y="3572"/>
                        </a:lnTo>
                        <a:cubicBezTo>
                          <a:pt x="132557" y="88106"/>
                          <a:pt x="132953" y="172641"/>
                          <a:pt x="133350" y="257175"/>
                        </a:cubicBezTo>
                        <a:lnTo>
                          <a:pt x="0" y="257175"/>
                        </a:lnTo>
                        <a:lnTo>
                          <a:pt x="0" y="295275"/>
                        </a:lnTo>
                        <a:lnTo>
                          <a:pt x="133350" y="295275"/>
                        </a:lnTo>
                        <a:lnTo>
                          <a:pt x="133350" y="514350"/>
                        </a:lnTo>
                        <a:lnTo>
                          <a:pt x="0" y="514350"/>
                        </a:lnTo>
                        <a:lnTo>
                          <a:pt x="0" y="552450"/>
                        </a:lnTo>
                        <a:lnTo>
                          <a:pt x="171450" y="552450"/>
                        </a:lnTo>
                        <a:lnTo>
                          <a:pt x="171450" y="295275"/>
                        </a:lnTo>
                        <a:lnTo>
                          <a:pt x="171450" y="257175"/>
                        </a:lnTo>
                        <a:lnTo>
                          <a:pt x="17145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grpSp>
              <p:nvGrpSpPr>
                <p:cNvPr id="216" name="Group 215">
                  <a:extLst>
                    <a:ext uri="{FF2B5EF4-FFF2-40B4-BE49-F238E27FC236}">
                      <a16:creationId xmlns:a16="http://schemas.microsoft.com/office/drawing/2014/main" id="{8D3A5DC3-85CF-4C93-AAF5-9D2CA0E7E7E1}"/>
                    </a:ext>
                  </a:extLst>
                </p:cNvPr>
                <p:cNvGrpSpPr/>
                <p:nvPr/>
              </p:nvGrpSpPr>
              <p:grpSpPr>
                <a:xfrm flipH="1">
                  <a:off x="1217925" y="4594934"/>
                  <a:ext cx="600075" cy="342900"/>
                  <a:chOff x="3604320" y="4597485"/>
                  <a:chExt cx="600075" cy="342900"/>
                </a:xfrm>
                <a:grpFill/>
              </p:grpSpPr>
              <p:sp>
                <p:nvSpPr>
                  <p:cNvPr id="221" name="Freeform: Shape 220">
                    <a:extLst>
                      <a:ext uri="{FF2B5EF4-FFF2-40B4-BE49-F238E27FC236}">
                        <a16:creationId xmlns:a16="http://schemas.microsoft.com/office/drawing/2014/main" id="{237855C1-06FB-4C85-9E96-73517F7CBDD0}"/>
                      </a:ext>
                    </a:extLst>
                  </p:cNvPr>
                  <p:cNvSpPr/>
                  <p:nvPr/>
                </p:nvSpPr>
                <p:spPr>
                  <a:xfrm rot="16200000">
                    <a:off x="3813870" y="4807035"/>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22" name="Freeform: Shape 221">
                    <a:extLst>
                      <a:ext uri="{FF2B5EF4-FFF2-40B4-BE49-F238E27FC236}">
                        <a16:creationId xmlns:a16="http://schemas.microsoft.com/office/drawing/2014/main" id="{5F24C970-99A1-4C97-983B-AA90026B102A}"/>
                      </a:ext>
                    </a:extLst>
                  </p:cNvPr>
                  <p:cNvSpPr/>
                  <p:nvPr/>
                </p:nvSpPr>
                <p:spPr>
                  <a:xfrm rot="16200000">
                    <a:off x="4071045" y="4807035"/>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23" name="Freeform: Shape 222">
                    <a:extLst>
                      <a:ext uri="{FF2B5EF4-FFF2-40B4-BE49-F238E27FC236}">
                        <a16:creationId xmlns:a16="http://schemas.microsoft.com/office/drawing/2014/main" id="{55DF709B-8D12-40EF-BBB6-DC0B899CF6FF}"/>
                      </a:ext>
                    </a:extLst>
                  </p:cNvPr>
                  <p:cNvSpPr/>
                  <p:nvPr/>
                </p:nvSpPr>
                <p:spPr>
                  <a:xfrm rot="16200000">
                    <a:off x="3794820" y="4406985"/>
                    <a:ext cx="171450" cy="552450"/>
                  </a:xfrm>
                  <a:custGeom>
                    <a:avLst/>
                    <a:gdLst>
                      <a:gd name="connsiteX0" fmla="*/ 171450 w 304800"/>
                      <a:gd name="connsiteY0" fmla="*/ 0 h 552450"/>
                      <a:gd name="connsiteX1" fmla="*/ 0 w 304800"/>
                      <a:gd name="connsiteY1" fmla="*/ 0 h 552450"/>
                      <a:gd name="connsiteX2" fmla="*/ 0 w 304800"/>
                      <a:gd name="connsiteY2" fmla="*/ 38100 h 552450"/>
                      <a:gd name="connsiteX3" fmla="*/ 133350 w 304800"/>
                      <a:gd name="connsiteY3" fmla="*/ 38100 h 552450"/>
                      <a:gd name="connsiteX4" fmla="*/ 133350 w 304800"/>
                      <a:gd name="connsiteY4" fmla="*/ 257175 h 552450"/>
                      <a:gd name="connsiteX5" fmla="*/ 0 w 304800"/>
                      <a:gd name="connsiteY5" fmla="*/ 257175 h 552450"/>
                      <a:gd name="connsiteX6" fmla="*/ 0 w 304800"/>
                      <a:gd name="connsiteY6" fmla="*/ 295275 h 552450"/>
                      <a:gd name="connsiteX7" fmla="*/ 133350 w 304800"/>
                      <a:gd name="connsiteY7" fmla="*/ 295275 h 552450"/>
                      <a:gd name="connsiteX8" fmla="*/ 133350 w 304800"/>
                      <a:gd name="connsiteY8" fmla="*/ 514350 h 552450"/>
                      <a:gd name="connsiteX9" fmla="*/ 0 w 304800"/>
                      <a:gd name="connsiteY9" fmla="*/ 514350 h 552450"/>
                      <a:gd name="connsiteX10" fmla="*/ 0 w 304800"/>
                      <a:gd name="connsiteY10" fmla="*/ 552450 h 552450"/>
                      <a:gd name="connsiteX11" fmla="*/ 171450 w 304800"/>
                      <a:gd name="connsiteY11" fmla="*/ 552450 h 552450"/>
                      <a:gd name="connsiteX12" fmla="*/ 171450 w 304800"/>
                      <a:gd name="connsiteY12" fmla="*/ 295275 h 552450"/>
                      <a:gd name="connsiteX13" fmla="*/ 304800 w 304800"/>
                      <a:gd name="connsiteY13" fmla="*/ 295275 h 552450"/>
                      <a:gd name="connsiteX14" fmla="*/ 304800 w 304800"/>
                      <a:gd name="connsiteY14" fmla="*/ 257175 h 552450"/>
                      <a:gd name="connsiteX15" fmla="*/ 171450 w 304800"/>
                      <a:gd name="connsiteY15" fmla="*/ 257175 h 552450"/>
                      <a:gd name="connsiteX16" fmla="*/ 171450 w 304800"/>
                      <a:gd name="connsiteY16" fmla="*/ 0 h 552450"/>
                      <a:gd name="connsiteX0" fmla="*/ 171450 w 304800"/>
                      <a:gd name="connsiteY0" fmla="*/ 0 h 552450"/>
                      <a:gd name="connsiteX1" fmla="*/ 0 w 304800"/>
                      <a:gd name="connsiteY1" fmla="*/ 0 h 552450"/>
                      <a:gd name="connsiteX2" fmla="*/ 133350 w 304800"/>
                      <a:gd name="connsiteY2" fmla="*/ 38100 h 552450"/>
                      <a:gd name="connsiteX3" fmla="*/ 133350 w 304800"/>
                      <a:gd name="connsiteY3" fmla="*/ 257175 h 552450"/>
                      <a:gd name="connsiteX4" fmla="*/ 0 w 304800"/>
                      <a:gd name="connsiteY4" fmla="*/ 257175 h 552450"/>
                      <a:gd name="connsiteX5" fmla="*/ 0 w 304800"/>
                      <a:gd name="connsiteY5" fmla="*/ 295275 h 552450"/>
                      <a:gd name="connsiteX6" fmla="*/ 133350 w 304800"/>
                      <a:gd name="connsiteY6" fmla="*/ 295275 h 552450"/>
                      <a:gd name="connsiteX7" fmla="*/ 133350 w 304800"/>
                      <a:gd name="connsiteY7" fmla="*/ 514350 h 552450"/>
                      <a:gd name="connsiteX8" fmla="*/ 0 w 304800"/>
                      <a:gd name="connsiteY8" fmla="*/ 514350 h 552450"/>
                      <a:gd name="connsiteX9" fmla="*/ 0 w 304800"/>
                      <a:gd name="connsiteY9" fmla="*/ 552450 h 552450"/>
                      <a:gd name="connsiteX10" fmla="*/ 171450 w 304800"/>
                      <a:gd name="connsiteY10" fmla="*/ 552450 h 552450"/>
                      <a:gd name="connsiteX11" fmla="*/ 171450 w 304800"/>
                      <a:gd name="connsiteY11" fmla="*/ 295275 h 552450"/>
                      <a:gd name="connsiteX12" fmla="*/ 304800 w 304800"/>
                      <a:gd name="connsiteY12" fmla="*/ 295275 h 552450"/>
                      <a:gd name="connsiteX13" fmla="*/ 304800 w 304800"/>
                      <a:gd name="connsiteY13" fmla="*/ 257175 h 552450"/>
                      <a:gd name="connsiteX14" fmla="*/ 171450 w 304800"/>
                      <a:gd name="connsiteY14" fmla="*/ 257175 h 552450"/>
                      <a:gd name="connsiteX15" fmla="*/ 171450 w 304800"/>
                      <a:gd name="connsiteY15" fmla="*/ 0 h 552450"/>
                      <a:gd name="connsiteX0" fmla="*/ 171450 w 304800"/>
                      <a:gd name="connsiteY0" fmla="*/ 0 h 552450"/>
                      <a:gd name="connsiteX1" fmla="*/ 133350 w 304800"/>
                      <a:gd name="connsiteY1" fmla="*/ 38100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304800 w 304800"/>
                      <a:gd name="connsiteY12" fmla="*/ 257175 h 552450"/>
                      <a:gd name="connsiteX13" fmla="*/ 171450 w 304800"/>
                      <a:gd name="connsiteY13" fmla="*/ 257175 h 552450"/>
                      <a:gd name="connsiteX14" fmla="*/ 171450 w 304800"/>
                      <a:gd name="connsiteY14" fmla="*/ 0 h 552450"/>
                      <a:gd name="connsiteX0" fmla="*/ 171450 w 304800"/>
                      <a:gd name="connsiteY0" fmla="*/ 0 h 552450"/>
                      <a:gd name="connsiteX1" fmla="*/ 132160 w 304800"/>
                      <a:gd name="connsiteY1" fmla="*/ 3572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304800 w 304800"/>
                      <a:gd name="connsiteY12" fmla="*/ 257175 h 552450"/>
                      <a:gd name="connsiteX13" fmla="*/ 171450 w 304800"/>
                      <a:gd name="connsiteY13" fmla="*/ 257175 h 552450"/>
                      <a:gd name="connsiteX14" fmla="*/ 171450 w 304800"/>
                      <a:gd name="connsiteY14" fmla="*/ 0 h 552450"/>
                      <a:gd name="connsiteX0" fmla="*/ 171450 w 304800"/>
                      <a:gd name="connsiteY0" fmla="*/ 0 h 552450"/>
                      <a:gd name="connsiteX1" fmla="*/ 132160 w 304800"/>
                      <a:gd name="connsiteY1" fmla="*/ 3572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171450 w 304800"/>
                      <a:gd name="connsiteY12" fmla="*/ 257175 h 552450"/>
                      <a:gd name="connsiteX13" fmla="*/ 171450 w 304800"/>
                      <a:gd name="connsiteY13" fmla="*/ 0 h 552450"/>
                      <a:gd name="connsiteX0" fmla="*/ 171450 w 171450"/>
                      <a:gd name="connsiteY0" fmla="*/ 0 h 552450"/>
                      <a:gd name="connsiteX1" fmla="*/ 132160 w 171450"/>
                      <a:gd name="connsiteY1" fmla="*/ 3572 h 552450"/>
                      <a:gd name="connsiteX2" fmla="*/ 133350 w 171450"/>
                      <a:gd name="connsiteY2" fmla="*/ 257175 h 552450"/>
                      <a:gd name="connsiteX3" fmla="*/ 0 w 171450"/>
                      <a:gd name="connsiteY3" fmla="*/ 257175 h 552450"/>
                      <a:gd name="connsiteX4" fmla="*/ 0 w 171450"/>
                      <a:gd name="connsiteY4" fmla="*/ 295275 h 552450"/>
                      <a:gd name="connsiteX5" fmla="*/ 133350 w 171450"/>
                      <a:gd name="connsiteY5" fmla="*/ 295275 h 552450"/>
                      <a:gd name="connsiteX6" fmla="*/ 133350 w 171450"/>
                      <a:gd name="connsiteY6" fmla="*/ 514350 h 552450"/>
                      <a:gd name="connsiteX7" fmla="*/ 0 w 171450"/>
                      <a:gd name="connsiteY7" fmla="*/ 514350 h 552450"/>
                      <a:gd name="connsiteX8" fmla="*/ 0 w 171450"/>
                      <a:gd name="connsiteY8" fmla="*/ 552450 h 552450"/>
                      <a:gd name="connsiteX9" fmla="*/ 171450 w 171450"/>
                      <a:gd name="connsiteY9" fmla="*/ 552450 h 552450"/>
                      <a:gd name="connsiteX10" fmla="*/ 171450 w 171450"/>
                      <a:gd name="connsiteY10" fmla="*/ 295275 h 552450"/>
                      <a:gd name="connsiteX11" fmla="*/ 171450 w 171450"/>
                      <a:gd name="connsiteY11" fmla="*/ 257175 h 552450"/>
                      <a:gd name="connsiteX12" fmla="*/ 171450 w 171450"/>
                      <a:gd name="connsiteY12"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552450">
                        <a:moveTo>
                          <a:pt x="171450" y="0"/>
                        </a:moveTo>
                        <a:lnTo>
                          <a:pt x="132160" y="3572"/>
                        </a:lnTo>
                        <a:cubicBezTo>
                          <a:pt x="132557" y="88106"/>
                          <a:pt x="132953" y="172641"/>
                          <a:pt x="133350" y="257175"/>
                        </a:cubicBezTo>
                        <a:lnTo>
                          <a:pt x="0" y="257175"/>
                        </a:lnTo>
                        <a:lnTo>
                          <a:pt x="0" y="295275"/>
                        </a:lnTo>
                        <a:lnTo>
                          <a:pt x="133350" y="295275"/>
                        </a:lnTo>
                        <a:lnTo>
                          <a:pt x="133350" y="514350"/>
                        </a:lnTo>
                        <a:lnTo>
                          <a:pt x="0" y="514350"/>
                        </a:lnTo>
                        <a:lnTo>
                          <a:pt x="0" y="552450"/>
                        </a:lnTo>
                        <a:lnTo>
                          <a:pt x="171450" y="552450"/>
                        </a:lnTo>
                        <a:lnTo>
                          <a:pt x="171450" y="295275"/>
                        </a:lnTo>
                        <a:lnTo>
                          <a:pt x="171450" y="257175"/>
                        </a:lnTo>
                        <a:lnTo>
                          <a:pt x="17145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grpSp>
              <p:nvGrpSpPr>
                <p:cNvPr id="217" name="Group 216">
                  <a:extLst>
                    <a:ext uri="{FF2B5EF4-FFF2-40B4-BE49-F238E27FC236}">
                      <a16:creationId xmlns:a16="http://schemas.microsoft.com/office/drawing/2014/main" id="{E027F432-4DB1-43FB-BAB9-74D5B33151E1}"/>
                    </a:ext>
                  </a:extLst>
                </p:cNvPr>
                <p:cNvGrpSpPr/>
                <p:nvPr/>
              </p:nvGrpSpPr>
              <p:grpSpPr>
                <a:xfrm flipH="1">
                  <a:off x="1703700" y="4594934"/>
                  <a:ext cx="600075" cy="342900"/>
                  <a:chOff x="3604320" y="4597485"/>
                  <a:chExt cx="600075" cy="342900"/>
                </a:xfrm>
                <a:grpFill/>
              </p:grpSpPr>
              <p:sp>
                <p:nvSpPr>
                  <p:cNvPr id="218" name="Freeform: Shape 217">
                    <a:extLst>
                      <a:ext uri="{FF2B5EF4-FFF2-40B4-BE49-F238E27FC236}">
                        <a16:creationId xmlns:a16="http://schemas.microsoft.com/office/drawing/2014/main" id="{BE10EC17-A968-47C2-9243-57DE349A174B}"/>
                      </a:ext>
                    </a:extLst>
                  </p:cNvPr>
                  <p:cNvSpPr/>
                  <p:nvPr/>
                </p:nvSpPr>
                <p:spPr>
                  <a:xfrm rot="16200000">
                    <a:off x="3813870" y="4807035"/>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19" name="Freeform: Shape 218">
                    <a:extLst>
                      <a:ext uri="{FF2B5EF4-FFF2-40B4-BE49-F238E27FC236}">
                        <a16:creationId xmlns:a16="http://schemas.microsoft.com/office/drawing/2014/main" id="{F6502525-6299-43BE-AE9D-54FD7D42C2A8}"/>
                      </a:ext>
                    </a:extLst>
                  </p:cNvPr>
                  <p:cNvSpPr/>
                  <p:nvPr/>
                </p:nvSpPr>
                <p:spPr>
                  <a:xfrm rot="16200000">
                    <a:off x="4071045" y="4807035"/>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20" name="Freeform: Shape 219">
                    <a:extLst>
                      <a:ext uri="{FF2B5EF4-FFF2-40B4-BE49-F238E27FC236}">
                        <a16:creationId xmlns:a16="http://schemas.microsoft.com/office/drawing/2014/main" id="{4C1FCA23-1566-43F1-89A6-55D7D481B977}"/>
                      </a:ext>
                    </a:extLst>
                  </p:cNvPr>
                  <p:cNvSpPr/>
                  <p:nvPr/>
                </p:nvSpPr>
                <p:spPr>
                  <a:xfrm rot="16200000">
                    <a:off x="3794820" y="4406985"/>
                    <a:ext cx="171450" cy="552450"/>
                  </a:xfrm>
                  <a:custGeom>
                    <a:avLst/>
                    <a:gdLst>
                      <a:gd name="connsiteX0" fmla="*/ 171450 w 304800"/>
                      <a:gd name="connsiteY0" fmla="*/ 0 h 552450"/>
                      <a:gd name="connsiteX1" fmla="*/ 0 w 304800"/>
                      <a:gd name="connsiteY1" fmla="*/ 0 h 552450"/>
                      <a:gd name="connsiteX2" fmla="*/ 0 w 304800"/>
                      <a:gd name="connsiteY2" fmla="*/ 38100 h 552450"/>
                      <a:gd name="connsiteX3" fmla="*/ 133350 w 304800"/>
                      <a:gd name="connsiteY3" fmla="*/ 38100 h 552450"/>
                      <a:gd name="connsiteX4" fmla="*/ 133350 w 304800"/>
                      <a:gd name="connsiteY4" fmla="*/ 257175 h 552450"/>
                      <a:gd name="connsiteX5" fmla="*/ 0 w 304800"/>
                      <a:gd name="connsiteY5" fmla="*/ 257175 h 552450"/>
                      <a:gd name="connsiteX6" fmla="*/ 0 w 304800"/>
                      <a:gd name="connsiteY6" fmla="*/ 295275 h 552450"/>
                      <a:gd name="connsiteX7" fmla="*/ 133350 w 304800"/>
                      <a:gd name="connsiteY7" fmla="*/ 295275 h 552450"/>
                      <a:gd name="connsiteX8" fmla="*/ 133350 w 304800"/>
                      <a:gd name="connsiteY8" fmla="*/ 514350 h 552450"/>
                      <a:gd name="connsiteX9" fmla="*/ 0 w 304800"/>
                      <a:gd name="connsiteY9" fmla="*/ 514350 h 552450"/>
                      <a:gd name="connsiteX10" fmla="*/ 0 w 304800"/>
                      <a:gd name="connsiteY10" fmla="*/ 552450 h 552450"/>
                      <a:gd name="connsiteX11" fmla="*/ 171450 w 304800"/>
                      <a:gd name="connsiteY11" fmla="*/ 552450 h 552450"/>
                      <a:gd name="connsiteX12" fmla="*/ 171450 w 304800"/>
                      <a:gd name="connsiteY12" fmla="*/ 295275 h 552450"/>
                      <a:gd name="connsiteX13" fmla="*/ 304800 w 304800"/>
                      <a:gd name="connsiteY13" fmla="*/ 295275 h 552450"/>
                      <a:gd name="connsiteX14" fmla="*/ 304800 w 304800"/>
                      <a:gd name="connsiteY14" fmla="*/ 257175 h 552450"/>
                      <a:gd name="connsiteX15" fmla="*/ 171450 w 304800"/>
                      <a:gd name="connsiteY15" fmla="*/ 257175 h 552450"/>
                      <a:gd name="connsiteX16" fmla="*/ 171450 w 304800"/>
                      <a:gd name="connsiteY16" fmla="*/ 0 h 552450"/>
                      <a:gd name="connsiteX0" fmla="*/ 171450 w 304800"/>
                      <a:gd name="connsiteY0" fmla="*/ 0 h 552450"/>
                      <a:gd name="connsiteX1" fmla="*/ 0 w 304800"/>
                      <a:gd name="connsiteY1" fmla="*/ 0 h 552450"/>
                      <a:gd name="connsiteX2" fmla="*/ 133350 w 304800"/>
                      <a:gd name="connsiteY2" fmla="*/ 38100 h 552450"/>
                      <a:gd name="connsiteX3" fmla="*/ 133350 w 304800"/>
                      <a:gd name="connsiteY3" fmla="*/ 257175 h 552450"/>
                      <a:gd name="connsiteX4" fmla="*/ 0 w 304800"/>
                      <a:gd name="connsiteY4" fmla="*/ 257175 h 552450"/>
                      <a:gd name="connsiteX5" fmla="*/ 0 w 304800"/>
                      <a:gd name="connsiteY5" fmla="*/ 295275 h 552450"/>
                      <a:gd name="connsiteX6" fmla="*/ 133350 w 304800"/>
                      <a:gd name="connsiteY6" fmla="*/ 295275 h 552450"/>
                      <a:gd name="connsiteX7" fmla="*/ 133350 w 304800"/>
                      <a:gd name="connsiteY7" fmla="*/ 514350 h 552450"/>
                      <a:gd name="connsiteX8" fmla="*/ 0 w 304800"/>
                      <a:gd name="connsiteY8" fmla="*/ 514350 h 552450"/>
                      <a:gd name="connsiteX9" fmla="*/ 0 w 304800"/>
                      <a:gd name="connsiteY9" fmla="*/ 552450 h 552450"/>
                      <a:gd name="connsiteX10" fmla="*/ 171450 w 304800"/>
                      <a:gd name="connsiteY10" fmla="*/ 552450 h 552450"/>
                      <a:gd name="connsiteX11" fmla="*/ 171450 w 304800"/>
                      <a:gd name="connsiteY11" fmla="*/ 295275 h 552450"/>
                      <a:gd name="connsiteX12" fmla="*/ 304800 w 304800"/>
                      <a:gd name="connsiteY12" fmla="*/ 295275 h 552450"/>
                      <a:gd name="connsiteX13" fmla="*/ 304800 w 304800"/>
                      <a:gd name="connsiteY13" fmla="*/ 257175 h 552450"/>
                      <a:gd name="connsiteX14" fmla="*/ 171450 w 304800"/>
                      <a:gd name="connsiteY14" fmla="*/ 257175 h 552450"/>
                      <a:gd name="connsiteX15" fmla="*/ 171450 w 304800"/>
                      <a:gd name="connsiteY15" fmla="*/ 0 h 552450"/>
                      <a:gd name="connsiteX0" fmla="*/ 171450 w 304800"/>
                      <a:gd name="connsiteY0" fmla="*/ 0 h 552450"/>
                      <a:gd name="connsiteX1" fmla="*/ 133350 w 304800"/>
                      <a:gd name="connsiteY1" fmla="*/ 38100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304800 w 304800"/>
                      <a:gd name="connsiteY12" fmla="*/ 257175 h 552450"/>
                      <a:gd name="connsiteX13" fmla="*/ 171450 w 304800"/>
                      <a:gd name="connsiteY13" fmla="*/ 257175 h 552450"/>
                      <a:gd name="connsiteX14" fmla="*/ 171450 w 304800"/>
                      <a:gd name="connsiteY14" fmla="*/ 0 h 552450"/>
                      <a:gd name="connsiteX0" fmla="*/ 171450 w 304800"/>
                      <a:gd name="connsiteY0" fmla="*/ 0 h 552450"/>
                      <a:gd name="connsiteX1" fmla="*/ 132160 w 304800"/>
                      <a:gd name="connsiteY1" fmla="*/ 3572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304800 w 304800"/>
                      <a:gd name="connsiteY12" fmla="*/ 257175 h 552450"/>
                      <a:gd name="connsiteX13" fmla="*/ 171450 w 304800"/>
                      <a:gd name="connsiteY13" fmla="*/ 257175 h 552450"/>
                      <a:gd name="connsiteX14" fmla="*/ 171450 w 304800"/>
                      <a:gd name="connsiteY14" fmla="*/ 0 h 552450"/>
                      <a:gd name="connsiteX0" fmla="*/ 171450 w 304800"/>
                      <a:gd name="connsiteY0" fmla="*/ 0 h 552450"/>
                      <a:gd name="connsiteX1" fmla="*/ 132160 w 304800"/>
                      <a:gd name="connsiteY1" fmla="*/ 3572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171450 w 304800"/>
                      <a:gd name="connsiteY12" fmla="*/ 257175 h 552450"/>
                      <a:gd name="connsiteX13" fmla="*/ 171450 w 304800"/>
                      <a:gd name="connsiteY13" fmla="*/ 0 h 552450"/>
                      <a:gd name="connsiteX0" fmla="*/ 171450 w 171450"/>
                      <a:gd name="connsiteY0" fmla="*/ 0 h 552450"/>
                      <a:gd name="connsiteX1" fmla="*/ 132160 w 171450"/>
                      <a:gd name="connsiteY1" fmla="*/ 3572 h 552450"/>
                      <a:gd name="connsiteX2" fmla="*/ 133350 w 171450"/>
                      <a:gd name="connsiteY2" fmla="*/ 257175 h 552450"/>
                      <a:gd name="connsiteX3" fmla="*/ 0 w 171450"/>
                      <a:gd name="connsiteY3" fmla="*/ 257175 h 552450"/>
                      <a:gd name="connsiteX4" fmla="*/ 0 w 171450"/>
                      <a:gd name="connsiteY4" fmla="*/ 295275 h 552450"/>
                      <a:gd name="connsiteX5" fmla="*/ 133350 w 171450"/>
                      <a:gd name="connsiteY5" fmla="*/ 295275 h 552450"/>
                      <a:gd name="connsiteX6" fmla="*/ 133350 w 171450"/>
                      <a:gd name="connsiteY6" fmla="*/ 514350 h 552450"/>
                      <a:gd name="connsiteX7" fmla="*/ 0 w 171450"/>
                      <a:gd name="connsiteY7" fmla="*/ 514350 h 552450"/>
                      <a:gd name="connsiteX8" fmla="*/ 0 w 171450"/>
                      <a:gd name="connsiteY8" fmla="*/ 552450 h 552450"/>
                      <a:gd name="connsiteX9" fmla="*/ 171450 w 171450"/>
                      <a:gd name="connsiteY9" fmla="*/ 552450 h 552450"/>
                      <a:gd name="connsiteX10" fmla="*/ 171450 w 171450"/>
                      <a:gd name="connsiteY10" fmla="*/ 295275 h 552450"/>
                      <a:gd name="connsiteX11" fmla="*/ 171450 w 171450"/>
                      <a:gd name="connsiteY11" fmla="*/ 257175 h 552450"/>
                      <a:gd name="connsiteX12" fmla="*/ 171450 w 171450"/>
                      <a:gd name="connsiteY12"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552450">
                        <a:moveTo>
                          <a:pt x="171450" y="0"/>
                        </a:moveTo>
                        <a:lnTo>
                          <a:pt x="132160" y="3572"/>
                        </a:lnTo>
                        <a:cubicBezTo>
                          <a:pt x="132557" y="88106"/>
                          <a:pt x="132953" y="172641"/>
                          <a:pt x="133350" y="257175"/>
                        </a:cubicBezTo>
                        <a:lnTo>
                          <a:pt x="0" y="257175"/>
                        </a:lnTo>
                        <a:lnTo>
                          <a:pt x="0" y="295275"/>
                        </a:lnTo>
                        <a:lnTo>
                          <a:pt x="133350" y="295275"/>
                        </a:lnTo>
                        <a:lnTo>
                          <a:pt x="133350" y="514350"/>
                        </a:lnTo>
                        <a:lnTo>
                          <a:pt x="0" y="514350"/>
                        </a:lnTo>
                        <a:lnTo>
                          <a:pt x="0" y="552450"/>
                        </a:lnTo>
                        <a:lnTo>
                          <a:pt x="171450" y="552450"/>
                        </a:lnTo>
                        <a:lnTo>
                          <a:pt x="171450" y="295275"/>
                        </a:lnTo>
                        <a:lnTo>
                          <a:pt x="171450" y="257175"/>
                        </a:lnTo>
                        <a:lnTo>
                          <a:pt x="17145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grpSp>
          <p:grpSp>
            <p:nvGrpSpPr>
              <p:cNvPr id="206" name="Group 205">
                <a:extLst>
                  <a:ext uri="{FF2B5EF4-FFF2-40B4-BE49-F238E27FC236}">
                    <a16:creationId xmlns:a16="http://schemas.microsoft.com/office/drawing/2014/main" id="{A8F0398C-A101-4577-97DF-1D3615C65623}"/>
                  </a:ext>
                </a:extLst>
              </p:cNvPr>
              <p:cNvGrpSpPr/>
              <p:nvPr/>
            </p:nvGrpSpPr>
            <p:grpSpPr>
              <a:xfrm>
                <a:off x="4083570" y="4520761"/>
                <a:ext cx="600075" cy="342900"/>
                <a:chOff x="3604320" y="4597485"/>
                <a:chExt cx="600075" cy="342900"/>
              </a:xfrm>
              <a:grpFill/>
            </p:grpSpPr>
            <p:sp>
              <p:nvSpPr>
                <p:cNvPr id="211" name="Freeform: Shape 210">
                  <a:extLst>
                    <a:ext uri="{FF2B5EF4-FFF2-40B4-BE49-F238E27FC236}">
                      <a16:creationId xmlns:a16="http://schemas.microsoft.com/office/drawing/2014/main" id="{A1F178BA-8D8E-42D6-9C54-DA610A5B40B4}"/>
                    </a:ext>
                  </a:extLst>
                </p:cNvPr>
                <p:cNvSpPr/>
                <p:nvPr/>
              </p:nvSpPr>
              <p:spPr>
                <a:xfrm rot="16200000">
                  <a:off x="3813870" y="4807035"/>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12" name="Freeform: Shape 211">
                  <a:extLst>
                    <a:ext uri="{FF2B5EF4-FFF2-40B4-BE49-F238E27FC236}">
                      <a16:creationId xmlns:a16="http://schemas.microsoft.com/office/drawing/2014/main" id="{B16AF8A2-B79D-4C81-AAE4-8D0C28A35127}"/>
                    </a:ext>
                  </a:extLst>
                </p:cNvPr>
                <p:cNvSpPr/>
                <p:nvPr/>
              </p:nvSpPr>
              <p:spPr>
                <a:xfrm rot="16200000">
                  <a:off x="4071045" y="4807035"/>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13" name="Freeform: Shape 212">
                  <a:extLst>
                    <a:ext uri="{FF2B5EF4-FFF2-40B4-BE49-F238E27FC236}">
                      <a16:creationId xmlns:a16="http://schemas.microsoft.com/office/drawing/2014/main" id="{684D2A88-27CF-40E2-908E-7D55FE03B7EB}"/>
                    </a:ext>
                  </a:extLst>
                </p:cNvPr>
                <p:cNvSpPr/>
                <p:nvPr/>
              </p:nvSpPr>
              <p:spPr>
                <a:xfrm rot="16200000">
                  <a:off x="3794820" y="4406985"/>
                  <a:ext cx="171450" cy="552450"/>
                </a:xfrm>
                <a:custGeom>
                  <a:avLst/>
                  <a:gdLst>
                    <a:gd name="connsiteX0" fmla="*/ 171450 w 304800"/>
                    <a:gd name="connsiteY0" fmla="*/ 0 h 552450"/>
                    <a:gd name="connsiteX1" fmla="*/ 0 w 304800"/>
                    <a:gd name="connsiteY1" fmla="*/ 0 h 552450"/>
                    <a:gd name="connsiteX2" fmla="*/ 0 w 304800"/>
                    <a:gd name="connsiteY2" fmla="*/ 38100 h 552450"/>
                    <a:gd name="connsiteX3" fmla="*/ 133350 w 304800"/>
                    <a:gd name="connsiteY3" fmla="*/ 38100 h 552450"/>
                    <a:gd name="connsiteX4" fmla="*/ 133350 w 304800"/>
                    <a:gd name="connsiteY4" fmla="*/ 257175 h 552450"/>
                    <a:gd name="connsiteX5" fmla="*/ 0 w 304800"/>
                    <a:gd name="connsiteY5" fmla="*/ 257175 h 552450"/>
                    <a:gd name="connsiteX6" fmla="*/ 0 w 304800"/>
                    <a:gd name="connsiteY6" fmla="*/ 295275 h 552450"/>
                    <a:gd name="connsiteX7" fmla="*/ 133350 w 304800"/>
                    <a:gd name="connsiteY7" fmla="*/ 295275 h 552450"/>
                    <a:gd name="connsiteX8" fmla="*/ 133350 w 304800"/>
                    <a:gd name="connsiteY8" fmla="*/ 514350 h 552450"/>
                    <a:gd name="connsiteX9" fmla="*/ 0 w 304800"/>
                    <a:gd name="connsiteY9" fmla="*/ 514350 h 552450"/>
                    <a:gd name="connsiteX10" fmla="*/ 0 w 304800"/>
                    <a:gd name="connsiteY10" fmla="*/ 552450 h 552450"/>
                    <a:gd name="connsiteX11" fmla="*/ 171450 w 304800"/>
                    <a:gd name="connsiteY11" fmla="*/ 552450 h 552450"/>
                    <a:gd name="connsiteX12" fmla="*/ 171450 w 304800"/>
                    <a:gd name="connsiteY12" fmla="*/ 295275 h 552450"/>
                    <a:gd name="connsiteX13" fmla="*/ 304800 w 304800"/>
                    <a:gd name="connsiteY13" fmla="*/ 295275 h 552450"/>
                    <a:gd name="connsiteX14" fmla="*/ 304800 w 304800"/>
                    <a:gd name="connsiteY14" fmla="*/ 257175 h 552450"/>
                    <a:gd name="connsiteX15" fmla="*/ 171450 w 304800"/>
                    <a:gd name="connsiteY15" fmla="*/ 257175 h 552450"/>
                    <a:gd name="connsiteX16" fmla="*/ 171450 w 304800"/>
                    <a:gd name="connsiteY16" fmla="*/ 0 h 552450"/>
                    <a:gd name="connsiteX0" fmla="*/ 171450 w 304800"/>
                    <a:gd name="connsiteY0" fmla="*/ 0 h 552450"/>
                    <a:gd name="connsiteX1" fmla="*/ 0 w 304800"/>
                    <a:gd name="connsiteY1" fmla="*/ 0 h 552450"/>
                    <a:gd name="connsiteX2" fmla="*/ 133350 w 304800"/>
                    <a:gd name="connsiteY2" fmla="*/ 38100 h 552450"/>
                    <a:gd name="connsiteX3" fmla="*/ 133350 w 304800"/>
                    <a:gd name="connsiteY3" fmla="*/ 257175 h 552450"/>
                    <a:gd name="connsiteX4" fmla="*/ 0 w 304800"/>
                    <a:gd name="connsiteY4" fmla="*/ 257175 h 552450"/>
                    <a:gd name="connsiteX5" fmla="*/ 0 w 304800"/>
                    <a:gd name="connsiteY5" fmla="*/ 295275 h 552450"/>
                    <a:gd name="connsiteX6" fmla="*/ 133350 w 304800"/>
                    <a:gd name="connsiteY6" fmla="*/ 295275 h 552450"/>
                    <a:gd name="connsiteX7" fmla="*/ 133350 w 304800"/>
                    <a:gd name="connsiteY7" fmla="*/ 514350 h 552450"/>
                    <a:gd name="connsiteX8" fmla="*/ 0 w 304800"/>
                    <a:gd name="connsiteY8" fmla="*/ 514350 h 552450"/>
                    <a:gd name="connsiteX9" fmla="*/ 0 w 304800"/>
                    <a:gd name="connsiteY9" fmla="*/ 552450 h 552450"/>
                    <a:gd name="connsiteX10" fmla="*/ 171450 w 304800"/>
                    <a:gd name="connsiteY10" fmla="*/ 552450 h 552450"/>
                    <a:gd name="connsiteX11" fmla="*/ 171450 w 304800"/>
                    <a:gd name="connsiteY11" fmla="*/ 295275 h 552450"/>
                    <a:gd name="connsiteX12" fmla="*/ 304800 w 304800"/>
                    <a:gd name="connsiteY12" fmla="*/ 295275 h 552450"/>
                    <a:gd name="connsiteX13" fmla="*/ 304800 w 304800"/>
                    <a:gd name="connsiteY13" fmla="*/ 257175 h 552450"/>
                    <a:gd name="connsiteX14" fmla="*/ 171450 w 304800"/>
                    <a:gd name="connsiteY14" fmla="*/ 257175 h 552450"/>
                    <a:gd name="connsiteX15" fmla="*/ 171450 w 304800"/>
                    <a:gd name="connsiteY15" fmla="*/ 0 h 552450"/>
                    <a:gd name="connsiteX0" fmla="*/ 171450 w 304800"/>
                    <a:gd name="connsiteY0" fmla="*/ 0 h 552450"/>
                    <a:gd name="connsiteX1" fmla="*/ 133350 w 304800"/>
                    <a:gd name="connsiteY1" fmla="*/ 38100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304800 w 304800"/>
                    <a:gd name="connsiteY12" fmla="*/ 257175 h 552450"/>
                    <a:gd name="connsiteX13" fmla="*/ 171450 w 304800"/>
                    <a:gd name="connsiteY13" fmla="*/ 257175 h 552450"/>
                    <a:gd name="connsiteX14" fmla="*/ 171450 w 304800"/>
                    <a:gd name="connsiteY14" fmla="*/ 0 h 552450"/>
                    <a:gd name="connsiteX0" fmla="*/ 171450 w 304800"/>
                    <a:gd name="connsiteY0" fmla="*/ 0 h 552450"/>
                    <a:gd name="connsiteX1" fmla="*/ 132160 w 304800"/>
                    <a:gd name="connsiteY1" fmla="*/ 3572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304800 w 304800"/>
                    <a:gd name="connsiteY12" fmla="*/ 257175 h 552450"/>
                    <a:gd name="connsiteX13" fmla="*/ 171450 w 304800"/>
                    <a:gd name="connsiteY13" fmla="*/ 257175 h 552450"/>
                    <a:gd name="connsiteX14" fmla="*/ 171450 w 304800"/>
                    <a:gd name="connsiteY14" fmla="*/ 0 h 552450"/>
                    <a:gd name="connsiteX0" fmla="*/ 171450 w 304800"/>
                    <a:gd name="connsiteY0" fmla="*/ 0 h 552450"/>
                    <a:gd name="connsiteX1" fmla="*/ 132160 w 304800"/>
                    <a:gd name="connsiteY1" fmla="*/ 3572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171450 w 304800"/>
                    <a:gd name="connsiteY12" fmla="*/ 257175 h 552450"/>
                    <a:gd name="connsiteX13" fmla="*/ 171450 w 304800"/>
                    <a:gd name="connsiteY13" fmla="*/ 0 h 552450"/>
                    <a:gd name="connsiteX0" fmla="*/ 171450 w 171450"/>
                    <a:gd name="connsiteY0" fmla="*/ 0 h 552450"/>
                    <a:gd name="connsiteX1" fmla="*/ 132160 w 171450"/>
                    <a:gd name="connsiteY1" fmla="*/ 3572 h 552450"/>
                    <a:gd name="connsiteX2" fmla="*/ 133350 w 171450"/>
                    <a:gd name="connsiteY2" fmla="*/ 257175 h 552450"/>
                    <a:gd name="connsiteX3" fmla="*/ 0 w 171450"/>
                    <a:gd name="connsiteY3" fmla="*/ 257175 h 552450"/>
                    <a:gd name="connsiteX4" fmla="*/ 0 w 171450"/>
                    <a:gd name="connsiteY4" fmla="*/ 295275 h 552450"/>
                    <a:gd name="connsiteX5" fmla="*/ 133350 w 171450"/>
                    <a:gd name="connsiteY5" fmla="*/ 295275 h 552450"/>
                    <a:gd name="connsiteX6" fmla="*/ 133350 w 171450"/>
                    <a:gd name="connsiteY6" fmla="*/ 514350 h 552450"/>
                    <a:gd name="connsiteX7" fmla="*/ 0 w 171450"/>
                    <a:gd name="connsiteY7" fmla="*/ 514350 h 552450"/>
                    <a:gd name="connsiteX8" fmla="*/ 0 w 171450"/>
                    <a:gd name="connsiteY8" fmla="*/ 552450 h 552450"/>
                    <a:gd name="connsiteX9" fmla="*/ 171450 w 171450"/>
                    <a:gd name="connsiteY9" fmla="*/ 552450 h 552450"/>
                    <a:gd name="connsiteX10" fmla="*/ 171450 w 171450"/>
                    <a:gd name="connsiteY10" fmla="*/ 295275 h 552450"/>
                    <a:gd name="connsiteX11" fmla="*/ 171450 w 171450"/>
                    <a:gd name="connsiteY11" fmla="*/ 257175 h 552450"/>
                    <a:gd name="connsiteX12" fmla="*/ 171450 w 171450"/>
                    <a:gd name="connsiteY12"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552450">
                      <a:moveTo>
                        <a:pt x="171450" y="0"/>
                      </a:moveTo>
                      <a:lnTo>
                        <a:pt x="132160" y="3572"/>
                      </a:lnTo>
                      <a:cubicBezTo>
                        <a:pt x="132557" y="88106"/>
                        <a:pt x="132953" y="172641"/>
                        <a:pt x="133350" y="257175"/>
                      </a:cubicBezTo>
                      <a:lnTo>
                        <a:pt x="0" y="257175"/>
                      </a:lnTo>
                      <a:lnTo>
                        <a:pt x="0" y="295275"/>
                      </a:lnTo>
                      <a:lnTo>
                        <a:pt x="133350" y="295275"/>
                      </a:lnTo>
                      <a:lnTo>
                        <a:pt x="133350" y="514350"/>
                      </a:lnTo>
                      <a:lnTo>
                        <a:pt x="0" y="514350"/>
                      </a:lnTo>
                      <a:lnTo>
                        <a:pt x="0" y="552450"/>
                      </a:lnTo>
                      <a:lnTo>
                        <a:pt x="171450" y="552450"/>
                      </a:lnTo>
                      <a:lnTo>
                        <a:pt x="171450" y="295275"/>
                      </a:lnTo>
                      <a:lnTo>
                        <a:pt x="171450" y="257175"/>
                      </a:lnTo>
                      <a:lnTo>
                        <a:pt x="17145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grpSp>
            <p:nvGrpSpPr>
              <p:cNvPr id="207" name="Group 206">
                <a:extLst>
                  <a:ext uri="{FF2B5EF4-FFF2-40B4-BE49-F238E27FC236}">
                    <a16:creationId xmlns:a16="http://schemas.microsoft.com/office/drawing/2014/main" id="{2D29FD09-EFE0-4E22-AF79-79D7C443882A}"/>
                  </a:ext>
                </a:extLst>
              </p:cNvPr>
              <p:cNvGrpSpPr/>
              <p:nvPr/>
            </p:nvGrpSpPr>
            <p:grpSpPr>
              <a:xfrm flipH="1">
                <a:off x="1078625" y="4520760"/>
                <a:ext cx="600075" cy="342900"/>
                <a:chOff x="3604320" y="4597485"/>
                <a:chExt cx="600075" cy="342900"/>
              </a:xfrm>
              <a:grpFill/>
            </p:grpSpPr>
            <p:sp>
              <p:nvSpPr>
                <p:cNvPr id="208" name="Freeform: Shape 207">
                  <a:extLst>
                    <a:ext uri="{FF2B5EF4-FFF2-40B4-BE49-F238E27FC236}">
                      <a16:creationId xmlns:a16="http://schemas.microsoft.com/office/drawing/2014/main" id="{3CC4432E-2572-41BD-A8D4-42CB9C623AEA}"/>
                    </a:ext>
                  </a:extLst>
                </p:cNvPr>
                <p:cNvSpPr/>
                <p:nvPr/>
              </p:nvSpPr>
              <p:spPr>
                <a:xfrm rot="16200000">
                  <a:off x="3813870" y="4807035"/>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09" name="Freeform: Shape 208">
                  <a:extLst>
                    <a:ext uri="{FF2B5EF4-FFF2-40B4-BE49-F238E27FC236}">
                      <a16:creationId xmlns:a16="http://schemas.microsoft.com/office/drawing/2014/main" id="{9CCF4C24-FEDD-4C49-9AE9-62372F2E7108}"/>
                    </a:ext>
                  </a:extLst>
                </p:cNvPr>
                <p:cNvSpPr/>
                <p:nvPr/>
              </p:nvSpPr>
              <p:spPr>
                <a:xfrm rot="16200000">
                  <a:off x="4071045" y="4807035"/>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10" name="Freeform: Shape 209">
                  <a:extLst>
                    <a:ext uri="{FF2B5EF4-FFF2-40B4-BE49-F238E27FC236}">
                      <a16:creationId xmlns:a16="http://schemas.microsoft.com/office/drawing/2014/main" id="{F2443FC0-DFD7-4FA7-B52F-F8D984565FCA}"/>
                    </a:ext>
                  </a:extLst>
                </p:cNvPr>
                <p:cNvSpPr/>
                <p:nvPr/>
              </p:nvSpPr>
              <p:spPr>
                <a:xfrm rot="16200000">
                  <a:off x="3794820" y="4406985"/>
                  <a:ext cx="171450" cy="552450"/>
                </a:xfrm>
                <a:custGeom>
                  <a:avLst/>
                  <a:gdLst>
                    <a:gd name="connsiteX0" fmla="*/ 171450 w 304800"/>
                    <a:gd name="connsiteY0" fmla="*/ 0 h 552450"/>
                    <a:gd name="connsiteX1" fmla="*/ 0 w 304800"/>
                    <a:gd name="connsiteY1" fmla="*/ 0 h 552450"/>
                    <a:gd name="connsiteX2" fmla="*/ 0 w 304800"/>
                    <a:gd name="connsiteY2" fmla="*/ 38100 h 552450"/>
                    <a:gd name="connsiteX3" fmla="*/ 133350 w 304800"/>
                    <a:gd name="connsiteY3" fmla="*/ 38100 h 552450"/>
                    <a:gd name="connsiteX4" fmla="*/ 133350 w 304800"/>
                    <a:gd name="connsiteY4" fmla="*/ 257175 h 552450"/>
                    <a:gd name="connsiteX5" fmla="*/ 0 w 304800"/>
                    <a:gd name="connsiteY5" fmla="*/ 257175 h 552450"/>
                    <a:gd name="connsiteX6" fmla="*/ 0 w 304800"/>
                    <a:gd name="connsiteY6" fmla="*/ 295275 h 552450"/>
                    <a:gd name="connsiteX7" fmla="*/ 133350 w 304800"/>
                    <a:gd name="connsiteY7" fmla="*/ 295275 h 552450"/>
                    <a:gd name="connsiteX8" fmla="*/ 133350 w 304800"/>
                    <a:gd name="connsiteY8" fmla="*/ 514350 h 552450"/>
                    <a:gd name="connsiteX9" fmla="*/ 0 w 304800"/>
                    <a:gd name="connsiteY9" fmla="*/ 514350 h 552450"/>
                    <a:gd name="connsiteX10" fmla="*/ 0 w 304800"/>
                    <a:gd name="connsiteY10" fmla="*/ 552450 h 552450"/>
                    <a:gd name="connsiteX11" fmla="*/ 171450 w 304800"/>
                    <a:gd name="connsiteY11" fmla="*/ 552450 h 552450"/>
                    <a:gd name="connsiteX12" fmla="*/ 171450 w 304800"/>
                    <a:gd name="connsiteY12" fmla="*/ 295275 h 552450"/>
                    <a:gd name="connsiteX13" fmla="*/ 304800 w 304800"/>
                    <a:gd name="connsiteY13" fmla="*/ 295275 h 552450"/>
                    <a:gd name="connsiteX14" fmla="*/ 304800 w 304800"/>
                    <a:gd name="connsiteY14" fmla="*/ 257175 h 552450"/>
                    <a:gd name="connsiteX15" fmla="*/ 171450 w 304800"/>
                    <a:gd name="connsiteY15" fmla="*/ 257175 h 552450"/>
                    <a:gd name="connsiteX16" fmla="*/ 171450 w 304800"/>
                    <a:gd name="connsiteY16" fmla="*/ 0 h 552450"/>
                    <a:gd name="connsiteX0" fmla="*/ 171450 w 304800"/>
                    <a:gd name="connsiteY0" fmla="*/ 0 h 552450"/>
                    <a:gd name="connsiteX1" fmla="*/ 0 w 304800"/>
                    <a:gd name="connsiteY1" fmla="*/ 0 h 552450"/>
                    <a:gd name="connsiteX2" fmla="*/ 133350 w 304800"/>
                    <a:gd name="connsiteY2" fmla="*/ 38100 h 552450"/>
                    <a:gd name="connsiteX3" fmla="*/ 133350 w 304800"/>
                    <a:gd name="connsiteY3" fmla="*/ 257175 h 552450"/>
                    <a:gd name="connsiteX4" fmla="*/ 0 w 304800"/>
                    <a:gd name="connsiteY4" fmla="*/ 257175 h 552450"/>
                    <a:gd name="connsiteX5" fmla="*/ 0 w 304800"/>
                    <a:gd name="connsiteY5" fmla="*/ 295275 h 552450"/>
                    <a:gd name="connsiteX6" fmla="*/ 133350 w 304800"/>
                    <a:gd name="connsiteY6" fmla="*/ 295275 h 552450"/>
                    <a:gd name="connsiteX7" fmla="*/ 133350 w 304800"/>
                    <a:gd name="connsiteY7" fmla="*/ 514350 h 552450"/>
                    <a:gd name="connsiteX8" fmla="*/ 0 w 304800"/>
                    <a:gd name="connsiteY8" fmla="*/ 514350 h 552450"/>
                    <a:gd name="connsiteX9" fmla="*/ 0 w 304800"/>
                    <a:gd name="connsiteY9" fmla="*/ 552450 h 552450"/>
                    <a:gd name="connsiteX10" fmla="*/ 171450 w 304800"/>
                    <a:gd name="connsiteY10" fmla="*/ 552450 h 552450"/>
                    <a:gd name="connsiteX11" fmla="*/ 171450 w 304800"/>
                    <a:gd name="connsiteY11" fmla="*/ 295275 h 552450"/>
                    <a:gd name="connsiteX12" fmla="*/ 304800 w 304800"/>
                    <a:gd name="connsiteY12" fmla="*/ 295275 h 552450"/>
                    <a:gd name="connsiteX13" fmla="*/ 304800 w 304800"/>
                    <a:gd name="connsiteY13" fmla="*/ 257175 h 552450"/>
                    <a:gd name="connsiteX14" fmla="*/ 171450 w 304800"/>
                    <a:gd name="connsiteY14" fmla="*/ 257175 h 552450"/>
                    <a:gd name="connsiteX15" fmla="*/ 171450 w 304800"/>
                    <a:gd name="connsiteY15" fmla="*/ 0 h 552450"/>
                    <a:gd name="connsiteX0" fmla="*/ 171450 w 304800"/>
                    <a:gd name="connsiteY0" fmla="*/ 0 h 552450"/>
                    <a:gd name="connsiteX1" fmla="*/ 133350 w 304800"/>
                    <a:gd name="connsiteY1" fmla="*/ 38100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304800 w 304800"/>
                    <a:gd name="connsiteY12" fmla="*/ 257175 h 552450"/>
                    <a:gd name="connsiteX13" fmla="*/ 171450 w 304800"/>
                    <a:gd name="connsiteY13" fmla="*/ 257175 h 552450"/>
                    <a:gd name="connsiteX14" fmla="*/ 171450 w 304800"/>
                    <a:gd name="connsiteY14" fmla="*/ 0 h 552450"/>
                    <a:gd name="connsiteX0" fmla="*/ 171450 w 304800"/>
                    <a:gd name="connsiteY0" fmla="*/ 0 h 552450"/>
                    <a:gd name="connsiteX1" fmla="*/ 132160 w 304800"/>
                    <a:gd name="connsiteY1" fmla="*/ 3572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304800 w 304800"/>
                    <a:gd name="connsiteY12" fmla="*/ 257175 h 552450"/>
                    <a:gd name="connsiteX13" fmla="*/ 171450 w 304800"/>
                    <a:gd name="connsiteY13" fmla="*/ 257175 h 552450"/>
                    <a:gd name="connsiteX14" fmla="*/ 171450 w 304800"/>
                    <a:gd name="connsiteY14" fmla="*/ 0 h 552450"/>
                    <a:gd name="connsiteX0" fmla="*/ 171450 w 304800"/>
                    <a:gd name="connsiteY0" fmla="*/ 0 h 552450"/>
                    <a:gd name="connsiteX1" fmla="*/ 132160 w 304800"/>
                    <a:gd name="connsiteY1" fmla="*/ 3572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171450 w 304800"/>
                    <a:gd name="connsiteY12" fmla="*/ 257175 h 552450"/>
                    <a:gd name="connsiteX13" fmla="*/ 171450 w 304800"/>
                    <a:gd name="connsiteY13" fmla="*/ 0 h 552450"/>
                    <a:gd name="connsiteX0" fmla="*/ 171450 w 171450"/>
                    <a:gd name="connsiteY0" fmla="*/ 0 h 552450"/>
                    <a:gd name="connsiteX1" fmla="*/ 132160 w 171450"/>
                    <a:gd name="connsiteY1" fmla="*/ 3572 h 552450"/>
                    <a:gd name="connsiteX2" fmla="*/ 133350 w 171450"/>
                    <a:gd name="connsiteY2" fmla="*/ 257175 h 552450"/>
                    <a:gd name="connsiteX3" fmla="*/ 0 w 171450"/>
                    <a:gd name="connsiteY3" fmla="*/ 257175 h 552450"/>
                    <a:gd name="connsiteX4" fmla="*/ 0 w 171450"/>
                    <a:gd name="connsiteY4" fmla="*/ 295275 h 552450"/>
                    <a:gd name="connsiteX5" fmla="*/ 133350 w 171450"/>
                    <a:gd name="connsiteY5" fmla="*/ 295275 h 552450"/>
                    <a:gd name="connsiteX6" fmla="*/ 133350 w 171450"/>
                    <a:gd name="connsiteY6" fmla="*/ 514350 h 552450"/>
                    <a:gd name="connsiteX7" fmla="*/ 0 w 171450"/>
                    <a:gd name="connsiteY7" fmla="*/ 514350 h 552450"/>
                    <a:gd name="connsiteX8" fmla="*/ 0 w 171450"/>
                    <a:gd name="connsiteY8" fmla="*/ 552450 h 552450"/>
                    <a:gd name="connsiteX9" fmla="*/ 171450 w 171450"/>
                    <a:gd name="connsiteY9" fmla="*/ 552450 h 552450"/>
                    <a:gd name="connsiteX10" fmla="*/ 171450 w 171450"/>
                    <a:gd name="connsiteY10" fmla="*/ 295275 h 552450"/>
                    <a:gd name="connsiteX11" fmla="*/ 171450 w 171450"/>
                    <a:gd name="connsiteY11" fmla="*/ 257175 h 552450"/>
                    <a:gd name="connsiteX12" fmla="*/ 171450 w 171450"/>
                    <a:gd name="connsiteY12"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552450">
                      <a:moveTo>
                        <a:pt x="171450" y="0"/>
                      </a:moveTo>
                      <a:lnTo>
                        <a:pt x="132160" y="3572"/>
                      </a:lnTo>
                      <a:cubicBezTo>
                        <a:pt x="132557" y="88106"/>
                        <a:pt x="132953" y="172641"/>
                        <a:pt x="133350" y="257175"/>
                      </a:cubicBezTo>
                      <a:lnTo>
                        <a:pt x="0" y="257175"/>
                      </a:lnTo>
                      <a:lnTo>
                        <a:pt x="0" y="295275"/>
                      </a:lnTo>
                      <a:lnTo>
                        <a:pt x="133350" y="295275"/>
                      </a:lnTo>
                      <a:lnTo>
                        <a:pt x="133350" y="514350"/>
                      </a:lnTo>
                      <a:lnTo>
                        <a:pt x="0" y="514350"/>
                      </a:lnTo>
                      <a:lnTo>
                        <a:pt x="0" y="552450"/>
                      </a:lnTo>
                      <a:lnTo>
                        <a:pt x="171450" y="552450"/>
                      </a:lnTo>
                      <a:lnTo>
                        <a:pt x="171450" y="295275"/>
                      </a:lnTo>
                      <a:lnTo>
                        <a:pt x="171450" y="257175"/>
                      </a:lnTo>
                      <a:lnTo>
                        <a:pt x="17145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grpSp>
      </p:grpSp>
      <p:grpSp>
        <p:nvGrpSpPr>
          <p:cNvPr id="230" name="Group 229">
            <a:extLst>
              <a:ext uri="{FF2B5EF4-FFF2-40B4-BE49-F238E27FC236}">
                <a16:creationId xmlns:a16="http://schemas.microsoft.com/office/drawing/2014/main" id="{AF7D0BDB-E38F-4E9E-8665-C6F0DF18FC6E}"/>
              </a:ext>
            </a:extLst>
          </p:cNvPr>
          <p:cNvGrpSpPr/>
          <p:nvPr/>
        </p:nvGrpSpPr>
        <p:grpSpPr>
          <a:xfrm>
            <a:off x="689042" y="3398848"/>
            <a:ext cx="1417029" cy="359425"/>
            <a:chOff x="-2886460" y="1195910"/>
            <a:chExt cx="3605020" cy="914400"/>
          </a:xfrm>
          <a:solidFill>
            <a:schemeClr val="accent1"/>
          </a:solidFill>
        </p:grpSpPr>
        <p:pic>
          <p:nvPicPr>
            <p:cNvPr id="231" name="Graphic 230" descr="Network diagram">
              <a:extLst>
                <a:ext uri="{FF2B5EF4-FFF2-40B4-BE49-F238E27FC236}">
                  <a16:creationId xmlns:a16="http://schemas.microsoft.com/office/drawing/2014/main" id="{C68C0C66-E7DF-4F2F-A1DE-E619945D305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529800" y="1195910"/>
              <a:ext cx="914400" cy="914400"/>
            </a:xfrm>
            <a:prstGeom prst="rect">
              <a:avLst/>
            </a:prstGeom>
          </p:spPr>
        </p:pic>
        <p:grpSp>
          <p:nvGrpSpPr>
            <p:cNvPr id="232" name="Group 231">
              <a:extLst>
                <a:ext uri="{FF2B5EF4-FFF2-40B4-BE49-F238E27FC236}">
                  <a16:creationId xmlns:a16="http://schemas.microsoft.com/office/drawing/2014/main" id="{BE6DC6DB-DA45-4D44-9ED9-DE0A83E7D5D6}"/>
                </a:ext>
              </a:extLst>
            </p:cNvPr>
            <p:cNvGrpSpPr/>
            <p:nvPr/>
          </p:nvGrpSpPr>
          <p:grpSpPr>
            <a:xfrm>
              <a:off x="-2886460" y="1634058"/>
              <a:ext cx="3605020" cy="342902"/>
              <a:chOff x="1078625" y="4520760"/>
              <a:chExt cx="3605020" cy="342902"/>
            </a:xfrm>
            <a:grpFill/>
          </p:grpSpPr>
          <p:grpSp>
            <p:nvGrpSpPr>
              <p:cNvPr id="233" name="Group 232">
                <a:extLst>
                  <a:ext uri="{FF2B5EF4-FFF2-40B4-BE49-F238E27FC236}">
                    <a16:creationId xmlns:a16="http://schemas.microsoft.com/office/drawing/2014/main" id="{554A0633-A98D-473B-AA45-EA91F63EF98B}"/>
                  </a:ext>
                </a:extLst>
              </p:cNvPr>
              <p:cNvGrpSpPr/>
              <p:nvPr/>
            </p:nvGrpSpPr>
            <p:grpSpPr>
              <a:xfrm>
                <a:off x="1564635" y="4520762"/>
                <a:ext cx="2643360" cy="342900"/>
                <a:chOff x="1217925" y="4594934"/>
                <a:chExt cx="2643360" cy="342900"/>
              </a:xfrm>
              <a:grpFill/>
            </p:grpSpPr>
            <p:grpSp>
              <p:nvGrpSpPr>
                <p:cNvPr id="242" name="Group 241">
                  <a:extLst>
                    <a:ext uri="{FF2B5EF4-FFF2-40B4-BE49-F238E27FC236}">
                      <a16:creationId xmlns:a16="http://schemas.microsoft.com/office/drawing/2014/main" id="{6D893C2F-6D70-477A-AE69-E2F71B1ECF89}"/>
                    </a:ext>
                  </a:extLst>
                </p:cNvPr>
                <p:cNvGrpSpPr/>
                <p:nvPr/>
              </p:nvGrpSpPr>
              <p:grpSpPr>
                <a:xfrm>
                  <a:off x="2775435" y="4594934"/>
                  <a:ext cx="600075" cy="342900"/>
                  <a:chOff x="3604320" y="4597485"/>
                  <a:chExt cx="600075" cy="342900"/>
                </a:xfrm>
                <a:grpFill/>
              </p:grpSpPr>
              <p:sp>
                <p:nvSpPr>
                  <p:cNvPr id="255" name="Freeform: Shape 254">
                    <a:extLst>
                      <a:ext uri="{FF2B5EF4-FFF2-40B4-BE49-F238E27FC236}">
                        <a16:creationId xmlns:a16="http://schemas.microsoft.com/office/drawing/2014/main" id="{78B0E890-A0D7-4E9B-A631-0693DC69D1BC}"/>
                      </a:ext>
                    </a:extLst>
                  </p:cNvPr>
                  <p:cNvSpPr/>
                  <p:nvPr/>
                </p:nvSpPr>
                <p:spPr>
                  <a:xfrm rot="16200000">
                    <a:off x="3813870" y="4807035"/>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56" name="Freeform: Shape 255">
                    <a:extLst>
                      <a:ext uri="{FF2B5EF4-FFF2-40B4-BE49-F238E27FC236}">
                        <a16:creationId xmlns:a16="http://schemas.microsoft.com/office/drawing/2014/main" id="{0A768A6E-6FC7-4108-8ABC-23B6C8CC32B7}"/>
                      </a:ext>
                    </a:extLst>
                  </p:cNvPr>
                  <p:cNvSpPr/>
                  <p:nvPr/>
                </p:nvSpPr>
                <p:spPr>
                  <a:xfrm rot="16200000">
                    <a:off x="4071045" y="4807035"/>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57" name="Freeform: Shape 256">
                    <a:extLst>
                      <a:ext uri="{FF2B5EF4-FFF2-40B4-BE49-F238E27FC236}">
                        <a16:creationId xmlns:a16="http://schemas.microsoft.com/office/drawing/2014/main" id="{5BB6BABA-428B-4752-9100-2C5F0C4CF7B9}"/>
                      </a:ext>
                    </a:extLst>
                  </p:cNvPr>
                  <p:cNvSpPr/>
                  <p:nvPr/>
                </p:nvSpPr>
                <p:spPr>
                  <a:xfrm rot="16200000">
                    <a:off x="3794820" y="4406985"/>
                    <a:ext cx="171450" cy="552450"/>
                  </a:xfrm>
                  <a:custGeom>
                    <a:avLst/>
                    <a:gdLst>
                      <a:gd name="connsiteX0" fmla="*/ 171450 w 304800"/>
                      <a:gd name="connsiteY0" fmla="*/ 0 h 552450"/>
                      <a:gd name="connsiteX1" fmla="*/ 0 w 304800"/>
                      <a:gd name="connsiteY1" fmla="*/ 0 h 552450"/>
                      <a:gd name="connsiteX2" fmla="*/ 0 w 304800"/>
                      <a:gd name="connsiteY2" fmla="*/ 38100 h 552450"/>
                      <a:gd name="connsiteX3" fmla="*/ 133350 w 304800"/>
                      <a:gd name="connsiteY3" fmla="*/ 38100 h 552450"/>
                      <a:gd name="connsiteX4" fmla="*/ 133350 w 304800"/>
                      <a:gd name="connsiteY4" fmla="*/ 257175 h 552450"/>
                      <a:gd name="connsiteX5" fmla="*/ 0 w 304800"/>
                      <a:gd name="connsiteY5" fmla="*/ 257175 h 552450"/>
                      <a:gd name="connsiteX6" fmla="*/ 0 w 304800"/>
                      <a:gd name="connsiteY6" fmla="*/ 295275 h 552450"/>
                      <a:gd name="connsiteX7" fmla="*/ 133350 w 304800"/>
                      <a:gd name="connsiteY7" fmla="*/ 295275 h 552450"/>
                      <a:gd name="connsiteX8" fmla="*/ 133350 w 304800"/>
                      <a:gd name="connsiteY8" fmla="*/ 514350 h 552450"/>
                      <a:gd name="connsiteX9" fmla="*/ 0 w 304800"/>
                      <a:gd name="connsiteY9" fmla="*/ 514350 h 552450"/>
                      <a:gd name="connsiteX10" fmla="*/ 0 w 304800"/>
                      <a:gd name="connsiteY10" fmla="*/ 552450 h 552450"/>
                      <a:gd name="connsiteX11" fmla="*/ 171450 w 304800"/>
                      <a:gd name="connsiteY11" fmla="*/ 552450 h 552450"/>
                      <a:gd name="connsiteX12" fmla="*/ 171450 w 304800"/>
                      <a:gd name="connsiteY12" fmla="*/ 295275 h 552450"/>
                      <a:gd name="connsiteX13" fmla="*/ 304800 w 304800"/>
                      <a:gd name="connsiteY13" fmla="*/ 295275 h 552450"/>
                      <a:gd name="connsiteX14" fmla="*/ 304800 w 304800"/>
                      <a:gd name="connsiteY14" fmla="*/ 257175 h 552450"/>
                      <a:gd name="connsiteX15" fmla="*/ 171450 w 304800"/>
                      <a:gd name="connsiteY15" fmla="*/ 257175 h 552450"/>
                      <a:gd name="connsiteX16" fmla="*/ 171450 w 304800"/>
                      <a:gd name="connsiteY16" fmla="*/ 0 h 552450"/>
                      <a:gd name="connsiteX0" fmla="*/ 171450 w 304800"/>
                      <a:gd name="connsiteY0" fmla="*/ 0 h 552450"/>
                      <a:gd name="connsiteX1" fmla="*/ 0 w 304800"/>
                      <a:gd name="connsiteY1" fmla="*/ 0 h 552450"/>
                      <a:gd name="connsiteX2" fmla="*/ 133350 w 304800"/>
                      <a:gd name="connsiteY2" fmla="*/ 38100 h 552450"/>
                      <a:gd name="connsiteX3" fmla="*/ 133350 w 304800"/>
                      <a:gd name="connsiteY3" fmla="*/ 257175 h 552450"/>
                      <a:gd name="connsiteX4" fmla="*/ 0 w 304800"/>
                      <a:gd name="connsiteY4" fmla="*/ 257175 h 552450"/>
                      <a:gd name="connsiteX5" fmla="*/ 0 w 304800"/>
                      <a:gd name="connsiteY5" fmla="*/ 295275 h 552450"/>
                      <a:gd name="connsiteX6" fmla="*/ 133350 w 304800"/>
                      <a:gd name="connsiteY6" fmla="*/ 295275 h 552450"/>
                      <a:gd name="connsiteX7" fmla="*/ 133350 w 304800"/>
                      <a:gd name="connsiteY7" fmla="*/ 514350 h 552450"/>
                      <a:gd name="connsiteX8" fmla="*/ 0 w 304800"/>
                      <a:gd name="connsiteY8" fmla="*/ 514350 h 552450"/>
                      <a:gd name="connsiteX9" fmla="*/ 0 w 304800"/>
                      <a:gd name="connsiteY9" fmla="*/ 552450 h 552450"/>
                      <a:gd name="connsiteX10" fmla="*/ 171450 w 304800"/>
                      <a:gd name="connsiteY10" fmla="*/ 552450 h 552450"/>
                      <a:gd name="connsiteX11" fmla="*/ 171450 w 304800"/>
                      <a:gd name="connsiteY11" fmla="*/ 295275 h 552450"/>
                      <a:gd name="connsiteX12" fmla="*/ 304800 w 304800"/>
                      <a:gd name="connsiteY12" fmla="*/ 295275 h 552450"/>
                      <a:gd name="connsiteX13" fmla="*/ 304800 w 304800"/>
                      <a:gd name="connsiteY13" fmla="*/ 257175 h 552450"/>
                      <a:gd name="connsiteX14" fmla="*/ 171450 w 304800"/>
                      <a:gd name="connsiteY14" fmla="*/ 257175 h 552450"/>
                      <a:gd name="connsiteX15" fmla="*/ 171450 w 304800"/>
                      <a:gd name="connsiteY15" fmla="*/ 0 h 552450"/>
                      <a:gd name="connsiteX0" fmla="*/ 171450 w 304800"/>
                      <a:gd name="connsiteY0" fmla="*/ 0 h 552450"/>
                      <a:gd name="connsiteX1" fmla="*/ 133350 w 304800"/>
                      <a:gd name="connsiteY1" fmla="*/ 38100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304800 w 304800"/>
                      <a:gd name="connsiteY12" fmla="*/ 257175 h 552450"/>
                      <a:gd name="connsiteX13" fmla="*/ 171450 w 304800"/>
                      <a:gd name="connsiteY13" fmla="*/ 257175 h 552450"/>
                      <a:gd name="connsiteX14" fmla="*/ 171450 w 304800"/>
                      <a:gd name="connsiteY14" fmla="*/ 0 h 552450"/>
                      <a:gd name="connsiteX0" fmla="*/ 171450 w 304800"/>
                      <a:gd name="connsiteY0" fmla="*/ 0 h 552450"/>
                      <a:gd name="connsiteX1" fmla="*/ 132160 w 304800"/>
                      <a:gd name="connsiteY1" fmla="*/ 3572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304800 w 304800"/>
                      <a:gd name="connsiteY12" fmla="*/ 257175 h 552450"/>
                      <a:gd name="connsiteX13" fmla="*/ 171450 w 304800"/>
                      <a:gd name="connsiteY13" fmla="*/ 257175 h 552450"/>
                      <a:gd name="connsiteX14" fmla="*/ 171450 w 304800"/>
                      <a:gd name="connsiteY14" fmla="*/ 0 h 552450"/>
                      <a:gd name="connsiteX0" fmla="*/ 171450 w 304800"/>
                      <a:gd name="connsiteY0" fmla="*/ 0 h 552450"/>
                      <a:gd name="connsiteX1" fmla="*/ 132160 w 304800"/>
                      <a:gd name="connsiteY1" fmla="*/ 3572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171450 w 304800"/>
                      <a:gd name="connsiteY12" fmla="*/ 257175 h 552450"/>
                      <a:gd name="connsiteX13" fmla="*/ 171450 w 304800"/>
                      <a:gd name="connsiteY13" fmla="*/ 0 h 552450"/>
                      <a:gd name="connsiteX0" fmla="*/ 171450 w 171450"/>
                      <a:gd name="connsiteY0" fmla="*/ 0 h 552450"/>
                      <a:gd name="connsiteX1" fmla="*/ 132160 w 171450"/>
                      <a:gd name="connsiteY1" fmla="*/ 3572 h 552450"/>
                      <a:gd name="connsiteX2" fmla="*/ 133350 w 171450"/>
                      <a:gd name="connsiteY2" fmla="*/ 257175 h 552450"/>
                      <a:gd name="connsiteX3" fmla="*/ 0 w 171450"/>
                      <a:gd name="connsiteY3" fmla="*/ 257175 h 552450"/>
                      <a:gd name="connsiteX4" fmla="*/ 0 w 171450"/>
                      <a:gd name="connsiteY4" fmla="*/ 295275 h 552450"/>
                      <a:gd name="connsiteX5" fmla="*/ 133350 w 171450"/>
                      <a:gd name="connsiteY5" fmla="*/ 295275 h 552450"/>
                      <a:gd name="connsiteX6" fmla="*/ 133350 w 171450"/>
                      <a:gd name="connsiteY6" fmla="*/ 514350 h 552450"/>
                      <a:gd name="connsiteX7" fmla="*/ 0 w 171450"/>
                      <a:gd name="connsiteY7" fmla="*/ 514350 h 552450"/>
                      <a:gd name="connsiteX8" fmla="*/ 0 w 171450"/>
                      <a:gd name="connsiteY8" fmla="*/ 552450 h 552450"/>
                      <a:gd name="connsiteX9" fmla="*/ 171450 w 171450"/>
                      <a:gd name="connsiteY9" fmla="*/ 552450 h 552450"/>
                      <a:gd name="connsiteX10" fmla="*/ 171450 w 171450"/>
                      <a:gd name="connsiteY10" fmla="*/ 295275 h 552450"/>
                      <a:gd name="connsiteX11" fmla="*/ 171450 w 171450"/>
                      <a:gd name="connsiteY11" fmla="*/ 257175 h 552450"/>
                      <a:gd name="connsiteX12" fmla="*/ 171450 w 171450"/>
                      <a:gd name="connsiteY12"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552450">
                        <a:moveTo>
                          <a:pt x="171450" y="0"/>
                        </a:moveTo>
                        <a:lnTo>
                          <a:pt x="132160" y="3572"/>
                        </a:lnTo>
                        <a:cubicBezTo>
                          <a:pt x="132557" y="88106"/>
                          <a:pt x="132953" y="172641"/>
                          <a:pt x="133350" y="257175"/>
                        </a:cubicBezTo>
                        <a:lnTo>
                          <a:pt x="0" y="257175"/>
                        </a:lnTo>
                        <a:lnTo>
                          <a:pt x="0" y="295275"/>
                        </a:lnTo>
                        <a:lnTo>
                          <a:pt x="133350" y="295275"/>
                        </a:lnTo>
                        <a:lnTo>
                          <a:pt x="133350" y="514350"/>
                        </a:lnTo>
                        <a:lnTo>
                          <a:pt x="0" y="514350"/>
                        </a:lnTo>
                        <a:lnTo>
                          <a:pt x="0" y="552450"/>
                        </a:lnTo>
                        <a:lnTo>
                          <a:pt x="171450" y="552450"/>
                        </a:lnTo>
                        <a:lnTo>
                          <a:pt x="171450" y="295275"/>
                        </a:lnTo>
                        <a:lnTo>
                          <a:pt x="171450" y="257175"/>
                        </a:lnTo>
                        <a:lnTo>
                          <a:pt x="17145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grpSp>
              <p:nvGrpSpPr>
                <p:cNvPr id="243" name="Group 242">
                  <a:extLst>
                    <a:ext uri="{FF2B5EF4-FFF2-40B4-BE49-F238E27FC236}">
                      <a16:creationId xmlns:a16="http://schemas.microsoft.com/office/drawing/2014/main" id="{DC0173FE-6B20-4684-B77D-B58374DBA6EE}"/>
                    </a:ext>
                  </a:extLst>
                </p:cNvPr>
                <p:cNvGrpSpPr/>
                <p:nvPr/>
              </p:nvGrpSpPr>
              <p:grpSpPr>
                <a:xfrm>
                  <a:off x="3261210" y="4594934"/>
                  <a:ext cx="600075" cy="342900"/>
                  <a:chOff x="3604320" y="4597485"/>
                  <a:chExt cx="600075" cy="342900"/>
                </a:xfrm>
                <a:grpFill/>
              </p:grpSpPr>
              <p:sp>
                <p:nvSpPr>
                  <p:cNvPr id="252" name="Freeform: Shape 251">
                    <a:extLst>
                      <a:ext uri="{FF2B5EF4-FFF2-40B4-BE49-F238E27FC236}">
                        <a16:creationId xmlns:a16="http://schemas.microsoft.com/office/drawing/2014/main" id="{97A98525-A2DD-43F8-BA63-A61E8FFBC787}"/>
                      </a:ext>
                    </a:extLst>
                  </p:cNvPr>
                  <p:cNvSpPr/>
                  <p:nvPr/>
                </p:nvSpPr>
                <p:spPr>
                  <a:xfrm rot="16200000">
                    <a:off x="3813870" y="4807035"/>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53" name="Freeform: Shape 252">
                    <a:extLst>
                      <a:ext uri="{FF2B5EF4-FFF2-40B4-BE49-F238E27FC236}">
                        <a16:creationId xmlns:a16="http://schemas.microsoft.com/office/drawing/2014/main" id="{D8F9F41C-8BD9-4875-A95E-2D581C93E7C9}"/>
                      </a:ext>
                    </a:extLst>
                  </p:cNvPr>
                  <p:cNvSpPr/>
                  <p:nvPr/>
                </p:nvSpPr>
                <p:spPr>
                  <a:xfrm rot="16200000">
                    <a:off x="4071045" y="4807035"/>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54" name="Freeform: Shape 253">
                    <a:extLst>
                      <a:ext uri="{FF2B5EF4-FFF2-40B4-BE49-F238E27FC236}">
                        <a16:creationId xmlns:a16="http://schemas.microsoft.com/office/drawing/2014/main" id="{88C273DA-186E-4DE3-8CB8-F22AC764131E}"/>
                      </a:ext>
                    </a:extLst>
                  </p:cNvPr>
                  <p:cNvSpPr/>
                  <p:nvPr/>
                </p:nvSpPr>
                <p:spPr>
                  <a:xfrm rot="16200000">
                    <a:off x="3794820" y="4406985"/>
                    <a:ext cx="171450" cy="552450"/>
                  </a:xfrm>
                  <a:custGeom>
                    <a:avLst/>
                    <a:gdLst>
                      <a:gd name="connsiteX0" fmla="*/ 171450 w 304800"/>
                      <a:gd name="connsiteY0" fmla="*/ 0 h 552450"/>
                      <a:gd name="connsiteX1" fmla="*/ 0 w 304800"/>
                      <a:gd name="connsiteY1" fmla="*/ 0 h 552450"/>
                      <a:gd name="connsiteX2" fmla="*/ 0 w 304800"/>
                      <a:gd name="connsiteY2" fmla="*/ 38100 h 552450"/>
                      <a:gd name="connsiteX3" fmla="*/ 133350 w 304800"/>
                      <a:gd name="connsiteY3" fmla="*/ 38100 h 552450"/>
                      <a:gd name="connsiteX4" fmla="*/ 133350 w 304800"/>
                      <a:gd name="connsiteY4" fmla="*/ 257175 h 552450"/>
                      <a:gd name="connsiteX5" fmla="*/ 0 w 304800"/>
                      <a:gd name="connsiteY5" fmla="*/ 257175 h 552450"/>
                      <a:gd name="connsiteX6" fmla="*/ 0 w 304800"/>
                      <a:gd name="connsiteY6" fmla="*/ 295275 h 552450"/>
                      <a:gd name="connsiteX7" fmla="*/ 133350 w 304800"/>
                      <a:gd name="connsiteY7" fmla="*/ 295275 h 552450"/>
                      <a:gd name="connsiteX8" fmla="*/ 133350 w 304800"/>
                      <a:gd name="connsiteY8" fmla="*/ 514350 h 552450"/>
                      <a:gd name="connsiteX9" fmla="*/ 0 w 304800"/>
                      <a:gd name="connsiteY9" fmla="*/ 514350 h 552450"/>
                      <a:gd name="connsiteX10" fmla="*/ 0 w 304800"/>
                      <a:gd name="connsiteY10" fmla="*/ 552450 h 552450"/>
                      <a:gd name="connsiteX11" fmla="*/ 171450 w 304800"/>
                      <a:gd name="connsiteY11" fmla="*/ 552450 h 552450"/>
                      <a:gd name="connsiteX12" fmla="*/ 171450 w 304800"/>
                      <a:gd name="connsiteY12" fmla="*/ 295275 h 552450"/>
                      <a:gd name="connsiteX13" fmla="*/ 304800 w 304800"/>
                      <a:gd name="connsiteY13" fmla="*/ 295275 h 552450"/>
                      <a:gd name="connsiteX14" fmla="*/ 304800 w 304800"/>
                      <a:gd name="connsiteY14" fmla="*/ 257175 h 552450"/>
                      <a:gd name="connsiteX15" fmla="*/ 171450 w 304800"/>
                      <a:gd name="connsiteY15" fmla="*/ 257175 h 552450"/>
                      <a:gd name="connsiteX16" fmla="*/ 171450 w 304800"/>
                      <a:gd name="connsiteY16" fmla="*/ 0 h 552450"/>
                      <a:gd name="connsiteX0" fmla="*/ 171450 w 304800"/>
                      <a:gd name="connsiteY0" fmla="*/ 0 h 552450"/>
                      <a:gd name="connsiteX1" fmla="*/ 0 w 304800"/>
                      <a:gd name="connsiteY1" fmla="*/ 0 h 552450"/>
                      <a:gd name="connsiteX2" fmla="*/ 133350 w 304800"/>
                      <a:gd name="connsiteY2" fmla="*/ 38100 h 552450"/>
                      <a:gd name="connsiteX3" fmla="*/ 133350 w 304800"/>
                      <a:gd name="connsiteY3" fmla="*/ 257175 h 552450"/>
                      <a:gd name="connsiteX4" fmla="*/ 0 w 304800"/>
                      <a:gd name="connsiteY4" fmla="*/ 257175 h 552450"/>
                      <a:gd name="connsiteX5" fmla="*/ 0 w 304800"/>
                      <a:gd name="connsiteY5" fmla="*/ 295275 h 552450"/>
                      <a:gd name="connsiteX6" fmla="*/ 133350 w 304800"/>
                      <a:gd name="connsiteY6" fmla="*/ 295275 h 552450"/>
                      <a:gd name="connsiteX7" fmla="*/ 133350 w 304800"/>
                      <a:gd name="connsiteY7" fmla="*/ 514350 h 552450"/>
                      <a:gd name="connsiteX8" fmla="*/ 0 w 304800"/>
                      <a:gd name="connsiteY8" fmla="*/ 514350 h 552450"/>
                      <a:gd name="connsiteX9" fmla="*/ 0 w 304800"/>
                      <a:gd name="connsiteY9" fmla="*/ 552450 h 552450"/>
                      <a:gd name="connsiteX10" fmla="*/ 171450 w 304800"/>
                      <a:gd name="connsiteY10" fmla="*/ 552450 h 552450"/>
                      <a:gd name="connsiteX11" fmla="*/ 171450 w 304800"/>
                      <a:gd name="connsiteY11" fmla="*/ 295275 h 552450"/>
                      <a:gd name="connsiteX12" fmla="*/ 304800 w 304800"/>
                      <a:gd name="connsiteY12" fmla="*/ 295275 h 552450"/>
                      <a:gd name="connsiteX13" fmla="*/ 304800 w 304800"/>
                      <a:gd name="connsiteY13" fmla="*/ 257175 h 552450"/>
                      <a:gd name="connsiteX14" fmla="*/ 171450 w 304800"/>
                      <a:gd name="connsiteY14" fmla="*/ 257175 h 552450"/>
                      <a:gd name="connsiteX15" fmla="*/ 171450 w 304800"/>
                      <a:gd name="connsiteY15" fmla="*/ 0 h 552450"/>
                      <a:gd name="connsiteX0" fmla="*/ 171450 w 304800"/>
                      <a:gd name="connsiteY0" fmla="*/ 0 h 552450"/>
                      <a:gd name="connsiteX1" fmla="*/ 133350 w 304800"/>
                      <a:gd name="connsiteY1" fmla="*/ 38100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304800 w 304800"/>
                      <a:gd name="connsiteY12" fmla="*/ 257175 h 552450"/>
                      <a:gd name="connsiteX13" fmla="*/ 171450 w 304800"/>
                      <a:gd name="connsiteY13" fmla="*/ 257175 h 552450"/>
                      <a:gd name="connsiteX14" fmla="*/ 171450 w 304800"/>
                      <a:gd name="connsiteY14" fmla="*/ 0 h 552450"/>
                      <a:gd name="connsiteX0" fmla="*/ 171450 w 304800"/>
                      <a:gd name="connsiteY0" fmla="*/ 0 h 552450"/>
                      <a:gd name="connsiteX1" fmla="*/ 132160 w 304800"/>
                      <a:gd name="connsiteY1" fmla="*/ 3572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304800 w 304800"/>
                      <a:gd name="connsiteY12" fmla="*/ 257175 h 552450"/>
                      <a:gd name="connsiteX13" fmla="*/ 171450 w 304800"/>
                      <a:gd name="connsiteY13" fmla="*/ 257175 h 552450"/>
                      <a:gd name="connsiteX14" fmla="*/ 171450 w 304800"/>
                      <a:gd name="connsiteY14" fmla="*/ 0 h 552450"/>
                      <a:gd name="connsiteX0" fmla="*/ 171450 w 304800"/>
                      <a:gd name="connsiteY0" fmla="*/ 0 h 552450"/>
                      <a:gd name="connsiteX1" fmla="*/ 132160 w 304800"/>
                      <a:gd name="connsiteY1" fmla="*/ 3572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171450 w 304800"/>
                      <a:gd name="connsiteY12" fmla="*/ 257175 h 552450"/>
                      <a:gd name="connsiteX13" fmla="*/ 171450 w 304800"/>
                      <a:gd name="connsiteY13" fmla="*/ 0 h 552450"/>
                      <a:gd name="connsiteX0" fmla="*/ 171450 w 171450"/>
                      <a:gd name="connsiteY0" fmla="*/ 0 h 552450"/>
                      <a:gd name="connsiteX1" fmla="*/ 132160 w 171450"/>
                      <a:gd name="connsiteY1" fmla="*/ 3572 h 552450"/>
                      <a:gd name="connsiteX2" fmla="*/ 133350 w 171450"/>
                      <a:gd name="connsiteY2" fmla="*/ 257175 h 552450"/>
                      <a:gd name="connsiteX3" fmla="*/ 0 w 171450"/>
                      <a:gd name="connsiteY3" fmla="*/ 257175 h 552450"/>
                      <a:gd name="connsiteX4" fmla="*/ 0 w 171450"/>
                      <a:gd name="connsiteY4" fmla="*/ 295275 h 552450"/>
                      <a:gd name="connsiteX5" fmla="*/ 133350 w 171450"/>
                      <a:gd name="connsiteY5" fmla="*/ 295275 h 552450"/>
                      <a:gd name="connsiteX6" fmla="*/ 133350 w 171450"/>
                      <a:gd name="connsiteY6" fmla="*/ 514350 h 552450"/>
                      <a:gd name="connsiteX7" fmla="*/ 0 w 171450"/>
                      <a:gd name="connsiteY7" fmla="*/ 514350 h 552450"/>
                      <a:gd name="connsiteX8" fmla="*/ 0 w 171450"/>
                      <a:gd name="connsiteY8" fmla="*/ 552450 h 552450"/>
                      <a:gd name="connsiteX9" fmla="*/ 171450 w 171450"/>
                      <a:gd name="connsiteY9" fmla="*/ 552450 h 552450"/>
                      <a:gd name="connsiteX10" fmla="*/ 171450 w 171450"/>
                      <a:gd name="connsiteY10" fmla="*/ 295275 h 552450"/>
                      <a:gd name="connsiteX11" fmla="*/ 171450 w 171450"/>
                      <a:gd name="connsiteY11" fmla="*/ 257175 h 552450"/>
                      <a:gd name="connsiteX12" fmla="*/ 171450 w 171450"/>
                      <a:gd name="connsiteY12"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552450">
                        <a:moveTo>
                          <a:pt x="171450" y="0"/>
                        </a:moveTo>
                        <a:lnTo>
                          <a:pt x="132160" y="3572"/>
                        </a:lnTo>
                        <a:cubicBezTo>
                          <a:pt x="132557" y="88106"/>
                          <a:pt x="132953" y="172641"/>
                          <a:pt x="133350" y="257175"/>
                        </a:cubicBezTo>
                        <a:lnTo>
                          <a:pt x="0" y="257175"/>
                        </a:lnTo>
                        <a:lnTo>
                          <a:pt x="0" y="295275"/>
                        </a:lnTo>
                        <a:lnTo>
                          <a:pt x="133350" y="295275"/>
                        </a:lnTo>
                        <a:lnTo>
                          <a:pt x="133350" y="514350"/>
                        </a:lnTo>
                        <a:lnTo>
                          <a:pt x="0" y="514350"/>
                        </a:lnTo>
                        <a:lnTo>
                          <a:pt x="0" y="552450"/>
                        </a:lnTo>
                        <a:lnTo>
                          <a:pt x="171450" y="552450"/>
                        </a:lnTo>
                        <a:lnTo>
                          <a:pt x="171450" y="295275"/>
                        </a:lnTo>
                        <a:lnTo>
                          <a:pt x="171450" y="257175"/>
                        </a:lnTo>
                        <a:lnTo>
                          <a:pt x="17145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grpSp>
              <p:nvGrpSpPr>
                <p:cNvPr id="244" name="Group 243">
                  <a:extLst>
                    <a:ext uri="{FF2B5EF4-FFF2-40B4-BE49-F238E27FC236}">
                      <a16:creationId xmlns:a16="http://schemas.microsoft.com/office/drawing/2014/main" id="{178ABC9B-D4F8-46DD-8E5E-EEE9410D548A}"/>
                    </a:ext>
                  </a:extLst>
                </p:cNvPr>
                <p:cNvGrpSpPr/>
                <p:nvPr/>
              </p:nvGrpSpPr>
              <p:grpSpPr>
                <a:xfrm flipH="1">
                  <a:off x="1217925" y="4594934"/>
                  <a:ext cx="600075" cy="342900"/>
                  <a:chOff x="3604320" y="4597485"/>
                  <a:chExt cx="600075" cy="342900"/>
                </a:xfrm>
                <a:grpFill/>
              </p:grpSpPr>
              <p:sp>
                <p:nvSpPr>
                  <p:cNvPr id="249" name="Freeform: Shape 248">
                    <a:extLst>
                      <a:ext uri="{FF2B5EF4-FFF2-40B4-BE49-F238E27FC236}">
                        <a16:creationId xmlns:a16="http://schemas.microsoft.com/office/drawing/2014/main" id="{1689A42B-FB99-4B40-91BE-0FE1A4910D73}"/>
                      </a:ext>
                    </a:extLst>
                  </p:cNvPr>
                  <p:cNvSpPr/>
                  <p:nvPr/>
                </p:nvSpPr>
                <p:spPr>
                  <a:xfrm rot="16200000">
                    <a:off x="3813870" y="4807035"/>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50" name="Freeform: Shape 249">
                    <a:extLst>
                      <a:ext uri="{FF2B5EF4-FFF2-40B4-BE49-F238E27FC236}">
                        <a16:creationId xmlns:a16="http://schemas.microsoft.com/office/drawing/2014/main" id="{92A4BD09-45AB-4839-8874-CF7974F6FDE1}"/>
                      </a:ext>
                    </a:extLst>
                  </p:cNvPr>
                  <p:cNvSpPr/>
                  <p:nvPr/>
                </p:nvSpPr>
                <p:spPr>
                  <a:xfrm rot="16200000">
                    <a:off x="4071045" y="4807035"/>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51" name="Freeform: Shape 250">
                    <a:extLst>
                      <a:ext uri="{FF2B5EF4-FFF2-40B4-BE49-F238E27FC236}">
                        <a16:creationId xmlns:a16="http://schemas.microsoft.com/office/drawing/2014/main" id="{53328F65-25F9-482F-A3B5-A0E04A027D55}"/>
                      </a:ext>
                    </a:extLst>
                  </p:cNvPr>
                  <p:cNvSpPr/>
                  <p:nvPr/>
                </p:nvSpPr>
                <p:spPr>
                  <a:xfrm rot="16200000">
                    <a:off x="3794820" y="4406985"/>
                    <a:ext cx="171450" cy="552450"/>
                  </a:xfrm>
                  <a:custGeom>
                    <a:avLst/>
                    <a:gdLst>
                      <a:gd name="connsiteX0" fmla="*/ 171450 w 304800"/>
                      <a:gd name="connsiteY0" fmla="*/ 0 h 552450"/>
                      <a:gd name="connsiteX1" fmla="*/ 0 w 304800"/>
                      <a:gd name="connsiteY1" fmla="*/ 0 h 552450"/>
                      <a:gd name="connsiteX2" fmla="*/ 0 w 304800"/>
                      <a:gd name="connsiteY2" fmla="*/ 38100 h 552450"/>
                      <a:gd name="connsiteX3" fmla="*/ 133350 w 304800"/>
                      <a:gd name="connsiteY3" fmla="*/ 38100 h 552450"/>
                      <a:gd name="connsiteX4" fmla="*/ 133350 w 304800"/>
                      <a:gd name="connsiteY4" fmla="*/ 257175 h 552450"/>
                      <a:gd name="connsiteX5" fmla="*/ 0 w 304800"/>
                      <a:gd name="connsiteY5" fmla="*/ 257175 h 552450"/>
                      <a:gd name="connsiteX6" fmla="*/ 0 w 304800"/>
                      <a:gd name="connsiteY6" fmla="*/ 295275 h 552450"/>
                      <a:gd name="connsiteX7" fmla="*/ 133350 w 304800"/>
                      <a:gd name="connsiteY7" fmla="*/ 295275 h 552450"/>
                      <a:gd name="connsiteX8" fmla="*/ 133350 w 304800"/>
                      <a:gd name="connsiteY8" fmla="*/ 514350 h 552450"/>
                      <a:gd name="connsiteX9" fmla="*/ 0 w 304800"/>
                      <a:gd name="connsiteY9" fmla="*/ 514350 h 552450"/>
                      <a:gd name="connsiteX10" fmla="*/ 0 w 304800"/>
                      <a:gd name="connsiteY10" fmla="*/ 552450 h 552450"/>
                      <a:gd name="connsiteX11" fmla="*/ 171450 w 304800"/>
                      <a:gd name="connsiteY11" fmla="*/ 552450 h 552450"/>
                      <a:gd name="connsiteX12" fmla="*/ 171450 w 304800"/>
                      <a:gd name="connsiteY12" fmla="*/ 295275 h 552450"/>
                      <a:gd name="connsiteX13" fmla="*/ 304800 w 304800"/>
                      <a:gd name="connsiteY13" fmla="*/ 295275 h 552450"/>
                      <a:gd name="connsiteX14" fmla="*/ 304800 w 304800"/>
                      <a:gd name="connsiteY14" fmla="*/ 257175 h 552450"/>
                      <a:gd name="connsiteX15" fmla="*/ 171450 w 304800"/>
                      <a:gd name="connsiteY15" fmla="*/ 257175 h 552450"/>
                      <a:gd name="connsiteX16" fmla="*/ 171450 w 304800"/>
                      <a:gd name="connsiteY16" fmla="*/ 0 h 552450"/>
                      <a:gd name="connsiteX0" fmla="*/ 171450 w 304800"/>
                      <a:gd name="connsiteY0" fmla="*/ 0 h 552450"/>
                      <a:gd name="connsiteX1" fmla="*/ 0 w 304800"/>
                      <a:gd name="connsiteY1" fmla="*/ 0 h 552450"/>
                      <a:gd name="connsiteX2" fmla="*/ 133350 w 304800"/>
                      <a:gd name="connsiteY2" fmla="*/ 38100 h 552450"/>
                      <a:gd name="connsiteX3" fmla="*/ 133350 w 304800"/>
                      <a:gd name="connsiteY3" fmla="*/ 257175 h 552450"/>
                      <a:gd name="connsiteX4" fmla="*/ 0 w 304800"/>
                      <a:gd name="connsiteY4" fmla="*/ 257175 h 552450"/>
                      <a:gd name="connsiteX5" fmla="*/ 0 w 304800"/>
                      <a:gd name="connsiteY5" fmla="*/ 295275 h 552450"/>
                      <a:gd name="connsiteX6" fmla="*/ 133350 w 304800"/>
                      <a:gd name="connsiteY6" fmla="*/ 295275 h 552450"/>
                      <a:gd name="connsiteX7" fmla="*/ 133350 w 304800"/>
                      <a:gd name="connsiteY7" fmla="*/ 514350 h 552450"/>
                      <a:gd name="connsiteX8" fmla="*/ 0 w 304800"/>
                      <a:gd name="connsiteY8" fmla="*/ 514350 h 552450"/>
                      <a:gd name="connsiteX9" fmla="*/ 0 w 304800"/>
                      <a:gd name="connsiteY9" fmla="*/ 552450 h 552450"/>
                      <a:gd name="connsiteX10" fmla="*/ 171450 w 304800"/>
                      <a:gd name="connsiteY10" fmla="*/ 552450 h 552450"/>
                      <a:gd name="connsiteX11" fmla="*/ 171450 w 304800"/>
                      <a:gd name="connsiteY11" fmla="*/ 295275 h 552450"/>
                      <a:gd name="connsiteX12" fmla="*/ 304800 w 304800"/>
                      <a:gd name="connsiteY12" fmla="*/ 295275 h 552450"/>
                      <a:gd name="connsiteX13" fmla="*/ 304800 w 304800"/>
                      <a:gd name="connsiteY13" fmla="*/ 257175 h 552450"/>
                      <a:gd name="connsiteX14" fmla="*/ 171450 w 304800"/>
                      <a:gd name="connsiteY14" fmla="*/ 257175 h 552450"/>
                      <a:gd name="connsiteX15" fmla="*/ 171450 w 304800"/>
                      <a:gd name="connsiteY15" fmla="*/ 0 h 552450"/>
                      <a:gd name="connsiteX0" fmla="*/ 171450 w 304800"/>
                      <a:gd name="connsiteY0" fmla="*/ 0 h 552450"/>
                      <a:gd name="connsiteX1" fmla="*/ 133350 w 304800"/>
                      <a:gd name="connsiteY1" fmla="*/ 38100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304800 w 304800"/>
                      <a:gd name="connsiteY12" fmla="*/ 257175 h 552450"/>
                      <a:gd name="connsiteX13" fmla="*/ 171450 w 304800"/>
                      <a:gd name="connsiteY13" fmla="*/ 257175 h 552450"/>
                      <a:gd name="connsiteX14" fmla="*/ 171450 w 304800"/>
                      <a:gd name="connsiteY14" fmla="*/ 0 h 552450"/>
                      <a:gd name="connsiteX0" fmla="*/ 171450 w 304800"/>
                      <a:gd name="connsiteY0" fmla="*/ 0 h 552450"/>
                      <a:gd name="connsiteX1" fmla="*/ 132160 w 304800"/>
                      <a:gd name="connsiteY1" fmla="*/ 3572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304800 w 304800"/>
                      <a:gd name="connsiteY12" fmla="*/ 257175 h 552450"/>
                      <a:gd name="connsiteX13" fmla="*/ 171450 w 304800"/>
                      <a:gd name="connsiteY13" fmla="*/ 257175 h 552450"/>
                      <a:gd name="connsiteX14" fmla="*/ 171450 w 304800"/>
                      <a:gd name="connsiteY14" fmla="*/ 0 h 552450"/>
                      <a:gd name="connsiteX0" fmla="*/ 171450 w 304800"/>
                      <a:gd name="connsiteY0" fmla="*/ 0 h 552450"/>
                      <a:gd name="connsiteX1" fmla="*/ 132160 w 304800"/>
                      <a:gd name="connsiteY1" fmla="*/ 3572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171450 w 304800"/>
                      <a:gd name="connsiteY12" fmla="*/ 257175 h 552450"/>
                      <a:gd name="connsiteX13" fmla="*/ 171450 w 304800"/>
                      <a:gd name="connsiteY13" fmla="*/ 0 h 552450"/>
                      <a:gd name="connsiteX0" fmla="*/ 171450 w 171450"/>
                      <a:gd name="connsiteY0" fmla="*/ 0 h 552450"/>
                      <a:gd name="connsiteX1" fmla="*/ 132160 w 171450"/>
                      <a:gd name="connsiteY1" fmla="*/ 3572 h 552450"/>
                      <a:gd name="connsiteX2" fmla="*/ 133350 w 171450"/>
                      <a:gd name="connsiteY2" fmla="*/ 257175 h 552450"/>
                      <a:gd name="connsiteX3" fmla="*/ 0 w 171450"/>
                      <a:gd name="connsiteY3" fmla="*/ 257175 h 552450"/>
                      <a:gd name="connsiteX4" fmla="*/ 0 w 171450"/>
                      <a:gd name="connsiteY4" fmla="*/ 295275 h 552450"/>
                      <a:gd name="connsiteX5" fmla="*/ 133350 w 171450"/>
                      <a:gd name="connsiteY5" fmla="*/ 295275 h 552450"/>
                      <a:gd name="connsiteX6" fmla="*/ 133350 w 171450"/>
                      <a:gd name="connsiteY6" fmla="*/ 514350 h 552450"/>
                      <a:gd name="connsiteX7" fmla="*/ 0 w 171450"/>
                      <a:gd name="connsiteY7" fmla="*/ 514350 h 552450"/>
                      <a:gd name="connsiteX8" fmla="*/ 0 w 171450"/>
                      <a:gd name="connsiteY8" fmla="*/ 552450 h 552450"/>
                      <a:gd name="connsiteX9" fmla="*/ 171450 w 171450"/>
                      <a:gd name="connsiteY9" fmla="*/ 552450 h 552450"/>
                      <a:gd name="connsiteX10" fmla="*/ 171450 w 171450"/>
                      <a:gd name="connsiteY10" fmla="*/ 295275 h 552450"/>
                      <a:gd name="connsiteX11" fmla="*/ 171450 w 171450"/>
                      <a:gd name="connsiteY11" fmla="*/ 257175 h 552450"/>
                      <a:gd name="connsiteX12" fmla="*/ 171450 w 171450"/>
                      <a:gd name="connsiteY12"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552450">
                        <a:moveTo>
                          <a:pt x="171450" y="0"/>
                        </a:moveTo>
                        <a:lnTo>
                          <a:pt x="132160" y="3572"/>
                        </a:lnTo>
                        <a:cubicBezTo>
                          <a:pt x="132557" y="88106"/>
                          <a:pt x="132953" y="172641"/>
                          <a:pt x="133350" y="257175"/>
                        </a:cubicBezTo>
                        <a:lnTo>
                          <a:pt x="0" y="257175"/>
                        </a:lnTo>
                        <a:lnTo>
                          <a:pt x="0" y="295275"/>
                        </a:lnTo>
                        <a:lnTo>
                          <a:pt x="133350" y="295275"/>
                        </a:lnTo>
                        <a:lnTo>
                          <a:pt x="133350" y="514350"/>
                        </a:lnTo>
                        <a:lnTo>
                          <a:pt x="0" y="514350"/>
                        </a:lnTo>
                        <a:lnTo>
                          <a:pt x="0" y="552450"/>
                        </a:lnTo>
                        <a:lnTo>
                          <a:pt x="171450" y="552450"/>
                        </a:lnTo>
                        <a:lnTo>
                          <a:pt x="171450" y="295275"/>
                        </a:lnTo>
                        <a:lnTo>
                          <a:pt x="171450" y="257175"/>
                        </a:lnTo>
                        <a:lnTo>
                          <a:pt x="17145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grpSp>
              <p:nvGrpSpPr>
                <p:cNvPr id="245" name="Group 244">
                  <a:extLst>
                    <a:ext uri="{FF2B5EF4-FFF2-40B4-BE49-F238E27FC236}">
                      <a16:creationId xmlns:a16="http://schemas.microsoft.com/office/drawing/2014/main" id="{2C53AA7C-F30B-4C77-99B1-00CA806801F0}"/>
                    </a:ext>
                  </a:extLst>
                </p:cNvPr>
                <p:cNvGrpSpPr/>
                <p:nvPr/>
              </p:nvGrpSpPr>
              <p:grpSpPr>
                <a:xfrm flipH="1">
                  <a:off x="1703700" y="4594934"/>
                  <a:ext cx="600075" cy="342900"/>
                  <a:chOff x="3604320" y="4597485"/>
                  <a:chExt cx="600075" cy="342900"/>
                </a:xfrm>
                <a:grpFill/>
              </p:grpSpPr>
              <p:sp>
                <p:nvSpPr>
                  <p:cNvPr id="246" name="Freeform: Shape 245">
                    <a:extLst>
                      <a:ext uri="{FF2B5EF4-FFF2-40B4-BE49-F238E27FC236}">
                        <a16:creationId xmlns:a16="http://schemas.microsoft.com/office/drawing/2014/main" id="{9184EDE5-6720-4991-9AA3-7CCC1EB86984}"/>
                      </a:ext>
                    </a:extLst>
                  </p:cNvPr>
                  <p:cNvSpPr/>
                  <p:nvPr/>
                </p:nvSpPr>
                <p:spPr>
                  <a:xfrm rot="16200000">
                    <a:off x="3813870" y="4807035"/>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47" name="Freeform: Shape 246">
                    <a:extLst>
                      <a:ext uri="{FF2B5EF4-FFF2-40B4-BE49-F238E27FC236}">
                        <a16:creationId xmlns:a16="http://schemas.microsoft.com/office/drawing/2014/main" id="{C05928E3-C32B-4EDE-9FE6-EE32EA08E3E0}"/>
                      </a:ext>
                    </a:extLst>
                  </p:cNvPr>
                  <p:cNvSpPr/>
                  <p:nvPr/>
                </p:nvSpPr>
                <p:spPr>
                  <a:xfrm rot="16200000">
                    <a:off x="4071045" y="4807035"/>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48" name="Freeform: Shape 247">
                    <a:extLst>
                      <a:ext uri="{FF2B5EF4-FFF2-40B4-BE49-F238E27FC236}">
                        <a16:creationId xmlns:a16="http://schemas.microsoft.com/office/drawing/2014/main" id="{A27AD223-7BA8-45F2-B152-7C115DF78683}"/>
                      </a:ext>
                    </a:extLst>
                  </p:cNvPr>
                  <p:cNvSpPr/>
                  <p:nvPr/>
                </p:nvSpPr>
                <p:spPr>
                  <a:xfrm rot="16200000">
                    <a:off x="3794820" y="4406985"/>
                    <a:ext cx="171450" cy="552450"/>
                  </a:xfrm>
                  <a:custGeom>
                    <a:avLst/>
                    <a:gdLst>
                      <a:gd name="connsiteX0" fmla="*/ 171450 w 304800"/>
                      <a:gd name="connsiteY0" fmla="*/ 0 h 552450"/>
                      <a:gd name="connsiteX1" fmla="*/ 0 w 304800"/>
                      <a:gd name="connsiteY1" fmla="*/ 0 h 552450"/>
                      <a:gd name="connsiteX2" fmla="*/ 0 w 304800"/>
                      <a:gd name="connsiteY2" fmla="*/ 38100 h 552450"/>
                      <a:gd name="connsiteX3" fmla="*/ 133350 w 304800"/>
                      <a:gd name="connsiteY3" fmla="*/ 38100 h 552450"/>
                      <a:gd name="connsiteX4" fmla="*/ 133350 w 304800"/>
                      <a:gd name="connsiteY4" fmla="*/ 257175 h 552450"/>
                      <a:gd name="connsiteX5" fmla="*/ 0 w 304800"/>
                      <a:gd name="connsiteY5" fmla="*/ 257175 h 552450"/>
                      <a:gd name="connsiteX6" fmla="*/ 0 w 304800"/>
                      <a:gd name="connsiteY6" fmla="*/ 295275 h 552450"/>
                      <a:gd name="connsiteX7" fmla="*/ 133350 w 304800"/>
                      <a:gd name="connsiteY7" fmla="*/ 295275 h 552450"/>
                      <a:gd name="connsiteX8" fmla="*/ 133350 w 304800"/>
                      <a:gd name="connsiteY8" fmla="*/ 514350 h 552450"/>
                      <a:gd name="connsiteX9" fmla="*/ 0 w 304800"/>
                      <a:gd name="connsiteY9" fmla="*/ 514350 h 552450"/>
                      <a:gd name="connsiteX10" fmla="*/ 0 w 304800"/>
                      <a:gd name="connsiteY10" fmla="*/ 552450 h 552450"/>
                      <a:gd name="connsiteX11" fmla="*/ 171450 w 304800"/>
                      <a:gd name="connsiteY11" fmla="*/ 552450 h 552450"/>
                      <a:gd name="connsiteX12" fmla="*/ 171450 w 304800"/>
                      <a:gd name="connsiteY12" fmla="*/ 295275 h 552450"/>
                      <a:gd name="connsiteX13" fmla="*/ 304800 w 304800"/>
                      <a:gd name="connsiteY13" fmla="*/ 295275 h 552450"/>
                      <a:gd name="connsiteX14" fmla="*/ 304800 w 304800"/>
                      <a:gd name="connsiteY14" fmla="*/ 257175 h 552450"/>
                      <a:gd name="connsiteX15" fmla="*/ 171450 w 304800"/>
                      <a:gd name="connsiteY15" fmla="*/ 257175 h 552450"/>
                      <a:gd name="connsiteX16" fmla="*/ 171450 w 304800"/>
                      <a:gd name="connsiteY16" fmla="*/ 0 h 552450"/>
                      <a:gd name="connsiteX0" fmla="*/ 171450 w 304800"/>
                      <a:gd name="connsiteY0" fmla="*/ 0 h 552450"/>
                      <a:gd name="connsiteX1" fmla="*/ 0 w 304800"/>
                      <a:gd name="connsiteY1" fmla="*/ 0 h 552450"/>
                      <a:gd name="connsiteX2" fmla="*/ 133350 w 304800"/>
                      <a:gd name="connsiteY2" fmla="*/ 38100 h 552450"/>
                      <a:gd name="connsiteX3" fmla="*/ 133350 w 304800"/>
                      <a:gd name="connsiteY3" fmla="*/ 257175 h 552450"/>
                      <a:gd name="connsiteX4" fmla="*/ 0 w 304800"/>
                      <a:gd name="connsiteY4" fmla="*/ 257175 h 552450"/>
                      <a:gd name="connsiteX5" fmla="*/ 0 w 304800"/>
                      <a:gd name="connsiteY5" fmla="*/ 295275 h 552450"/>
                      <a:gd name="connsiteX6" fmla="*/ 133350 w 304800"/>
                      <a:gd name="connsiteY6" fmla="*/ 295275 h 552450"/>
                      <a:gd name="connsiteX7" fmla="*/ 133350 w 304800"/>
                      <a:gd name="connsiteY7" fmla="*/ 514350 h 552450"/>
                      <a:gd name="connsiteX8" fmla="*/ 0 w 304800"/>
                      <a:gd name="connsiteY8" fmla="*/ 514350 h 552450"/>
                      <a:gd name="connsiteX9" fmla="*/ 0 w 304800"/>
                      <a:gd name="connsiteY9" fmla="*/ 552450 h 552450"/>
                      <a:gd name="connsiteX10" fmla="*/ 171450 w 304800"/>
                      <a:gd name="connsiteY10" fmla="*/ 552450 h 552450"/>
                      <a:gd name="connsiteX11" fmla="*/ 171450 w 304800"/>
                      <a:gd name="connsiteY11" fmla="*/ 295275 h 552450"/>
                      <a:gd name="connsiteX12" fmla="*/ 304800 w 304800"/>
                      <a:gd name="connsiteY12" fmla="*/ 295275 h 552450"/>
                      <a:gd name="connsiteX13" fmla="*/ 304800 w 304800"/>
                      <a:gd name="connsiteY13" fmla="*/ 257175 h 552450"/>
                      <a:gd name="connsiteX14" fmla="*/ 171450 w 304800"/>
                      <a:gd name="connsiteY14" fmla="*/ 257175 h 552450"/>
                      <a:gd name="connsiteX15" fmla="*/ 171450 w 304800"/>
                      <a:gd name="connsiteY15" fmla="*/ 0 h 552450"/>
                      <a:gd name="connsiteX0" fmla="*/ 171450 w 304800"/>
                      <a:gd name="connsiteY0" fmla="*/ 0 h 552450"/>
                      <a:gd name="connsiteX1" fmla="*/ 133350 w 304800"/>
                      <a:gd name="connsiteY1" fmla="*/ 38100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304800 w 304800"/>
                      <a:gd name="connsiteY12" fmla="*/ 257175 h 552450"/>
                      <a:gd name="connsiteX13" fmla="*/ 171450 w 304800"/>
                      <a:gd name="connsiteY13" fmla="*/ 257175 h 552450"/>
                      <a:gd name="connsiteX14" fmla="*/ 171450 w 304800"/>
                      <a:gd name="connsiteY14" fmla="*/ 0 h 552450"/>
                      <a:gd name="connsiteX0" fmla="*/ 171450 w 304800"/>
                      <a:gd name="connsiteY0" fmla="*/ 0 h 552450"/>
                      <a:gd name="connsiteX1" fmla="*/ 132160 w 304800"/>
                      <a:gd name="connsiteY1" fmla="*/ 3572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304800 w 304800"/>
                      <a:gd name="connsiteY12" fmla="*/ 257175 h 552450"/>
                      <a:gd name="connsiteX13" fmla="*/ 171450 w 304800"/>
                      <a:gd name="connsiteY13" fmla="*/ 257175 h 552450"/>
                      <a:gd name="connsiteX14" fmla="*/ 171450 w 304800"/>
                      <a:gd name="connsiteY14" fmla="*/ 0 h 552450"/>
                      <a:gd name="connsiteX0" fmla="*/ 171450 w 304800"/>
                      <a:gd name="connsiteY0" fmla="*/ 0 h 552450"/>
                      <a:gd name="connsiteX1" fmla="*/ 132160 w 304800"/>
                      <a:gd name="connsiteY1" fmla="*/ 3572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171450 w 304800"/>
                      <a:gd name="connsiteY12" fmla="*/ 257175 h 552450"/>
                      <a:gd name="connsiteX13" fmla="*/ 171450 w 304800"/>
                      <a:gd name="connsiteY13" fmla="*/ 0 h 552450"/>
                      <a:gd name="connsiteX0" fmla="*/ 171450 w 171450"/>
                      <a:gd name="connsiteY0" fmla="*/ 0 h 552450"/>
                      <a:gd name="connsiteX1" fmla="*/ 132160 w 171450"/>
                      <a:gd name="connsiteY1" fmla="*/ 3572 h 552450"/>
                      <a:gd name="connsiteX2" fmla="*/ 133350 w 171450"/>
                      <a:gd name="connsiteY2" fmla="*/ 257175 h 552450"/>
                      <a:gd name="connsiteX3" fmla="*/ 0 w 171450"/>
                      <a:gd name="connsiteY3" fmla="*/ 257175 h 552450"/>
                      <a:gd name="connsiteX4" fmla="*/ 0 w 171450"/>
                      <a:gd name="connsiteY4" fmla="*/ 295275 h 552450"/>
                      <a:gd name="connsiteX5" fmla="*/ 133350 w 171450"/>
                      <a:gd name="connsiteY5" fmla="*/ 295275 h 552450"/>
                      <a:gd name="connsiteX6" fmla="*/ 133350 w 171450"/>
                      <a:gd name="connsiteY6" fmla="*/ 514350 h 552450"/>
                      <a:gd name="connsiteX7" fmla="*/ 0 w 171450"/>
                      <a:gd name="connsiteY7" fmla="*/ 514350 h 552450"/>
                      <a:gd name="connsiteX8" fmla="*/ 0 w 171450"/>
                      <a:gd name="connsiteY8" fmla="*/ 552450 h 552450"/>
                      <a:gd name="connsiteX9" fmla="*/ 171450 w 171450"/>
                      <a:gd name="connsiteY9" fmla="*/ 552450 h 552450"/>
                      <a:gd name="connsiteX10" fmla="*/ 171450 w 171450"/>
                      <a:gd name="connsiteY10" fmla="*/ 295275 h 552450"/>
                      <a:gd name="connsiteX11" fmla="*/ 171450 w 171450"/>
                      <a:gd name="connsiteY11" fmla="*/ 257175 h 552450"/>
                      <a:gd name="connsiteX12" fmla="*/ 171450 w 171450"/>
                      <a:gd name="connsiteY12"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552450">
                        <a:moveTo>
                          <a:pt x="171450" y="0"/>
                        </a:moveTo>
                        <a:lnTo>
                          <a:pt x="132160" y="3572"/>
                        </a:lnTo>
                        <a:cubicBezTo>
                          <a:pt x="132557" y="88106"/>
                          <a:pt x="132953" y="172641"/>
                          <a:pt x="133350" y="257175"/>
                        </a:cubicBezTo>
                        <a:lnTo>
                          <a:pt x="0" y="257175"/>
                        </a:lnTo>
                        <a:lnTo>
                          <a:pt x="0" y="295275"/>
                        </a:lnTo>
                        <a:lnTo>
                          <a:pt x="133350" y="295275"/>
                        </a:lnTo>
                        <a:lnTo>
                          <a:pt x="133350" y="514350"/>
                        </a:lnTo>
                        <a:lnTo>
                          <a:pt x="0" y="514350"/>
                        </a:lnTo>
                        <a:lnTo>
                          <a:pt x="0" y="552450"/>
                        </a:lnTo>
                        <a:lnTo>
                          <a:pt x="171450" y="552450"/>
                        </a:lnTo>
                        <a:lnTo>
                          <a:pt x="171450" y="295275"/>
                        </a:lnTo>
                        <a:lnTo>
                          <a:pt x="171450" y="257175"/>
                        </a:lnTo>
                        <a:lnTo>
                          <a:pt x="17145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grpSp>
          <p:grpSp>
            <p:nvGrpSpPr>
              <p:cNvPr id="234" name="Group 233">
                <a:extLst>
                  <a:ext uri="{FF2B5EF4-FFF2-40B4-BE49-F238E27FC236}">
                    <a16:creationId xmlns:a16="http://schemas.microsoft.com/office/drawing/2014/main" id="{B39B8FFF-85A7-45C6-90E5-F20BCDAD01A9}"/>
                  </a:ext>
                </a:extLst>
              </p:cNvPr>
              <p:cNvGrpSpPr/>
              <p:nvPr/>
            </p:nvGrpSpPr>
            <p:grpSpPr>
              <a:xfrm>
                <a:off x="4083570" y="4520761"/>
                <a:ext cx="600075" cy="342900"/>
                <a:chOff x="3604320" y="4597485"/>
                <a:chExt cx="600075" cy="342900"/>
              </a:xfrm>
              <a:grpFill/>
            </p:grpSpPr>
            <p:sp>
              <p:nvSpPr>
                <p:cNvPr id="239" name="Freeform: Shape 238">
                  <a:extLst>
                    <a:ext uri="{FF2B5EF4-FFF2-40B4-BE49-F238E27FC236}">
                      <a16:creationId xmlns:a16="http://schemas.microsoft.com/office/drawing/2014/main" id="{ED7DD00E-9BB8-4A99-A904-97B1FBBDC3E2}"/>
                    </a:ext>
                  </a:extLst>
                </p:cNvPr>
                <p:cNvSpPr/>
                <p:nvPr/>
              </p:nvSpPr>
              <p:spPr>
                <a:xfrm rot="16200000">
                  <a:off x="3813870" y="4807035"/>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40" name="Freeform: Shape 239">
                  <a:extLst>
                    <a:ext uri="{FF2B5EF4-FFF2-40B4-BE49-F238E27FC236}">
                      <a16:creationId xmlns:a16="http://schemas.microsoft.com/office/drawing/2014/main" id="{56FEC2BC-FF55-4F2C-AD92-846F03749040}"/>
                    </a:ext>
                  </a:extLst>
                </p:cNvPr>
                <p:cNvSpPr/>
                <p:nvPr/>
              </p:nvSpPr>
              <p:spPr>
                <a:xfrm rot="16200000">
                  <a:off x="4071045" y="4807035"/>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41" name="Freeform: Shape 240">
                  <a:extLst>
                    <a:ext uri="{FF2B5EF4-FFF2-40B4-BE49-F238E27FC236}">
                      <a16:creationId xmlns:a16="http://schemas.microsoft.com/office/drawing/2014/main" id="{2663D04F-8508-4A41-B033-776DA8D5729D}"/>
                    </a:ext>
                  </a:extLst>
                </p:cNvPr>
                <p:cNvSpPr/>
                <p:nvPr/>
              </p:nvSpPr>
              <p:spPr>
                <a:xfrm rot="16200000">
                  <a:off x="3794820" y="4406985"/>
                  <a:ext cx="171450" cy="552450"/>
                </a:xfrm>
                <a:custGeom>
                  <a:avLst/>
                  <a:gdLst>
                    <a:gd name="connsiteX0" fmla="*/ 171450 w 304800"/>
                    <a:gd name="connsiteY0" fmla="*/ 0 h 552450"/>
                    <a:gd name="connsiteX1" fmla="*/ 0 w 304800"/>
                    <a:gd name="connsiteY1" fmla="*/ 0 h 552450"/>
                    <a:gd name="connsiteX2" fmla="*/ 0 w 304800"/>
                    <a:gd name="connsiteY2" fmla="*/ 38100 h 552450"/>
                    <a:gd name="connsiteX3" fmla="*/ 133350 w 304800"/>
                    <a:gd name="connsiteY3" fmla="*/ 38100 h 552450"/>
                    <a:gd name="connsiteX4" fmla="*/ 133350 w 304800"/>
                    <a:gd name="connsiteY4" fmla="*/ 257175 h 552450"/>
                    <a:gd name="connsiteX5" fmla="*/ 0 w 304800"/>
                    <a:gd name="connsiteY5" fmla="*/ 257175 h 552450"/>
                    <a:gd name="connsiteX6" fmla="*/ 0 w 304800"/>
                    <a:gd name="connsiteY6" fmla="*/ 295275 h 552450"/>
                    <a:gd name="connsiteX7" fmla="*/ 133350 w 304800"/>
                    <a:gd name="connsiteY7" fmla="*/ 295275 h 552450"/>
                    <a:gd name="connsiteX8" fmla="*/ 133350 w 304800"/>
                    <a:gd name="connsiteY8" fmla="*/ 514350 h 552450"/>
                    <a:gd name="connsiteX9" fmla="*/ 0 w 304800"/>
                    <a:gd name="connsiteY9" fmla="*/ 514350 h 552450"/>
                    <a:gd name="connsiteX10" fmla="*/ 0 w 304800"/>
                    <a:gd name="connsiteY10" fmla="*/ 552450 h 552450"/>
                    <a:gd name="connsiteX11" fmla="*/ 171450 w 304800"/>
                    <a:gd name="connsiteY11" fmla="*/ 552450 h 552450"/>
                    <a:gd name="connsiteX12" fmla="*/ 171450 w 304800"/>
                    <a:gd name="connsiteY12" fmla="*/ 295275 h 552450"/>
                    <a:gd name="connsiteX13" fmla="*/ 304800 w 304800"/>
                    <a:gd name="connsiteY13" fmla="*/ 295275 h 552450"/>
                    <a:gd name="connsiteX14" fmla="*/ 304800 w 304800"/>
                    <a:gd name="connsiteY14" fmla="*/ 257175 h 552450"/>
                    <a:gd name="connsiteX15" fmla="*/ 171450 w 304800"/>
                    <a:gd name="connsiteY15" fmla="*/ 257175 h 552450"/>
                    <a:gd name="connsiteX16" fmla="*/ 171450 w 304800"/>
                    <a:gd name="connsiteY16" fmla="*/ 0 h 552450"/>
                    <a:gd name="connsiteX0" fmla="*/ 171450 w 304800"/>
                    <a:gd name="connsiteY0" fmla="*/ 0 h 552450"/>
                    <a:gd name="connsiteX1" fmla="*/ 0 w 304800"/>
                    <a:gd name="connsiteY1" fmla="*/ 0 h 552450"/>
                    <a:gd name="connsiteX2" fmla="*/ 133350 w 304800"/>
                    <a:gd name="connsiteY2" fmla="*/ 38100 h 552450"/>
                    <a:gd name="connsiteX3" fmla="*/ 133350 w 304800"/>
                    <a:gd name="connsiteY3" fmla="*/ 257175 h 552450"/>
                    <a:gd name="connsiteX4" fmla="*/ 0 w 304800"/>
                    <a:gd name="connsiteY4" fmla="*/ 257175 h 552450"/>
                    <a:gd name="connsiteX5" fmla="*/ 0 w 304800"/>
                    <a:gd name="connsiteY5" fmla="*/ 295275 h 552450"/>
                    <a:gd name="connsiteX6" fmla="*/ 133350 w 304800"/>
                    <a:gd name="connsiteY6" fmla="*/ 295275 h 552450"/>
                    <a:gd name="connsiteX7" fmla="*/ 133350 w 304800"/>
                    <a:gd name="connsiteY7" fmla="*/ 514350 h 552450"/>
                    <a:gd name="connsiteX8" fmla="*/ 0 w 304800"/>
                    <a:gd name="connsiteY8" fmla="*/ 514350 h 552450"/>
                    <a:gd name="connsiteX9" fmla="*/ 0 w 304800"/>
                    <a:gd name="connsiteY9" fmla="*/ 552450 h 552450"/>
                    <a:gd name="connsiteX10" fmla="*/ 171450 w 304800"/>
                    <a:gd name="connsiteY10" fmla="*/ 552450 h 552450"/>
                    <a:gd name="connsiteX11" fmla="*/ 171450 w 304800"/>
                    <a:gd name="connsiteY11" fmla="*/ 295275 h 552450"/>
                    <a:gd name="connsiteX12" fmla="*/ 304800 w 304800"/>
                    <a:gd name="connsiteY12" fmla="*/ 295275 h 552450"/>
                    <a:gd name="connsiteX13" fmla="*/ 304800 w 304800"/>
                    <a:gd name="connsiteY13" fmla="*/ 257175 h 552450"/>
                    <a:gd name="connsiteX14" fmla="*/ 171450 w 304800"/>
                    <a:gd name="connsiteY14" fmla="*/ 257175 h 552450"/>
                    <a:gd name="connsiteX15" fmla="*/ 171450 w 304800"/>
                    <a:gd name="connsiteY15" fmla="*/ 0 h 552450"/>
                    <a:gd name="connsiteX0" fmla="*/ 171450 w 304800"/>
                    <a:gd name="connsiteY0" fmla="*/ 0 h 552450"/>
                    <a:gd name="connsiteX1" fmla="*/ 133350 w 304800"/>
                    <a:gd name="connsiteY1" fmla="*/ 38100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304800 w 304800"/>
                    <a:gd name="connsiteY12" fmla="*/ 257175 h 552450"/>
                    <a:gd name="connsiteX13" fmla="*/ 171450 w 304800"/>
                    <a:gd name="connsiteY13" fmla="*/ 257175 h 552450"/>
                    <a:gd name="connsiteX14" fmla="*/ 171450 w 304800"/>
                    <a:gd name="connsiteY14" fmla="*/ 0 h 552450"/>
                    <a:gd name="connsiteX0" fmla="*/ 171450 w 304800"/>
                    <a:gd name="connsiteY0" fmla="*/ 0 h 552450"/>
                    <a:gd name="connsiteX1" fmla="*/ 132160 w 304800"/>
                    <a:gd name="connsiteY1" fmla="*/ 3572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304800 w 304800"/>
                    <a:gd name="connsiteY12" fmla="*/ 257175 h 552450"/>
                    <a:gd name="connsiteX13" fmla="*/ 171450 w 304800"/>
                    <a:gd name="connsiteY13" fmla="*/ 257175 h 552450"/>
                    <a:gd name="connsiteX14" fmla="*/ 171450 w 304800"/>
                    <a:gd name="connsiteY14" fmla="*/ 0 h 552450"/>
                    <a:gd name="connsiteX0" fmla="*/ 171450 w 304800"/>
                    <a:gd name="connsiteY0" fmla="*/ 0 h 552450"/>
                    <a:gd name="connsiteX1" fmla="*/ 132160 w 304800"/>
                    <a:gd name="connsiteY1" fmla="*/ 3572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171450 w 304800"/>
                    <a:gd name="connsiteY12" fmla="*/ 257175 h 552450"/>
                    <a:gd name="connsiteX13" fmla="*/ 171450 w 304800"/>
                    <a:gd name="connsiteY13" fmla="*/ 0 h 552450"/>
                    <a:gd name="connsiteX0" fmla="*/ 171450 w 171450"/>
                    <a:gd name="connsiteY0" fmla="*/ 0 h 552450"/>
                    <a:gd name="connsiteX1" fmla="*/ 132160 w 171450"/>
                    <a:gd name="connsiteY1" fmla="*/ 3572 h 552450"/>
                    <a:gd name="connsiteX2" fmla="*/ 133350 w 171450"/>
                    <a:gd name="connsiteY2" fmla="*/ 257175 h 552450"/>
                    <a:gd name="connsiteX3" fmla="*/ 0 w 171450"/>
                    <a:gd name="connsiteY3" fmla="*/ 257175 h 552450"/>
                    <a:gd name="connsiteX4" fmla="*/ 0 w 171450"/>
                    <a:gd name="connsiteY4" fmla="*/ 295275 h 552450"/>
                    <a:gd name="connsiteX5" fmla="*/ 133350 w 171450"/>
                    <a:gd name="connsiteY5" fmla="*/ 295275 h 552450"/>
                    <a:gd name="connsiteX6" fmla="*/ 133350 w 171450"/>
                    <a:gd name="connsiteY6" fmla="*/ 514350 h 552450"/>
                    <a:gd name="connsiteX7" fmla="*/ 0 w 171450"/>
                    <a:gd name="connsiteY7" fmla="*/ 514350 h 552450"/>
                    <a:gd name="connsiteX8" fmla="*/ 0 w 171450"/>
                    <a:gd name="connsiteY8" fmla="*/ 552450 h 552450"/>
                    <a:gd name="connsiteX9" fmla="*/ 171450 w 171450"/>
                    <a:gd name="connsiteY9" fmla="*/ 552450 h 552450"/>
                    <a:gd name="connsiteX10" fmla="*/ 171450 w 171450"/>
                    <a:gd name="connsiteY10" fmla="*/ 295275 h 552450"/>
                    <a:gd name="connsiteX11" fmla="*/ 171450 w 171450"/>
                    <a:gd name="connsiteY11" fmla="*/ 257175 h 552450"/>
                    <a:gd name="connsiteX12" fmla="*/ 171450 w 171450"/>
                    <a:gd name="connsiteY12"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552450">
                      <a:moveTo>
                        <a:pt x="171450" y="0"/>
                      </a:moveTo>
                      <a:lnTo>
                        <a:pt x="132160" y="3572"/>
                      </a:lnTo>
                      <a:cubicBezTo>
                        <a:pt x="132557" y="88106"/>
                        <a:pt x="132953" y="172641"/>
                        <a:pt x="133350" y="257175"/>
                      </a:cubicBezTo>
                      <a:lnTo>
                        <a:pt x="0" y="257175"/>
                      </a:lnTo>
                      <a:lnTo>
                        <a:pt x="0" y="295275"/>
                      </a:lnTo>
                      <a:lnTo>
                        <a:pt x="133350" y="295275"/>
                      </a:lnTo>
                      <a:lnTo>
                        <a:pt x="133350" y="514350"/>
                      </a:lnTo>
                      <a:lnTo>
                        <a:pt x="0" y="514350"/>
                      </a:lnTo>
                      <a:lnTo>
                        <a:pt x="0" y="552450"/>
                      </a:lnTo>
                      <a:lnTo>
                        <a:pt x="171450" y="552450"/>
                      </a:lnTo>
                      <a:lnTo>
                        <a:pt x="171450" y="295275"/>
                      </a:lnTo>
                      <a:lnTo>
                        <a:pt x="171450" y="257175"/>
                      </a:lnTo>
                      <a:lnTo>
                        <a:pt x="17145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grpSp>
            <p:nvGrpSpPr>
              <p:cNvPr id="235" name="Group 234">
                <a:extLst>
                  <a:ext uri="{FF2B5EF4-FFF2-40B4-BE49-F238E27FC236}">
                    <a16:creationId xmlns:a16="http://schemas.microsoft.com/office/drawing/2014/main" id="{9F251739-EBB6-46B8-A099-52DBBFB2F04D}"/>
                  </a:ext>
                </a:extLst>
              </p:cNvPr>
              <p:cNvGrpSpPr/>
              <p:nvPr/>
            </p:nvGrpSpPr>
            <p:grpSpPr>
              <a:xfrm flipH="1">
                <a:off x="1078625" y="4520760"/>
                <a:ext cx="600075" cy="342900"/>
                <a:chOff x="3604320" y="4597485"/>
                <a:chExt cx="600075" cy="342900"/>
              </a:xfrm>
              <a:grpFill/>
            </p:grpSpPr>
            <p:sp>
              <p:nvSpPr>
                <p:cNvPr id="236" name="Freeform: Shape 235">
                  <a:extLst>
                    <a:ext uri="{FF2B5EF4-FFF2-40B4-BE49-F238E27FC236}">
                      <a16:creationId xmlns:a16="http://schemas.microsoft.com/office/drawing/2014/main" id="{91E57CCE-5B63-45B4-80A3-5B558BE6F9FE}"/>
                    </a:ext>
                  </a:extLst>
                </p:cNvPr>
                <p:cNvSpPr/>
                <p:nvPr/>
              </p:nvSpPr>
              <p:spPr>
                <a:xfrm rot="16200000">
                  <a:off x="3813870" y="4807035"/>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37" name="Freeform: Shape 236">
                  <a:extLst>
                    <a:ext uri="{FF2B5EF4-FFF2-40B4-BE49-F238E27FC236}">
                      <a16:creationId xmlns:a16="http://schemas.microsoft.com/office/drawing/2014/main" id="{E84339AB-4BAB-4FF5-A601-3F1EF0F46193}"/>
                    </a:ext>
                  </a:extLst>
                </p:cNvPr>
                <p:cNvSpPr/>
                <p:nvPr/>
              </p:nvSpPr>
              <p:spPr>
                <a:xfrm rot="16200000">
                  <a:off x="4071045" y="4807035"/>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38" name="Freeform: Shape 237">
                  <a:extLst>
                    <a:ext uri="{FF2B5EF4-FFF2-40B4-BE49-F238E27FC236}">
                      <a16:creationId xmlns:a16="http://schemas.microsoft.com/office/drawing/2014/main" id="{201D84AB-E5E1-4139-A95F-6B8C395A789E}"/>
                    </a:ext>
                  </a:extLst>
                </p:cNvPr>
                <p:cNvSpPr/>
                <p:nvPr/>
              </p:nvSpPr>
              <p:spPr>
                <a:xfrm rot="16200000">
                  <a:off x="3794820" y="4406985"/>
                  <a:ext cx="171450" cy="552450"/>
                </a:xfrm>
                <a:custGeom>
                  <a:avLst/>
                  <a:gdLst>
                    <a:gd name="connsiteX0" fmla="*/ 171450 w 304800"/>
                    <a:gd name="connsiteY0" fmla="*/ 0 h 552450"/>
                    <a:gd name="connsiteX1" fmla="*/ 0 w 304800"/>
                    <a:gd name="connsiteY1" fmla="*/ 0 h 552450"/>
                    <a:gd name="connsiteX2" fmla="*/ 0 w 304800"/>
                    <a:gd name="connsiteY2" fmla="*/ 38100 h 552450"/>
                    <a:gd name="connsiteX3" fmla="*/ 133350 w 304800"/>
                    <a:gd name="connsiteY3" fmla="*/ 38100 h 552450"/>
                    <a:gd name="connsiteX4" fmla="*/ 133350 w 304800"/>
                    <a:gd name="connsiteY4" fmla="*/ 257175 h 552450"/>
                    <a:gd name="connsiteX5" fmla="*/ 0 w 304800"/>
                    <a:gd name="connsiteY5" fmla="*/ 257175 h 552450"/>
                    <a:gd name="connsiteX6" fmla="*/ 0 w 304800"/>
                    <a:gd name="connsiteY6" fmla="*/ 295275 h 552450"/>
                    <a:gd name="connsiteX7" fmla="*/ 133350 w 304800"/>
                    <a:gd name="connsiteY7" fmla="*/ 295275 h 552450"/>
                    <a:gd name="connsiteX8" fmla="*/ 133350 w 304800"/>
                    <a:gd name="connsiteY8" fmla="*/ 514350 h 552450"/>
                    <a:gd name="connsiteX9" fmla="*/ 0 w 304800"/>
                    <a:gd name="connsiteY9" fmla="*/ 514350 h 552450"/>
                    <a:gd name="connsiteX10" fmla="*/ 0 w 304800"/>
                    <a:gd name="connsiteY10" fmla="*/ 552450 h 552450"/>
                    <a:gd name="connsiteX11" fmla="*/ 171450 w 304800"/>
                    <a:gd name="connsiteY11" fmla="*/ 552450 h 552450"/>
                    <a:gd name="connsiteX12" fmla="*/ 171450 w 304800"/>
                    <a:gd name="connsiteY12" fmla="*/ 295275 h 552450"/>
                    <a:gd name="connsiteX13" fmla="*/ 304800 w 304800"/>
                    <a:gd name="connsiteY13" fmla="*/ 295275 h 552450"/>
                    <a:gd name="connsiteX14" fmla="*/ 304800 w 304800"/>
                    <a:gd name="connsiteY14" fmla="*/ 257175 h 552450"/>
                    <a:gd name="connsiteX15" fmla="*/ 171450 w 304800"/>
                    <a:gd name="connsiteY15" fmla="*/ 257175 h 552450"/>
                    <a:gd name="connsiteX16" fmla="*/ 171450 w 304800"/>
                    <a:gd name="connsiteY16" fmla="*/ 0 h 552450"/>
                    <a:gd name="connsiteX0" fmla="*/ 171450 w 304800"/>
                    <a:gd name="connsiteY0" fmla="*/ 0 h 552450"/>
                    <a:gd name="connsiteX1" fmla="*/ 0 w 304800"/>
                    <a:gd name="connsiteY1" fmla="*/ 0 h 552450"/>
                    <a:gd name="connsiteX2" fmla="*/ 133350 w 304800"/>
                    <a:gd name="connsiteY2" fmla="*/ 38100 h 552450"/>
                    <a:gd name="connsiteX3" fmla="*/ 133350 w 304800"/>
                    <a:gd name="connsiteY3" fmla="*/ 257175 h 552450"/>
                    <a:gd name="connsiteX4" fmla="*/ 0 w 304800"/>
                    <a:gd name="connsiteY4" fmla="*/ 257175 h 552450"/>
                    <a:gd name="connsiteX5" fmla="*/ 0 w 304800"/>
                    <a:gd name="connsiteY5" fmla="*/ 295275 h 552450"/>
                    <a:gd name="connsiteX6" fmla="*/ 133350 w 304800"/>
                    <a:gd name="connsiteY6" fmla="*/ 295275 h 552450"/>
                    <a:gd name="connsiteX7" fmla="*/ 133350 w 304800"/>
                    <a:gd name="connsiteY7" fmla="*/ 514350 h 552450"/>
                    <a:gd name="connsiteX8" fmla="*/ 0 w 304800"/>
                    <a:gd name="connsiteY8" fmla="*/ 514350 h 552450"/>
                    <a:gd name="connsiteX9" fmla="*/ 0 w 304800"/>
                    <a:gd name="connsiteY9" fmla="*/ 552450 h 552450"/>
                    <a:gd name="connsiteX10" fmla="*/ 171450 w 304800"/>
                    <a:gd name="connsiteY10" fmla="*/ 552450 h 552450"/>
                    <a:gd name="connsiteX11" fmla="*/ 171450 w 304800"/>
                    <a:gd name="connsiteY11" fmla="*/ 295275 h 552450"/>
                    <a:gd name="connsiteX12" fmla="*/ 304800 w 304800"/>
                    <a:gd name="connsiteY12" fmla="*/ 295275 h 552450"/>
                    <a:gd name="connsiteX13" fmla="*/ 304800 w 304800"/>
                    <a:gd name="connsiteY13" fmla="*/ 257175 h 552450"/>
                    <a:gd name="connsiteX14" fmla="*/ 171450 w 304800"/>
                    <a:gd name="connsiteY14" fmla="*/ 257175 h 552450"/>
                    <a:gd name="connsiteX15" fmla="*/ 171450 w 304800"/>
                    <a:gd name="connsiteY15" fmla="*/ 0 h 552450"/>
                    <a:gd name="connsiteX0" fmla="*/ 171450 w 304800"/>
                    <a:gd name="connsiteY0" fmla="*/ 0 h 552450"/>
                    <a:gd name="connsiteX1" fmla="*/ 133350 w 304800"/>
                    <a:gd name="connsiteY1" fmla="*/ 38100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304800 w 304800"/>
                    <a:gd name="connsiteY12" fmla="*/ 257175 h 552450"/>
                    <a:gd name="connsiteX13" fmla="*/ 171450 w 304800"/>
                    <a:gd name="connsiteY13" fmla="*/ 257175 h 552450"/>
                    <a:gd name="connsiteX14" fmla="*/ 171450 w 304800"/>
                    <a:gd name="connsiteY14" fmla="*/ 0 h 552450"/>
                    <a:gd name="connsiteX0" fmla="*/ 171450 w 304800"/>
                    <a:gd name="connsiteY0" fmla="*/ 0 h 552450"/>
                    <a:gd name="connsiteX1" fmla="*/ 132160 w 304800"/>
                    <a:gd name="connsiteY1" fmla="*/ 3572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304800 w 304800"/>
                    <a:gd name="connsiteY12" fmla="*/ 257175 h 552450"/>
                    <a:gd name="connsiteX13" fmla="*/ 171450 w 304800"/>
                    <a:gd name="connsiteY13" fmla="*/ 257175 h 552450"/>
                    <a:gd name="connsiteX14" fmla="*/ 171450 w 304800"/>
                    <a:gd name="connsiteY14" fmla="*/ 0 h 552450"/>
                    <a:gd name="connsiteX0" fmla="*/ 171450 w 304800"/>
                    <a:gd name="connsiteY0" fmla="*/ 0 h 552450"/>
                    <a:gd name="connsiteX1" fmla="*/ 132160 w 304800"/>
                    <a:gd name="connsiteY1" fmla="*/ 3572 h 552450"/>
                    <a:gd name="connsiteX2" fmla="*/ 133350 w 304800"/>
                    <a:gd name="connsiteY2" fmla="*/ 257175 h 552450"/>
                    <a:gd name="connsiteX3" fmla="*/ 0 w 304800"/>
                    <a:gd name="connsiteY3" fmla="*/ 257175 h 552450"/>
                    <a:gd name="connsiteX4" fmla="*/ 0 w 304800"/>
                    <a:gd name="connsiteY4" fmla="*/ 295275 h 552450"/>
                    <a:gd name="connsiteX5" fmla="*/ 133350 w 304800"/>
                    <a:gd name="connsiteY5" fmla="*/ 295275 h 552450"/>
                    <a:gd name="connsiteX6" fmla="*/ 133350 w 304800"/>
                    <a:gd name="connsiteY6" fmla="*/ 514350 h 552450"/>
                    <a:gd name="connsiteX7" fmla="*/ 0 w 304800"/>
                    <a:gd name="connsiteY7" fmla="*/ 514350 h 552450"/>
                    <a:gd name="connsiteX8" fmla="*/ 0 w 304800"/>
                    <a:gd name="connsiteY8" fmla="*/ 552450 h 552450"/>
                    <a:gd name="connsiteX9" fmla="*/ 171450 w 304800"/>
                    <a:gd name="connsiteY9" fmla="*/ 552450 h 552450"/>
                    <a:gd name="connsiteX10" fmla="*/ 171450 w 304800"/>
                    <a:gd name="connsiteY10" fmla="*/ 295275 h 552450"/>
                    <a:gd name="connsiteX11" fmla="*/ 304800 w 304800"/>
                    <a:gd name="connsiteY11" fmla="*/ 295275 h 552450"/>
                    <a:gd name="connsiteX12" fmla="*/ 171450 w 304800"/>
                    <a:gd name="connsiteY12" fmla="*/ 257175 h 552450"/>
                    <a:gd name="connsiteX13" fmla="*/ 171450 w 304800"/>
                    <a:gd name="connsiteY13" fmla="*/ 0 h 552450"/>
                    <a:gd name="connsiteX0" fmla="*/ 171450 w 171450"/>
                    <a:gd name="connsiteY0" fmla="*/ 0 h 552450"/>
                    <a:gd name="connsiteX1" fmla="*/ 132160 w 171450"/>
                    <a:gd name="connsiteY1" fmla="*/ 3572 h 552450"/>
                    <a:gd name="connsiteX2" fmla="*/ 133350 w 171450"/>
                    <a:gd name="connsiteY2" fmla="*/ 257175 h 552450"/>
                    <a:gd name="connsiteX3" fmla="*/ 0 w 171450"/>
                    <a:gd name="connsiteY3" fmla="*/ 257175 h 552450"/>
                    <a:gd name="connsiteX4" fmla="*/ 0 w 171450"/>
                    <a:gd name="connsiteY4" fmla="*/ 295275 h 552450"/>
                    <a:gd name="connsiteX5" fmla="*/ 133350 w 171450"/>
                    <a:gd name="connsiteY5" fmla="*/ 295275 h 552450"/>
                    <a:gd name="connsiteX6" fmla="*/ 133350 w 171450"/>
                    <a:gd name="connsiteY6" fmla="*/ 514350 h 552450"/>
                    <a:gd name="connsiteX7" fmla="*/ 0 w 171450"/>
                    <a:gd name="connsiteY7" fmla="*/ 514350 h 552450"/>
                    <a:gd name="connsiteX8" fmla="*/ 0 w 171450"/>
                    <a:gd name="connsiteY8" fmla="*/ 552450 h 552450"/>
                    <a:gd name="connsiteX9" fmla="*/ 171450 w 171450"/>
                    <a:gd name="connsiteY9" fmla="*/ 552450 h 552450"/>
                    <a:gd name="connsiteX10" fmla="*/ 171450 w 171450"/>
                    <a:gd name="connsiteY10" fmla="*/ 295275 h 552450"/>
                    <a:gd name="connsiteX11" fmla="*/ 171450 w 171450"/>
                    <a:gd name="connsiteY11" fmla="*/ 257175 h 552450"/>
                    <a:gd name="connsiteX12" fmla="*/ 171450 w 171450"/>
                    <a:gd name="connsiteY12"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552450">
                      <a:moveTo>
                        <a:pt x="171450" y="0"/>
                      </a:moveTo>
                      <a:lnTo>
                        <a:pt x="132160" y="3572"/>
                      </a:lnTo>
                      <a:cubicBezTo>
                        <a:pt x="132557" y="88106"/>
                        <a:pt x="132953" y="172641"/>
                        <a:pt x="133350" y="257175"/>
                      </a:cubicBezTo>
                      <a:lnTo>
                        <a:pt x="0" y="257175"/>
                      </a:lnTo>
                      <a:lnTo>
                        <a:pt x="0" y="295275"/>
                      </a:lnTo>
                      <a:lnTo>
                        <a:pt x="133350" y="295275"/>
                      </a:lnTo>
                      <a:lnTo>
                        <a:pt x="133350" y="514350"/>
                      </a:lnTo>
                      <a:lnTo>
                        <a:pt x="0" y="514350"/>
                      </a:lnTo>
                      <a:lnTo>
                        <a:pt x="0" y="552450"/>
                      </a:lnTo>
                      <a:lnTo>
                        <a:pt x="171450" y="552450"/>
                      </a:lnTo>
                      <a:lnTo>
                        <a:pt x="171450" y="295275"/>
                      </a:lnTo>
                      <a:lnTo>
                        <a:pt x="171450" y="257175"/>
                      </a:lnTo>
                      <a:lnTo>
                        <a:pt x="17145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grpSp>
      </p:grpSp>
      <p:grpSp>
        <p:nvGrpSpPr>
          <p:cNvPr id="258" name="Group 257">
            <a:extLst>
              <a:ext uri="{FF2B5EF4-FFF2-40B4-BE49-F238E27FC236}">
                <a16:creationId xmlns:a16="http://schemas.microsoft.com/office/drawing/2014/main" id="{7A0BED8D-8D35-4B40-B784-ED9A8EE054D8}"/>
              </a:ext>
            </a:extLst>
          </p:cNvPr>
          <p:cNvGrpSpPr/>
          <p:nvPr/>
        </p:nvGrpSpPr>
        <p:grpSpPr>
          <a:xfrm>
            <a:off x="4927058" y="2348892"/>
            <a:ext cx="989923" cy="989923"/>
            <a:chOff x="568549" y="3165243"/>
            <a:chExt cx="749586" cy="749586"/>
          </a:xfrm>
        </p:grpSpPr>
        <p:sp>
          <p:nvSpPr>
            <p:cNvPr id="259" name="Oval 258">
              <a:extLst>
                <a:ext uri="{FF2B5EF4-FFF2-40B4-BE49-F238E27FC236}">
                  <a16:creationId xmlns:a16="http://schemas.microsoft.com/office/drawing/2014/main" id="{D2041812-805D-4367-A3D4-53BED891F7BB}"/>
                </a:ext>
              </a:extLst>
            </p:cNvPr>
            <p:cNvSpPr/>
            <p:nvPr/>
          </p:nvSpPr>
          <p:spPr bwMode="auto">
            <a:xfrm>
              <a:off x="568549" y="3165243"/>
              <a:ext cx="749586" cy="749586"/>
            </a:xfrm>
            <a:prstGeom prst="ellipse">
              <a:avLst/>
            </a:prstGeom>
            <a:solidFill>
              <a:schemeClr val="bg1"/>
            </a:solidFill>
            <a:ln w="28575">
              <a:solidFill>
                <a:srgbClr val="E8112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3840" tIns="195072" rIns="243840" bIns="195072" numCol="1" spcCol="0" rtlCol="0" fromWordArt="0" anchor="t" anchorCtr="0" forceAA="0" compatLnSpc="1">
              <a:prstTxWarp prst="textNoShape">
                <a:avLst/>
              </a:prstTxWarp>
              <a:noAutofit/>
            </a:bodyPr>
            <a:lstStyle/>
            <a:p>
              <a:pPr marL="0" marR="0" lvl="0" indent="0" algn="l" defTabSz="124326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60" name="Freeform 12">
              <a:extLst>
                <a:ext uri="{FF2B5EF4-FFF2-40B4-BE49-F238E27FC236}">
                  <a16:creationId xmlns:a16="http://schemas.microsoft.com/office/drawing/2014/main" id="{EC1EEE9D-E9D1-4C68-A321-9B8B7715F05F}"/>
                </a:ext>
              </a:extLst>
            </p:cNvPr>
            <p:cNvSpPr>
              <a:spLocks noEditPoints="1"/>
            </p:cNvSpPr>
            <p:nvPr/>
          </p:nvSpPr>
          <p:spPr bwMode="auto">
            <a:xfrm>
              <a:off x="710507" y="3293721"/>
              <a:ext cx="465671" cy="476858"/>
            </a:xfrm>
            <a:custGeom>
              <a:avLst/>
              <a:gdLst>
                <a:gd name="T0" fmla="*/ 212 w 219"/>
                <a:gd name="T1" fmla="*/ 181 h 225"/>
                <a:gd name="T2" fmla="*/ 196 w 219"/>
                <a:gd name="T3" fmla="*/ 129 h 225"/>
                <a:gd name="T4" fmla="*/ 187 w 219"/>
                <a:gd name="T5" fmla="*/ 112 h 225"/>
                <a:gd name="T6" fmla="*/ 160 w 219"/>
                <a:gd name="T7" fmla="*/ 93 h 225"/>
                <a:gd name="T8" fmla="*/ 154 w 219"/>
                <a:gd name="T9" fmla="*/ 41 h 225"/>
                <a:gd name="T10" fmla="*/ 133 w 219"/>
                <a:gd name="T11" fmla="*/ 11 h 225"/>
                <a:gd name="T12" fmla="*/ 113 w 219"/>
                <a:gd name="T13" fmla="*/ 2 h 225"/>
                <a:gd name="T14" fmla="*/ 82 w 219"/>
                <a:gd name="T15" fmla="*/ 15 h 225"/>
                <a:gd name="T16" fmla="*/ 66 w 219"/>
                <a:gd name="T17" fmla="*/ 42 h 225"/>
                <a:gd name="T18" fmla="*/ 61 w 219"/>
                <a:gd name="T19" fmla="*/ 94 h 225"/>
                <a:gd name="T20" fmla="*/ 32 w 219"/>
                <a:gd name="T21" fmla="*/ 112 h 225"/>
                <a:gd name="T22" fmla="*/ 23 w 219"/>
                <a:gd name="T23" fmla="*/ 129 h 225"/>
                <a:gd name="T24" fmla="*/ 7 w 219"/>
                <a:gd name="T25" fmla="*/ 181 h 225"/>
                <a:gd name="T26" fmla="*/ 39 w 219"/>
                <a:gd name="T27" fmla="*/ 225 h 225"/>
                <a:gd name="T28" fmla="*/ 47 w 219"/>
                <a:gd name="T29" fmla="*/ 225 h 225"/>
                <a:gd name="T30" fmla="*/ 46 w 219"/>
                <a:gd name="T31" fmla="*/ 221 h 225"/>
                <a:gd name="T32" fmla="*/ 42 w 219"/>
                <a:gd name="T33" fmla="*/ 147 h 225"/>
                <a:gd name="T34" fmla="*/ 56 w 219"/>
                <a:gd name="T35" fmla="*/ 132 h 225"/>
                <a:gd name="T36" fmla="*/ 163 w 219"/>
                <a:gd name="T37" fmla="*/ 132 h 225"/>
                <a:gd name="T38" fmla="*/ 177 w 219"/>
                <a:gd name="T39" fmla="*/ 147 h 225"/>
                <a:gd name="T40" fmla="*/ 173 w 219"/>
                <a:gd name="T41" fmla="*/ 221 h 225"/>
                <a:gd name="T42" fmla="*/ 172 w 219"/>
                <a:gd name="T43" fmla="*/ 225 h 225"/>
                <a:gd name="T44" fmla="*/ 180 w 219"/>
                <a:gd name="T45" fmla="*/ 225 h 225"/>
                <a:gd name="T46" fmla="*/ 212 w 219"/>
                <a:gd name="T47" fmla="*/ 181 h 225"/>
                <a:gd name="T48" fmla="*/ 139 w 219"/>
                <a:gd name="T49" fmla="*/ 81 h 225"/>
                <a:gd name="T50" fmla="*/ 130 w 219"/>
                <a:gd name="T51" fmla="*/ 98 h 225"/>
                <a:gd name="T52" fmla="*/ 110 w 219"/>
                <a:gd name="T53" fmla="*/ 111 h 225"/>
                <a:gd name="T54" fmla="*/ 88 w 219"/>
                <a:gd name="T55" fmla="*/ 95 h 225"/>
                <a:gd name="T56" fmla="*/ 80 w 219"/>
                <a:gd name="T57" fmla="*/ 81 h 225"/>
                <a:gd name="T58" fmla="*/ 78 w 219"/>
                <a:gd name="T59" fmla="*/ 63 h 225"/>
                <a:gd name="T60" fmla="*/ 78 w 219"/>
                <a:gd name="T61" fmla="*/ 61 h 225"/>
                <a:gd name="T62" fmla="*/ 78 w 219"/>
                <a:gd name="T63" fmla="*/ 60 h 225"/>
                <a:gd name="T64" fmla="*/ 78 w 219"/>
                <a:gd name="T65" fmla="*/ 52 h 225"/>
                <a:gd name="T66" fmla="*/ 88 w 219"/>
                <a:gd name="T67" fmla="*/ 42 h 225"/>
                <a:gd name="T68" fmla="*/ 110 w 219"/>
                <a:gd name="T69" fmla="*/ 48 h 225"/>
                <a:gd name="T70" fmla="*/ 130 w 219"/>
                <a:gd name="T71" fmla="*/ 42 h 225"/>
                <a:gd name="T72" fmla="*/ 141 w 219"/>
                <a:gd name="T73" fmla="*/ 53 h 225"/>
                <a:gd name="T74" fmla="*/ 142 w 219"/>
                <a:gd name="T75" fmla="*/ 66 h 225"/>
                <a:gd name="T76" fmla="*/ 139 w 219"/>
                <a:gd name="T77" fmla="*/ 8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9" h="225">
                  <a:moveTo>
                    <a:pt x="212" y="181"/>
                  </a:moveTo>
                  <a:cubicBezTo>
                    <a:pt x="196" y="129"/>
                    <a:pt x="196" y="129"/>
                    <a:pt x="196" y="129"/>
                  </a:cubicBezTo>
                  <a:cubicBezTo>
                    <a:pt x="194" y="124"/>
                    <a:pt x="191" y="118"/>
                    <a:pt x="187" y="112"/>
                  </a:cubicBezTo>
                  <a:cubicBezTo>
                    <a:pt x="177" y="100"/>
                    <a:pt x="166" y="95"/>
                    <a:pt x="160" y="93"/>
                  </a:cubicBezTo>
                  <a:cubicBezTo>
                    <a:pt x="162" y="82"/>
                    <a:pt x="163" y="63"/>
                    <a:pt x="154" y="41"/>
                  </a:cubicBezTo>
                  <a:cubicBezTo>
                    <a:pt x="151" y="34"/>
                    <a:pt x="146" y="21"/>
                    <a:pt x="133" y="11"/>
                  </a:cubicBezTo>
                  <a:cubicBezTo>
                    <a:pt x="128" y="7"/>
                    <a:pt x="122" y="3"/>
                    <a:pt x="113" y="2"/>
                  </a:cubicBezTo>
                  <a:cubicBezTo>
                    <a:pt x="96" y="0"/>
                    <a:pt x="84" y="13"/>
                    <a:pt x="82" y="15"/>
                  </a:cubicBezTo>
                  <a:cubicBezTo>
                    <a:pt x="77" y="21"/>
                    <a:pt x="70" y="30"/>
                    <a:pt x="66" y="42"/>
                  </a:cubicBezTo>
                  <a:cubicBezTo>
                    <a:pt x="57" y="64"/>
                    <a:pt x="59" y="84"/>
                    <a:pt x="61" y="94"/>
                  </a:cubicBezTo>
                  <a:cubicBezTo>
                    <a:pt x="55" y="95"/>
                    <a:pt x="42" y="100"/>
                    <a:pt x="32" y="112"/>
                  </a:cubicBezTo>
                  <a:cubicBezTo>
                    <a:pt x="27" y="118"/>
                    <a:pt x="25" y="124"/>
                    <a:pt x="23" y="129"/>
                  </a:cubicBezTo>
                  <a:cubicBezTo>
                    <a:pt x="7" y="181"/>
                    <a:pt x="7" y="181"/>
                    <a:pt x="7" y="181"/>
                  </a:cubicBezTo>
                  <a:cubicBezTo>
                    <a:pt x="0" y="202"/>
                    <a:pt x="16" y="225"/>
                    <a:pt x="39" y="225"/>
                  </a:cubicBezTo>
                  <a:cubicBezTo>
                    <a:pt x="47" y="225"/>
                    <a:pt x="47" y="225"/>
                    <a:pt x="47" y="225"/>
                  </a:cubicBezTo>
                  <a:cubicBezTo>
                    <a:pt x="47" y="224"/>
                    <a:pt x="46" y="223"/>
                    <a:pt x="46" y="221"/>
                  </a:cubicBezTo>
                  <a:cubicBezTo>
                    <a:pt x="42" y="147"/>
                    <a:pt x="42" y="147"/>
                    <a:pt x="42" y="147"/>
                  </a:cubicBezTo>
                  <a:cubicBezTo>
                    <a:pt x="41" y="139"/>
                    <a:pt x="48" y="132"/>
                    <a:pt x="56" y="132"/>
                  </a:cubicBezTo>
                  <a:cubicBezTo>
                    <a:pt x="163" y="132"/>
                    <a:pt x="163" y="132"/>
                    <a:pt x="163" y="132"/>
                  </a:cubicBezTo>
                  <a:cubicBezTo>
                    <a:pt x="171" y="132"/>
                    <a:pt x="178" y="139"/>
                    <a:pt x="177" y="147"/>
                  </a:cubicBezTo>
                  <a:cubicBezTo>
                    <a:pt x="173" y="221"/>
                    <a:pt x="173" y="221"/>
                    <a:pt x="173" y="221"/>
                  </a:cubicBezTo>
                  <a:cubicBezTo>
                    <a:pt x="173" y="223"/>
                    <a:pt x="172" y="224"/>
                    <a:pt x="172" y="225"/>
                  </a:cubicBezTo>
                  <a:cubicBezTo>
                    <a:pt x="180" y="225"/>
                    <a:pt x="180" y="225"/>
                    <a:pt x="180" y="225"/>
                  </a:cubicBezTo>
                  <a:cubicBezTo>
                    <a:pt x="203" y="225"/>
                    <a:pt x="219" y="202"/>
                    <a:pt x="212" y="181"/>
                  </a:cubicBezTo>
                  <a:close/>
                  <a:moveTo>
                    <a:pt x="139" y="81"/>
                  </a:moveTo>
                  <a:cubicBezTo>
                    <a:pt x="138" y="85"/>
                    <a:pt x="136" y="92"/>
                    <a:pt x="130" y="98"/>
                  </a:cubicBezTo>
                  <a:cubicBezTo>
                    <a:pt x="126" y="103"/>
                    <a:pt x="119" y="111"/>
                    <a:pt x="110" y="111"/>
                  </a:cubicBezTo>
                  <a:cubicBezTo>
                    <a:pt x="99" y="111"/>
                    <a:pt x="92" y="101"/>
                    <a:pt x="88" y="95"/>
                  </a:cubicBezTo>
                  <a:cubicBezTo>
                    <a:pt x="84" y="90"/>
                    <a:pt x="81" y="84"/>
                    <a:pt x="80" y="81"/>
                  </a:cubicBezTo>
                  <a:cubicBezTo>
                    <a:pt x="79" y="75"/>
                    <a:pt x="78" y="69"/>
                    <a:pt x="78" y="63"/>
                  </a:cubicBezTo>
                  <a:cubicBezTo>
                    <a:pt x="78" y="62"/>
                    <a:pt x="78" y="62"/>
                    <a:pt x="78" y="61"/>
                  </a:cubicBezTo>
                  <a:cubicBezTo>
                    <a:pt x="78" y="61"/>
                    <a:pt x="78" y="61"/>
                    <a:pt x="78" y="60"/>
                  </a:cubicBezTo>
                  <a:cubicBezTo>
                    <a:pt x="78" y="52"/>
                    <a:pt x="78" y="52"/>
                    <a:pt x="78" y="52"/>
                  </a:cubicBezTo>
                  <a:cubicBezTo>
                    <a:pt x="78" y="52"/>
                    <a:pt x="79" y="42"/>
                    <a:pt x="88" y="42"/>
                  </a:cubicBezTo>
                  <a:cubicBezTo>
                    <a:pt x="88" y="42"/>
                    <a:pt x="101" y="48"/>
                    <a:pt x="110" y="48"/>
                  </a:cubicBezTo>
                  <a:cubicBezTo>
                    <a:pt x="117" y="48"/>
                    <a:pt x="124" y="46"/>
                    <a:pt x="130" y="42"/>
                  </a:cubicBezTo>
                  <a:cubicBezTo>
                    <a:pt x="133" y="42"/>
                    <a:pt x="141" y="43"/>
                    <a:pt x="141" y="53"/>
                  </a:cubicBezTo>
                  <a:cubicBezTo>
                    <a:pt x="141" y="57"/>
                    <a:pt x="142" y="61"/>
                    <a:pt x="142" y="66"/>
                  </a:cubicBezTo>
                  <a:cubicBezTo>
                    <a:pt x="141" y="72"/>
                    <a:pt x="140" y="77"/>
                    <a:pt x="139" y="81"/>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1A1A1A"/>
                </a:solidFill>
                <a:effectLst/>
                <a:uLnTx/>
                <a:uFillTx/>
                <a:latin typeface="Segoe UI"/>
                <a:ea typeface="+mn-ea"/>
                <a:cs typeface="+mn-cs"/>
              </a:endParaRPr>
            </a:p>
          </p:txBody>
        </p:sp>
        <p:sp>
          <p:nvSpPr>
            <p:cNvPr id="261" name="Freeform 24">
              <a:extLst>
                <a:ext uri="{FF2B5EF4-FFF2-40B4-BE49-F238E27FC236}">
                  <a16:creationId xmlns:a16="http://schemas.microsoft.com/office/drawing/2014/main" id="{F5FECCC2-99DE-40A2-A0C6-595E96E6F506}"/>
                </a:ext>
              </a:extLst>
            </p:cNvPr>
            <p:cNvSpPr>
              <a:spLocks/>
            </p:cNvSpPr>
            <p:nvPr/>
          </p:nvSpPr>
          <p:spPr bwMode="auto">
            <a:xfrm>
              <a:off x="799298" y="3550963"/>
              <a:ext cx="286481" cy="213260"/>
            </a:xfrm>
            <a:custGeom>
              <a:avLst/>
              <a:gdLst>
                <a:gd name="T0" fmla="*/ 112 w 126"/>
                <a:gd name="T1" fmla="*/ 0 h 95"/>
                <a:gd name="T2" fmla="*/ 14 w 126"/>
                <a:gd name="T3" fmla="*/ 0 h 95"/>
                <a:gd name="T4" fmla="*/ 1 w 126"/>
                <a:gd name="T5" fmla="*/ 14 h 95"/>
                <a:gd name="T6" fmla="*/ 5 w 126"/>
                <a:gd name="T7" fmla="*/ 82 h 95"/>
                <a:gd name="T8" fmla="*/ 19 w 126"/>
                <a:gd name="T9" fmla="*/ 95 h 95"/>
                <a:gd name="T10" fmla="*/ 108 w 126"/>
                <a:gd name="T11" fmla="*/ 95 h 95"/>
                <a:gd name="T12" fmla="*/ 121 w 126"/>
                <a:gd name="T13" fmla="*/ 82 h 95"/>
                <a:gd name="T14" fmla="*/ 125 w 126"/>
                <a:gd name="T15" fmla="*/ 14 h 95"/>
                <a:gd name="T16" fmla="*/ 112 w 126"/>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95">
                  <a:moveTo>
                    <a:pt x="112" y="0"/>
                  </a:moveTo>
                  <a:cubicBezTo>
                    <a:pt x="14" y="0"/>
                    <a:pt x="14" y="0"/>
                    <a:pt x="14" y="0"/>
                  </a:cubicBezTo>
                  <a:cubicBezTo>
                    <a:pt x="7" y="0"/>
                    <a:pt x="0" y="6"/>
                    <a:pt x="1" y="14"/>
                  </a:cubicBezTo>
                  <a:cubicBezTo>
                    <a:pt x="5" y="82"/>
                    <a:pt x="5" y="82"/>
                    <a:pt x="5" y="82"/>
                  </a:cubicBezTo>
                  <a:cubicBezTo>
                    <a:pt x="6" y="89"/>
                    <a:pt x="11" y="95"/>
                    <a:pt x="19" y="95"/>
                  </a:cubicBezTo>
                  <a:cubicBezTo>
                    <a:pt x="108" y="95"/>
                    <a:pt x="108" y="95"/>
                    <a:pt x="108" y="95"/>
                  </a:cubicBezTo>
                  <a:cubicBezTo>
                    <a:pt x="115" y="95"/>
                    <a:pt x="121" y="89"/>
                    <a:pt x="121" y="82"/>
                  </a:cubicBezTo>
                  <a:cubicBezTo>
                    <a:pt x="125" y="14"/>
                    <a:pt x="125" y="14"/>
                    <a:pt x="125" y="14"/>
                  </a:cubicBezTo>
                  <a:cubicBezTo>
                    <a:pt x="126" y="6"/>
                    <a:pt x="120" y="0"/>
                    <a:pt x="112" y="0"/>
                  </a:cubicBezTo>
                  <a:close/>
                </a:path>
              </a:pathLst>
            </a:custGeom>
            <a:solidFill>
              <a:schemeClr val="bg1"/>
            </a:solidFill>
            <a:ln w="28575">
              <a:solidFill>
                <a:srgbClr val="E81123"/>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1A1A1A"/>
                </a:solidFill>
                <a:effectLst/>
                <a:uLnTx/>
                <a:uFillTx/>
                <a:latin typeface="Segoe UI"/>
                <a:ea typeface="+mn-ea"/>
                <a:cs typeface="+mn-cs"/>
              </a:endParaRPr>
            </a:p>
          </p:txBody>
        </p:sp>
        <p:sp>
          <p:nvSpPr>
            <p:cNvPr id="262" name="Freeform 11">
              <a:extLst>
                <a:ext uri="{FF2B5EF4-FFF2-40B4-BE49-F238E27FC236}">
                  <a16:creationId xmlns:a16="http://schemas.microsoft.com/office/drawing/2014/main" id="{8A5A8D90-5DDC-459A-87B4-8B94A61D519B}"/>
                </a:ext>
              </a:extLst>
            </p:cNvPr>
            <p:cNvSpPr>
              <a:spLocks/>
            </p:cNvSpPr>
            <p:nvPr/>
          </p:nvSpPr>
          <p:spPr bwMode="auto">
            <a:xfrm>
              <a:off x="822718" y="3757151"/>
              <a:ext cx="239830" cy="25390"/>
            </a:xfrm>
            <a:prstGeom prst="roundRect">
              <a:avLst/>
            </a:prstGeom>
            <a:solidFill>
              <a:schemeClr val="bg1"/>
            </a:solidFill>
            <a:ln w="12700">
              <a:solidFill>
                <a:srgbClr val="E81123"/>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1A1A1A"/>
                </a:solidFill>
                <a:effectLst/>
                <a:uLnTx/>
                <a:uFillTx/>
                <a:latin typeface="Segoe UI"/>
                <a:ea typeface="+mn-ea"/>
                <a:cs typeface="+mn-cs"/>
              </a:endParaRPr>
            </a:p>
          </p:txBody>
        </p:sp>
        <p:sp>
          <p:nvSpPr>
            <p:cNvPr id="263" name="Freeform: Shape 262">
              <a:extLst>
                <a:ext uri="{FF2B5EF4-FFF2-40B4-BE49-F238E27FC236}">
                  <a16:creationId xmlns:a16="http://schemas.microsoft.com/office/drawing/2014/main" id="{E0D4B4C7-FC6E-4296-BB4D-CCD8F0917DDC}"/>
                </a:ext>
              </a:extLst>
            </p:cNvPr>
            <p:cNvSpPr/>
            <p:nvPr/>
          </p:nvSpPr>
          <p:spPr bwMode="auto">
            <a:xfrm>
              <a:off x="882542" y="3428504"/>
              <a:ext cx="118751" cy="39510"/>
            </a:xfrm>
            <a:custGeom>
              <a:avLst/>
              <a:gdLst>
                <a:gd name="connsiteX0" fmla="*/ 44007 w 118751"/>
                <a:gd name="connsiteY0" fmla="*/ 0 h 39510"/>
                <a:gd name="connsiteX1" fmla="*/ 74105 w 118751"/>
                <a:gd name="connsiteY1" fmla="*/ 0 h 39510"/>
                <a:gd name="connsiteX2" fmla="*/ 74105 w 118751"/>
                <a:gd name="connsiteY2" fmla="*/ 1909 h 39510"/>
                <a:gd name="connsiteX3" fmla="*/ 82862 w 118751"/>
                <a:gd name="connsiteY3" fmla="*/ 1089 h 39510"/>
                <a:gd name="connsiteX4" fmla="*/ 116839 w 118751"/>
                <a:gd name="connsiteY4" fmla="*/ 3226 h 39510"/>
                <a:gd name="connsiteX5" fmla="*/ 114717 w 118751"/>
                <a:gd name="connsiteY5" fmla="*/ 22433 h 39510"/>
                <a:gd name="connsiteX6" fmla="*/ 91359 w 118751"/>
                <a:gd name="connsiteY6" fmla="*/ 39510 h 39510"/>
                <a:gd name="connsiteX7" fmla="*/ 68001 w 118751"/>
                <a:gd name="connsiteY7" fmla="*/ 20300 h 39510"/>
                <a:gd name="connsiteX8" fmla="*/ 66701 w 118751"/>
                <a:gd name="connsiteY8" fmla="*/ 14641 h 39510"/>
                <a:gd name="connsiteX9" fmla="*/ 52050 w 118751"/>
                <a:gd name="connsiteY9" fmla="*/ 14641 h 39510"/>
                <a:gd name="connsiteX10" fmla="*/ 50750 w 118751"/>
                <a:gd name="connsiteY10" fmla="*/ 20300 h 39510"/>
                <a:gd name="connsiteX11" fmla="*/ 27392 w 118751"/>
                <a:gd name="connsiteY11" fmla="*/ 39510 h 39510"/>
                <a:gd name="connsiteX12" fmla="*/ 4034 w 118751"/>
                <a:gd name="connsiteY12" fmla="*/ 22433 h 39510"/>
                <a:gd name="connsiteX13" fmla="*/ 1912 w 118751"/>
                <a:gd name="connsiteY13" fmla="*/ 3226 h 39510"/>
                <a:gd name="connsiteX14" fmla="*/ 35889 w 118751"/>
                <a:gd name="connsiteY14" fmla="*/ 1089 h 39510"/>
                <a:gd name="connsiteX15" fmla="*/ 44007 w 118751"/>
                <a:gd name="connsiteY15" fmla="*/ 2256 h 3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751" h="39510">
                  <a:moveTo>
                    <a:pt x="44007" y="0"/>
                  </a:moveTo>
                  <a:lnTo>
                    <a:pt x="74105" y="0"/>
                  </a:lnTo>
                  <a:lnTo>
                    <a:pt x="74105" y="1909"/>
                  </a:lnTo>
                  <a:lnTo>
                    <a:pt x="82862" y="1089"/>
                  </a:lnTo>
                  <a:cubicBezTo>
                    <a:pt x="91004" y="1089"/>
                    <a:pt x="111530" y="-331"/>
                    <a:pt x="116839" y="3226"/>
                  </a:cubicBezTo>
                  <a:cubicBezTo>
                    <a:pt x="122148" y="6783"/>
                    <a:pt x="114717" y="22433"/>
                    <a:pt x="114717" y="22433"/>
                  </a:cubicBezTo>
                  <a:cubicBezTo>
                    <a:pt x="110469" y="33107"/>
                    <a:pt x="101978" y="39510"/>
                    <a:pt x="91359" y="39510"/>
                  </a:cubicBezTo>
                  <a:cubicBezTo>
                    <a:pt x="80741" y="37377"/>
                    <a:pt x="72244" y="30973"/>
                    <a:pt x="68001" y="20300"/>
                  </a:cubicBezTo>
                  <a:lnTo>
                    <a:pt x="66701" y="14641"/>
                  </a:lnTo>
                  <a:lnTo>
                    <a:pt x="52050" y="14641"/>
                  </a:lnTo>
                  <a:lnTo>
                    <a:pt x="50750" y="20300"/>
                  </a:lnTo>
                  <a:cubicBezTo>
                    <a:pt x="46507" y="30973"/>
                    <a:pt x="38010" y="37377"/>
                    <a:pt x="27392" y="39510"/>
                  </a:cubicBezTo>
                  <a:cubicBezTo>
                    <a:pt x="16773" y="39510"/>
                    <a:pt x="8282" y="33107"/>
                    <a:pt x="4034" y="22433"/>
                  </a:cubicBezTo>
                  <a:cubicBezTo>
                    <a:pt x="4034" y="22433"/>
                    <a:pt x="-3397" y="6783"/>
                    <a:pt x="1912" y="3226"/>
                  </a:cubicBezTo>
                  <a:cubicBezTo>
                    <a:pt x="7221" y="-331"/>
                    <a:pt x="27747" y="1089"/>
                    <a:pt x="35889" y="1089"/>
                  </a:cubicBezTo>
                  <a:lnTo>
                    <a:pt x="44007" y="2256"/>
                  </a:lnTo>
                  <a:close/>
                </a:path>
              </a:pathLst>
            </a:custGeom>
            <a:solidFill>
              <a:srgbClr val="E8112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3840" tIns="195072" rIns="243840" bIns="195072" numCol="1" spcCol="0" rtlCol="0" fromWordArt="0" anchor="t" anchorCtr="0" forceAA="0" compatLnSpc="1">
              <a:prstTxWarp prst="textNoShape">
                <a:avLst/>
              </a:prstTxWarp>
              <a:noAutofit/>
            </a:bodyPr>
            <a:lstStyle/>
            <a:p>
              <a:pPr marL="0" marR="0" lvl="0" indent="0" algn="l" defTabSz="124326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264" name="Group 263">
            <a:extLst>
              <a:ext uri="{FF2B5EF4-FFF2-40B4-BE49-F238E27FC236}">
                <a16:creationId xmlns:a16="http://schemas.microsoft.com/office/drawing/2014/main" id="{F9334C09-0BAD-4E75-A32D-75878EDB3905}"/>
              </a:ext>
            </a:extLst>
          </p:cNvPr>
          <p:cNvGrpSpPr/>
          <p:nvPr/>
        </p:nvGrpSpPr>
        <p:grpSpPr>
          <a:xfrm>
            <a:off x="4310058" y="4265520"/>
            <a:ext cx="1415253" cy="133350"/>
            <a:chOff x="4321285" y="3599264"/>
            <a:chExt cx="1415253" cy="133350"/>
          </a:xfrm>
          <a:solidFill>
            <a:schemeClr val="accent1"/>
          </a:solidFill>
        </p:grpSpPr>
        <p:sp>
          <p:nvSpPr>
            <p:cNvPr id="265" name="Freeform: Shape 264">
              <a:extLst>
                <a:ext uri="{FF2B5EF4-FFF2-40B4-BE49-F238E27FC236}">
                  <a16:creationId xmlns:a16="http://schemas.microsoft.com/office/drawing/2014/main" id="{C72A1163-4858-4FDE-A162-D659257591BB}"/>
                </a:ext>
              </a:extLst>
            </p:cNvPr>
            <p:cNvSpPr/>
            <p:nvPr/>
          </p:nvSpPr>
          <p:spPr>
            <a:xfrm rot="5400000" flipH="1">
              <a:off x="5603188" y="3599264"/>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66" name="Freeform: Shape 265">
              <a:extLst>
                <a:ext uri="{FF2B5EF4-FFF2-40B4-BE49-F238E27FC236}">
                  <a16:creationId xmlns:a16="http://schemas.microsoft.com/office/drawing/2014/main" id="{F89D1F77-6AA9-41F5-82D1-F3077B641782}"/>
                </a:ext>
              </a:extLst>
            </p:cNvPr>
            <p:cNvSpPr/>
            <p:nvPr/>
          </p:nvSpPr>
          <p:spPr>
            <a:xfrm rot="5400000" flipH="1">
              <a:off x="5341341" y="3599264"/>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67" name="Freeform: Shape 266">
              <a:extLst>
                <a:ext uri="{FF2B5EF4-FFF2-40B4-BE49-F238E27FC236}">
                  <a16:creationId xmlns:a16="http://schemas.microsoft.com/office/drawing/2014/main" id="{368636F3-1CC1-424B-9878-46669B907A93}"/>
                </a:ext>
              </a:extLst>
            </p:cNvPr>
            <p:cNvSpPr/>
            <p:nvPr/>
          </p:nvSpPr>
          <p:spPr>
            <a:xfrm rot="5400000" flipH="1">
              <a:off x="5084166" y="3599264"/>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68" name="Freeform: Shape 267">
              <a:extLst>
                <a:ext uri="{FF2B5EF4-FFF2-40B4-BE49-F238E27FC236}">
                  <a16:creationId xmlns:a16="http://schemas.microsoft.com/office/drawing/2014/main" id="{4A1E472E-2DF8-425C-AC73-6D52006526DD}"/>
                </a:ext>
              </a:extLst>
            </p:cNvPr>
            <p:cNvSpPr/>
            <p:nvPr/>
          </p:nvSpPr>
          <p:spPr>
            <a:xfrm rot="5400000" flipH="1">
              <a:off x="4840307" y="3599264"/>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69" name="Freeform: Shape 268">
              <a:extLst>
                <a:ext uri="{FF2B5EF4-FFF2-40B4-BE49-F238E27FC236}">
                  <a16:creationId xmlns:a16="http://schemas.microsoft.com/office/drawing/2014/main" id="{2D7311A4-3231-4D05-ACD8-5A029340B9D2}"/>
                </a:ext>
              </a:extLst>
            </p:cNvPr>
            <p:cNvSpPr/>
            <p:nvPr/>
          </p:nvSpPr>
          <p:spPr>
            <a:xfrm rot="5400000" flipH="1">
              <a:off x="4578460" y="3599264"/>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70" name="Freeform: Shape 269">
              <a:extLst>
                <a:ext uri="{FF2B5EF4-FFF2-40B4-BE49-F238E27FC236}">
                  <a16:creationId xmlns:a16="http://schemas.microsoft.com/office/drawing/2014/main" id="{65BF11AF-B860-4670-A505-9F3FDEF59D37}"/>
                </a:ext>
              </a:extLst>
            </p:cNvPr>
            <p:cNvSpPr/>
            <p:nvPr/>
          </p:nvSpPr>
          <p:spPr>
            <a:xfrm rot="5400000" flipH="1">
              <a:off x="4321285" y="3599264"/>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grpSp>
        <p:nvGrpSpPr>
          <p:cNvPr id="271" name="Group 270">
            <a:extLst>
              <a:ext uri="{FF2B5EF4-FFF2-40B4-BE49-F238E27FC236}">
                <a16:creationId xmlns:a16="http://schemas.microsoft.com/office/drawing/2014/main" id="{154F115B-D5E3-41FF-8142-1F7F58B9673F}"/>
              </a:ext>
            </a:extLst>
          </p:cNvPr>
          <p:cNvGrpSpPr/>
          <p:nvPr/>
        </p:nvGrpSpPr>
        <p:grpSpPr>
          <a:xfrm>
            <a:off x="4498662" y="4563810"/>
            <a:ext cx="1415253" cy="133350"/>
            <a:chOff x="4321285" y="3599264"/>
            <a:chExt cx="1415253" cy="133350"/>
          </a:xfrm>
          <a:solidFill>
            <a:schemeClr val="accent1"/>
          </a:solidFill>
        </p:grpSpPr>
        <p:sp>
          <p:nvSpPr>
            <p:cNvPr id="272" name="Freeform: Shape 271">
              <a:extLst>
                <a:ext uri="{FF2B5EF4-FFF2-40B4-BE49-F238E27FC236}">
                  <a16:creationId xmlns:a16="http://schemas.microsoft.com/office/drawing/2014/main" id="{49C13C3F-7B27-4E81-BD9E-E648D0AB1CAB}"/>
                </a:ext>
              </a:extLst>
            </p:cNvPr>
            <p:cNvSpPr/>
            <p:nvPr/>
          </p:nvSpPr>
          <p:spPr>
            <a:xfrm rot="5400000" flipH="1">
              <a:off x="5603188" y="3599264"/>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74" name="Freeform: Shape 273">
              <a:extLst>
                <a:ext uri="{FF2B5EF4-FFF2-40B4-BE49-F238E27FC236}">
                  <a16:creationId xmlns:a16="http://schemas.microsoft.com/office/drawing/2014/main" id="{7CC62689-890C-406E-883C-551988140158}"/>
                </a:ext>
              </a:extLst>
            </p:cNvPr>
            <p:cNvSpPr/>
            <p:nvPr/>
          </p:nvSpPr>
          <p:spPr>
            <a:xfrm rot="5400000" flipH="1">
              <a:off x="5341341" y="3599264"/>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75" name="Freeform: Shape 274">
              <a:extLst>
                <a:ext uri="{FF2B5EF4-FFF2-40B4-BE49-F238E27FC236}">
                  <a16:creationId xmlns:a16="http://schemas.microsoft.com/office/drawing/2014/main" id="{278DB8F6-C91C-45FE-BF49-052A1D187E5B}"/>
                </a:ext>
              </a:extLst>
            </p:cNvPr>
            <p:cNvSpPr/>
            <p:nvPr/>
          </p:nvSpPr>
          <p:spPr>
            <a:xfrm rot="5400000" flipH="1">
              <a:off x="5084166" y="3599264"/>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76" name="Freeform: Shape 275">
              <a:extLst>
                <a:ext uri="{FF2B5EF4-FFF2-40B4-BE49-F238E27FC236}">
                  <a16:creationId xmlns:a16="http://schemas.microsoft.com/office/drawing/2014/main" id="{3EF45F4B-8DBA-488F-A9A6-4F579453F8C2}"/>
                </a:ext>
              </a:extLst>
            </p:cNvPr>
            <p:cNvSpPr/>
            <p:nvPr/>
          </p:nvSpPr>
          <p:spPr>
            <a:xfrm rot="5400000" flipH="1">
              <a:off x="4840307" y="3599264"/>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77" name="Freeform: Shape 276">
              <a:extLst>
                <a:ext uri="{FF2B5EF4-FFF2-40B4-BE49-F238E27FC236}">
                  <a16:creationId xmlns:a16="http://schemas.microsoft.com/office/drawing/2014/main" id="{B33382FC-13FF-4B53-BD18-9EDA9557C89D}"/>
                </a:ext>
              </a:extLst>
            </p:cNvPr>
            <p:cNvSpPr/>
            <p:nvPr/>
          </p:nvSpPr>
          <p:spPr>
            <a:xfrm rot="5400000" flipH="1">
              <a:off x="4578460" y="3599264"/>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78" name="Freeform: Shape 277">
              <a:extLst>
                <a:ext uri="{FF2B5EF4-FFF2-40B4-BE49-F238E27FC236}">
                  <a16:creationId xmlns:a16="http://schemas.microsoft.com/office/drawing/2014/main" id="{5285EB60-CCB5-4CD3-8BA8-B14E1066ABB4}"/>
                </a:ext>
              </a:extLst>
            </p:cNvPr>
            <p:cNvSpPr/>
            <p:nvPr/>
          </p:nvSpPr>
          <p:spPr>
            <a:xfrm rot="5400000" flipH="1">
              <a:off x="4321285" y="3599264"/>
              <a:ext cx="133350" cy="133350"/>
            </a:xfrm>
            <a:custGeom>
              <a:avLst/>
              <a:gdLst>
                <a:gd name="connsiteX0" fmla="*/ 0 w 133350"/>
                <a:gd name="connsiteY0" fmla="*/ 0 h 133350"/>
                <a:gd name="connsiteX1" fmla="*/ 133350 w 133350"/>
                <a:gd name="connsiteY1" fmla="*/ 0 h 133350"/>
                <a:gd name="connsiteX2" fmla="*/ 133350 w 133350"/>
                <a:gd name="connsiteY2" fmla="*/ 133350 h 133350"/>
                <a:gd name="connsiteX3" fmla="*/ 0 w 1333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33350" h="133350">
                  <a:moveTo>
                    <a:pt x="0" y="0"/>
                  </a:moveTo>
                  <a:lnTo>
                    <a:pt x="133350" y="0"/>
                  </a:lnTo>
                  <a:lnTo>
                    <a:pt x="133350" y="133350"/>
                  </a:lnTo>
                  <a:lnTo>
                    <a:pt x="0" y="1333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mc:AlternateContent xmlns:mc="http://schemas.openxmlformats.org/markup-compatibility/2006">
        <mc:Choice xmlns:pslz="http://schemas.microsoft.com/office/powerpoint/2016/slidezoom" Requires="pslz">
          <p:graphicFrame>
            <p:nvGraphicFramePr>
              <p:cNvPr id="4" name="Slide Zoom 3">
                <a:extLst>
                  <a:ext uri="{FF2B5EF4-FFF2-40B4-BE49-F238E27FC236}">
                    <a16:creationId xmlns:a16="http://schemas.microsoft.com/office/drawing/2014/main" id="{753EF36F-7B04-46AD-BB26-5A4B2A34249D}"/>
                  </a:ext>
                </a:extLst>
              </p:cNvPr>
              <p:cNvGraphicFramePr>
                <a:graphicFrameLocks noChangeAspect="1"/>
              </p:cNvGraphicFramePr>
              <p:nvPr>
                <p:extLst>
                  <p:ext uri="{D42A27DB-BD31-4B8C-83A1-F6EECF244321}">
                    <p14:modId xmlns:p14="http://schemas.microsoft.com/office/powerpoint/2010/main" val="3441774613"/>
                  </p:ext>
                </p:extLst>
              </p:nvPr>
            </p:nvGraphicFramePr>
            <p:xfrm>
              <a:off x="9877154" y="5656197"/>
              <a:ext cx="1766160" cy="993465"/>
            </p:xfrm>
            <a:graphic>
              <a:graphicData uri="http://schemas.microsoft.com/office/powerpoint/2016/slidezoom">
                <pslz:sldZm>
                  <pslz:sldZmObj sldId="8450" cId="492507349">
                    <pslz:zmPr id="{8C40140A-3B2A-44CB-8A63-FE6B919FA29B}" returnToParent="0" transitionDur="1000">
                      <p166:blipFill xmlns:p166="http://schemas.microsoft.com/office/powerpoint/2016/6/main">
                        <a:blip r:embed="rId13"/>
                        <a:stretch>
                          <a:fillRect/>
                        </a:stretch>
                      </p166:blipFill>
                      <p166:spPr xmlns:p166="http://schemas.microsoft.com/office/powerpoint/2016/6/main">
                        <a:xfrm>
                          <a:off x="0" y="0"/>
                          <a:ext cx="1766160" cy="993465"/>
                        </a:xfrm>
                        <a:prstGeom prst="rect">
                          <a:avLst/>
                        </a:prstGeom>
                        <a:solidFill>
                          <a:srgbClr val="FFFFFF"/>
                        </a:solidFill>
                        <a:ln w="22225" cap="flat" cmpd="sng" algn="ctr">
                          <a:noFill/>
                          <a:prstDash val="solid"/>
                          <a:headEnd type="none" w="med" len="med"/>
                          <a:tailEnd type="none" w="med" len="med"/>
                        </a:ln>
                        <a:effectLst>
                          <a:outerShdw blurRad="190500" dist="50800" dir="2400000" algn="ctr" rotWithShape="0">
                            <a:prstClr val="black">
                              <a:alpha val="30000"/>
                            </a:prstClr>
                          </a:outerShdw>
                        </a:effectLst>
                      </p166:spPr>
                    </pslz:zmPr>
                  </pslz:sldZmObj>
                </pslz:sldZm>
              </a:graphicData>
            </a:graphic>
          </p:graphicFrame>
        </mc:Choice>
        <mc:Fallback>
          <p:pic>
            <p:nvPicPr>
              <p:cNvPr id="4" name="Slide Zoom 3">
                <a:extLst>
                  <a:ext uri="{FF2B5EF4-FFF2-40B4-BE49-F238E27FC236}">
                    <a16:creationId xmlns:a16="http://schemas.microsoft.com/office/drawing/2014/main" id="{753EF36F-7B04-46AD-BB26-5A4B2A34249D}"/>
                  </a:ext>
                </a:extLst>
              </p:cNvPr>
              <p:cNvPicPr>
                <a:picLocks noGrp="1" noRot="1" noChangeAspect="1" noMove="1" noResize="1" noEditPoints="1" noAdjustHandles="1" noChangeArrowheads="1" noChangeShapeType="1"/>
              </p:cNvPicPr>
              <p:nvPr/>
            </p:nvPicPr>
            <p:blipFill>
              <a:blip r:embed="rId13"/>
              <a:stretch>
                <a:fillRect/>
              </a:stretch>
            </p:blipFill>
            <p:spPr>
              <a:xfrm>
                <a:off x="9877154" y="5656197"/>
                <a:ext cx="1766160" cy="993465"/>
              </a:xfrm>
              <a:prstGeom prst="rect">
                <a:avLst/>
              </a:prstGeom>
              <a:solidFill>
                <a:srgbClr val="FFFFFF"/>
              </a:solidFill>
              <a:ln w="22225" cap="flat" cmpd="sng" algn="ctr">
                <a:noFill/>
                <a:prstDash val="solid"/>
                <a:headEnd type="none" w="med" len="med"/>
                <a:tailEnd type="none" w="med" len="med"/>
              </a:ln>
              <a:effectLst>
                <a:outerShdw blurRad="190500" dist="50800" dir="2400000" algn="ctr" rotWithShape="0">
                  <a:prstClr val="black">
                    <a:alpha val="30000"/>
                  </a:prstClr>
                </a:outerShdw>
              </a:effectLst>
            </p:spPr>
          </p:pic>
        </mc:Fallback>
      </mc:AlternateContent>
    </p:spTree>
    <p:extLst>
      <p:ext uri="{BB962C8B-B14F-4D97-AF65-F5344CB8AC3E}">
        <p14:creationId xmlns:p14="http://schemas.microsoft.com/office/powerpoint/2010/main" val="13066329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animEffect transition="in" filter="fade">
                                      <p:cBhvr>
                                        <p:cTn id="7" dur="500"/>
                                        <p:tgtEl>
                                          <p:spTgt spid="6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5">
                                            <p:txEl>
                                              <p:pRg st="1" end="1"/>
                                            </p:txEl>
                                          </p:spTgt>
                                        </p:tgtEl>
                                        <p:attrNameLst>
                                          <p:attrName>style.visibility</p:attrName>
                                        </p:attrNameLst>
                                      </p:cBhvr>
                                      <p:to>
                                        <p:strVal val="visible"/>
                                      </p:to>
                                    </p:set>
                                    <p:animEffect transition="in" filter="fade">
                                      <p:cBhvr>
                                        <p:cTn id="10" dur="500"/>
                                        <p:tgtEl>
                                          <p:spTgt spid="6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0"/>
                                        </p:tgtEl>
                                        <p:attrNameLst>
                                          <p:attrName>style.visibility</p:attrName>
                                        </p:attrNameLst>
                                      </p:cBhvr>
                                      <p:to>
                                        <p:strVal val="visible"/>
                                      </p:to>
                                    </p:set>
                                    <p:animEffect transition="in" filter="fade">
                                      <p:cBhvr>
                                        <p:cTn id="13" dur="500"/>
                                        <p:tgtEl>
                                          <p:spTgt spid="230"/>
                                        </p:tgtEl>
                                      </p:cBhvr>
                                    </p:animEffect>
                                  </p:childTnLst>
                                </p:cTn>
                              </p:par>
                              <p:par>
                                <p:cTn id="14" presetID="10" presetClass="entr" presetSubtype="0" fill="hold" nodeType="withEffect">
                                  <p:stCondLst>
                                    <p:cond delay="250"/>
                                  </p:stCondLst>
                                  <p:childTnLst>
                                    <p:set>
                                      <p:cBhvr>
                                        <p:cTn id="15" dur="1" fill="hold">
                                          <p:stCondLst>
                                            <p:cond delay="0"/>
                                          </p:stCondLst>
                                        </p:cTn>
                                        <p:tgtEl>
                                          <p:spTgt spid="202"/>
                                        </p:tgtEl>
                                        <p:attrNameLst>
                                          <p:attrName>style.visibility</p:attrName>
                                        </p:attrNameLst>
                                      </p:cBhvr>
                                      <p:to>
                                        <p:strVal val="visible"/>
                                      </p:to>
                                    </p:set>
                                    <p:animEffect transition="in" filter="fade">
                                      <p:cBhvr>
                                        <p:cTn id="16" dur="500"/>
                                        <p:tgtEl>
                                          <p:spTgt spid="202"/>
                                        </p:tgtEl>
                                      </p:cBhvr>
                                    </p:animEffect>
                                  </p:childTnLst>
                                </p:cTn>
                              </p:par>
                            </p:childTnLst>
                          </p:cTn>
                        </p:par>
                        <p:par>
                          <p:cTn id="17" fill="hold">
                            <p:stCondLst>
                              <p:cond delay="750"/>
                            </p:stCondLst>
                            <p:childTnLst>
                              <p:par>
                                <p:cTn id="18" presetID="6" presetClass="entr" presetSubtype="32" fill="hold" nodeType="afterEffect">
                                  <p:stCondLst>
                                    <p:cond delay="0"/>
                                  </p:stCondLst>
                                  <p:childTnLst>
                                    <p:set>
                                      <p:cBhvr>
                                        <p:cTn id="19" dur="1" fill="hold">
                                          <p:stCondLst>
                                            <p:cond delay="0"/>
                                          </p:stCondLst>
                                        </p:cTn>
                                        <p:tgtEl>
                                          <p:spTgt spid="143"/>
                                        </p:tgtEl>
                                        <p:attrNameLst>
                                          <p:attrName>style.visibility</p:attrName>
                                        </p:attrNameLst>
                                      </p:cBhvr>
                                      <p:to>
                                        <p:strVal val="visible"/>
                                      </p:to>
                                    </p:set>
                                    <p:animEffect transition="in" filter="circle(out)">
                                      <p:cBhvr>
                                        <p:cTn id="20" dur="750"/>
                                        <p:tgtEl>
                                          <p:spTgt spid="14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5">
                                            <p:txEl>
                                              <p:pRg st="3" end="3"/>
                                            </p:txEl>
                                          </p:spTgt>
                                        </p:tgtEl>
                                        <p:attrNameLst>
                                          <p:attrName>style.visibility</p:attrName>
                                        </p:attrNameLst>
                                      </p:cBhvr>
                                      <p:to>
                                        <p:strVal val="visible"/>
                                      </p:to>
                                    </p:set>
                                    <p:animEffect transition="in" filter="fade">
                                      <p:cBhvr>
                                        <p:cTn id="25" dur="500"/>
                                        <p:tgtEl>
                                          <p:spTgt spid="65">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5">
                                            <p:txEl>
                                              <p:pRg st="4" end="4"/>
                                            </p:txEl>
                                          </p:spTgt>
                                        </p:tgtEl>
                                        <p:attrNameLst>
                                          <p:attrName>style.visibility</p:attrName>
                                        </p:attrNameLst>
                                      </p:cBhvr>
                                      <p:to>
                                        <p:strVal val="visible"/>
                                      </p:to>
                                    </p:set>
                                    <p:animEffect transition="in" filter="fade">
                                      <p:cBhvr>
                                        <p:cTn id="28" dur="500"/>
                                        <p:tgtEl>
                                          <p:spTgt spid="65">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5">
                                            <p:txEl>
                                              <p:pRg st="5" end="5"/>
                                            </p:txEl>
                                          </p:spTgt>
                                        </p:tgtEl>
                                        <p:attrNameLst>
                                          <p:attrName>style.visibility</p:attrName>
                                        </p:attrNameLst>
                                      </p:cBhvr>
                                      <p:to>
                                        <p:strVal val="visible"/>
                                      </p:to>
                                    </p:set>
                                    <p:animEffect transition="in" filter="fade">
                                      <p:cBhvr>
                                        <p:cTn id="31" dur="500"/>
                                        <p:tgtEl>
                                          <p:spTgt spid="65">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5">
                                            <p:txEl>
                                              <p:pRg st="6" end="6"/>
                                            </p:txEl>
                                          </p:spTgt>
                                        </p:tgtEl>
                                        <p:attrNameLst>
                                          <p:attrName>style.visibility</p:attrName>
                                        </p:attrNameLst>
                                      </p:cBhvr>
                                      <p:to>
                                        <p:strVal val="visible"/>
                                      </p:to>
                                    </p:set>
                                    <p:animEffect transition="in" filter="fade">
                                      <p:cBhvr>
                                        <p:cTn id="34" dur="500"/>
                                        <p:tgtEl>
                                          <p:spTgt spid="65">
                                            <p:txEl>
                                              <p:pRg st="6" end="6"/>
                                            </p:txEl>
                                          </p:spTgt>
                                        </p:tgtEl>
                                      </p:cBhvr>
                                    </p:animEffect>
                                  </p:childTnLst>
                                </p:cTn>
                              </p:par>
                            </p:childTnLst>
                          </p:cTn>
                        </p:par>
                        <p:par>
                          <p:cTn id="35" fill="hold">
                            <p:stCondLst>
                              <p:cond delay="500"/>
                            </p:stCondLst>
                            <p:childTnLst>
                              <p:par>
                                <p:cTn id="36" presetID="4" presetClass="entr" presetSubtype="16" fill="hold" grpId="0" nodeType="afterEffect">
                                  <p:stCondLst>
                                    <p:cond delay="0"/>
                                  </p:stCondLst>
                                  <p:childTnLst>
                                    <p:set>
                                      <p:cBhvr>
                                        <p:cTn id="37" dur="1" fill="hold">
                                          <p:stCondLst>
                                            <p:cond delay="0"/>
                                          </p:stCondLst>
                                        </p:cTn>
                                        <p:tgtEl>
                                          <p:spTgt spid="140"/>
                                        </p:tgtEl>
                                        <p:attrNameLst>
                                          <p:attrName>style.visibility</p:attrName>
                                        </p:attrNameLst>
                                      </p:cBhvr>
                                      <p:to>
                                        <p:strVal val="visible"/>
                                      </p:to>
                                    </p:set>
                                    <p:animEffect transition="in" filter="box(in)">
                                      <p:cBhvr>
                                        <p:cTn id="38" dur="1250"/>
                                        <p:tgtEl>
                                          <p:spTgt spid="14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5">
                                            <p:txEl>
                                              <p:pRg st="8" end="8"/>
                                            </p:txEl>
                                          </p:spTgt>
                                        </p:tgtEl>
                                        <p:attrNameLst>
                                          <p:attrName>style.visibility</p:attrName>
                                        </p:attrNameLst>
                                      </p:cBhvr>
                                      <p:to>
                                        <p:strVal val="visible"/>
                                      </p:to>
                                    </p:set>
                                    <p:animEffect transition="in" filter="fade">
                                      <p:cBhvr>
                                        <p:cTn id="43" dur="500"/>
                                        <p:tgtEl>
                                          <p:spTgt spid="65">
                                            <p:txEl>
                                              <p:pRg st="8" end="8"/>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65">
                                            <p:txEl>
                                              <p:pRg st="9" end="9"/>
                                            </p:txEl>
                                          </p:spTgt>
                                        </p:tgtEl>
                                        <p:attrNameLst>
                                          <p:attrName>style.visibility</p:attrName>
                                        </p:attrNameLst>
                                      </p:cBhvr>
                                      <p:to>
                                        <p:strVal val="visible"/>
                                      </p:to>
                                    </p:set>
                                    <p:animEffect transition="in" filter="fade">
                                      <p:cBhvr>
                                        <p:cTn id="46" dur="500"/>
                                        <p:tgtEl>
                                          <p:spTgt spid="65">
                                            <p:txEl>
                                              <p:pRg st="9" end="9"/>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65">
                                            <p:txEl>
                                              <p:pRg st="10" end="10"/>
                                            </p:txEl>
                                          </p:spTgt>
                                        </p:tgtEl>
                                        <p:attrNameLst>
                                          <p:attrName>style.visibility</p:attrName>
                                        </p:attrNameLst>
                                      </p:cBhvr>
                                      <p:to>
                                        <p:strVal val="visible"/>
                                      </p:to>
                                    </p:set>
                                    <p:animEffect transition="in" filter="fade">
                                      <p:cBhvr>
                                        <p:cTn id="49" dur="500"/>
                                        <p:tgtEl>
                                          <p:spTgt spid="65">
                                            <p:txEl>
                                              <p:pRg st="10" end="10"/>
                                            </p:txEl>
                                          </p:spTgt>
                                        </p:tgtEl>
                                      </p:cBhvr>
                                    </p:animEffect>
                                  </p:childTnLst>
                                </p:cTn>
                              </p:par>
                              <p:par>
                                <p:cTn id="50" presetID="22" presetClass="entr" presetSubtype="8" fill="hold" nodeType="withEffect">
                                  <p:stCondLst>
                                    <p:cond delay="0"/>
                                  </p:stCondLst>
                                  <p:childTnLst>
                                    <p:set>
                                      <p:cBhvr>
                                        <p:cTn id="51" dur="1" fill="hold">
                                          <p:stCondLst>
                                            <p:cond delay="0"/>
                                          </p:stCondLst>
                                        </p:cTn>
                                        <p:tgtEl>
                                          <p:spTgt spid="264"/>
                                        </p:tgtEl>
                                        <p:attrNameLst>
                                          <p:attrName>style.visibility</p:attrName>
                                        </p:attrNameLst>
                                      </p:cBhvr>
                                      <p:to>
                                        <p:strVal val="visible"/>
                                      </p:to>
                                    </p:set>
                                    <p:animEffect transition="in" filter="wipe(left)">
                                      <p:cBhvr>
                                        <p:cTn id="52" dur="500"/>
                                        <p:tgtEl>
                                          <p:spTgt spid="264"/>
                                        </p:tgtEl>
                                      </p:cBhvr>
                                    </p:animEffect>
                                  </p:childTnLst>
                                </p:cTn>
                              </p:par>
                              <p:par>
                                <p:cTn id="53" presetID="22" presetClass="entr" presetSubtype="8" fill="hold" nodeType="withEffect">
                                  <p:stCondLst>
                                    <p:cond delay="250"/>
                                  </p:stCondLst>
                                  <p:childTnLst>
                                    <p:set>
                                      <p:cBhvr>
                                        <p:cTn id="54" dur="1" fill="hold">
                                          <p:stCondLst>
                                            <p:cond delay="0"/>
                                          </p:stCondLst>
                                        </p:cTn>
                                        <p:tgtEl>
                                          <p:spTgt spid="271"/>
                                        </p:tgtEl>
                                        <p:attrNameLst>
                                          <p:attrName>style.visibility</p:attrName>
                                        </p:attrNameLst>
                                      </p:cBhvr>
                                      <p:to>
                                        <p:strVal val="visible"/>
                                      </p:to>
                                    </p:set>
                                    <p:animEffect transition="in" filter="wipe(left)">
                                      <p:cBhvr>
                                        <p:cTn id="55" dur="500"/>
                                        <p:tgtEl>
                                          <p:spTgt spid="271"/>
                                        </p:tgtEl>
                                      </p:cBhvr>
                                    </p:animEffect>
                                  </p:childTnLst>
                                </p:cTn>
                              </p:par>
                            </p:childTnLst>
                          </p:cTn>
                        </p:par>
                        <p:par>
                          <p:cTn id="56" fill="hold">
                            <p:stCondLst>
                              <p:cond delay="750"/>
                            </p:stCondLst>
                            <p:childTnLst>
                              <p:par>
                                <p:cTn id="57" presetID="10" presetClass="entr" presetSubtype="0" fill="hold" nodeType="afterEffect">
                                  <p:stCondLst>
                                    <p:cond delay="500"/>
                                  </p:stCondLst>
                                  <p:childTnLst>
                                    <p:set>
                                      <p:cBhvr>
                                        <p:cTn id="58" dur="1" fill="hold">
                                          <p:stCondLst>
                                            <p:cond delay="0"/>
                                          </p:stCondLst>
                                        </p:cTn>
                                        <p:tgtEl>
                                          <p:spTgt spid="65">
                                            <p:txEl>
                                              <p:pRg st="12" end="12"/>
                                            </p:txEl>
                                          </p:spTgt>
                                        </p:tgtEl>
                                        <p:attrNameLst>
                                          <p:attrName>style.visibility</p:attrName>
                                        </p:attrNameLst>
                                      </p:cBhvr>
                                      <p:to>
                                        <p:strVal val="visible"/>
                                      </p:to>
                                    </p:set>
                                    <p:animEffect transition="in" filter="fade">
                                      <p:cBhvr>
                                        <p:cTn id="59" dur="500"/>
                                        <p:tgtEl>
                                          <p:spTgt spid="65">
                                            <p:txEl>
                                              <p:pRg st="12" end="12"/>
                                            </p:txEl>
                                          </p:spTgt>
                                        </p:tgtEl>
                                      </p:cBhvr>
                                    </p:animEffect>
                                  </p:childTnLst>
                                </p:cTn>
                              </p:par>
                              <p:par>
                                <p:cTn id="60" presetID="10" presetClass="entr" presetSubtype="0" fill="hold" nodeType="withEffect">
                                  <p:stCondLst>
                                    <p:cond delay="500"/>
                                  </p:stCondLst>
                                  <p:childTnLst>
                                    <p:set>
                                      <p:cBhvr>
                                        <p:cTn id="61" dur="1" fill="hold">
                                          <p:stCondLst>
                                            <p:cond delay="0"/>
                                          </p:stCondLst>
                                        </p:cTn>
                                        <p:tgtEl>
                                          <p:spTgt spid="65">
                                            <p:txEl>
                                              <p:pRg st="13" end="13"/>
                                            </p:txEl>
                                          </p:spTgt>
                                        </p:tgtEl>
                                        <p:attrNameLst>
                                          <p:attrName>style.visibility</p:attrName>
                                        </p:attrNameLst>
                                      </p:cBhvr>
                                      <p:to>
                                        <p:strVal val="visible"/>
                                      </p:to>
                                    </p:set>
                                    <p:animEffect transition="in" filter="fade">
                                      <p:cBhvr>
                                        <p:cTn id="62" dur="500"/>
                                        <p:tgtEl>
                                          <p:spTgt spid="65">
                                            <p:txEl>
                                              <p:pRg st="13" end="13"/>
                                            </p:txEl>
                                          </p:spTgt>
                                        </p:tgtEl>
                                      </p:cBhvr>
                                    </p:animEffect>
                                  </p:childTnLst>
                                </p:cTn>
                              </p:par>
                              <p:par>
                                <p:cTn id="63" presetID="10" presetClass="entr" presetSubtype="0" fill="hold" nodeType="withEffect">
                                  <p:stCondLst>
                                    <p:cond delay="500"/>
                                  </p:stCondLst>
                                  <p:childTnLst>
                                    <p:set>
                                      <p:cBhvr>
                                        <p:cTn id="64" dur="1" fill="hold">
                                          <p:stCondLst>
                                            <p:cond delay="0"/>
                                          </p:stCondLst>
                                        </p:cTn>
                                        <p:tgtEl>
                                          <p:spTgt spid="65">
                                            <p:txEl>
                                              <p:pRg st="14" end="14"/>
                                            </p:txEl>
                                          </p:spTgt>
                                        </p:tgtEl>
                                        <p:attrNameLst>
                                          <p:attrName>style.visibility</p:attrName>
                                        </p:attrNameLst>
                                      </p:cBhvr>
                                      <p:to>
                                        <p:strVal val="visible"/>
                                      </p:to>
                                    </p:set>
                                    <p:animEffect transition="in" filter="fade">
                                      <p:cBhvr>
                                        <p:cTn id="65" dur="500"/>
                                        <p:tgtEl>
                                          <p:spTgt spid="65">
                                            <p:txEl>
                                              <p:pRg st="14" end="14"/>
                                            </p:txEl>
                                          </p:spTgt>
                                        </p:tgtEl>
                                      </p:cBhvr>
                                    </p:animEffect>
                                  </p:childTnLst>
                                </p:cTn>
                              </p:par>
                            </p:childTnLst>
                          </p:cTn>
                        </p:par>
                        <p:par>
                          <p:cTn id="66" fill="hold">
                            <p:stCondLst>
                              <p:cond delay="1750"/>
                            </p:stCondLst>
                            <p:childTnLst>
                              <p:par>
                                <p:cTn id="67" presetID="22" presetClass="entr" presetSubtype="2" fill="hold" grpId="0" nodeType="afterEffect">
                                  <p:stCondLst>
                                    <p:cond delay="0"/>
                                  </p:stCondLst>
                                  <p:childTnLst>
                                    <p:set>
                                      <p:cBhvr>
                                        <p:cTn id="68" dur="1" fill="hold">
                                          <p:stCondLst>
                                            <p:cond delay="0"/>
                                          </p:stCondLst>
                                        </p:cTn>
                                        <p:tgtEl>
                                          <p:spTgt spid="196"/>
                                        </p:tgtEl>
                                        <p:attrNameLst>
                                          <p:attrName>style.visibility</p:attrName>
                                        </p:attrNameLst>
                                      </p:cBhvr>
                                      <p:to>
                                        <p:strVal val="visible"/>
                                      </p:to>
                                    </p:set>
                                    <p:animEffect transition="in" filter="wipe(right)">
                                      <p:cBhvr>
                                        <p:cTn id="69" dur="500"/>
                                        <p:tgtEl>
                                          <p:spTgt spid="196"/>
                                        </p:tgtEl>
                                      </p:cBhvr>
                                    </p:animEffect>
                                  </p:childTnLst>
                                </p:cTn>
                              </p:par>
                            </p:childTnLst>
                          </p:cTn>
                        </p:par>
                        <p:par>
                          <p:cTn id="70" fill="hold">
                            <p:stCondLst>
                              <p:cond delay="2250"/>
                            </p:stCondLst>
                            <p:childTnLst>
                              <p:par>
                                <p:cTn id="71" presetID="10" presetClass="entr" presetSubtype="0" fill="hold" grpId="0" nodeType="afterEffect">
                                  <p:stCondLst>
                                    <p:cond delay="0"/>
                                  </p:stCondLst>
                                  <p:childTnLst>
                                    <p:set>
                                      <p:cBhvr>
                                        <p:cTn id="72" dur="1" fill="hold">
                                          <p:stCondLst>
                                            <p:cond delay="0"/>
                                          </p:stCondLst>
                                        </p:cTn>
                                        <p:tgtEl>
                                          <p:spTgt spid="197"/>
                                        </p:tgtEl>
                                        <p:attrNameLst>
                                          <p:attrName>style.visibility</p:attrName>
                                        </p:attrNameLst>
                                      </p:cBhvr>
                                      <p:to>
                                        <p:strVal val="visible"/>
                                      </p:to>
                                    </p:set>
                                    <p:animEffect transition="in" filter="fade">
                                      <p:cBhvr>
                                        <p:cTn id="73" dur="500"/>
                                        <p:tgtEl>
                                          <p:spTgt spid="197"/>
                                        </p:tgtEl>
                                      </p:cBhvr>
                                    </p:animEffect>
                                  </p:childTnLst>
                                </p:cTn>
                              </p:par>
                            </p:childTnLst>
                          </p:cTn>
                        </p:par>
                        <p:par>
                          <p:cTn id="74" fill="hold">
                            <p:stCondLst>
                              <p:cond delay="2750"/>
                            </p:stCondLst>
                            <p:childTnLst>
                              <p:par>
                                <p:cTn id="75" presetID="6" presetClass="entr" presetSubtype="32" fill="hold" nodeType="afterEffect">
                                  <p:stCondLst>
                                    <p:cond delay="0"/>
                                  </p:stCondLst>
                                  <p:childTnLst>
                                    <p:set>
                                      <p:cBhvr>
                                        <p:cTn id="76" dur="1" fill="hold">
                                          <p:stCondLst>
                                            <p:cond delay="0"/>
                                          </p:stCondLst>
                                        </p:cTn>
                                        <p:tgtEl>
                                          <p:spTgt spid="198"/>
                                        </p:tgtEl>
                                        <p:attrNameLst>
                                          <p:attrName>style.visibility</p:attrName>
                                        </p:attrNameLst>
                                      </p:cBhvr>
                                      <p:to>
                                        <p:strVal val="visible"/>
                                      </p:to>
                                    </p:set>
                                    <p:animEffect transition="in" filter="circle(out)">
                                      <p:cBhvr>
                                        <p:cTn id="77" dur="750"/>
                                        <p:tgtEl>
                                          <p:spTgt spid="19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41"/>
                                        </p:tgtEl>
                                        <p:attrNameLst>
                                          <p:attrName>style.visibility</p:attrName>
                                        </p:attrNameLst>
                                      </p:cBhvr>
                                      <p:to>
                                        <p:strVal val="visible"/>
                                      </p:to>
                                    </p:set>
                                    <p:animEffect transition="in" filter="fade">
                                      <p:cBhvr>
                                        <p:cTn id="80" dur="500"/>
                                        <p:tgtEl>
                                          <p:spTgt spid="141"/>
                                        </p:tgtEl>
                                      </p:cBhvr>
                                    </p:animEffect>
                                  </p:childTnLst>
                                </p:cTn>
                              </p:par>
                            </p:childTnLst>
                          </p:cTn>
                        </p:par>
                        <p:par>
                          <p:cTn id="81" fill="hold">
                            <p:stCondLst>
                              <p:cond delay="3500"/>
                            </p:stCondLst>
                            <p:childTnLst>
                              <p:par>
                                <p:cTn id="82" presetID="10" presetClass="entr" presetSubtype="0" fill="hold" nodeType="after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fade">
                                      <p:cBhvr>
                                        <p:cTn id="8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141" grpId="0" animBg="1"/>
      <p:bldP spid="196" grpId="0" animBg="1"/>
      <p:bldP spid="19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A1A08E-6AAE-4903-AD3F-83D8A3032D59}"/>
              </a:ext>
            </a:extLst>
          </p:cNvPr>
          <p:cNvSpPr/>
          <p:nvPr/>
        </p:nvSpPr>
        <p:spPr bwMode="auto">
          <a:xfrm>
            <a:off x="0" y="961588"/>
            <a:ext cx="12192000" cy="5758807"/>
          </a:xfrm>
          <a:prstGeom prst="rect">
            <a:avLst/>
          </a:prstGeom>
          <a:solidFill>
            <a:schemeClr val="bg1"/>
          </a:solidFill>
          <a:ln>
            <a:noFill/>
          </a:ln>
          <a:effectLst>
            <a:outerShdw blurRad="292100" dist="38100" dir="3600000" sx="102000" sy="102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211" name="Straight Connector 210">
            <a:extLst>
              <a:ext uri="{FF2B5EF4-FFF2-40B4-BE49-F238E27FC236}">
                <a16:creationId xmlns:a16="http://schemas.microsoft.com/office/drawing/2014/main" id="{AA1BA9D4-85C8-41DF-8A07-AFD84650C9CA}"/>
              </a:ext>
            </a:extLst>
          </p:cNvPr>
          <p:cNvCxnSpPr>
            <a:cxnSpLocks/>
          </p:cNvCxnSpPr>
          <p:nvPr/>
        </p:nvCxnSpPr>
        <p:spPr>
          <a:xfrm flipV="1">
            <a:off x="2660550" y="3484959"/>
            <a:ext cx="3230663" cy="365782"/>
          </a:xfrm>
          <a:prstGeom prst="line">
            <a:avLst/>
          </a:prstGeom>
          <a:noFill/>
          <a:ln w="25400">
            <a:solidFill>
              <a:schemeClr val="accent1"/>
            </a:solidFill>
            <a:prstDash val="solid"/>
          </a:ln>
        </p:spPr>
        <p:style>
          <a:lnRef idx="1">
            <a:schemeClr val="accent2"/>
          </a:lnRef>
          <a:fillRef idx="3">
            <a:schemeClr val="accent2"/>
          </a:fillRef>
          <a:effectRef idx="2">
            <a:schemeClr val="accent2"/>
          </a:effectRef>
          <a:fontRef idx="minor">
            <a:schemeClr val="lt1"/>
          </a:fontRef>
        </p:style>
      </p:cxnSp>
      <p:grpSp>
        <p:nvGrpSpPr>
          <p:cNvPr id="195" name="Group 194">
            <a:extLst>
              <a:ext uri="{FF2B5EF4-FFF2-40B4-BE49-F238E27FC236}">
                <a16:creationId xmlns:a16="http://schemas.microsoft.com/office/drawing/2014/main" id="{0AACAB93-812E-4688-A01A-85AEB3264998}"/>
              </a:ext>
            </a:extLst>
          </p:cNvPr>
          <p:cNvGrpSpPr/>
          <p:nvPr/>
        </p:nvGrpSpPr>
        <p:grpSpPr>
          <a:xfrm rot="1884715">
            <a:off x="5811258" y="3401993"/>
            <a:ext cx="156010" cy="156010"/>
            <a:chOff x="1389403" y="-447226"/>
            <a:chExt cx="2114718" cy="2114718"/>
          </a:xfrm>
        </p:grpSpPr>
        <p:sp>
          <p:nvSpPr>
            <p:cNvPr id="196" name="Oval 195">
              <a:extLst>
                <a:ext uri="{FF2B5EF4-FFF2-40B4-BE49-F238E27FC236}">
                  <a16:creationId xmlns:a16="http://schemas.microsoft.com/office/drawing/2014/main" id="{08DC9E25-576A-44E2-9FCC-0DAAA3FA0EDF}"/>
                </a:ext>
              </a:extLst>
            </p:cNvPr>
            <p:cNvSpPr/>
            <p:nvPr/>
          </p:nvSpPr>
          <p:spPr bwMode="auto">
            <a:xfrm>
              <a:off x="1885121" y="48502"/>
              <a:ext cx="1123292" cy="1123291"/>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97" name="Oval 196">
              <a:extLst>
                <a:ext uri="{FF2B5EF4-FFF2-40B4-BE49-F238E27FC236}">
                  <a16:creationId xmlns:a16="http://schemas.microsoft.com/office/drawing/2014/main" id="{A6E748F8-BB0C-476E-B8F1-5C25F94CD670}"/>
                </a:ext>
              </a:extLst>
            </p:cNvPr>
            <p:cNvSpPr/>
            <p:nvPr/>
          </p:nvSpPr>
          <p:spPr bwMode="auto">
            <a:xfrm>
              <a:off x="1389403" y="-447226"/>
              <a:ext cx="2114718" cy="2114718"/>
            </a:xfrm>
            <a:prstGeom prst="ellipse">
              <a:avLst/>
            </a:prstGeom>
            <a:solidFill>
              <a:srgbClr val="50E6FF">
                <a:alpha val="10000"/>
              </a:srgbClr>
            </a:solidFill>
            <a:ln w="19050">
              <a:solidFill>
                <a:srgbClr val="50E6FF"/>
              </a:solidFill>
              <a:prstDash val="sysDot"/>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grpSp>
        <p:nvGrpSpPr>
          <p:cNvPr id="62" name="Group 61">
            <a:extLst>
              <a:ext uri="{FF2B5EF4-FFF2-40B4-BE49-F238E27FC236}">
                <a16:creationId xmlns:a16="http://schemas.microsoft.com/office/drawing/2014/main" id="{3037BD4F-038A-474F-9548-F1B5EC90610D}"/>
              </a:ext>
            </a:extLst>
          </p:cNvPr>
          <p:cNvGrpSpPr/>
          <p:nvPr/>
        </p:nvGrpSpPr>
        <p:grpSpPr>
          <a:xfrm rot="20709262">
            <a:off x="6834904" y="2123059"/>
            <a:ext cx="350518" cy="350518"/>
            <a:chOff x="3794896" y="1574082"/>
            <a:chExt cx="841364" cy="841364"/>
          </a:xfrm>
        </p:grpSpPr>
        <p:sp>
          <p:nvSpPr>
            <p:cNvPr id="64" name="Oval 63">
              <a:extLst>
                <a:ext uri="{FF2B5EF4-FFF2-40B4-BE49-F238E27FC236}">
                  <a16:creationId xmlns:a16="http://schemas.microsoft.com/office/drawing/2014/main" id="{BB325CDE-7BFF-4655-A620-7BC70A41ACB7}"/>
                </a:ext>
              </a:extLst>
            </p:cNvPr>
            <p:cNvSpPr/>
            <p:nvPr/>
          </p:nvSpPr>
          <p:spPr bwMode="auto">
            <a:xfrm>
              <a:off x="3794896" y="1574082"/>
              <a:ext cx="841364" cy="841364"/>
            </a:xfrm>
            <a:prstGeom prst="ellipse">
              <a:avLst/>
            </a:prstGeom>
            <a:solidFill>
              <a:srgbClr val="50E6FF">
                <a:alpha val="10000"/>
              </a:srgbClr>
            </a:solidFill>
            <a:ln w="19050">
              <a:solidFill>
                <a:srgbClr val="50E6FF"/>
              </a:solidFill>
              <a:prstDash val="sysDot"/>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63" name="Oval 62">
              <a:extLst>
                <a:ext uri="{FF2B5EF4-FFF2-40B4-BE49-F238E27FC236}">
                  <a16:creationId xmlns:a16="http://schemas.microsoft.com/office/drawing/2014/main" id="{423C8E01-D902-486E-AA9D-85942AD745E9}"/>
                </a:ext>
              </a:extLst>
            </p:cNvPr>
            <p:cNvSpPr/>
            <p:nvPr/>
          </p:nvSpPr>
          <p:spPr bwMode="auto">
            <a:xfrm>
              <a:off x="4078869" y="1858055"/>
              <a:ext cx="273422" cy="273422"/>
            </a:xfrm>
            <a:prstGeom prst="ellipse">
              <a:avLst/>
            </a:prstGeom>
            <a:solidFill>
              <a:schemeClr val="accent1"/>
            </a:solidFill>
            <a:ln w="19050">
              <a:noFill/>
              <a:prstDash val="sysDash"/>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cxnSp>
        <p:nvCxnSpPr>
          <p:cNvPr id="205" name="Straight Connector 204">
            <a:extLst>
              <a:ext uri="{FF2B5EF4-FFF2-40B4-BE49-F238E27FC236}">
                <a16:creationId xmlns:a16="http://schemas.microsoft.com/office/drawing/2014/main" id="{8A290DB6-895D-4477-80BE-D5427DCD4A95}"/>
              </a:ext>
            </a:extLst>
          </p:cNvPr>
          <p:cNvCxnSpPr>
            <a:cxnSpLocks/>
          </p:cNvCxnSpPr>
          <p:nvPr/>
        </p:nvCxnSpPr>
        <p:spPr>
          <a:xfrm flipH="1" flipV="1">
            <a:off x="1200828" y="2620005"/>
            <a:ext cx="460265" cy="1432385"/>
          </a:xfrm>
          <a:prstGeom prst="line">
            <a:avLst/>
          </a:prstGeom>
          <a:noFill/>
          <a:ln w="25400">
            <a:solidFill>
              <a:srgbClr val="1C84DC"/>
            </a:solidFill>
            <a:prstDash val="solid"/>
          </a:ln>
        </p:spPr>
        <p:style>
          <a:lnRef idx="1">
            <a:schemeClr val="accent2"/>
          </a:lnRef>
          <a:fillRef idx="3">
            <a:schemeClr val="accent2"/>
          </a:fillRef>
          <a:effectRef idx="2">
            <a:schemeClr val="accent2"/>
          </a:effectRef>
          <a:fontRef idx="minor">
            <a:schemeClr val="lt1"/>
          </a:fontRef>
        </p:style>
      </p:cxnSp>
      <p:sp>
        <p:nvSpPr>
          <p:cNvPr id="201" name="Oval 200">
            <a:extLst>
              <a:ext uri="{FF2B5EF4-FFF2-40B4-BE49-F238E27FC236}">
                <a16:creationId xmlns:a16="http://schemas.microsoft.com/office/drawing/2014/main" id="{35C24B13-1583-4B1C-93BF-BFB4B02AFF0E}"/>
              </a:ext>
            </a:extLst>
          </p:cNvPr>
          <p:cNvSpPr/>
          <p:nvPr/>
        </p:nvSpPr>
        <p:spPr bwMode="auto">
          <a:xfrm>
            <a:off x="5342570" y="5076604"/>
            <a:ext cx="143508" cy="143508"/>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00" name="Oval 199">
            <a:extLst>
              <a:ext uri="{FF2B5EF4-FFF2-40B4-BE49-F238E27FC236}">
                <a16:creationId xmlns:a16="http://schemas.microsoft.com/office/drawing/2014/main" id="{45C355F4-E2CB-4CC3-B75A-25CD6370F381}"/>
              </a:ext>
            </a:extLst>
          </p:cNvPr>
          <p:cNvSpPr/>
          <p:nvPr/>
        </p:nvSpPr>
        <p:spPr bwMode="auto">
          <a:xfrm rot="951844">
            <a:off x="4516455" y="6143606"/>
            <a:ext cx="128016" cy="128016"/>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 name="Title 1"/>
          <p:cNvSpPr>
            <a:spLocks noGrp="1"/>
          </p:cNvSpPr>
          <p:nvPr>
            <p:ph type="title"/>
          </p:nvPr>
        </p:nvSpPr>
        <p:spPr>
          <a:xfrm>
            <a:off x="577481" y="217752"/>
            <a:ext cx="10190531" cy="1107996"/>
          </a:xfrm>
        </p:spPr>
        <p:txBody>
          <a:bodyPr/>
          <a:lstStyle/>
          <a:p>
            <a:r>
              <a:rPr lang="en-US"/>
              <a:t>Attack services are cheap (and have evolved)</a:t>
            </a:r>
          </a:p>
        </p:txBody>
      </p:sp>
      <p:sp>
        <p:nvSpPr>
          <p:cNvPr id="16" name="Rectangle 15">
            <a:extLst>
              <a:ext uri="{FF2B5EF4-FFF2-40B4-BE49-F238E27FC236}">
                <a16:creationId xmlns:a16="http://schemas.microsoft.com/office/drawing/2014/main" id="{290CD01B-E172-433E-A70E-F201F283C4C1}"/>
              </a:ext>
            </a:extLst>
          </p:cNvPr>
          <p:cNvSpPr/>
          <p:nvPr/>
        </p:nvSpPr>
        <p:spPr>
          <a:xfrm>
            <a:off x="7196680" y="1902486"/>
            <a:ext cx="2901405" cy="1080703"/>
          </a:xfrm>
          <a:prstGeom prst="rect">
            <a:avLst/>
          </a:prstGeom>
          <a:noFill/>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A1A1A"/>
                </a:solidFill>
                <a:effectLst/>
                <a:uLnTx/>
                <a:uFillTx/>
                <a:latin typeface="Segoe UI Semibold"/>
                <a:ea typeface="+mn-ea"/>
                <a:cs typeface="+mn-cs"/>
              </a:rPr>
              <a:t>Ransomware: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0">
                      <a:srgbClr val="1A1A1A"/>
                    </a:gs>
                    <a:gs pos="100000">
                      <a:srgbClr val="1A1A1A"/>
                    </a:gs>
                  </a:gsLst>
                  <a:lin ang="5400000" scaled="0"/>
                </a:gradFill>
                <a:effectLst/>
                <a:uLnTx/>
                <a:uFillTx/>
                <a:latin typeface="Segoe UI"/>
                <a:ea typeface="+mn-ea"/>
                <a:cs typeface="+mn-cs"/>
              </a:rPr>
              <a:t>Price: $66 upfront 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0">
                      <a:srgbClr val="1A1A1A"/>
                    </a:gs>
                    <a:gs pos="100000">
                      <a:srgbClr val="1A1A1A"/>
                    </a:gs>
                  </a:gsLst>
                  <a:lin ang="5400000" scaled="0"/>
                </a:gradFill>
                <a:effectLst/>
                <a:uLnTx/>
                <a:uFillTx/>
                <a:latin typeface="Segoe UI"/>
                <a:ea typeface="+mn-ea"/>
                <a:cs typeface="+mn-cs"/>
              </a:rPr>
              <a:t>          30% of the profit</a:t>
            </a:r>
            <a:br>
              <a:rPr kumimoji="0" lang="en-US" sz="1100" b="0" i="0" u="none" strike="noStrike" kern="1200" cap="none" spc="0" normalizeH="0" baseline="0" noProof="0">
                <a:ln>
                  <a:noFill/>
                </a:ln>
                <a:gradFill>
                  <a:gsLst>
                    <a:gs pos="0">
                      <a:srgbClr val="1A1A1A"/>
                    </a:gs>
                    <a:gs pos="100000">
                      <a:srgbClr val="1A1A1A"/>
                    </a:gs>
                  </a:gsLst>
                  <a:lin ang="5400000" scaled="0"/>
                </a:gradFill>
                <a:effectLst/>
                <a:uLnTx/>
                <a:uFillTx/>
                <a:latin typeface="Segoe UI"/>
                <a:ea typeface="+mn-ea"/>
                <a:cs typeface="+mn-cs"/>
              </a:rPr>
            </a:br>
            <a:r>
              <a:rPr kumimoji="0" lang="en-US" sz="1100" b="0" i="0" u="none" strike="noStrike" kern="1200" cap="none" spc="0" normalizeH="0" baseline="0" noProof="0">
                <a:ln>
                  <a:noFill/>
                </a:ln>
                <a:gradFill>
                  <a:gsLst>
                    <a:gs pos="0">
                      <a:srgbClr val="1A1A1A"/>
                    </a:gs>
                    <a:gs pos="100000">
                      <a:srgbClr val="1A1A1A"/>
                    </a:gs>
                  </a:gsLst>
                  <a:lin ang="5400000" scaled="0"/>
                </a:gradFill>
                <a:effectLst/>
                <a:uLnTx/>
                <a:uFillTx/>
                <a:latin typeface="Segoe UI"/>
                <a:ea typeface="+mn-ea"/>
                <a:cs typeface="+mn-cs"/>
              </a:rPr>
              <a:t>         (affiliate model)</a:t>
            </a:r>
          </a:p>
        </p:txBody>
      </p:sp>
      <p:grpSp>
        <p:nvGrpSpPr>
          <p:cNvPr id="188" name="Group 187">
            <a:extLst>
              <a:ext uri="{FF2B5EF4-FFF2-40B4-BE49-F238E27FC236}">
                <a16:creationId xmlns:a16="http://schemas.microsoft.com/office/drawing/2014/main" id="{5500FD00-7B28-4F7E-89A5-686906BE918E}"/>
              </a:ext>
            </a:extLst>
          </p:cNvPr>
          <p:cNvGrpSpPr/>
          <p:nvPr/>
        </p:nvGrpSpPr>
        <p:grpSpPr>
          <a:xfrm>
            <a:off x="2358011" y="1097998"/>
            <a:ext cx="1777130" cy="1777130"/>
            <a:chOff x="1389403" y="-447226"/>
            <a:chExt cx="2114718" cy="2114718"/>
          </a:xfrm>
        </p:grpSpPr>
        <p:sp>
          <p:nvSpPr>
            <p:cNvPr id="184" name="Oval 183">
              <a:extLst>
                <a:ext uri="{FF2B5EF4-FFF2-40B4-BE49-F238E27FC236}">
                  <a16:creationId xmlns:a16="http://schemas.microsoft.com/office/drawing/2014/main" id="{CE2888D4-3A68-4546-A7B0-CBA301561FB4}"/>
                </a:ext>
              </a:extLst>
            </p:cNvPr>
            <p:cNvSpPr/>
            <p:nvPr/>
          </p:nvSpPr>
          <p:spPr bwMode="auto">
            <a:xfrm>
              <a:off x="1389403" y="-447226"/>
              <a:ext cx="2114718" cy="2114718"/>
            </a:xfrm>
            <a:prstGeom prst="ellipse">
              <a:avLst/>
            </a:prstGeom>
            <a:solidFill>
              <a:srgbClr val="50E6FF">
                <a:alpha val="10000"/>
              </a:srgbClr>
            </a:solidFill>
            <a:ln w="19050">
              <a:solidFill>
                <a:srgbClr val="50E6FF"/>
              </a:solidFill>
              <a:prstDash val="sysDot"/>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82" name="Oval 181">
              <a:extLst>
                <a:ext uri="{FF2B5EF4-FFF2-40B4-BE49-F238E27FC236}">
                  <a16:creationId xmlns:a16="http://schemas.microsoft.com/office/drawing/2014/main" id="{B02AC0F9-9D22-454E-9C9E-436FA1B799FF}"/>
                </a:ext>
              </a:extLst>
            </p:cNvPr>
            <p:cNvSpPr/>
            <p:nvPr/>
          </p:nvSpPr>
          <p:spPr bwMode="auto">
            <a:xfrm>
              <a:off x="2058544" y="221915"/>
              <a:ext cx="776436" cy="776436"/>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sp>
        <p:nvSpPr>
          <p:cNvPr id="198" name="Oval 197">
            <a:extLst>
              <a:ext uri="{FF2B5EF4-FFF2-40B4-BE49-F238E27FC236}">
                <a16:creationId xmlns:a16="http://schemas.microsoft.com/office/drawing/2014/main" id="{D22B72DC-5D41-49CA-9687-7523D4A2F759}"/>
              </a:ext>
            </a:extLst>
          </p:cNvPr>
          <p:cNvSpPr/>
          <p:nvPr/>
        </p:nvSpPr>
        <p:spPr bwMode="auto">
          <a:xfrm>
            <a:off x="1069437" y="2477454"/>
            <a:ext cx="283268" cy="283268"/>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cxnSp>
        <p:nvCxnSpPr>
          <p:cNvPr id="208" name="Straight Connector 207">
            <a:extLst>
              <a:ext uri="{FF2B5EF4-FFF2-40B4-BE49-F238E27FC236}">
                <a16:creationId xmlns:a16="http://schemas.microsoft.com/office/drawing/2014/main" id="{1A4FB1AA-1D65-4DB4-B46E-391DC17EC0F6}"/>
              </a:ext>
            </a:extLst>
          </p:cNvPr>
          <p:cNvCxnSpPr>
            <a:cxnSpLocks/>
          </p:cNvCxnSpPr>
          <p:nvPr/>
        </p:nvCxnSpPr>
        <p:spPr>
          <a:xfrm flipV="1">
            <a:off x="1681799" y="1973767"/>
            <a:ext cx="1557098" cy="2123120"/>
          </a:xfrm>
          <a:prstGeom prst="line">
            <a:avLst/>
          </a:prstGeom>
          <a:noFill/>
          <a:ln w="25400">
            <a:solidFill>
              <a:schemeClr val="accent1"/>
            </a:solidFill>
            <a:prstDash val="solid"/>
          </a:ln>
        </p:spPr>
        <p:style>
          <a:lnRef idx="1">
            <a:schemeClr val="accent2"/>
          </a:lnRef>
          <a:fillRef idx="3">
            <a:schemeClr val="accent2"/>
          </a:fillRef>
          <a:effectRef idx="2">
            <a:schemeClr val="accent2"/>
          </a:effectRef>
          <a:fontRef idx="minor">
            <a:schemeClr val="lt1"/>
          </a:fontRef>
        </p:style>
      </p:cxnSp>
      <p:cxnSp>
        <p:nvCxnSpPr>
          <p:cNvPr id="214" name="Straight Connector 213">
            <a:extLst>
              <a:ext uri="{FF2B5EF4-FFF2-40B4-BE49-F238E27FC236}">
                <a16:creationId xmlns:a16="http://schemas.microsoft.com/office/drawing/2014/main" id="{E0A0B3CB-3111-48A6-843A-D43D7BCF27F6}"/>
              </a:ext>
            </a:extLst>
          </p:cNvPr>
          <p:cNvCxnSpPr>
            <a:cxnSpLocks/>
          </p:cNvCxnSpPr>
          <p:nvPr/>
        </p:nvCxnSpPr>
        <p:spPr>
          <a:xfrm>
            <a:off x="2133922" y="4146097"/>
            <a:ext cx="3263757" cy="1002261"/>
          </a:xfrm>
          <a:prstGeom prst="line">
            <a:avLst/>
          </a:prstGeom>
          <a:noFill/>
          <a:ln w="25400">
            <a:solidFill>
              <a:schemeClr val="accent1"/>
            </a:solidFill>
            <a:prstDash val="solid"/>
          </a:ln>
        </p:spPr>
        <p:style>
          <a:lnRef idx="1">
            <a:schemeClr val="accent2"/>
          </a:lnRef>
          <a:fillRef idx="3">
            <a:schemeClr val="accent2"/>
          </a:fillRef>
          <a:effectRef idx="2">
            <a:schemeClr val="accent2"/>
          </a:effectRef>
          <a:fontRef idx="minor">
            <a:schemeClr val="lt1"/>
          </a:fontRef>
        </p:style>
      </p:cxnSp>
      <p:cxnSp>
        <p:nvCxnSpPr>
          <p:cNvPr id="217" name="Straight Connector 216">
            <a:extLst>
              <a:ext uri="{FF2B5EF4-FFF2-40B4-BE49-F238E27FC236}">
                <a16:creationId xmlns:a16="http://schemas.microsoft.com/office/drawing/2014/main" id="{1C632039-E37A-4C1C-8740-F555FD4CAF55}"/>
              </a:ext>
            </a:extLst>
          </p:cNvPr>
          <p:cNvCxnSpPr>
            <a:cxnSpLocks/>
          </p:cNvCxnSpPr>
          <p:nvPr/>
        </p:nvCxnSpPr>
        <p:spPr>
          <a:xfrm>
            <a:off x="1774179" y="4149217"/>
            <a:ext cx="2772264" cy="2044143"/>
          </a:xfrm>
          <a:prstGeom prst="line">
            <a:avLst/>
          </a:prstGeom>
          <a:noFill/>
          <a:ln w="25400">
            <a:solidFill>
              <a:schemeClr val="accent1"/>
            </a:solidFill>
            <a:prstDash val="solid"/>
          </a:ln>
        </p:spPr>
        <p:style>
          <a:lnRef idx="1">
            <a:schemeClr val="accent2"/>
          </a:lnRef>
          <a:fillRef idx="3">
            <a:schemeClr val="accent2"/>
          </a:fillRef>
          <a:effectRef idx="2">
            <a:schemeClr val="accent2"/>
          </a:effectRef>
          <a:fontRef idx="minor">
            <a:schemeClr val="lt1"/>
          </a:fontRef>
        </p:style>
      </p:cxnSp>
      <p:cxnSp>
        <p:nvCxnSpPr>
          <p:cNvPr id="222" name="Straight Connector 221">
            <a:extLst>
              <a:ext uri="{FF2B5EF4-FFF2-40B4-BE49-F238E27FC236}">
                <a16:creationId xmlns:a16="http://schemas.microsoft.com/office/drawing/2014/main" id="{0C7CD676-DBB7-4BA5-8313-6E971621BD0A}"/>
              </a:ext>
            </a:extLst>
          </p:cNvPr>
          <p:cNvCxnSpPr>
            <a:cxnSpLocks/>
          </p:cNvCxnSpPr>
          <p:nvPr/>
        </p:nvCxnSpPr>
        <p:spPr>
          <a:xfrm>
            <a:off x="2222090" y="4049729"/>
            <a:ext cx="5840823" cy="112696"/>
          </a:xfrm>
          <a:prstGeom prst="line">
            <a:avLst/>
          </a:prstGeom>
          <a:noFill/>
          <a:ln w="25400">
            <a:solidFill>
              <a:schemeClr val="accent1"/>
            </a:solidFill>
            <a:prstDash val="solid"/>
          </a:ln>
        </p:spPr>
        <p:style>
          <a:lnRef idx="1">
            <a:schemeClr val="accent2"/>
          </a:lnRef>
          <a:fillRef idx="3">
            <a:schemeClr val="accent2"/>
          </a:fillRef>
          <a:effectRef idx="2">
            <a:schemeClr val="accent2"/>
          </a:effectRef>
          <a:fontRef idx="minor">
            <a:schemeClr val="lt1"/>
          </a:fontRef>
        </p:style>
      </p:cxnSp>
      <p:cxnSp>
        <p:nvCxnSpPr>
          <p:cNvPr id="225" name="Straight Connector 224">
            <a:extLst>
              <a:ext uri="{FF2B5EF4-FFF2-40B4-BE49-F238E27FC236}">
                <a16:creationId xmlns:a16="http://schemas.microsoft.com/office/drawing/2014/main" id="{1AD4E7DA-E75E-4ED6-BEEC-790D4CF1363A}"/>
              </a:ext>
            </a:extLst>
          </p:cNvPr>
          <p:cNvCxnSpPr>
            <a:cxnSpLocks/>
          </p:cNvCxnSpPr>
          <p:nvPr/>
        </p:nvCxnSpPr>
        <p:spPr>
          <a:xfrm flipH="1">
            <a:off x="1254125" y="4295788"/>
            <a:ext cx="520054" cy="1654174"/>
          </a:xfrm>
          <a:prstGeom prst="line">
            <a:avLst/>
          </a:prstGeom>
          <a:noFill/>
          <a:ln w="25400">
            <a:solidFill>
              <a:srgbClr val="1C84DC"/>
            </a:solidFill>
            <a:prstDash val="solid"/>
          </a:ln>
        </p:spPr>
        <p:style>
          <a:lnRef idx="1">
            <a:schemeClr val="accent2"/>
          </a:lnRef>
          <a:fillRef idx="3">
            <a:schemeClr val="accent2"/>
          </a:fillRef>
          <a:effectRef idx="2">
            <a:schemeClr val="accent2"/>
          </a:effectRef>
          <a:fontRef idx="minor">
            <a:schemeClr val="lt1"/>
          </a:fontRef>
        </p:style>
      </p:cxnSp>
      <p:sp>
        <p:nvSpPr>
          <p:cNvPr id="230" name="Rectangle 229">
            <a:extLst>
              <a:ext uri="{FF2B5EF4-FFF2-40B4-BE49-F238E27FC236}">
                <a16:creationId xmlns:a16="http://schemas.microsoft.com/office/drawing/2014/main" id="{780512B5-377D-4752-80AD-537A5392E879}"/>
              </a:ext>
            </a:extLst>
          </p:cNvPr>
          <p:cNvSpPr/>
          <p:nvPr/>
        </p:nvSpPr>
        <p:spPr>
          <a:xfrm>
            <a:off x="4171940" y="1725533"/>
            <a:ext cx="2110299" cy="783331"/>
          </a:xfrm>
          <a:prstGeom prst="rect">
            <a:avLst/>
          </a:prstGeom>
          <a:noFill/>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A1A1A"/>
                </a:solidFill>
                <a:effectLst/>
                <a:uLnTx/>
                <a:uFillTx/>
                <a:latin typeface="Segoe UI Semibold"/>
                <a:ea typeface="+mn-ea"/>
                <a:cs typeface="+mn-cs"/>
              </a:rPr>
              <a:t>Zero-days: </a:t>
            </a:r>
          </a:p>
          <a:p>
            <a:pPr marL="400050" marR="0" lvl="0" indent="-40005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0">
                      <a:srgbClr val="1A1A1A"/>
                    </a:gs>
                    <a:gs pos="100000">
                      <a:srgbClr val="1A1A1A"/>
                    </a:gs>
                  </a:gsLst>
                  <a:lin ang="5400000" scaled="0"/>
                </a:gradFill>
                <a:effectLst/>
                <a:uLnTx/>
                <a:uFillTx/>
                <a:latin typeface="Segoe UI"/>
                <a:ea typeface="+mn-ea"/>
                <a:cs typeface="+mn-cs"/>
              </a:rPr>
              <a:t>Price: $50,000 to $3.5M</a:t>
            </a:r>
            <a:br>
              <a:rPr kumimoji="0" lang="en-US" sz="1100" b="0" i="0" u="none" strike="noStrike" kern="1200" cap="none" spc="0" normalizeH="0" baseline="0" noProof="0">
                <a:ln>
                  <a:noFill/>
                </a:ln>
                <a:gradFill>
                  <a:gsLst>
                    <a:gs pos="0">
                      <a:srgbClr val="1A1A1A"/>
                    </a:gs>
                    <a:gs pos="100000">
                      <a:srgbClr val="1A1A1A"/>
                    </a:gs>
                  </a:gsLst>
                  <a:lin ang="5400000" scaled="0"/>
                </a:gradFill>
                <a:effectLst/>
                <a:uLnTx/>
                <a:uFillTx/>
                <a:latin typeface="Segoe UI"/>
                <a:ea typeface="+mn-ea"/>
                <a:cs typeface="+mn-cs"/>
              </a:rPr>
            </a:br>
            <a:r>
              <a:rPr kumimoji="0" lang="en-US" sz="1100" b="0" i="0" u="none" strike="noStrike" kern="1200" cap="none" spc="0" normalizeH="0" baseline="0" noProof="0">
                <a:ln>
                  <a:noFill/>
                </a:ln>
                <a:gradFill>
                  <a:gsLst>
                    <a:gs pos="0">
                      <a:srgbClr val="1A1A1A"/>
                    </a:gs>
                    <a:gs pos="100000">
                      <a:srgbClr val="1A1A1A"/>
                    </a:gs>
                  </a:gsLst>
                  <a:lin ang="5400000" scaled="0"/>
                </a:gradFill>
                <a:effectLst/>
                <a:uLnTx/>
                <a:uFillTx/>
                <a:latin typeface="Segoe UI"/>
                <a:ea typeface="+mn-ea"/>
                <a:cs typeface="+mn-cs"/>
              </a:rPr>
              <a:t>($180k average)</a:t>
            </a:r>
          </a:p>
        </p:txBody>
      </p:sp>
      <p:sp>
        <p:nvSpPr>
          <p:cNvPr id="234" name="Rectangle 233">
            <a:extLst>
              <a:ext uri="{FF2B5EF4-FFF2-40B4-BE49-F238E27FC236}">
                <a16:creationId xmlns:a16="http://schemas.microsoft.com/office/drawing/2014/main" id="{F5A0EE89-73F9-421F-AF6B-EF5617876731}"/>
              </a:ext>
            </a:extLst>
          </p:cNvPr>
          <p:cNvSpPr/>
          <p:nvPr/>
        </p:nvSpPr>
        <p:spPr>
          <a:xfrm>
            <a:off x="1661092" y="5413202"/>
            <a:ext cx="1566798" cy="1080703"/>
          </a:xfrm>
          <a:prstGeom prst="rect">
            <a:avLst/>
          </a:prstGeom>
          <a:noFill/>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A1A1A"/>
                </a:solidFill>
                <a:effectLst/>
                <a:uLnTx/>
                <a:uFillTx/>
                <a:latin typeface="Segoe UI Semibold"/>
                <a:ea typeface="+mn-ea"/>
                <a:cs typeface="+mn-cs"/>
              </a:rPr>
              <a:t>Breaching services on a per job basis: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0">
                      <a:srgbClr val="1A1A1A"/>
                    </a:gs>
                    <a:gs pos="100000">
                      <a:srgbClr val="1A1A1A"/>
                    </a:gs>
                  </a:gsLst>
                  <a:lin ang="5400000" scaled="0"/>
                </a:gradFill>
                <a:effectLst/>
                <a:uLnTx/>
                <a:uFillTx/>
                <a:latin typeface="Segoe UI"/>
                <a:ea typeface="+mn-ea"/>
                <a:cs typeface="+mn-cs"/>
              </a:rPr>
              <a:t>$10,500 average </a:t>
            </a:r>
            <a:br>
              <a:rPr kumimoji="0" lang="en-US" sz="1100" b="0" i="0" u="none" strike="noStrike" kern="1200" cap="none" spc="0" normalizeH="0" baseline="0" noProof="0">
                <a:ln>
                  <a:noFill/>
                </a:ln>
                <a:gradFill>
                  <a:gsLst>
                    <a:gs pos="0">
                      <a:srgbClr val="1A1A1A"/>
                    </a:gs>
                    <a:gs pos="100000">
                      <a:srgbClr val="1A1A1A"/>
                    </a:gs>
                  </a:gsLst>
                  <a:lin ang="5400000" scaled="0"/>
                </a:gradFill>
                <a:effectLst/>
                <a:uLnTx/>
                <a:uFillTx/>
                <a:latin typeface="Segoe UI"/>
                <a:ea typeface="+mn-ea"/>
                <a:cs typeface="+mn-cs"/>
              </a:rPr>
            </a:br>
            <a:r>
              <a:rPr kumimoji="0" lang="en-US" sz="1100" b="0" i="0" u="none" strike="noStrike" kern="1200" cap="none" spc="0" normalizeH="0" baseline="0" noProof="0">
                <a:ln>
                  <a:noFill/>
                </a:ln>
                <a:gradFill>
                  <a:gsLst>
                    <a:gs pos="0">
                      <a:srgbClr val="1A1A1A"/>
                    </a:gs>
                    <a:gs pos="100000">
                      <a:srgbClr val="1A1A1A"/>
                    </a:gs>
                  </a:gsLst>
                  <a:lin ang="5400000" scaled="0"/>
                </a:gradFill>
                <a:effectLst/>
                <a:uLnTx/>
                <a:uFillTx/>
                <a:latin typeface="Segoe UI"/>
                <a:ea typeface="+mn-ea"/>
                <a:cs typeface="+mn-cs"/>
              </a:rPr>
              <a:t>(as low as $250)</a:t>
            </a:r>
          </a:p>
        </p:txBody>
      </p:sp>
      <p:sp>
        <p:nvSpPr>
          <p:cNvPr id="239" name="Rectangle 238">
            <a:extLst>
              <a:ext uri="{FF2B5EF4-FFF2-40B4-BE49-F238E27FC236}">
                <a16:creationId xmlns:a16="http://schemas.microsoft.com/office/drawing/2014/main" id="{5ADD5691-1543-49E1-9D94-0D299EBC55D2}"/>
              </a:ext>
            </a:extLst>
          </p:cNvPr>
          <p:cNvSpPr/>
          <p:nvPr/>
        </p:nvSpPr>
        <p:spPr>
          <a:xfrm>
            <a:off x="686739" y="1518295"/>
            <a:ext cx="1990121" cy="1080703"/>
          </a:xfrm>
          <a:prstGeom prst="rect">
            <a:avLst/>
          </a:prstGeom>
          <a:noFill/>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A1A1A"/>
                </a:solidFill>
                <a:effectLst/>
                <a:uLnTx/>
                <a:uFillTx/>
                <a:latin typeface="Segoe UI Semibold"/>
                <a:ea typeface="+mn-ea"/>
                <a:cs typeface="+mn-cs"/>
              </a:rPr>
              <a:t>Exploit kits: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0">
                      <a:srgbClr val="1A1A1A"/>
                    </a:gs>
                    <a:gs pos="100000">
                      <a:srgbClr val="1A1A1A"/>
                    </a:gs>
                  </a:gsLst>
                  <a:lin ang="5400000" scaled="0"/>
                </a:gradFill>
                <a:effectLst/>
                <a:uLnTx/>
                <a:uFillTx/>
                <a:latin typeface="Segoe UI"/>
                <a:ea typeface="+mn-ea"/>
                <a:cs typeface="+mn-cs"/>
              </a:rPr>
              <a:t>Price: $1,400 </a:t>
            </a:r>
            <a:br>
              <a:rPr kumimoji="0" lang="en-US" sz="1100" b="0" i="0" u="none" strike="noStrike" kern="1200" cap="none" spc="0" normalizeH="0" baseline="0" noProof="0">
                <a:ln>
                  <a:noFill/>
                </a:ln>
                <a:gradFill>
                  <a:gsLst>
                    <a:gs pos="0">
                      <a:srgbClr val="1A1A1A"/>
                    </a:gs>
                    <a:gs pos="100000">
                      <a:srgbClr val="1A1A1A"/>
                    </a:gs>
                  </a:gsLst>
                  <a:lin ang="5400000" scaled="0"/>
                </a:gradFill>
                <a:effectLst/>
                <a:uLnTx/>
                <a:uFillTx/>
                <a:latin typeface="Segoe UI"/>
                <a:ea typeface="+mn-ea"/>
                <a:cs typeface="+mn-cs"/>
              </a:rPr>
            </a:br>
            <a:r>
              <a:rPr kumimoji="0" lang="en-US" sz="1100" b="0" i="0" u="none" strike="noStrike" kern="1200" cap="none" spc="0" normalizeH="0" baseline="0" noProof="0">
                <a:ln>
                  <a:noFill/>
                </a:ln>
                <a:gradFill>
                  <a:gsLst>
                    <a:gs pos="0">
                      <a:srgbClr val="1A1A1A"/>
                    </a:gs>
                    <a:gs pos="100000">
                      <a:srgbClr val="1A1A1A"/>
                    </a:gs>
                  </a:gsLst>
                  <a:lin ang="5400000" scaled="0"/>
                </a:gradFill>
                <a:effectLst/>
                <a:uLnTx/>
                <a:uFillTx/>
                <a:latin typeface="Segoe UI"/>
                <a:ea typeface="+mn-ea"/>
                <a:cs typeface="+mn-cs"/>
              </a:rPr>
              <a:t>per month</a:t>
            </a:r>
          </a:p>
        </p:txBody>
      </p:sp>
      <p:sp>
        <p:nvSpPr>
          <p:cNvPr id="257" name="Rectangle 256">
            <a:extLst>
              <a:ext uri="{FF2B5EF4-FFF2-40B4-BE49-F238E27FC236}">
                <a16:creationId xmlns:a16="http://schemas.microsoft.com/office/drawing/2014/main" id="{29C21BD3-5788-4AD5-8A56-B7740B3717D4}"/>
              </a:ext>
            </a:extLst>
          </p:cNvPr>
          <p:cNvSpPr/>
          <p:nvPr/>
        </p:nvSpPr>
        <p:spPr>
          <a:xfrm>
            <a:off x="5996490" y="3005362"/>
            <a:ext cx="2283502" cy="1080703"/>
          </a:xfrm>
          <a:prstGeom prst="rect">
            <a:avLst/>
          </a:prstGeom>
          <a:noFill/>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A1A1A"/>
                </a:solidFill>
                <a:effectLst/>
                <a:uLnTx/>
                <a:uFillTx/>
                <a:latin typeface="Segoe UI Semibold"/>
                <a:ea typeface="+mn-ea"/>
                <a:cs typeface="+mn-cs"/>
              </a:rPr>
              <a:t>Loads (compromised device):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0">
                      <a:srgbClr val="1A1A1A"/>
                    </a:gs>
                    <a:gs pos="100000">
                      <a:srgbClr val="1A1A1A"/>
                    </a:gs>
                  </a:gsLst>
                  <a:lin ang="5400000" scaled="0"/>
                </a:gradFill>
                <a:effectLst/>
                <a:uLnTx/>
                <a:uFillTx/>
                <a:latin typeface="Segoe UI"/>
                <a:ea typeface="+mn-ea"/>
                <a:cs typeface="+mn-cs"/>
              </a:rPr>
              <a:t>Price: PC - $0.03 to $1.80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0">
                      <a:srgbClr val="1A1A1A"/>
                    </a:gs>
                    <a:gs pos="100000">
                      <a:srgbClr val="1A1A1A"/>
                    </a:gs>
                  </a:gsLst>
                  <a:lin ang="5400000" scaled="0"/>
                </a:gradFill>
                <a:effectLst/>
                <a:uLnTx/>
                <a:uFillTx/>
                <a:latin typeface="Segoe UI"/>
                <a:ea typeface="+mn-ea"/>
                <a:cs typeface="+mn-cs"/>
              </a:rPr>
              <a:t>          Mobile - $0.68 average</a:t>
            </a:r>
          </a:p>
        </p:txBody>
      </p:sp>
      <p:sp>
        <p:nvSpPr>
          <p:cNvPr id="272" name="Rectangle 271">
            <a:extLst>
              <a:ext uri="{FF2B5EF4-FFF2-40B4-BE49-F238E27FC236}">
                <a16:creationId xmlns:a16="http://schemas.microsoft.com/office/drawing/2014/main" id="{67538B3C-E9A2-4402-9F9A-EBA7010CF7E7}"/>
              </a:ext>
            </a:extLst>
          </p:cNvPr>
          <p:cNvSpPr/>
          <p:nvPr/>
        </p:nvSpPr>
        <p:spPr>
          <a:xfrm>
            <a:off x="8287658" y="3763362"/>
            <a:ext cx="2110299" cy="1080703"/>
          </a:xfrm>
          <a:prstGeom prst="rect">
            <a:avLst/>
          </a:prstGeom>
          <a:noFill/>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err="1">
                <a:ln>
                  <a:noFill/>
                </a:ln>
                <a:solidFill>
                  <a:srgbClr val="1A1A1A"/>
                </a:solidFill>
                <a:effectLst/>
                <a:uLnTx/>
                <a:uFillTx/>
                <a:latin typeface="Segoe UI Semibold"/>
                <a:ea typeface="+mn-ea"/>
                <a:cs typeface="+mn-cs"/>
              </a:rPr>
              <a:t>Spearphishing</a:t>
            </a:r>
            <a:r>
              <a:rPr kumimoji="0" lang="en-US" sz="1100" b="0" i="0" u="none" strike="noStrike" kern="1200" cap="none" spc="0" normalizeH="0" baseline="0" noProof="0">
                <a:ln>
                  <a:noFill/>
                </a:ln>
                <a:solidFill>
                  <a:srgbClr val="1A1A1A"/>
                </a:solidFill>
                <a:effectLst/>
                <a:uLnTx/>
                <a:uFillTx/>
                <a:latin typeface="Segoe UI Semibold"/>
                <a:ea typeface="+mn-ea"/>
                <a:cs typeface="+mn-cs"/>
              </a:rPr>
              <a:t>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0">
                      <a:srgbClr val="1A1A1A"/>
                    </a:gs>
                    <a:gs pos="100000">
                      <a:srgbClr val="1A1A1A"/>
                    </a:gs>
                  </a:gsLst>
                  <a:lin ang="5400000" scaled="0"/>
                </a:gradFill>
                <a:effectLst/>
                <a:uLnTx/>
                <a:uFillTx/>
                <a:latin typeface="Segoe UI"/>
                <a:ea typeface="+mn-ea"/>
                <a:cs typeface="+mn-cs"/>
              </a:rPr>
              <a:t>Price: $100 to $1,000 per successful account take over </a:t>
            </a:r>
          </a:p>
        </p:txBody>
      </p:sp>
      <p:sp>
        <p:nvSpPr>
          <p:cNvPr id="280" name="Rectangle 279">
            <a:extLst>
              <a:ext uri="{FF2B5EF4-FFF2-40B4-BE49-F238E27FC236}">
                <a16:creationId xmlns:a16="http://schemas.microsoft.com/office/drawing/2014/main" id="{690D8B22-D401-480C-B55A-316AC4313C74}"/>
              </a:ext>
            </a:extLst>
          </p:cNvPr>
          <p:cNvSpPr/>
          <p:nvPr/>
        </p:nvSpPr>
        <p:spPr>
          <a:xfrm>
            <a:off x="5468920" y="4781248"/>
            <a:ext cx="2110299" cy="1080703"/>
          </a:xfrm>
          <a:prstGeom prst="rect">
            <a:avLst/>
          </a:prstGeom>
          <a:noFill/>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A1A1A"/>
                </a:solidFill>
                <a:effectLst/>
                <a:uLnTx/>
                <a:uFillTx/>
                <a:latin typeface="Segoe UI Semibold"/>
                <a:ea typeface="+mn-ea"/>
                <a:cs typeface="+mn-cs"/>
              </a:rPr>
              <a:t>Compromised accounts: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0">
                      <a:srgbClr val="1A1A1A"/>
                    </a:gs>
                    <a:gs pos="100000">
                      <a:srgbClr val="1A1A1A"/>
                    </a:gs>
                  </a:gsLst>
                  <a:lin ang="5400000" scaled="0"/>
                </a:gradFill>
                <a:effectLst/>
                <a:uLnTx/>
                <a:uFillTx/>
                <a:latin typeface="Segoe UI"/>
                <a:ea typeface="+mn-ea"/>
                <a:cs typeface="+mn-cs"/>
              </a:rPr>
              <a:t>Price: $150 for 400M            Averages $1.14 per 1,000</a:t>
            </a:r>
          </a:p>
        </p:txBody>
      </p:sp>
      <p:sp>
        <p:nvSpPr>
          <p:cNvPr id="61" name="Rectangle 60">
            <a:extLst>
              <a:ext uri="{FF2B5EF4-FFF2-40B4-BE49-F238E27FC236}">
                <a16:creationId xmlns:a16="http://schemas.microsoft.com/office/drawing/2014/main" id="{1E206C88-72EC-4B2A-AF60-D1BD749B7B66}"/>
              </a:ext>
            </a:extLst>
          </p:cNvPr>
          <p:cNvSpPr/>
          <p:nvPr/>
        </p:nvSpPr>
        <p:spPr>
          <a:xfrm>
            <a:off x="4738103" y="5766332"/>
            <a:ext cx="2110299" cy="1080703"/>
          </a:xfrm>
          <a:prstGeom prst="rect">
            <a:avLst/>
          </a:prstGeom>
          <a:noFill/>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A1A1A"/>
                </a:solidFill>
                <a:effectLst/>
                <a:uLnTx/>
                <a:uFillTx/>
                <a:latin typeface="Segoe UI Semibold"/>
                <a:ea typeface="+mn-ea"/>
                <a:cs typeface="+mn-cs"/>
              </a:rPr>
              <a:t>Denial of Service: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0">
                      <a:srgbClr val="1A1A1A"/>
                    </a:gs>
                    <a:gs pos="100000">
                      <a:srgbClr val="1A1A1A"/>
                    </a:gs>
                  </a:gsLst>
                  <a:lin ang="5400000" scaled="0"/>
                </a:gradFill>
                <a:effectLst/>
                <a:uLnTx/>
                <a:uFillTx/>
                <a:latin typeface="Segoe UI"/>
                <a:ea typeface="+mn-ea"/>
                <a:cs typeface="+mn-cs"/>
              </a:rPr>
              <a:t>Price: $766.67 per month</a:t>
            </a:r>
          </a:p>
        </p:txBody>
      </p:sp>
      <p:sp>
        <p:nvSpPr>
          <p:cNvPr id="52" name="Oval 51">
            <a:extLst>
              <a:ext uri="{FF2B5EF4-FFF2-40B4-BE49-F238E27FC236}">
                <a16:creationId xmlns:a16="http://schemas.microsoft.com/office/drawing/2014/main" id="{D75D0640-8B88-4E67-A67C-844EFE2C93EE}"/>
              </a:ext>
            </a:extLst>
          </p:cNvPr>
          <p:cNvSpPr/>
          <p:nvPr/>
        </p:nvSpPr>
        <p:spPr bwMode="auto">
          <a:xfrm>
            <a:off x="978052" y="3133068"/>
            <a:ext cx="1891954" cy="1891954"/>
          </a:xfrm>
          <a:prstGeom prst="ellipse">
            <a:avLst/>
          </a:prstGeom>
          <a:solidFill>
            <a:schemeClr val="accent1"/>
          </a:solidFill>
          <a:ln>
            <a:noFill/>
            <a:headEnd type="none" w="med" len="med"/>
            <a:tailEnd type="none" w="med" len="med"/>
          </a:ln>
          <a:effectLst>
            <a:outerShdw blurRad="152400" dist="101600" dir="2700000" algn="tl"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81" name="TextBox 180">
            <a:extLst>
              <a:ext uri="{FF2B5EF4-FFF2-40B4-BE49-F238E27FC236}">
                <a16:creationId xmlns:a16="http://schemas.microsoft.com/office/drawing/2014/main" id="{F6C6F2EE-DC01-473A-BB0E-2E20AF84156F}"/>
              </a:ext>
            </a:extLst>
          </p:cNvPr>
          <p:cNvSpPr txBox="1"/>
          <p:nvPr/>
        </p:nvSpPr>
        <p:spPr>
          <a:xfrm>
            <a:off x="1275807" y="3894379"/>
            <a:ext cx="1296445"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gradFill>
                  <a:gsLst>
                    <a:gs pos="2917">
                      <a:srgbClr val="FFFFFF"/>
                    </a:gs>
                    <a:gs pos="30000">
                      <a:srgbClr val="FFFFFF"/>
                    </a:gs>
                  </a:gsLst>
                  <a:lin ang="5400000" scaled="0"/>
                </a:gradFill>
                <a:effectLst/>
                <a:uLnTx/>
                <a:uFillTx/>
                <a:latin typeface="Segoe UI Semibold"/>
                <a:ea typeface="+mn-ea"/>
                <a:cs typeface="+mn-cs"/>
              </a:rPr>
              <a:t>Attackers</a:t>
            </a:r>
          </a:p>
        </p:txBody>
      </p:sp>
      <p:cxnSp>
        <p:nvCxnSpPr>
          <p:cNvPr id="65" name="Straight Connector 64">
            <a:extLst>
              <a:ext uri="{FF2B5EF4-FFF2-40B4-BE49-F238E27FC236}">
                <a16:creationId xmlns:a16="http://schemas.microsoft.com/office/drawing/2014/main" id="{014EE10A-2EBD-4841-891C-FB6F11FF2E19}"/>
              </a:ext>
            </a:extLst>
          </p:cNvPr>
          <p:cNvCxnSpPr>
            <a:cxnSpLocks/>
          </p:cNvCxnSpPr>
          <p:nvPr/>
        </p:nvCxnSpPr>
        <p:spPr>
          <a:xfrm flipV="1">
            <a:off x="2533027" y="2297113"/>
            <a:ext cx="4482136" cy="1370951"/>
          </a:xfrm>
          <a:prstGeom prst="line">
            <a:avLst/>
          </a:prstGeom>
          <a:noFill/>
          <a:ln w="25400">
            <a:solidFill>
              <a:schemeClr val="accent1"/>
            </a:solidFill>
            <a:prstDash val="solid"/>
          </a:ln>
        </p:spPr>
        <p:style>
          <a:lnRef idx="1">
            <a:schemeClr val="accent2"/>
          </a:lnRef>
          <a:fillRef idx="3">
            <a:schemeClr val="accent2"/>
          </a:fillRef>
          <a:effectRef idx="2">
            <a:schemeClr val="accent2"/>
          </a:effectRef>
          <a:fontRef idx="minor">
            <a:schemeClr val="lt1"/>
          </a:fontRef>
        </p:style>
      </p:cxnSp>
      <p:cxnSp>
        <p:nvCxnSpPr>
          <p:cNvPr id="19" name="Straight Connector 18">
            <a:extLst>
              <a:ext uri="{FF2B5EF4-FFF2-40B4-BE49-F238E27FC236}">
                <a16:creationId xmlns:a16="http://schemas.microsoft.com/office/drawing/2014/main" id="{843C6BAC-58CD-4D4B-946B-45BD6F0B8BCA}"/>
              </a:ext>
            </a:extLst>
          </p:cNvPr>
          <p:cNvCxnSpPr>
            <a:cxnSpLocks/>
          </p:cNvCxnSpPr>
          <p:nvPr/>
        </p:nvCxnSpPr>
        <p:spPr>
          <a:xfrm flipV="1">
            <a:off x="3977301" y="1481038"/>
            <a:ext cx="352480" cy="1"/>
          </a:xfrm>
          <a:prstGeom prst="line">
            <a:avLst/>
          </a:prstGeom>
          <a:ln>
            <a:solidFill>
              <a:schemeClr val="accent5"/>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C5C9F38-BB74-4106-86DC-8123F0D72329}"/>
              </a:ext>
            </a:extLst>
          </p:cNvPr>
          <p:cNvSpPr txBox="1"/>
          <p:nvPr/>
        </p:nvSpPr>
        <p:spPr>
          <a:xfrm>
            <a:off x="4419815" y="1409065"/>
            <a:ext cx="1396216" cy="1692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A1A1A"/>
                </a:solidFill>
                <a:effectLst/>
                <a:uLnTx/>
                <a:uFillTx/>
                <a:latin typeface="Segoe UI Semibold"/>
                <a:ea typeface="+mn-ea"/>
                <a:cs typeface="+mn-cs"/>
              </a:rPr>
              <a:t>Highest average price</a:t>
            </a:r>
          </a:p>
        </p:txBody>
      </p:sp>
      <p:grpSp>
        <p:nvGrpSpPr>
          <p:cNvPr id="192" name="Group 191">
            <a:extLst>
              <a:ext uri="{FF2B5EF4-FFF2-40B4-BE49-F238E27FC236}">
                <a16:creationId xmlns:a16="http://schemas.microsoft.com/office/drawing/2014/main" id="{3A608CEE-EDB3-491D-9D87-3FE54DBF986E}"/>
              </a:ext>
            </a:extLst>
          </p:cNvPr>
          <p:cNvGrpSpPr/>
          <p:nvPr/>
        </p:nvGrpSpPr>
        <p:grpSpPr>
          <a:xfrm>
            <a:off x="7950336" y="4033580"/>
            <a:ext cx="262210" cy="262208"/>
            <a:chOff x="1389403" y="-447226"/>
            <a:chExt cx="2114718" cy="2114718"/>
          </a:xfrm>
        </p:grpSpPr>
        <p:sp>
          <p:nvSpPr>
            <p:cNvPr id="193" name="Oval 192">
              <a:extLst>
                <a:ext uri="{FF2B5EF4-FFF2-40B4-BE49-F238E27FC236}">
                  <a16:creationId xmlns:a16="http://schemas.microsoft.com/office/drawing/2014/main" id="{C60FA1C0-CE93-484C-9D9A-7ED00F8F09ED}"/>
                </a:ext>
              </a:extLst>
            </p:cNvPr>
            <p:cNvSpPr/>
            <p:nvPr/>
          </p:nvSpPr>
          <p:spPr bwMode="auto">
            <a:xfrm>
              <a:off x="1885118" y="48489"/>
              <a:ext cx="1123294" cy="112329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94" name="Oval 193">
              <a:extLst>
                <a:ext uri="{FF2B5EF4-FFF2-40B4-BE49-F238E27FC236}">
                  <a16:creationId xmlns:a16="http://schemas.microsoft.com/office/drawing/2014/main" id="{C913E4E5-B771-4B3C-AE09-B3DD0D5966A3}"/>
                </a:ext>
              </a:extLst>
            </p:cNvPr>
            <p:cNvSpPr/>
            <p:nvPr/>
          </p:nvSpPr>
          <p:spPr bwMode="auto">
            <a:xfrm>
              <a:off x="1389403" y="-447226"/>
              <a:ext cx="2114718" cy="2114718"/>
            </a:xfrm>
            <a:prstGeom prst="ellipse">
              <a:avLst/>
            </a:prstGeom>
            <a:solidFill>
              <a:srgbClr val="50E6FF">
                <a:alpha val="10000"/>
              </a:srgbClr>
            </a:solidFill>
            <a:ln w="19050">
              <a:solidFill>
                <a:srgbClr val="50E6FF"/>
              </a:solidFill>
              <a:prstDash val="sysDot"/>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grpSp>
        <p:nvGrpSpPr>
          <p:cNvPr id="189" name="Group 188">
            <a:extLst>
              <a:ext uri="{FF2B5EF4-FFF2-40B4-BE49-F238E27FC236}">
                <a16:creationId xmlns:a16="http://schemas.microsoft.com/office/drawing/2014/main" id="{47E0C62D-5D94-4DCD-822E-83C061A1A3F4}"/>
              </a:ext>
            </a:extLst>
          </p:cNvPr>
          <p:cNvGrpSpPr/>
          <p:nvPr/>
        </p:nvGrpSpPr>
        <p:grpSpPr>
          <a:xfrm>
            <a:off x="864784" y="5566584"/>
            <a:ext cx="773938" cy="773938"/>
            <a:chOff x="1389403" y="-447226"/>
            <a:chExt cx="2114718" cy="2114718"/>
          </a:xfrm>
        </p:grpSpPr>
        <p:sp>
          <p:nvSpPr>
            <p:cNvPr id="190" name="Oval 189">
              <a:extLst>
                <a:ext uri="{FF2B5EF4-FFF2-40B4-BE49-F238E27FC236}">
                  <a16:creationId xmlns:a16="http://schemas.microsoft.com/office/drawing/2014/main" id="{3C3AAFA4-0BA4-42A6-8E9F-9DA44D777605}"/>
                </a:ext>
              </a:extLst>
            </p:cNvPr>
            <p:cNvSpPr/>
            <p:nvPr/>
          </p:nvSpPr>
          <p:spPr bwMode="auto">
            <a:xfrm>
              <a:off x="2195873" y="359244"/>
              <a:ext cx="501778" cy="501778"/>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91" name="Oval 190">
              <a:extLst>
                <a:ext uri="{FF2B5EF4-FFF2-40B4-BE49-F238E27FC236}">
                  <a16:creationId xmlns:a16="http://schemas.microsoft.com/office/drawing/2014/main" id="{B7F3FAEB-D04B-4475-B615-7AD3381179CA}"/>
                </a:ext>
              </a:extLst>
            </p:cNvPr>
            <p:cNvSpPr/>
            <p:nvPr/>
          </p:nvSpPr>
          <p:spPr bwMode="auto">
            <a:xfrm>
              <a:off x="1389403" y="-447226"/>
              <a:ext cx="2114718" cy="2114718"/>
            </a:xfrm>
            <a:prstGeom prst="ellipse">
              <a:avLst/>
            </a:prstGeom>
            <a:solidFill>
              <a:srgbClr val="50E6FF">
                <a:alpha val="10000"/>
              </a:srgbClr>
            </a:solidFill>
            <a:ln w="19050">
              <a:solidFill>
                <a:srgbClr val="50E6FF"/>
              </a:solidFill>
              <a:prstDash val="sysDot"/>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spTree>
    <p:extLst>
      <p:ext uri="{BB962C8B-B14F-4D97-AF65-F5344CB8AC3E}">
        <p14:creationId xmlns:p14="http://schemas.microsoft.com/office/powerpoint/2010/main" val="492507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500"/>
                                        <p:tgtEl>
                                          <p:spTgt spid="188"/>
                                        </p:tgtEl>
                                      </p:cBhvr>
                                    </p:animEffect>
                                  </p:childTnLst>
                                </p:cTn>
                              </p:par>
                              <p:par>
                                <p:cTn id="8" presetID="42" presetClass="path" presetSubtype="0" decel="100000" fill="hold" nodeType="withEffect">
                                  <p:stCondLst>
                                    <p:cond delay="0"/>
                                  </p:stCondLst>
                                  <p:childTnLst>
                                    <p:animMotion origin="layout" path="M 3.95833E-6 -3.33333E-6 L -0.10847 0.29769 " pathEditMode="relative" rAng="0" ptsTypes="AA">
                                      <p:cBhvr>
                                        <p:cTn id="9" dur="750" spd="-100000" fill="hold"/>
                                        <p:tgtEl>
                                          <p:spTgt spid="188"/>
                                        </p:tgtEl>
                                        <p:attrNameLst>
                                          <p:attrName>ppt_x</p:attrName>
                                          <p:attrName>ppt_y</p:attrName>
                                        </p:attrNameLst>
                                      </p:cBhvr>
                                      <p:rCtr x="-5430" y="14884"/>
                                    </p:animMotion>
                                  </p:childTnLst>
                                </p:cTn>
                              </p:par>
                              <p:par>
                                <p:cTn id="10" presetID="10" presetClass="entr" presetSubtype="0" fill="hold" nodeType="with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500"/>
                                        <p:tgtEl>
                                          <p:spTgt spid="62"/>
                                        </p:tgtEl>
                                      </p:cBhvr>
                                    </p:animEffect>
                                  </p:childTnLst>
                                </p:cTn>
                              </p:par>
                              <p:par>
                                <p:cTn id="13" presetID="42" presetClass="path" presetSubtype="0" decel="100000" fill="hold" nodeType="withEffect">
                                  <p:stCondLst>
                                    <p:cond delay="0"/>
                                  </p:stCondLst>
                                  <p:childTnLst>
                                    <p:animMotion origin="layout" path="M 2.08333E-7 -3.7037E-6 L -0.41706 0.25741 " pathEditMode="relative" rAng="0" ptsTypes="AA">
                                      <p:cBhvr>
                                        <p:cTn id="14" dur="750" spd="-100000" fill="hold"/>
                                        <p:tgtEl>
                                          <p:spTgt spid="62"/>
                                        </p:tgtEl>
                                        <p:attrNameLst>
                                          <p:attrName>ppt_x</p:attrName>
                                          <p:attrName>ppt_y</p:attrName>
                                        </p:attrNameLst>
                                      </p:cBhvr>
                                      <p:rCtr x="-20859" y="12870"/>
                                    </p:animMotion>
                                  </p:childTnLst>
                                </p:cTn>
                              </p:par>
                              <p:par>
                                <p:cTn id="15" presetID="10" presetClass="entr" presetSubtype="0" fill="hold" grpId="0" nodeType="withEffect">
                                  <p:stCondLst>
                                    <p:cond delay="0"/>
                                  </p:stCondLst>
                                  <p:childTnLst>
                                    <p:set>
                                      <p:cBhvr>
                                        <p:cTn id="16" dur="1" fill="hold">
                                          <p:stCondLst>
                                            <p:cond delay="0"/>
                                          </p:stCondLst>
                                        </p:cTn>
                                        <p:tgtEl>
                                          <p:spTgt spid="198"/>
                                        </p:tgtEl>
                                        <p:attrNameLst>
                                          <p:attrName>style.visibility</p:attrName>
                                        </p:attrNameLst>
                                      </p:cBhvr>
                                      <p:to>
                                        <p:strVal val="visible"/>
                                      </p:to>
                                    </p:set>
                                    <p:animEffect transition="in" filter="fade">
                                      <p:cBhvr>
                                        <p:cTn id="17" dur="500"/>
                                        <p:tgtEl>
                                          <p:spTgt spid="198"/>
                                        </p:tgtEl>
                                      </p:cBhvr>
                                    </p:animEffect>
                                  </p:childTnLst>
                                </p:cTn>
                              </p:par>
                              <p:par>
                                <p:cTn id="18" presetID="42" presetClass="path" presetSubtype="0" decel="100000" fill="hold" grpId="1" nodeType="withEffect">
                                  <p:stCondLst>
                                    <p:cond delay="0"/>
                                  </p:stCondLst>
                                  <p:childTnLst>
                                    <p:animMotion origin="layout" path="M 1.04167E-6 -4.44444E-6 L 0.06133 0.20764 " pathEditMode="relative" rAng="0" ptsTypes="AA">
                                      <p:cBhvr>
                                        <p:cTn id="19" dur="750" spd="-100000" fill="hold"/>
                                        <p:tgtEl>
                                          <p:spTgt spid="198"/>
                                        </p:tgtEl>
                                        <p:attrNameLst>
                                          <p:attrName>ppt_x</p:attrName>
                                          <p:attrName>ppt_y</p:attrName>
                                        </p:attrNameLst>
                                      </p:cBhvr>
                                      <p:rCtr x="3060" y="10370"/>
                                    </p:animMotion>
                                  </p:childTnLst>
                                </p:cTn>
                              </p:par>
                              <p:par>
                                <p:cTn id="20" presetID="10" presetClass="entr" presetSubtype="0" fill="hold" nodeType="withEffect">
                                  <p:stCondLst>
                                    <p:cond delay="0"/>
                                  </p:stCondLst>
                                  <p:childTnLst>
                                    <p:set>
                                      <p:cBhvr>
                                        <p:cTn id="21" dur="1" fill="hold">
                                          <p:stCondLst>
                                            <p:cond delay="0"/>
                                          </p:stCondLst>
                                        </p:cTn>
                                        <p:tgtEl>
                                          <p:spTgt spid="195"/>
                                        </p:tgtEl>
                                        <p:attrNameLst>
                                          <p:attrName>style.visibility</p:attrName>
                                        </p:attrNameLst>
                                      </p:cBhvr>
                                      <p:to>
                                        <p:strVal val="visible"/>
                                      </p:to>
                                    </p:set>
                                    <p:animEffect transition="in" filter="fade">
                                      <p:cBhvr>
                                        <p:cTn id="22" dur="500"/>
                                        <p:tgtEl>
                                          <p:spTgt spid="195"/>
                                        </p:tgtEl>
                                      </p:cBhvr>
                                    </p:animEffect>
                                  </p:childTnLst>
                                </p:cTn>
                              </p:par>
                              <p:par>
                                <p:cTn id="23" presetID="42" presetClass="path" presetSubtype="0" decel="100000" fill="hold" nodeType="withEffect">
                                  <p:stCondLst>
                                    <p:cond delay="0"/>
                                  </p:stCondLst>
                                  <p:childTnLst>
                                    <p:animMotion origin="layout" path="M -2.91667E-6 2.59259E-6 L -0.32526 0.07708 " pathEditMode="relative" rAng="0" ptsTypes="AA">
                                      <p:cBhvr>
                                        <p:cTn id="24" dur="750" spd="-100000" fill="hold"/>
                                        <p:tgtEl>
                                          <p:spTgt spid="195"/>
                                        </p:tgtEl>
                                        <p:attrNameLst>
                                          <p:attrName>ppt_x</p:attrName>
                                          <p:attrName>ppt_y</p:attrName>
                                        </p:attrNameLst>
                                      </p:cBhvr>
                                      <p:rCtr x="-16263" y="3843"/>
                                    </p:animMotion>
                                  </p:childTnLst>
                                </p:cTn>
                              </p:par>
                              <p:par>
                                <p:cTn id="25" presetID="10" presetClass="entr" presetSubtype="0" fill="hold" nodeType="withEffect">
                                  <p:stCondLst>
                                    <p:cond delay="0"/>
                                  </p:stCondLst>
                                  <p:childTnLst>
                                    <p:set>
                                      <p:cBhvr>
                                        <p:cTn id="26" dur="1" fill="hold">
                                          <p:stCondLst>
                                            <p:cond delay="0"/>
                                          </p:stCondLst>
                                        </p:cTn>
                                        <p:tgtEl>
                                          <p:spTgt spid="192"/>
                                        </p:tgtEl>
                                        <p:attrNameLst>
                                          <p:attrName>style.visibility</p:attrName>
                                        </p:attrNameLst>
                                      </p:cBhvr>
                                      <p:to>
                                        <p:strVal val="visible"/>
                                      </p:to>
                                    </p:set>
                                    <p:animEffect transition="in" filter="fade">
                                      <p:cBhvr>
                                        <p:cTn id="27" dur="500"/>
                                        <p:tgtEl>
                                          <p:spTgt spid="192"/>
                                        </p:tgtEl>
                                      </p:cBhvr>
                                    </p:animEffect>
                                  </p:childTnLst>
                                </p:cTn>
                              </p:par>
                              <p:par>
                                <p:cTn id="28" presetID="42" presetClass="path" presetSubtype="0" decel="100000" fill="hold" nodeType="withEffect">
                                  <p:stCondLst>
                                    <p:cond delay="0"/>
                                  </p:stCondLst>
                                  <p:childTnLst>
                                    <p:animMotion origin="layout" path="M -4.16667E-7 4.07407E-6 L -0.55273 0.00347 " pathEditMode="relative" rAng="0" ptsTypes="AA">
                                      <p:cBhvr>
                                        <p:cTn id="29" dur="750" spd="-100000" fill="hold"/>
                                        <p:tgtEl>
                                          <p:spTgt spid="192"/>
                                        </p:tgtEl>
                                        <p:attrNameLst>
                                          <p:attrName>ppt_x</p:attrName>
                                          <p:attrName>ppt_y</p:attrName>
                                        </p:attrNameLst>
                                      </p:cBhvr>
                                      <p:rCtr x="-27643" y="162"/>
                                    </p:animMotion>
                                  </p:childTnLst>
                                </p:cTn>
                              </p:par>
                              <p:par>
                                <p:cTn id="30" presetID="10" presetClass="entr" presetSubtype="0" fill="hold" grpId="0" nodeType="withEffect">
                                  <p:stCondLst>
                                    <p:cond delay="0"/>
                                  </p:stCondLst>
                                  <p:childTnLst>
                                    <p:set>
                                      <p:cBhvr>
                                        <p:cTn id="31" dur="1" fill="hold">
                                          <p:stCondLst>
                                            <p:cond delay="0"/>
                                          </p:stCondLst>
                                        </p:cTn>
                                        <p:tgtEl>
                                          <p:spTgt spid="201"/>
                                        </p:tgtEl>
                                        <p:attrNameLst>
                                          <p:attrName>style.visibility</p:attrName>
                                        </p:attrNameLst>
                                      </p:cBhvr>
                                      <p:to>
                                        <p:strVal val="visible"/>
                                      </p:to>
                                    </p:set>
                                    <p:animEffect transition="in" filter="fade">
                                      <p:cBhvr>
                                        <p:cTn id="32" dur="500"/>
                                        <p:tgtEl>
                                          <p:spTgt spid="201"/>
                                        </p:tgtEl>
                                      </p:cBhvr>
                                    </p:animEffect>
                                  </p:childTnLst>
                                </p:cTn>
                              </p:par>
                              <p:par>
                                <p:cTn id="33" presetID="42" presetClass="path" presetSubtype="0" decel="100000" fill="hold" grpId="1" nodeType="withEffect">
                                  <p:stCondLst>
                                    <p:cond delay="0"/>
                                  </p:stCondLst>
                                  <p:childTnLst>
                                    <p:animMotion origin="layout" path="M 0 2.59259E-6 L -0.29323 -0.07616 " pathEditMode="relative" rAng="0" ptsTypes="AA">
                                      <p:cBhvr>
                                        <p:cTn id="34" dur="750" spd="-100000" fill="hold"/>
                                        <p:tgtEl>
                                          <p:spTgt spid="201"/>
                                        </p:tgtEl>
                                        <p:attrNameLst>
                                          <p:attrName>ppt_x</p:attrName>
                                          <p:attrName>ppt_y</p:attrName>
                                        </p:attrNameLst>
                                      </p:cBhvr>
                                      <p:rCtr x="-14661" y="-3819"/>
                                    </p:animMotion>
                                  </p:childTnLst>
                                </p:cTn>
                              </p:par>
                              <p:par>
                                <p:cTn id="35" presetID="10" presetClass="entr" presetSubtype="0" fill="hold" grpId="0" nodeType="withEffect">
                                  <p:stCondLst>
                                    <p:cond delay="0"/>
                                  </p:stCondLst>
                                  <p:childTnLst>
                                    <p:set>
                                      <p:cBhvr>
                                        <p:cTn id="36" dur="1" fill="hold">
                                          <p:stCondLst>
                                            <p:cond delay="0"/>
                                          </p:stCondLst>
                                        </p:cTn>
                                        <p:tgtEl>
                                          <p:spTgt spid="200"/>
                                        </p:tgtEl>
                                        <p:attrNameLst>
                                          <p:attrName>style.visibility</p:attrName>
                                        </p:attrNameLst>
                                      </p:cBhvr>
                                      <p:to>
                                        <p:strVal val="visible"/>
                                      </p:to>
                                    </p:set>
                                    <p:animEffect transition="in" filter="fade">
                                      <p:cBhvr>
                                        <p:cTn id="37" dur="500"/>
                                        <p:tgtEl>
                                          <p:spTgt spid="200"/>
                                        </p:tgtEl>
                                      </p:cBhvr>
                                    </p:animEffect>
                                  </p:childTnLst>
                                </p:cTn>
                              </p:par>
                              <p:par>
                                <p:cTn id="38" presetID="42" presetClass="path" presetSubtype="0" decel="100000" fill="hold" grpId="1" nodeType="withEffect">
                                  <p:stCondLst>
                                    <p:cond delay="0"/>
                                  </p:stCondLst>
                                  <p:childTnLst>
                                    <p:animMotion origin="layout" path="M -6.25E-7 1.11022E-16 L -0.28529 -0.24444 " pathEditMode="relative" rAng="0" ptsTypes="AA">
                                      <p:cBhvr>
                                        <p:cTn id="39" dur="750" spd="-100000" fill="hold"/>
                                        <p:tgtEl>
                                          <p:spTgt spid="200"/>
                                        </p:tgtEl>
                                        <p:attrNameLst>
                                          <p:attrName>ppt_x</p:attrName>
                                          <p:attrName>ppt_y</p:attrName>
                                        </p:attrNameLst>
                                      </p:cBhvr>
                                      <p:rCtr x="-14271" y="-12222"/>
                                    </p:animMotion>
                                  </p:childTnLst>
                                </p:cTn>
                              </p:par>
                              <p:par>
                                <p:cTn id="40" presetID="10" presetClass="entr" presetSubtype="0" fill="hold" nodeType="withEffect">
                                  <p:stCondLst>
                                    <p:cond delay="0"/>
                                  </p:stCondLst>
                                  <p:childTnLst>
                                    <p:set>
                                      <p:cBhvr>
                                        <p:cTn id="41" dur="1" fill="hold">
                                          <p:stCondLst>
                                            <p:cond delay="0"/>
                                          </p:stCondLst>
                                        </p:cTn>
                                        <p:tgtEl>
                                          <p:spTgt spid="189"/>
                                        </p:tgtEl>
                                        <p:attrNameLst>
                                          <p:attrName>style.visibility</p:attrName>
                                        </p:attrNameLst>
                                      </p:cBhvr>
                                      <p:to>
                                        <p:strVal val="visible"/>
                                      </p:to>
                                    </p:set>
                                    <p:animEffect transition="in" filter="fade">
                                      <p:cBhvr>
                                        <p:cTn id="42" dur="500"/>
                                        <p:tgtEl>
                                          <p:spTgt spid="189"/>
                                        </p:tgtEl>
                                      </p:cBhvr>
                                    </p:animEffect>
                                  </p:childTnLst>
                                </p:cTn>
                              </p:par>
                              <p:par>
                                <p:cTn id="43" presetID="42" presetClass="path" presetSubtype="0" decel="100000" fill="hold" nodeType="withEffect">
                                  <p:stCondLst>
                                    <p:cond delay="0"/>
                                  </p:stCondLst>
                                  <p:childTnLst>
                                    <p:animMotion origin="layout" path="M -4.16667E-6 4.44444E-6 L 0.05964 -0.28334 " pathEditMode="relative" rAng="0" ptsTypes="AA">
                                      <p:cBhvr>
                                        <p:cTn id="44" dur="750" spd="-100000" fill="hold"/>
                                        <p:tgtEl>
                                          <p:spTgt spid="189"/>
                                        </p:tgtEl>
                                        <p:attrNameLst>
                                          <p:attrName>ppt_x</p:attrName>
                                          <p:attrName>ppt_y</p:attrName>
                                        </p:attrNameLst>
                                      </p:cBhvr>
                                      <p:rCtr x="2982" y="-14167"/>
                                    </p:animMotion>
                                  </p:childTnLst>
                                </p:cTn>
                              </p:par>
                            </p:childTnLst>
                          </p:cTn>
                        </p:par>
                        <p:par>
                          <p:cTn id="45" fill="hold">
                            <p:stCondLst>
                              <p:cond delay="750"/>
                            </p:stCondLst>
                            <p:childTnLst>
                              <p:par>
                                <p:cTn id="46" presetID="22" presetClass="entr" presetSubtype="4" fill="hold" nodeType="afterEffect">
                                  <p:stCondLst>
                                    <p:cond delay="0"/>
                                  </p:stCondLst>
                                  <p:childTnLst>
                                    <p:set>
                                      <p:cBhvr>
                                        <p:cTn id="47" dur="1" fill="hold">
                                          <p:stCondLst>
                                            <p:cond delay="0"/>
                                          </p:stCondLst>
                                        </p:cTn>
                                        <p:tgtEl>
                                          <p:spTgt spid="208"/>
                                        </p:tgtEl>
                                        <p:attrNameLst>
                                          <p:attrName>style.visibility</p:attrName>
                                        </p:attrNameLst>
                                      </p:cBhvr>
                                      <p:to>
                                        <p:strVal val="visible"/>
                                      </p:to>
                                    </p:set>
                                    <p:animEffect transition="in" filter="wipe(down)">
                                      <p:cBhvr>
                                        <p:cTn id="48" dur="500"/>
                                        <p:tgtEl>
                                          <p:spTgt spid="208"/>
                                        </p:tgtEl>
                                      </p:cBhvr>
                                    </p:animEffect>
                                  </p:childTnLst>
                                </p:cTn>
                              </p:par>
                              <p:par>
                                <p:cTn id="49" presetID="22" presetClass="entr" presetSubtype="4" fill="hold" nodeType="withEffect">
                                  <p:stCondLst>
                                    <p:cond delay="0"/>
                                  </p:stCondLst>
                                  <p:childTnLst>
                                    <p:set>
                                      <p:cBhvr>
                                        <p:cTn id="50" dur="1" fill="hold">
                                          <p:stCondLst>
                                            <p:cond delay="0"/>
                                          </p:stCondLst>
                                        </p:cTn>
                                        <p:tgtEl>
                                          <p:spTgt spid="205"/>
                                        </p:tgtEl>
                                        <p:attrNameLst>
                                          <p:attrName>style.visibility</p:attrName>
                                        </p:attrNameLst>
                                      </p:cBhvr>
                                      <p:to>
                                        <p:strVal val="visible"/>
                                      </p:to>
                                    </p:set>
                                    <p:animEffect transition="in" filter="wipe(down)">
                                      <p:cBhvr>
                                        <p:cTn id="51" dur="500"/>
                                        <p:tgtEl>
                                          <p:spTgt spid="205"/>
                                        </p:tgtEl>
                                      </p:cBhvr>
                                    </p:animEffect>
                                  </p:childTnLst>
                                </p:cTn>
                              </p:par>
                              <p:par>
                                <p:cTn id="52" presetID="22" presetClass="entr" presetSubtype="8" fill="hold" nodeType="with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wipe(left)">
                                      <p:cBhvr>
                                        <p:cTn id="54" dur="500"/>
                                        <p:tgtEl>
                                          <p:spTgt spid="65"/>
                                        </p:tgtEl>
                                      </p:cBhvr>
                                    </p:animEffect>
                                  </p:childTnLst>
                                </p:cTn>
                              </p:par>
                              <p:par>
                                <p:cTn id="55" presetID="22" presetClass="entr" presetSubtype="8" fill="hold" nodeType="withEffect">
                                  <p:stCondLst>
                                    <p:cond delay="0"/>
                                  </p:stCondLst>
                                  <p:childTnLst>
                                    <p:set>
                                      <p:cBhvr>
                                        <p:cTn id="56" dur="1" fill="hold">
                                          <p:stCondLst>
                                            <p:cond delay="0"/>
                                          </p:stCondLst>
                                        </p:cTn>
                                        <p:tgtEl>
                                          <p:spTgt spid="211"/>
                                        </p:tgtEl>
                                        <p:attrNameLst>
                                          <p:attrName>style.visibility</p:attrName>
                                        </p:attrNameLst>
                                      </p:cBhvr>
                                      <p:to>
                                        <p:strVal val="visible"/>
                                      </p:to>
                                    </p:set>
                                    <p:animEffect transition="in" filter="wipe(left)">
                                      <p:cBhvr>
                                        <p:cTn id="57" dur="500"/>
                                        <p:tgtEl>
                                          <p:spTgt spid="211"/>
                                        </p:tgtEl>
                                      </p:cBhvr>
                                    </p:animEffect>
                                  </p:childTnLst>
                                </p:cTn>
                              </p:par>
                              <p:par>
                                <p:cTn id="58" presetID="22" presetClass="entr" presetSubtype="8" fill="hold" nodeType="withEffect">
                                  <p:stCondLst>
                                    <p:cond delay="0"/>
                                  </p:stCondLst>
                                  <p:childTnLst>
                                    <p:set>
                                      <p:cBhvr>
                                        <p:cTn id="59" dur="1" fill="hold">
                                          <p:stCondLst>
                                            <p:cond delay="0"/>
                                          </p:stCondLst>
                                        </p:cTn>
                                        <p:tgtEl>
                                          <p:spTgt spid="222"/>
                                        </p:tgtEl>
                                        <p:attrNameLst>
                                          <p:attrName>style.visibility</p:attrName>
                                        </p:attrNameLst>
                                      </p:cBhvr>
                                      <p:to>
                                        <p:strVal val="visible"/>
                                      </p:to>
                                    </p:set>
                                    <p:animEffect transition="in" filter="wipe(left)">
                                      <p:cBhvr>
                                        <p:cTn id="60" dur="500"/>
                                        <p:tgtEl>
                                          <p:spTgt spid="222"/>
                                        </p:tgtEl>
                                      </p:cBhvr>
                                    </p:animEffect>
                                  </p:childTnLst>
                                </p:cTn>
                              </p:par>
                              <p:par>
                                <p:cTn id="61" presetID="22" presetClass="entr" presetSubtype="8" fill="hold" nodeType="withEffect">
                                  <p:stCondLst>
                                    <p:cond delay="0"/>
                                  </p:stCondLst>
                                  <p:childTnLst>
                                    <p:set>
                                      <p:cBhvr>
                                        <p:cTn id="62" dur="1" fill="hold">
                                          <p:stCondLst>
                                            <p:cond delay="0"/>
                                          </p:stCondLst>
                                        </p:cTn>
                                        <p:tgtEl>
                                          <p:spTgt spid="214"/>
                                        </p:tgtEl>
                                        <p:attrNameLst>
                                          <p:attrName>style.visibility</p:attrName>
                                        </p:attrNameLst>
                                      </p:cBhvr>
                                      <p:to>
                                        <p:strVal val="visible"/>
                                      </p:to>
                                    </p:set>
                                    <p:animEffect transition="in" filter="wipe(left)">
                                      <p:cBhvr>
                                        <p:cTn id="63" dur="500"/>
                                        <p:tgtEl>
                                          <p:spTgt spid="214"/>
                                        </p:tgtEl>
                                      </p:cBhvr>
                                    </p:animEffect>
                                  </p:childTnLst>
                                </p:cTn>
                              </p:par>
                              <p:par>
                                <p:cTn id="64" presetID="22" presetClass="entr" presetSubtype="8" fill="hold" nodeType="withEffect">
                                  <p:stCondLst>
                                    <p:cond delay="0"/>
                                  </p:stCondLst>
                                  <p:childTnLst>
                                    <p:set>
                                      <p:cBhvr>
                                        <p:cTn id="65" dur="1" fill="hold">
                                          <p:stCondLst>
                                            <p:cond delay="0"/>
                                          </p:stCondLst>
                                        </p:cTn>
                                        <p:tgtEl>
                                          <p:spTgt spid="217"/>
                                        </p:tgtEl>
                                        <p:attrNameLst>
                                          <p:attrName>style.visibility</p:attrName>
                                        </p:attrNameLst>
                                      </p:cBhvr>
                                      <p:to>
                                        <p:strVal val="visible"/>
                                      </p:to>
                                    </p:set>
                                    <p:animEffect transition="in" filter="wipe(left)">
                                      <p:cBhvr>
                                        <p:cTn id="66" dur="500"/>
                                        <p:tgtEl>
                                          <p:spTgt spid="217"/>
                                        </p:tgtEl>
                                      </p:cBhvr>
                                    </p:animEffect>
                                  </p:childTnLst>
                                </p:cTn>
                              </p:par>
                              <p:par>
                                <p:cTn id="67" presetID="22" presetClass="entr" presetSubtype="1" fill="hold" nodeType="withEffect">
                                  <p:stCondLst>
                                    <p:cond delay="0"/>
                                  </p:stCondLst>
                                  <p:childTnLst>
                                    <p:set>
                                      <p:cBhvr>
                                        <p:cTn id="68" dur="1" fill="hold">
                                          <p:stCondLst>
                                            <p:cond delay="0"/>
                                          </p:stCondLst>
                                        </p:cTn>
                                        <p:tgtEl>
                                          <p:spTgt spid="225"/>
                                        </p:tgtEl>
                                        <p:attrNameLst>
                                          <p:attrName>style.visibility</p:attrName>
                                        </p:attrNameLst>
                                      </p:cBhvr>
                                      <p:to>
                                        <p:strVal val="visible"/>
                                      </p:to>
                                    </p:set>
                                    <p:animEffect transition="in" filter="wipe(up)">
                                      <p:cBhvr>
                                        <p:cTn id="69" dur="500"/>
                                        <p:tgtEl>
                                          <p:spTgt spid="225"/>
                                        </p:tgtEl>
                                      </p:cBhvr>
                                    </p:animEffect>
                                  </p:childTnLst>
                                </p:cTn>
                              </p:par>
                            </p:childTnLst>
                          </p:cTn>
                        </p:par>
                        <p:par>
                          <p:cTn id="70" fill="hold">
                            <p:stCondLst>
                              <p:cond delay="1250"/>
                            </p:stCondLst>
                            <p:childTnLst>
                              <p:par>
                                <p:cTn id="71" presetID="10" presetClass="entr" presetSubtype="0" fill="hold" grpId="0" nodeType="afterEffect">
                                  <p:stCondLst>
                                    <p:cond delay="0"/>
                                  </p:stCondLst>
                                  <p:childTnLst>
                                    <p:set>
                                      <p:cBhvr>
                                        <p:cTn id="72" dur="1" fill="hold">
                                          <p:stCondLst>
                                            <p:cond delay="0"/>
                                          </p:stCondLst>
                                        </p:cTn>
                                        <p:tgtEl>
                                          <p:spTgt spid="239"/>
                                        </p:tgtEl>
                                        <p:attrNameLst>
                                          <p:attrName>style.visibility</p:attrName>
                                        </p:attrNameLst>
                                      </p:cBhvr>
                                      <p:to>
                                        <p:strVal val="visible"/>
                                      </p:to>
                                    </p:set>
                                    <p:animEffect transition="in" filter="fade">
                                      <p:cBhvr>
                                        <p:cTn id="73" dur="500"/>
                                        <p:tgtEl>
                                          <p:spTgt spid="23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30"/>
                                        </p:tgtEl>
                                        <p:attrNameLst>
                                          <p:attrName>style.visibility</p:attrName>
                                        </p:attrNameLst>
                                      </p:cBhvr>
                                      <p:to>
                                        <p:strVal val="visible"/>
                                      </p:to>
                                    </p:set>
                                    <p:animEffect transition="in" filter="fade">
                                      <p:cBhvr>
                                        <p:cTn id="76" dur="500"/>
                                        <p:tgtEl>
                                          <p:spTgt spid="23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500"/>
                                        <p:tgtEl>
                                          <p:spTgt spid="1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57"/>
                                        </p:tgtEl>
                                        <p:attrNameLst>
                                          <p:attrName>style.visibility</p:attrName>
                                        </p:attrNameLst>
                                      </p:cBhvr>
                                      <p:to>
                                        <p:strVal val="visible"/>
                                      </p:to>
                                    </p:set>
                                    <p:animEffect transition="in" filter="fade">
                                      <p:cBhvr>
                                        <p:cTn id="82" dur="500"/>
                                        <p:tgtEl>
                                          <p:spTgt spid="25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72"/>
                                        </p:tgtEl>
                                        <p:attrNameLst>
                                          <p:attrName>style.visibility</p:attrName>
                                        </p:attrNameLst>
                                      </p:cBhvr>
                                      <p:to>
                                        <p:strVal val="visible"/>
                                      </p:to>
                                    </p:set>
                                    <p:animEffect transition="in" filter="fade">
                                      <p:cBhvr>
                                        <p:cTn id="85" dur="500"/>
                                        <p:tgtEl>
                                          <p:spTgt spid="27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80"/>
                                        </p:tgtEl>
                                        <p:attrNameLst>
                                          <p:attrName>style.visibility</p:attrName>
                                        </p:attrNameLst>
                                      </p:cBhvr>
                                      <p:to>
                                        <p:strVal val="visible"/>
                                      </p:to>
                                    </p:set>
                                    <p:animEffect transition="in" filter="fade">
                                      <p:cBhvr>
                                        <p:cTn id="88" dur="500"/>
                                        <p:tgtEl>
                                          <p:spTgt spid="28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fade">
                                      <p:cBhvr>
                                        <p:cTn id="91" dur="500"/>
                                        <p:tgtEl>
                                          <p:spTgt spid="61"/>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34"/>
                                        </p:tgtEl>
                                        <p:attrNameLst>
                                          <p:attrName>style.visibility</p:attrName>
                                        </p:attrNameLst>
                                      </p:cBhvr>
                                      <p:to>
                                        <p:strVal val="visible"/>
                                      </p:to>
                                    </p:set>
                                    <p:animEffect transition="in" filter="fade">
                                      <p:cBhvr>
                                        <p:cTn id="94" dur="500"/>
                                        <p:tgtEl>
                                          <p:spTgt spid="234"/>
                                        </p:tgtEl>
                                      </p:cBhvr>
                                    </p:animEffect>
                                  </p:childTnLst>
                                </p:cTn>
                              </p:par>
                              <p:par>
                                <p:cTn id="95" presetID="10" presetClass="entr" presetSubtype="0" fill="hold" nodeType="with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fade">
                                      <p:cBhvr>
                                        <p:cTn id="97" dur="500"/>
                                        <p:tgtEl>
                                          <p:spTgt spid="19"/>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fade">
                                      <p:cBhvr>
                                        <p:cTn id="10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animBg="1"/>
      <p:bldP spid="201" grpId="1" animBg="1"/>
      <p:bldP spid="200" grpId="0" animBg="1"/>
      <p:bldP spid="200" grpId="1" animBg="1"/>
      <p:bldP spid="16" grpId="0"/>
      <p:bldP spid="198" grpId="0" animBg="1"/>
      <p:bldP spid="198" grpId="1" animBg="1"/>
      <p:bldP spid="230" grpId="0"/>
      <p:bldP spid="234" grpId="0"/>
      <p:bldP spid="239" grpId="0"/>
      <p:bldP spid="257" grpId="0"/>
      <p:bldP spid="272" grpId="0"/>
      <p:bldP spid="280" grpId="0"/>
      <p:bldP spid="61"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D7E025-31A1-48EE-931D-970E6D3EBCEA}"/>
              </a:ext>
            </a:extLst>
          </p:cNvPr>
          <p:cNvSpPr/>
          <p:nvPr/>
        </p:nvSpPr>
        <p:spPr bwMode="auto">
          <a:xfrm>
            <a:off x="0" y="961588"/>
            <a:ext cx="12192000" cy="5758807"/>
          </a:xfrm>
          <a:prstGeom prst="rect">
            <a:avLst/>
          </a:prstGeom>
          <a:solidFill>
            <a:schemeClr val="bg1"/>
          </a:solidFill>
          <a:ln>
            <a:noFill/>
          </a:ln>
          <a:effectLst>
            <a:outerShdw blurRad="292100" dist="38100" dir="3600000" sx="102000" sy="102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69" name="Connector: Elbow 68">
            <a:extLst>
              <a:ext uri="{FF2B5EF4-FFF2-40B4-BE49-F238E27FC236}">
                <a16:creationId xmlns:a16="http://schemas.microsoft.com/office/drawing/2014/main" id="{716AC3D9-8B52-4CFB-A687-36F957367FBC}"/>
              </a:ext>
            </a:extLst>
          </p:cNvPr>
          <p:cNvCxnSpPr>
            <a:cxnSpLocks/>
            <a:stCxn id="25" idx="1"/>
            <a:endCxn id="61" idx="2"/>
          </p:cNvCxnSpPr>
          <p:nvPr/>
        </p:nvCxnSpPr>
        <p:spPr>
          <a:xfrm flipH="1" flipV="1">
            <a:off x="7390578" y="2497267"/>
            <a:ext cx="3140897" cy="473474"/>
          </a:xfrm>
          <a:prstGeom prst="bentConnector4">
            <a:avLst>
              <a:gd name="adj1" fmla="val 53"/>
              <a:gd name="adj2" fmla="val 50000"/>
            </a:avLst>
          </a:prstGeom>
          <a:noFill/>
          <a:ln w="19050" cap="flat" cmpd="sng" algn="ctr">
            <a:solidFill>
              <a:srgbClr val="535353"/>
            </a:solidFill>
            <a:prstDash val="solid"/>
            <a:headEnd type="none" w="med" len="med"/>
            <a:tailEnd type="none" w="med" len="med"/>
          </a:ln>
          <a:effectLst/>
        </p:spPr>
      </p:cxnSp>
      <p:sp>
        <p:nvSpPr>
          <p:cNvPr id="7" name="Rectangle 6">
            <a:extLst>
              <a:ext uri="{FF2B5EF4-FFF2-40B4-BE49-F238E27FC236}">
                <a16:creationId xmlns:a16="http://schemas.microsoft.com/office/drawing/2014/main" id="{542FB984-5E73-470F-9BB3-520AE8768484}"/>
              </a:ext>
            </a:extLst>
          </p:cNvPr>
          <p:cNvSpPr/>
          <p:nvPr/>
        </p:nvSpPr>
        <p:spPr>
          <a:xfrm>
            <a:off x="6096000" y="964987"/>
            <a:ext cx="4703276" cy="1107996"/>
          </a:xfrm>
          <a:prstGeom prst="rect">
            <a:avLst/>
          </a:prstGeom>
        </p:spPr>
        <p:txBody>
          <a:bodyPr wrap="square" lIns="0" anchor="t"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a:ln>
                  <a:noFill/>
                </a:ln>
                <a:gradFill>
                  <a:gsLst>
                    <a:gs pos="0">
                      <a:srgbClr val="1A1A1A"/>
                    </a:gs>
                    <a:gs pos="100000">
                      <a:srgbClr val="1A1A1A"/>
                    </a:gs>
                  </a:gsLst>
                  <a:lin ang="5400000" scaled="0"/>
                </a:gradFill>
                <a:effectLst/>
                <a:uLnTx/>
                <a:uFillTx/>
                <a:latin typeface="Segoe UI"/>
                <a:ea typeface="+mn-ea"/>
                <a:cs typeface="+mn-cs"/>
              </a:rPr>
              <a:t>Strategy </a:t>
            </a:r>
            <a:r>
              <a:rPr kumimoji="0" lang="en-US" sz="2000" b="0" i="0" u="none" strike="noStrike" kern="1200" cap="none" spc="0" normalizeH="0" baseline="0" noProof="0">
                <a:ln>
                  <a:noFill/>
                </a:ln>
                <a:gradFill>
                  <a:gsLst>
                    <a:gs pos="0">
                      <a:srgbClr val="1A1A1A"/>
                    </a:gs>
                    <a:gs pos="100000">
                      <a:srgbClr val="1A1A1A"/>
                    </a:gs>
                  </a:gsLst>
                  <a:lin ang="5400000" scaled="0"/>
                </a:gradFill>
                <a:effectLst/>
                <a:uLnTx/>
                <a:uFillTx/>
                <a:latin typeface="Segoe UI"/>
                <a:ea typeface="+mn-ea"/>
                <a:cs typeface="+mn-cs"/>
              </a:rPr>
              <a:t>that builds security assurances </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gradFill>
                  <a:gsLst>
                    <a:gs pos="0">
                      <a:srgbClr val="1A1A1A"/>
                    </a:gs>
                    <a:gs pos="100000">
                      <a:srgbClr val="1A1A1A"/>
                    </a:gs>
                  </a:gsLst>
                  <a:lin ang="5400000" scaled="0"/>
                </a:gradFill>
                <a:effectLst/>
                <a:uLnTx/>
                <a:uFillTx/>
                <a:latin typeface="Segoe UI"/>
                <a:ea typeface="+mn-ea"/>
                <a:cs typeface="+mn-cs"/>
              </a:rPr>
              <a:t>for business data and applications </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gradFill>
                  <a:gsLst>
                    <a:gs pos="0">
                      <a:srgbClr val="1A1A1A"/>
                    </a:gs>
                    <a:gs pos="100000">
                      <a:srgbClr val="1A1A1A"/>
                    </a:gs>
                  </a:gsLst>
                  <a:lin ang="5400000" scaled="0"/>
                </a:gradFill>
                <a:effectLst/>
                <a:uLnTx/>
                <a:uFillTx/>
                <a:latin typeface="Segoe UI"/>
                <a:ea typeface="+mn-ea"/>
                <a:cs typeface="+mn-cs"/>
              </a:rPr>
              <a:t>on a public or untrusted network.</a:t>
            </a:r>
          </a:p>
        </p:txBody>
      </p:sp>
      <p:cxnSp>
        <p:nvCxnSpPr>
          <p:cNvPr id="60" name="Connector: Elbow 59">
            <a:extLst>
              <a:ext uri="{FF2B5EF4-FFF2-40B4-BE49-F238E27FC236}">
                <a16:creationId xmlns:a16="http://schemas.microsoft.com/office/drawing/2014/main" id="{19ED02A6-D0A8-4207-99D8-4EA2A6F97AE9}"/>
              </a:ext>
            </a:extLst>
          </p:cNvPr>
          <p:cNvCxnSpPr>
            <a:cxnSpLocks/>
            <a:stCxn id="70" idx="0"/>
            <a:endCxn id="61" idx="2"/>
          </p:cNvCxnSpPr>
          <p:nvPr/>
        </p:nvCxnSpPr>
        <p:spPr>
          <a:xfrm rot="16200000" flipV="1">
            <a:off x="7796997" y="2090848"/>
            <a:ext cx="474260" cy="1287097"/>
          </a:xfrm>
          <a:prstGeom prst="bentConnector3">
            <a:avLst>
              <a:gd name="adj1" fmla="val 50000"/>
            </a:avLst>
          </a:prstGeom>
          <a:noFill/>
          <a:ln w="19050" cap="flat" cmpd="sng" algn="ctr">
            <a:solidFill>
              <a:srgbClr val="535353"/>
            </a:solidFill>
            <a:prstDash val="solid"/>
            <a:headEnd type="none" w="med" len="med"/>
            <a:tailEnd type="none" w="med" len="med"/>
          </a:ln>
          <a:effectLst/>
        </p:spPr>
      </p:cxnSp>
      <p:cxnSp>
        <p:nvCxnSpPr>
          <p:cNvPr id="66" name="Connector: Elbow 65">
            <a:extLst>
              <a:ext uri="{FF2B5EF4-FFF2-40B4-BE49-F238E27FC236}">
                <a16:creationId xmlns:a16="http://schemas.microsoft.com/office/drawing/2014/main" id="{C3838E48-DACD-4F23-80E3-3BEF71B9CF0A}"/>
              </a:ext>
            </a:extLst>
          </p:cNvPr>
          <p:cNvCxnSpPr>
            <a:cxnSpLocks/>
            <a:stCxn id="3" idx="0"/>
            <a:endCxn id="61" idx="2"/>
          </p:cNvCxnSpPr>
          <p:nvPr/>
        </p:nvCxnSpPr>
        <p:spPr>
          <a:xfrm rot="5400000" flipH="1" flipV="1">
            <a:off x="6504531" y="2085481"/>
            <a:ext cx="474260" cy="1297833"/>
          </a:xfrm>
          <a:prstGeom prst="bentConnector3">
            <a:avLst>
              <a:gd name="adj1" fmla="val 50000"/>
            </a:avLst>
          </a:prstGeom>
          <a:noFill/>
          <a:ln w="19050" cap="flat" cmpd="sng" algn="ctr">
            <a:solidFill>
              <a:srgbClr val="535353"/>
            </a:solidFill>
            <a:prstDash val="solid"/>
            <a:headEnd type="none" w="med" len="med"/>
            <a:tailEnd type="none" w="med" len="med"/>
          </a:ln>
          <a:effectLst/>
        </p:spPr>
      </p:cxnSp>
      <p:sp>
        <p:nvSpPr>
          <p:cNvPr id="61" name="Rectangle 60">
            <a:extLst>
              <a:ext uri="{FF2B5EF4-FFF2-40B4-BE49-F238E27FC236}">
                <a16:creationId xmlns:a16="http://schemas.microsoft.com/office/drawing/2014/main" id="{BEF86B02-7A91-4A3D-BE2D-6EB1BEA0C982}"/>
              </a:ext>
            </a:extLst>
          </p:cNvPr>
          <p:cNvSpPr/>
          <p:nvPr/>
        </p:nvSpPr>
        <p:spPr>
          <a:xfrm>
            <a:off x="6747983" y="2189490"/>
            <a:ext cx="1285190" cy="307777"/>
          </a:xfrm>
          <a:prstGeom prst="rect">
            <a:avLst/>
          </a:prstGeom>
          <a:solidFill>
            <a:schemeClr val="bg1"/>
          </a:solidFill>
        </p:spPr>
        <p:txBody>
          <a:bodyPr wrap="square" tIns="0" bIns="0" anchor="ctr" anchorCtr="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2000" b="1" i="1" u="none" strike="noStrike" kern="1200" cap="none" spc="0" normalizeH="0" baseline="0" noProof="0">
                <a:ln>
                  <a:noFill/>
                </a:ln>
                <a:gradFill>
                  <a:gsLst>
                    <a:gs pos="0">
                      <a:srgbClr val="1A1A1A"/>
                    </a:gs>
                    <a:gs pos="100000">
                      <a:srgbClr val="1A1A1A"/>
                    </a:gs>
                  </a:gsLst>
                  <a:lin ang="5400000" scaled="0"/>
                </a:gradFill>
                <a:effectLst/>
                <a:uLnTx/>
                <a:uFillTx/>
                <a:latin typeface="Segoe UI" panose="020B0502040204020203" pitchFamily="34" charset="0"/>
                <a:ea typeface="+mn-ea"/>
                <a:cs typeface="Segoe UI" panose="020B0502040204020203" pitchFamily="34" charset="0"/>
              </a:rPr>
              <a:t>Leads to </a:t>
            </a:r>
          </a:p>
        </p:txBody>
      </p:sp>
      <p:sp>
        <p:nvSpPr>
          <p:cNvPr id="59" name="Rectangle 58">
            <a:extLst>
              <a:ext uri="{FF2B5EF4-FFF2-40B4-BE49-F238E27FC236}">
                <a16:creationId xmlns:a16="http://schemas.microsoft.com/office/drawing/2014/main" id="{1BAD86E2-E21D-4B98-A2D3-58C5B27500C9}"/>
              </a:ext>
            </a:extLst>
          </p:cNvPr>
          <p:cNvSpPr/>
          <p:nvPr/>
        </p:nvSpPr>
        <p:spPr bwMode="auto">
          <a:xfrm>
            <a:off x="4701336" y="5655359"/>
            <a:ext cx="7104584" cy="374958"/>
          </a:xfrm>
          <a:prstGeom prst="rect">
            <a:avLst/>
          </a:prstGeom>
          <a:ln w="19050">
            <a:noFill/>
            <a:prstDash val="solid"/>
            <a:headEnd type="none" w="med" len="med"/>
            <a:tailEnd type="none" w="med" len="med"/>
          </a:ln>
          <a:effectLst>
            <a:outerShdw blurRad="190500" dist="38100" dir="2400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118872" rIns="91440" bIns="146304" numCol="1" spcCol="0" rtlCol="0" fromWordArt="0" anchor="ctr" anchorCtr="1"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ts val="300"/>
              </a:spcAft>
              <a:buClrTx/>
              <a:buSzTx/>
              <a:buFontTx/>
              <a:buNone/>
              <a:tabLst/>
              <a:defRPr/>
            </a:pPr>
            <a:r>
              <a:rPr kumimoji="0" lang="en-US" sz="1600" b="1" i="0" u="none" strike="noStrike" kern="1200" cap="none" spc="0" normalizeH="0" baseline="0" noProof="0">
                <a:ln>
                  <a:noFill/>
                </a:ln>
                <a:gradFill>
                  <a:gsLst>
                    <a:gs pos="0">
                      <a:srgbClr val="0078D4"/>
                    </a:gs>
                    <a:gs pos="100000">
                      <a:srgbClr val="0078D4"/>
                    </a:gs>
                  </a:gsLst>
                  <a:lin ang="5400000" scaled="1"/>
                </a:gradFill>
                <a:effectLst/>
                <a:uLnTx/>
                <a:uFillTx/>
                <a:latin typeface="Segoe UI"/>
                <a:ea typeface="+mn-ea"/>
                <a:cs typeface="Segoe UI" panose="020B0502040204020203" pitchFamily="34" charset="0"/>
              </a:rPr>
              <a:t>Increases security</a:t>
            </a:r>
          </a:p>
        </p:txBody>
      </p:sp>
      <p:sp>
        <p:nvSpPr>
          <p:cNvPr id="90" name="Rectangle 89">
            <a:extLst>
              <a:ext uri="{FF2B5EF4-FFF2-40B4-BE49-F238E27FC236}">
                <a16:creationId xmlns:a16="http://schemas.microsoft.com/office/drawing/2014/main" id="{D29316C4-D4CB-4D76-AB49-811FEB91D8F8}"/>
              </a:ext>
            </a:extLst>
          </p:cNvPr>
          <p:cNvSpPr/>
          <p:nvPr/>
        </p:nvSpPr>
        <p:spPr bwMode="auto">
          <a:xfrm>
            <a:off x="4701334" y="6124055"/>
            <a:ext cx="7104584" cy="374958"/>
          </a:xfrm>
          <a:prstGeom prst="rect">
            <a:avLst/>
          </a:prstGeom>
          <a:ln w="19050">
            <a:noFill/>
            <a:prstDash val="solid"/>
            <a:headEnd type="none" w="med" len="med"/>
            <a:tailEnd type="none" w="med" len="med"/>
          </a:ln>
          <a:effectLst>
            <a:outerShdw blurRad="190500" dist="38100" dir="2400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118872" rIns="91440" bIns="146304" numCol="1" spcCol="0" rtlCol="0" fromWordArt="0" anchor="ctr" anchorCtr="1"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ts val="300"/>
              </a:spcAft>
              <a:buClrTx/>
              <a:buSzTx/>
              <a:buFontTx/>
              <a:buNone/>
              <a:tabLst/>
              <a:defRPr/>
            </a:pPr>
            <a:r>
              <a:rPr kumimoji="0" lang="en-US" sz="1600" b="1" i="0" u="none" strike="noStrike" kern="1200" cap="none" spc="0" normalizeH="0" baseline="0" noProof="0">
                <a:ln>
                  <a:noFill/>
                </a:ln>
                <a:gradFill>
                  <a:gsLst>
                    <a:gs pos="0">
                      <a:srgbClr val="0078D4"/>
                    </a:gs>
                    <a:gs pos="100000">
                      <a:srgbClr val="0078D4"/>
                    </a:gs>
                  </a:gsLst>
                  <a:lin ang="5400000" scaled="1"/>
                </a:gradFill>
                <a:effectLst/>
                <a:uLnTx/>
                <a:uFillTx/>
                <a:latin typeface="Segoe UI"/>
                <a:ea typeface="+mn-ea"/>
                <a:cs typeface="Segoe UI" panose="020B0502040204020203" pitchFamily="34" charset="0"/>
              </a:rPr>
              <a:t>Increases productivity</a:t>
            </a:r>
          </a:p>
        </p:txBody>
      </p:sp>
      <p:pic>
        <p:nvPicPr>
          <p:cNvPr id="91" name="Picture 90">
            <a:extLst>
              <a:ext uri="{FF2B5EF4-FFF2-40B4-BE49-F238E27FC236}">
                <a16:creationId xmlns:a16="http://schemas.microsoft.com/office/drawing/2014/main" id="{B10462CB-9262-45B3-B922-5BEA4694C0E5}"/>
              </a:ext>
            </a:extLst>
          </p:cNvPr>
          <p:cNvPicPr>
            <a:picLocks noChangeAspect="1"/>
          </p:cNvPicPr>
          <p:nvPr/>
        </p:nvPicPr>
        <p:blipFill>
          <a:blip r:embed="rId3"/>
          <a:stretch>
            <a:fillRect/>
          </a:stretch>
        </p:blipFill>
        <p:spPr>
          <a:xfrm>
            <a:off x="927571" y="1789121"/>
            <a:ext cx="3580886" cy="3585520"/>
          </a:xfrm>
          <a:prstGeom prst="rect">
            <a:avLst/>
          </a:prstGeom>
        </p:spPr>
      </p:pic>
      <p:sp>
        <p:nvSpPr>
          <p:cNvPr id="3" name="Rectangle 2">
            <a:extLst>
              <a:ext uri="{FF2B5EF4-FFF2-40B4-BE49-F238E27FC236}">
                <a16:creationId xmlns:a16="http://schemas.microsoft.com/office/drawing/2014/main" id="{C67DF7D2-8487-4107-9CAA-11632B0C0395}"/>
              </a:ext>
            </a:extLst>
          </p:cNvPr>
          <p:cNvSpPr/>
          <p:nvPr/>
        </p:nvSpPr>
        <p:spPr>
          <a:xfrm>
            <a:off x="4701335" y="2971527"/>
            <a:ext cx="2782820" cy="1923604"/>
          </a:xfrm>
          <a:prstGeom prst="rect">
            <a:avLst/>
          </a:prstGeom>
        </p:spPr>
        <p:txBody>
          <a:bodyPr wrap="square" lIns="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a:ln>
                  <a:noFill/>
                </a:ln>
                <a:gradFill>
                  <a:gsLst>
                    <a:gs pos="0">
                      <a:srgbClr val="1A1A1A"/>
                    </a:gs>
                    <a:gs pos="100000">
                      <a:srgbClr val="1A1A1A"/>
                    </a:gs>
                  </a:gsLst>
                  <a:lin ang="5400000" scaled="1"/>
                </a:gradFill>
                <a:effectLst/>
                <a:uLnTx/>
                <a:uFillTx/>
                <a:latin typeface="Segoe UI"/>
                <a:ea typeface="+mn-ea"/>
                <a:cs typeface="+mn-cs"/>
              </a:rPr>
              <a:t>Productivity Security</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a:ln>
                  <a:noFill/>
                </a:ln>
                <a:gradFill>
                  <a:gsLst>
                    <a:gs pos="0">
                      <a:srgbClr val="1A1A1A"/>
                    </a:gs>
                    <a:gs pos="100000">
                      <a:srgbClr val="1A1A1A"/>
                    </a:gs>
                  </a:gsLst>
                  <a:lin ang="5400000" scaled="1"/>
                </a:gradFill>
                <a:effectLst/>
                <a:uLnTx/>
                <a:uFillTx/>
                <a:latin typeface="Segoe UI Semibold"/>
                <a:ea typeface="+mn-ea"/>
                <a:cs typeface="Segoe UI Semibold" panose="020B0702040204020203" pitchFamily="34" charset="0"/>
              </a:rPr>
              <a:t>Policy Driven Access Architecture for Employees &amp; Partners: </a:t>
            </a:r>
          </a:p>
          <a:p>
            <a:pPr marL="225425" marR="0" lvl="0" indent="-225425"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200" b="0" i="0" u="none" strike="noStrike" kern="1200" cap="none" spc="0" normalizeH="0" baseline="0" noProof="0">
                <a:ln>
                  <a:noFill/>
                </a:ln>
                <a:gradFill>
                  <a:gsLst>
                    <a:gs pos="0">
                      <a:srgbClr val="1A1A1A"/>
                    </a:gs>
                    <a:gs pos="100000">
                      <a:srgbClr val="1A1A1A"/>
                    </a:gs>
                  </a:gsLst>
                  <a:lin ang="5400000" scaled="1"/>
                </a:gradFill>
                <a:effectLst/>
                <a:uLnTx/>
                <a:uFillTx/>
                <a:latin typeface="Segoe UI"/>
                <a:ea typeface="+mn-ea"/>
                <a:cs typeface="Segoe UI Semibold" panose="020B0702040204020203" pitchFamily="34" charset="0"/>
              </a:rPr>
              <a:t>Explicitly validate trust</a:t>
            </a:r>
            <a:br>
              <a:rPr kumimoji="0" lang="en-US" sz="1200" b="0" i="0" u="none" strike="noStrike" kern="1200" cap="none" spc="0" normalizeH="0" baseline="0" noProof="0">
                <a:ln>
                  <a:noFill/>
                </a:ln>
                <a:gradFill>
                  <a:gsLst>
                    <a:gs pos="0">
                      <a:srgbClr val="1A1A1A"/>
                    </a:gs>
                    <a:gs pos="100000">
                      <a:srgbClr val="1A1A1A"/>
                    </a:gs>
                  </a:gsLst>
                  <a:lin ang="5400000" scaled="1"/>
                </a:gradFill>
                <a:effectLst/>
                <a:uLnTx/>
                <a:uFillTx/>
                <a:latin typeface="Segoe UI"/>
                <a:ea typeface="+mn-ea"/>
                <a:cs typeface="Segoe UI Semibold" panose="020B0702040204020203" pitchFamily="34" charset="0"/>
              </a:rPr>
            </a:br>
            <a:r>
              <a:rPr kumimoji="0" lang="en-US" sz="1200" b="0" i="0" u="none" strike="noStrike" kern="1200" cap="none" spc="0" normalizeH="0" baseline="0" noProof="0">
                <a:ln>
                  <a:noFill/>
                </a:ln>
                <a:gradFill>
                  <a:gsLst>
                    <a:gs pos="0">
                      <a:srgbClr val="1A1A1A"/>
                    </a:gs>
                    <a:gs pos="100000">
                      <a:srgbClr val="1A1A1A"/>
                    </a:gs>
                  </a:gsLst>
                  <a:lin ang="5400000" scaled="1"/>
                </a:gradFill>
                <a:effectLst/>
                <a:uLnTx/>
                <a:uFillTx/>
                <a:latin typeface="Segoe UI"/>
                <a:ea typeface="+mn-ea"/>
                <a:cs typeface="Segoe UI Semibold" panose="020B0702040204020203" pitchFamily="34" charset="0"/>
              </a:rPr>
              <a:t>of access requests</a:t>
            </a:r>
          </a:p>
          <a:p>
            <a:pPr marL="225425" marR="0" lvl="0" indent="-225425"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200" b="0" i="0" u="none" strike="noStrike" kern="1200" cap="none" spc="0" normalizeH="0" baseline="0" noProof="0">
                <a:ln>
                  <a:noFill/>
                </a:ln>
                <a:gradFill>
                  <a:gsLst>
                    <a:gs pos="0">
                      <a:srgbClr val="1A1A1A"/>
                    </a:gs>
                    <a:gs pos="100000">
                      <a:srgbClr val="1A1A1A"/>
                    </a:gs>
                  </a:gsLst>
                  <a:lin ang="5400000" scaled="1"/>
                </a:gradFill>
                <a:effectLst/>
                <a:uLnTx/>
                <a:uFillTx/>
                <a:latin typeface="Segoe UI"/>
                <a:ea typeface="+mn-ea"/>
                <a:cs typeface="Segoe UI Semibold" panose="020B0702040204020203" pitchFamily="34" charset="0"/>
              </a:rPr>
              <a:t>Dynamically address </a:t>
            </a:r>
            <a:br>
              <a:rPr kumimoji="0" lang="en-US" sz="1200" b="0" i="0" u="none" strike="noStrike" kern="1200" cap="none" spc="0" normalizeH="0" baseline="0" noProof="0">
                <a:ln>
                  <a:noFill/>
                </a:ln>
                <a:gradFill>
                  <a:gsLst>
                    <a:gs pos="0">
                      <a:srgbClr val="1A1A1A"/>
                    </a:gs>
                    <a:gs pos="100000">
                      <a:srgbClr val="1A1A1A"/>
                    </a:gs>
                  </a:gsLst>
                  <a:lin ang="5400000" scaled="1"/>
                </a:gradFill>
                <a:effectLst/>
                <a:uLnTx/>
                <a:uFillTx/>
                <a:latin typeface="Segoe UI"/>
                <a:ea typeface="+mn-ea"/>
                <a:cs typeface="Segoe UI Semibold" panose="020B0702040204020203" pitchFamily="34" charset="0"/>
              </a:rPr>
            </a:br>
            <a:r>
              <a:rPr kumimoji="0" lang="en-US" sz="1200" b="0" i="0" u="none" strike="noStrike" kern="1200" cap="none" spc="0" normalizeH="0" baseline="0" noProof="0">
                <a:ln>
                  <a:noFill/>
                </a:ln>
                <a:gradFill>
                  <a:gsLst>
                    <a:gs pos="0">
                      <a:srgbClr val="1A1A1A"/>
                    </a:gs>
                    <a:gs pos="100000">
                      <a:srgbClr val="1A1A1A"/>
                    </a:gs>
                  </a:gsLst>
                  <a:lin ang="5400000" scaled="1"/>
                </a:gradFill>
                <a:effectLst/>
                <a:uLnTx/>
                <a:uFillTx/>
                <a:latin typeface="Segoe UI"/>
                <a:ea typeface="+mn-ea"/>
                <a:cs typeface="Segoe UI Semibold" panose="020B0702040204020203" pitchFamily="34" charset="0"/>
              </a:rPr>
              <a:t>insufficient trust</a:t>
            </a:r>
            <a:endParaRPr kumimoji="0" lang="en-US" sz="1100" b="0" i="0" u="none" strike="noStrike" kern="1200" cap="none" spc="0" normalizeH="0" baseline="0" noProof="0">
              <a:ln>
                <a:noFill/>
              </a:ln>
              <a:gradFill>
                <a:gsLst>
                  <a:gs pos="0">
                    <a:srgbClr val="1A1A1A"/>
                  </a:gs>
                  <a:gs pos="100000">
                    <a:srgbClr val="1A1A1A"/>
                  </a:gs>
                </a:gsLst>
                <a:lin ang="5400000" scaled="1"/>
              </a:gradFill>
              <a:effectLst/>
              <a:uLnTx/>
              <a:uFillTx/>
              <a:latin typeface="Segoe UI"/>
              <a:ea typeface="+mn-ea"/>
              <a:cs typeface="Segoe UI Semibold" panose="020B0702040204020203" pitchFamily="34" charset="0"/>
            </a:endParaRPr>
          </a:p>
        </p:txBody>
      </p:sp>
      <p:sp>
        <p:nvSpPr>
          <p:cNvPr id="70" name="Rectangle 69">
            <a:extLst>
              <a:ext uri="{FF2B5EF4-FFF2-40B4-BE49-F238E27FC236}">
                <a16:creationId xmlns:a16="http://schemas.microsoft.com/office/drawing/2014/main" id="{312C1D3B-D1ED-4A08-9CBC-B611E6F69050}"/>
              </a:ext>
            </a:extLst>
          </p:cNvPr>
          <p:cNvSpPr/>
          <p:nvPr/>
        </p:nvSpPr>
        <p:spPr>
          <a:xfrm>
            <a:off x="7622226" y="2971527"/>
            <a:ext cx="2110898" cy="2185214"/>
          </a:xfrm>
          <a:prstGeom prst="rect">
            <a:avLst/>
          </a:prstGeom>
        </p:spPr>
        <p:txBody>
          <a:bodyPr wrap="square" lIns="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a:ln>
                  <a:noFill/>
                </a:ln>
                <a:gradFill>
                  <a:gsLst>
                    <a:gs pos="0">
                      <a:srgbClr val="1A1A1A"/>
                    </a:gs>
                    <a:gs pos="100000">
                      <a:srgbClr val="1A1A1A"/>
                    </a:gs>
                  </a:gsLst>
                  <a:lin ang="5400000" scaled="1"/>
                </a:gradFill>
                <a:effectLst/>
                <a:uLnTx/>
                <a:uFillTx/>
                <a:latin typeface="Segoe UI"/>
                <a:ea typeface="+mn-ea"/>
                <a:cs typeface="+mn-cs"/>
              </a:rPr>
              <a:t>Modern SOC</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a:ln>
                  <a:noFill/>
                </a:ln>
                <a:gradFill>
                  <a:gsLst>
                    <a:gs pos="0">
                      <a:srgbClr val="1A1A1A"/>
                    </a:gs>
                    <a:gs pos="100000">
                      <a:srgbClr val="1A1A1A"/>
                    </a:gs>
                  </a:gsLst>
                  <a:lin ang="5400000" scaled="1"/>
                </a:gradFill>
                <a:effectLst/>
                <a:uLnTx/>
                <a:uFillTx/>
                <a:latin typeface="Segoe UI Semibold"/>
                <a:ea typeface="+mn-ea"/>
                <a:cs typeface="Segoe UI Semibold" panose="020B0702040204020203" pitchFamily="34" charset="0"/>
              </a:rPr>
              <a:t>Pervasive detection &amp; response </a:t>
            </a:r>
          </a:p>
          <a:p>
            <a:pPr marL="225425" marR="0" lvl="0" indent="-225425"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1200" b="0" i="0" u="none" strike="noStrike" kern="1200" cap="none" spc="0" normalizeH="0" baseline="0" noProof="0">
                <a:ln>
                  <a:noFill/>
                </a:ln>
                <a:gradFill>
                  <a:gsLst>
                    <a:gs pos="0">
                      <a:srgbClr val="1A1A1A"/>
                    </a:gs>
                    <a:gs pos="100000">
                      <a:srgbClr val="1A1A1A"/>
                    </a:gs>
                  </a:gsLst>
                  <a:lin ang="5400000" scaled="1"/>
                </a:gradFill>
                <a:effectLst/>
                <a:uLnTx/>
                <a:uFillTx/>
                <a:latin typeface="Segoe UI"/>
                <a:ea typeface="+mn-ea"/>
                <a:cs typeface="Segoe UI Semibold" panose="020B0702040204020203" pitchFamily="34" charset="0"/>
              </a:rPr>
              <a:t>Deep asset visibility inside &amp; outside the firewall</a:t>
            </a:r>
          </a:p>
          <a:p>
            <a:pPr marL="225425" marR="0" lvl="0" indent="-225425"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1200" b="0" i="0" u="none" strike="noStrike" kern="1200" cap="none" spc="0" normalizeH="0" baseline="0" noProof="0">
                <a:ln>
                  <a:noFill/>
                </a:ln>
                <a:gradFill>
                  <a:gsLst>
                    <a:gs pos="0">
                      <a:srgbClr val="1A1A1A"/>
                    </a:gs>
                    <a:gs pos="100000">
                      <a:srgbClr val="1A1A1A"/>
                    </a:gs>
                  </a:gsLst>
                  <a:lin ang="5400000" scaled="1"/>
                </a:gradFill>
                <a:effectLst/>
                <a:uLnTx/>
                <a:uFillTx/>
                <a:latin typeface="Segoe UI"/>
                <a:ea typeface="+mn-ea"/>
                <a:cs typeface="Segoe UI Semibold" panose="020B0702040204020203" pitchFamily="34" charset="0"/>
              </a:rPr>
              <a:t>Rapid remediation with automation and integrated workflows</a:t>
            </a:r>
          </a:p>
        </p:txBody>
      </p:sp>
      <p:sp>
        <p:nvSpPr>
          <p:cNvPr id="25" name="Rectangle 24">
            <a:extLst>
              <a:ext uri="{FF2B5EF4-FFF2-40B4-BE49-F238E27FC236}">
                <a16:creationId xmlns:a16="http://schemas.microsoft.com/office/drawing/2014/main" id="{D0A16A54-9186-427A-80AD-91F94DCB2C60}"/>
              </a:ext>
            </a:extLst>
          </p:cNvPr>
          <p:cNvSpPr/>
          <p:nvPr/>
        </p:nvSpPr>
        <p:spPr>
          <a:xfrm>
            <a:off x="10046515" y="2970741"/>
            <a:ext cx="2000485" cy="2154436"/>
          </a:xfrm>
          <a:custGeom>
            <a:avLst/>
            <a:gdLst>
              <a:gd name="connsiteX0" fmla="*/ 0 w 2000485"/>
              <a:gd name="connsiteY0" fmla="*/ 0 h 2677656"/>
              <a:gd name="connsiteX1" fmla="*/ 2000485 w 2000485"/>
              <a:gd name="connsiteY1" fmla="*/ 0 h 2677656"/>
              <a:gd name="connsiteX2" fmla="*/ 2000485 w 2000485"/>
              <a:gd name="connsiteY2" fmla="*/ 2677656 h 2677656"/>
              <a:gd name="connsiteX3" fmla="*/ 0 w 2000485"/>
              <a:gd name="connsiteY3" fmla="*/ 2677656 h 2677656"/>
              <a:gd name="connsiteX4" fmla="*/ 0 w 2000485"/>
              <a:gd name="connsiteY4" fmla="*/ 0 h 2677656"/>
              <a:gd name="connsiteX0" fmla="*/ 0 w 2000485"/>
              <a:gd name="connsiteY0" fmla="*/ 785 h 2678441"/>
              <a:gd name="connsiteX1" fmla="*/ 484960 w 2000485"/>
              <a:gd name="connsiteY1" fmla="*/ 0 h 2678441"/>
              <a:gd name="connsiteX2" fmla="*/ 2000485 w 2000485"/>
              <a:gd name="connsiteY2" fmla="*/ 785 h 2678441"/>
              <a:gd name="connsiteX3" fmla="*/ 2000485 w 2000485"/>
              <a:gd name="connsiteY3" fmla="*/ 2678441 h 2678441"/>
              <a:gd name="connsiteX4" fmla="*/ 0 w 2000485"/>
              <a:gd name="connsiteY4" fmla="*/ 2678441 h 2678441"/>
              <a:gd name="connsiteX5" fmla="*/ 0 w 2000485"/>
              <a:gd name="connsiteY5" fmla="*/ 785 h 267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485" h="2678441">
                <a:moveTo>
                  <a:pt x="0" y="785"/>
                </a:moveTo>
                <a:lnTo>
                  <a:pt x="484960" y="0"/>
                </a:lnTo>
                <a:lnTo>
                  <a:pt x="2000485" y="785"/>
                </a:lnTo>
                <a:lnTo>
                  <a:pt x="2000485" y="2678441"/>
                </a:lnTo>
                <a:lnTo>
                  <a:pt x="0" y="2678441"/>
                </a:lnTo>
                <a:lnTo>
                  <a:pt x="0" y="785"/>
                </a:lnTo>
                <a:close/>
              </a:path>
            </a:pathLst>
          </a:custGeom>
        </p:spPr>
        <p:txBody>
          <a:bodyPr wrap="square" lIns="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a:ln>
                  <a:noFill/>
                </a:ln>
                <a:gradFill>
                  <a:gsLst>
                    <a:gs pos="0">
                      <a:srgbClr val="1A1A1A"/>
                    </a:gs>
                    <a:gs pos="100000">
                      <a:srgbClr val="1A1A1A"/>
                    </a:gs>
                  </a:gsLst>
                  <a:lin ang="5400000" scaled="1"/>
                </a:gradFill>
                <a:effectLst/>
                <a:uLnTx/>
                <a:uFillTx/>
                <a:latin typeface="Segoe UI"/>
                <a:ea typeface="+mn-ea"/>
                <a:cs typeface="+mn-cs"/>
              </a:rPr>
              <a:t>And More</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200" b="0" i="1" u="none" strike="noStrike" kern="1200" cap="none" spc="0" normalizeH="0" baseline="0" noProof="0">
                <a:ln>
                  <a:noFill/>
                </a:ln>
                <a:gradFill>
                  <a:gsLst>
                    <a:gs pos="0">
                      <a:srgbClr val="1A1A1A"/>
                    </a:gs>
                    <a:gs pos="100000">
                      <a:srgbClr val="1A1A1A"/>
                    </a:gs>
                  </a:gsLst>
                  <a:lin ang="5400000" scaled="1"/>
                </a:gradFill>
                <a:effectLst/>
                <a:uLnTx/>
                <a:uFillTx/>
                <a:latin typeface="Segoe UI"/>
                <a:ea typeface="+mn-ea"/>
                <a:cs typeface="Segoe UI Semibold" panose="020B0702040204020203" pitchFamily="34" charset="0"/>
              </a:rPr>
              <a:t>Datacenter Access &amp; Isolation Architecture</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200" b="0" i="1" u="none" strike="noStrike" kern="1200" cap="none" spc="0" normalizeH="0" baseline="0" noProof="0">
                <a:ln>
                  <a:noFill/>
                </a:ln>
                <a:gradFill>
                  <a:gsLst>
                    <a:gs pos="0">
                      <a:srgbClr val="1A1A1A"/>
                    </a:gs>
                    <a:gs pos="100000">
                      <a:srgbClr val="1A1A1A"/>
                    </a:gs>
                  </a:gsLst>
                  <a:lin ang="5400000" scaled="1"/>
                </a:gradFill>
                <a:effectLst/>
                <a:uLnTx/>
                <a:uFillTx/>
                <a:latin typeface="Segoe UI"/>
                <a:ea typeface="+mn-ea"/>
                <a:cs typeface="Segoe UI Semibold" panose="020B0702040204020203" pitchFamily="34" charset="0"/>
              </a:rPr>
              <a:t>Internet of Things / Operational Technology</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200" b="0" i="1" u="none" strike="noStrike" kern="1200" cap="none" spc="0" normalizeH="0" baseline="0" noProof="0">
                <a:ln>
                  <a:noFill/>
                </a:ln>
                <a:gradFill>
                  <a:gsLst>
                    <a:gs pos="0">
                      <a:srgbClr val="1A1A1A"/>
                    </a:gs>
                    <a:gs pos="100000">
                      <a:srgbClr val="1A1A1A"/>
                    </a:gs>
                  </a:gsLst>
                  <a:lin ang="5400000" scaled="1"/>
                </a:gradFill>
                <a:effectLst/>
                <a:uLnTx/>
                <a:uFillTx/>
                <a:latin typeface="Segoe UI"/>
                <a:ea typeface="+mn-ea"/>
                <a:cs typeface="Segoe UI Semibold" panose="020B0702040204020203" pitchFamily="34" charset="0"/>
              </a:rPr>
              <a:t>And more…</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600" b="0" i="1" u="none" strike="noStrike" kern="1200" cap="none" spc="0" normalizeH="0" baseline="0" noProof="0">
              <a:ln>
                <a:noFill/>
              </a:ln>
              <a:gradFill>
                <a:gsLst>
                  <a:gs pos="0">
                    <a:srgbClr val="1A1A1A"/>
                  </a:gs>
                  <a:gs pos="100000">
                    <a:srgbClr val="1A1A1A"/>
                  </a:gs>
                </a:gsLst>
                <a:lin ang="5400000" scaled="1"/>
              </a:gradFill>
              <a:effectLst/>
              <a:uLnTx/>
              <a:uFillTx/>
              <a:latin typeface="Segoe UI"/>
              <a:ea typeface="+mn-ea"/>
              <a:cs typeface="Segoe UI Semibold" panose="020B0702040204020203" pitchFamily="34" charset="0"/>
            </a:endParaRPr>
          </a:p>
        </p:txBody>
      </p:sp>
      <p:sp>
        <p:nvSpPr>
          <p:cNvPr id="16" name="Title 1">
            <a:extLst>
              <a:ext uri="{FF2B5EF4-FFF2-40B4-BE49-F238E27FC236}">
                <a16:creationId xmlns:a16="http://schemas.microsoft.com/office/drawing/2014/main" id="{CE148B42-62F4-43E3-9CE5-3309D366947D}"/>
              </a:ext>
            </a:extLst>
          </p:cNvPr>
          <p:cNvSpPr txBox="1">
            <a:spLocks/>
          </p:cNvSpPr>
          <p:nvPr/>
        </p:nvSpPr>
        <p:spPr>
          <a:xfrm>
            <a:off x="577482" y="217752"/>
            <a:ext cx="5419008" cy="553999"/>
          </a:xfrm>
          <a:prstGeom prst="rect">
            <a:avLst/>
          </a:prstGeom>
        </p:spPr>
        <p:txBody>
          <a:bodyPr vert="horz" wrap="square" lIns="0" tIns="0" rIns="0" bIns="0" rtlCol="0" anchor="t">
            <a:spAutoFit/>
          </a:bodyPr>
          <a:lstStyle>
            <a:lvl1pPr algn="l" defTabSz="932719" rtl="0" eaLnBrk="1" latinLnBrk="0" hangingPunct="1">
              <a:lnSpc>
                <a:spcPct val="100000"/>
              </a:lnSpc>
              <a:spcBef>
                <a:spcPct val="0"/>
              </a:spcBef>
              <a:buNone/>
              <a:defRPr lang="en-US" sz="3600" b="1" kern="1200" cap="none" spc="-51"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GB"/>
              <a:t>Zero Trust</a:t>
            </a:r>
          </a:p>
        </p:txBody>
      </p:sp>
    </p:spTree>
    <p:extLst>
      <p:ext uri="{BB962C8B-B14F-4D97-AF65-F5344CB8AC3E}">
        <p14:creationId xmlns:p14="http://schemas.microsoft.com/office/powerpoint/2010/main" val="36160096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right)">
                                      <p:cBhvr>
                                        <p:cTn id="11" dur="500"/>
                                        <p:tgtEl>
                                          <p:spTgt spid="6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500"/>
                                        <p:tgtEl>
                                          <p:spTgt spid="9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wipe(up)">
                                      <p:cBhvr>
                                        <p:cTn id="27" dur="500"/>
                                        <p:tgtEl>
                                          <p:spTgt spid="60"/>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fade">
                                      <p:cBhvr>
                                        <p:cTn id="31" dur="500"/>
                                        <p:tgtEl>
                                          <p:spTgt spid="70"/>
                                        </p:tgtEl>
                                      </p:cBhvr>
                                    </p:animEffect>
                                  </p:childTnLst>
                                </p:cTn>
                              </p:par>
                            </p:childTnLst>
                          </p:cTn>
                        </p:par>
                        <p:par>
                          <p:cTn id="32" fill="hold">
                            <p:stCondLst>
                              <p:cond delay="1000"/>
                            </p:stCondLst>
                            <p:childTnLst>
                              <p:par>
                                <p:cTn id="33" presetID="22" presetClass="entr" presetSubtype="8"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left)">
                                      <p:cBhvr>
                                        <p:cTn id="35" dur="500"/>
                                        <p:tgtEl>
                                          <p:spTgt spid="6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9" grpId="0" animBg="1"/>
      <p:bldP spid="90" grpId="0" animBg="1"/>
      <p:bldP spid="3" grpId="0"/>
      <p:bldP spid="70"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565508-CE41-4EF7-A3CC-3ED5C5F63607}"/>
              </a:ext>
            </a:extLst>
          </p:cNvPr>
          <p:cNvSpPr/>
          <p:nvPr/>
        </p:nvSpPr>
        <p:spPr bwMode="auto">
          <a:xfrm>
            <a:off x="0" y="961588"/>
            <a:ext cx="12192000" cy="5758807"/>
          </a:xfrm>
          <a:prstGeom prst="rect">
            <a:avLst/>
          </a:prstGeom>
          <a:solidFill>
            <a:schemeClr val="bg1"/>
          </a:solidFill>
          <a:ln>
            <a:noFill/>
          </a:ln>
          <a:effectLst>
            <a:outerShdw blurRad="292100" dist="38100" dir="3600000" sx="102000" sy="102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8" name="Rectangle 57">
            <a:extLst>
              <a:ext uri="{FF2B5EF4-FFF2-40B4-BE49-F238E27FC236}">
                <a16:creationId xmlns:a16="http://schemas.microsoft.com/office/drawing/2014/main" id="{748E895A-0116-47BB-8D6C-8E19EBF806CD}"/>
              </a:ext>
            </a:extLst>
          </p:cNvPr>
          <p:cNvSpPr/>
          <p:nvPr/>
        </p:nvSpPr>
        <p:spPr bwMode="auto">
          <a:xfrm>
            <a:off x="2599877" y="2212609"/>
            <a:ext cx="4856218" cy="3215108"/>
          </a:xfrm>
          <a:prstGeom prst="rect">
            <a:avLst/>
          </a:prstGeom>
          <a:ln w="19050">
            <a:noFill/>
            <a:prstDash val="solid"/>
            <a:headEnd type="none" w="med" len="med"/>
            <a:tailEnd type="none" w="med" len="med"/>
          </a:ln>
          <a:effectLst>
            <a:outerShdw blurRad="190500" dist="38100" dir="2400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118872" rIns="91440" bIns="146304" numCol="1" spcCol="0" rtlCol="0" fromWordArt="0" anchor="t" anchorCtr="1"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ts val="300"/>
              </a:spcAft>
              <a:buClrTx/>
              <a:buSzTx/>
              <a:buFontTx/>
              <a:buNone/>
              <a:tabLst/>
              <a:defRPr/>
            </a:pPr>
            <a:r>
              <a:rPr kumimoji="0" lang="en-US" sz="2000" b="1" i="0" u="none" strike="noStrike" kern="1200" cap="none" spc="0" normalizeH="0" baseline="0" noProof="0">
                <a:ln>
                  <a:noFill/>
                </a:ln>
                <a:gradFill>
                  <a:gsLst>
                    <a:gs pos="0">
                      <a:srgbClr val="0078D4"/>
                    </a:gs>
                    <a:gs pos="100000">
                      <a:srgbClr val="0078D4"/>
                    </a:gs>
                  </a:gsLst>
                  <a:lin ang="5400000" scaled="1"/>
                </a:gradFill>
                <a:effectLst/>
                <a:uLnTx/>
                <a:uFillTx/>
                <a:latin typeface="Segoe UI"/>
                <a:ea typeface="+mn-ea"/>
                <a:cs typeface="Segoe UI" panose="020B0502040204020203" pitchFamily="34" charset="0"/>
              </a:rPr>
              <a:t>Increases security</a:t>
            </a:r>
          </a:p>
        </p:txBody>
      </p:sp>
      <p:sp>
        <p:nvSpPr>
          <p:cNvPr id="59" name="Rectangle 58">
            <a:extLst>
              <a:ext uri="{FF2B5EF4-FFF2-40B4-BE49-F238E27FC236}">
                <a16:creationId xmlns:a16="http://schemas.microsoft.com/office/drawing/2014/main" id="{A7F80E90-FBDC-4446-8985-2A161CFEB8B9}"/>
              </a:ext>
            </a:extLst>
          </p:cNvPr>
          <p:cNvSpPr/>
          <p:nvPr/>
        </p:nvSpPr>
        <p:spPr bwMode="auto">
          <a:xfrm>
            <a:off x="7545585" y="2212608"/>
            <a:ext cx="4166546" cy="3215109"/>
          </a:xfrm>
          <a:prstGeom prst="rect">
            <a:avLst/>
          </a:prstGeom>
          <a:ln w="19050">
            <a:noFill/>
            <a:prstDash val="solid"/>
            <a:headEnd type="none" w="med" len="med"/>
            <a:tailEnd type="none" w="med" len="med"/>
          </a:ln>
          <a:effectLst>
            <a:outerShdw blurRad="190500" dist="38100" dir="2400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118872" rIns="91440" bIns="146304" numCol="1" spcCol="0" rtlCol="0" fromWordArt="0" anchor="t" anchorCtr="1"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ts val="300"/>
              </a:spcAft>
              <a:buClrTx/>
              <a:buSzTx/>
              <a:buFontTx/>
              <a:buNone/>
              <a:tabLst/>
              <a:defRPr/>
            </a:pPr>
            <a:r>
              <a:rPr kumimoji="0" lang="en-US" sz="2000" b="1" i="0" u="none" strike="noStrike" kern="1200" cap="none" spc="0" normalizeH="0" baseline="0" noProof="0">
                <a:ln>
                  <a:noFill/>
                </a:ln>
                <a:gradFill>
                  <a:gsLst>
                    <a:gs pos="0">
                      <a:srgbClr val="0078D4"/>
                    </a:gs>
                    <a:gs pos="100000">
                      <a:srgbClr val="0078D4"/>
                    </a:gs>
                  </a:gsLst>
                  <a:lin ang="5400000" scaled="1"/>
                </a:gradFill>
                <a:effectLst/>
                <a:uLnTx/>
                <a:uFillTx/>
                <a:latin typeface="Segoe UI"/>
                <a:ea typeface="+mn-ea"/>
                <a:cs typeface="Segoe UI" panose="020B0502040204020203" pitchFamily="34" charset="0"/>
              </a:rPr>
              <a:t>Increases productivity</a:t>
            </a:r>
          </a:p>
        </p:txBody>
      </p:sp>
      <p:sp>
        <p:nvSpPr>
          <p:cNvPr id="62" name="Rectangle 61">
            <a:extLst>
              <a:ext uri="{FF2B5EF4-FFF2-40B4-BE49-F238E27FC236}">
                <a16:creationId xmlns:a16="http://schemas.microsoft.com/office/drawing/2014/main" id="{EBF0304A-54A4-4AE2-947F-8CDD8D14CAD9}"/>
              </a:ext>
            </a:extLst>
          </p:cNvPr>
          <p:cNvSpPr/>
          <p:nvPr/>
        </p:nvSpPr>
        <p:spPr>
          <a:xfrm>
            <a:off x="7665794" y="2755557"/>
            <a:ext cx="3908141" cy="2854628"/>
          </a:xfrm>
          <a:prstGeom prst="rect">
            <a:avLst/>
          </a:prstGeom>
        </p:spPr>
        <p:txBody>
          <a:bodyPr wrap="square">
            <a:spAutoFit/>
          </a:bodyPr>
          <a:lstStyle/>
          <a:p>
            <a:pPr marL="225425" indent="-225425" defTabSz="914400">
              <a:spcAft>
                <a:spcPts val="300"/>
              </a:spcAft>
              <a:buFont typeface="+mj-lt"/>
              <a:buAutoNum type="arabicPeriod"/>
              <a:defRPr/>
            </a:pPr>
            <a:r>
              <a:rPr lang="en-US" sz="1600">
                <a:gradFill>
                  <a:gsLst>
                    <a:gs pos="0">
                      <a:srgbClr val="1A1A1A"/>
                    </a:gs>
                    <a:gs pos="100000">
                      <a:srgbClr val="1A1A1A"/>
                    </a:gs>
                  </a:gsLst>
                  <a:lin ang="5400000" scaled="1"/>
                </a:gradFill>
                <a:latin typeface="Segoe UI"/>
                <a:cs typeface="Segoe UI Semibold" panose="020B0702040204020203" pitchFamily="34" charset="0"/>
              </a:rPr>
              <a:t>Can work anywhere you want</a:t>
            </a:r>
          </a:p>
          <a:p>
            <a:pPr marL="463550" marR="0" lvl="1" indent="-2381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gradFill>
                  <a:gsLst>
                    <a:gs pos="0">
                      <a:srgbClr val="1A1A1A"/>
                    </a:gs>
                    <a:gs pos="100000">
                      <a:srgbClr val="1A1A1A"/>
                    </a:gs>
                  </a:gsLst>
                  <a:lin ang="5400000" scaled="1"/>
                </a:gradFill>
                <a:effectLst/>
                <a:uLnTx/>
                <a:uFillTx/>
                <a:latin typeface="Segoe UI"/>
                <a:ea typeface="+mn-ea"/>
                <a:cs typeface="Segoe UI Semibold" panose="020B0702040204020203" pitchFamily="34" charset="0"/>
              </a:rPr>
              <a:t>Apps &amp; Data available anywhere</a:t>
            </a:r>
          </a:p>
          <a:p>
            <a:pPr marL="463550" marR="0" lvl="1" indent="-2381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gradFill>
                  <a:gsLst>
                    <a:gs pos="0">
                      <a:srgbClr val="1A1A1A"/>
                    </a:gs>
                    <a:gs pos="100000">
                      <a:srgbClr val="1A1A1A"/>
                    </a:gs>
                  </a:gsLst>
                  <a:lin ang="5400000" scaled="1"/>
                </a:gradFill>
                <a:effectLst/>
                <a:uLnTx/>
                <a:uFillTx/>
                <a:latin typeface="Segoe UI"/>
                <a:ea typeface="+mn-ea"/>
                <a:cs typeface="Segoe UI Semibold" panose="020B0702040204020203" pitchFamily="34" charset="0"/>
              </a:rPr>
              <a:t>Empowers everyone including security </a:t>
            </a:r>
          </a:p>
          <a:p>
            <a:pPr marL="225425" marR="0" lvl="0" indent="-225425"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600" b="0" i="0" u="none" strike="noStrike" kern="1200" cap="none" spc="0" normalizeH="0" baseline="0" noProof="0">
                <a:ln>
                  <a:noFill/>
                </a:ln>
                <a:gradFill>
                  <a:gsLst>
                    <a:gs pos="0">
                      <a:srgbClr val="1A1A1A"/>
                    </a:gs>
                    <a:gs pos="100000">
                      <a:srgbClr val="1A1A1A"/>
                    </a:gs>
                  </a:gsLst>
                  <a:lin ang="5400000" scaled="1"/>
                </a:gradFill>
                <a:effectLst/>
                <a:uLnTx/>
                <a:uFillTx/>
                <a:latin typeface="Segoe UI"/>
                <a:ea typeface="+mn-ea"/>
                <a:cs typeface="Segoe UI Semibold" panose="020B0702040204020203" pitchFamily="34" charset="0"/>
              </a:rPr>
              <a:t>Can choose your own device</a:t>
            </a:r>
          </a:p>
          <a:p>
            <a:pPr marL="225425" marR="0" lvl="0" indent="-225425"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600" b="0" i="0" u="none" strike="noStrike" kern="1200" cap="none" spc="0" normalizeH="0" baseline="0" noProof="0">
                <a:ln>
                  <a:noFill/>
                </a:ln>
                <a:gradFill>
                  <a:gsLst>
                    <a:gs pos="0">
                      <a:srgbClr val="1A1A1A"/>
                    </a:gs>
                    <a:gs pos="100000">
                      <a:srgbClr val="1A1A1A"/>
                    </a:gs>
                  </a:gsLst>
                  <a:lin ang="5400000" scaled="1"/>
                </a:gradFill>
                <a:effectLst/>
                <a:uLnTx/>
                <a:uFillTx/>
                <a:latin typeface="Segoe UI"/>
                <a:ea typeface="+mn-ea"/>
                <a:cs typeface="Segoe UI Semibold" panose="020B0702040204020203" pitchFamily="34" charset="0"/>
              </a:rPr>
              <a:t>Single Sign On (SSO) across enterprise apps and services</a:t>
            </a:r>
          </a:p>
          <a:p>
            <a:pPr marL="225425" marR="0" lvl="0" indent="-225425"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600" b="0" i="0" u="none" strike="noStrike" kern="1200" cap="none" spc="0" normalizeH="0" baseline="0" noProof="0">
                <a:ln>
                  <a:noFill/>
                </a:ln>
                <a:gradFill>
                  <a:gsLst>
                    <a:gs pos="0">
                      <a:srgbClr val="1A1A1A"/>
                    </a:gs>
                    <a:gs pos="100000">
                      <a:srgbClr val="1A1A1A"/>
                    </a:gs>
                  </a:gsLst>
                  <a:lin ang="5400000" scaled="1"/>
                </a:gradFill>
                <a:effectLst/>
                <a:uLnTx/>
                <a:uFillTx/>
                <a:latin typeface="Segoe UI"/>
                <a:ea typeface="+mn-ea"/>
                <a:cs typeface="Segoe UI Semibold" panose="020B0702040204020203" pitchFamily="34" charset="0"/>
              </a:rPr>
              <a:t>Improved “Access Denied” experience:</a:t>
            </a:r>
          </a:p>
          <a:p>
            <a:pPr marL="463550" marR="0" lvl="2" indent="-2381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gradFill>
                  <a:gsLst>
                    <a:gs pos="0">
                      <a:srgbClr val="1A1A1A"/>
                    </a:gs>
                    <a:gs pos="100000">
                      <a:srgbClr val="1A1A1A"/>
                    </a:gs>
                  </a:gsLst>
                  <a:lin ang="5400000" scaled="1"/>
                </a:gradFill>
                <a:effectLst/>
                <a:uLnTx/>
                <a:uFillTx/>
                <a:latin typeface="Segoe UI"/>
                <a:ea typeface="+mn-ea"/>
                <a:cs typeface="Segoe UI Semibold" panose="020B0702040204020203" pitchFamily="34" charset="0"/>
              </a:rPr>
              <a:t>Prompt to increase trust (e.g. MFA)</a:t>
            </a:r>
          </a:p>
          <a:p>
            <a:pPr marL="463550" marR="0" lvl="2" indent="-2381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gradFill>
                  <a:gsLst>
                    <a:gs pos="0">
                      <a:srgbClr val="1A1A1A"/>
                    </a:gs>
                    <a:gs pos="100000">
                      <a:srgbClr val="1A1A1A"/>
                    </a:gs>
                  </a:gsLst>
                  <a:lin ang="5400000" scaled="1"/>
                </a:gradFill>
                <a:effectLst/>
                <a:uLnTx/>
                <a:uFillTx/>
                <a:latin typeface="Segoe UI"/>
                <a:ea typeface="+mn-ea"/>
                <a:cs typeface="Segoe UI Semibold" panose="020B0702040204020203" pitchFamily="34" charset="0"/>
              </a:rPr>
              <a:t>Limited access to apps/data</a:t>
            </a:r>
          </a:p>
          <a:p>
            <a:pPr marL="342900" marR="0" lvl="1" indent="-342900" algn="l" defTabSz="914400" rtl="0" eaLnBrk="1" fontAlgn="auto" latinLnBrk="0" hangingPunct="1">
              <a:lnSpc>
                <a:spcPct val="100000"/>
              </a:lnSpc>
              <a:spcBef>
                <a:spcPts val="0"/>
              </a:spcBef>
              <a:spcAft>
                <a:spcPts val="600"/>
              </a:spcAft>
              <a:buClrTx/>
              <a:buSzTx/>
              <a:buFont typeface="+mj-lt"/>
              <a:buAutoNum type="arabicPeriod"/>
              <a:tabLst/>
              <a:defRPr/>
            </a:pPr>
            <a:endParaRPr kumimoji="0" lang="en-US" sz="1600" b="0" i="0" u="none" strike="noStrike" kern="1200" cap="none" spc="0" normalizeH="0" baseline="0" noProof="0">
              <a:ln>
                <a:noFill/>
              </a:ln>
              <a:gradFill>
                <a:gsLst>
                  <a:gs pos="0">
                    <a:srgbClr val="1A1A1A"/>
                  </a:gs>
                  <a:gs pos="100000">
                    <a:srgbClr val="1A1A1A"/>
                  </a:gs>
                </a:gsLst>
                <a:lin ang="5400000" scaled="1"/>
              </a:gradFill>
              <a:effectLst/>
              <a:uLnTx/>
              <a:uFillTx/>
              <a:latin typeface="Segoe UI"/>
              <a:ea typeface="+mn-ea"/>
              <a:cs typeface="Segoe UI Semibold" panose="020B0702040204020203" pitchFamily="34" charset="0"/>
            </a:endParaRPr>
          </a:p>
        </p:txBody>
      </p:sp>
      <p:pic>
        <p:nvPicPr>
          <p:cNvPr id="63" name="Picture 62">
            <a:extLst>
              <a:ext uri="{FF2B5EF4-FFF2-40B4-BE49-F238E27FC236}">
                <a16:creationId xmlns:a16="http://schemas.microsoft.com/office/drawing/2014/main" id="{05F1CD36-2700-4F39-BFDE-DBFDF35FEE8C}"/>
              </a:ext>
            </a:extLst>
          </p:cNvPr>
          <p:cNvPicPr>
            <a:picLocks noChangeAspect="1"/>
          </p:cNvPicPr>
          <p:nvPr/>
        </p:nvPicPr>
        <p:blipFill>
          <a:blip r:embed="rId3"/>
          <a:stretch>
            <a:fillRect/>
          </a:stretch>
        </p:blipFill>
        <p:spPr>
          <a:xfrm>
            <a:off x="452796" y="1964267"/>
            <a:ext cx="1853496" cy="1855896"/>
          </a:xfrm>
          <a:prstGeom prst="rect">
            <a:avLst/>
          </a:prstGeom>
        </p:spPr>
      </p:pic>
      <p:sp>
        <p:nvSpPr>
          <p:cNvPr id="6" name="Rectangle 5">
            <a:extLst>
              <a:ext uri="{FF2B5EF4-FFF2-40B4-BE49-F238E27FC236}">
                <a16:creationId xmlns:a16="http://schemas.microsoft.com/office/drawing/2014/main" id="{61149F6C-1789-40BB-9910-8C61EE9A6AB3}"/>
              </a:ext>
            </a:extLst>
          </p:cNvPr>
          <p:cNvSpPr/>
          <p:nvPr/>
        </p:nvSpPr>
        <p:spPr>
          <a:xfrm>
            <a:off x="2599877" y="5584354"/>
            <a:ext cx="9112254" cy="400110"/>
          </a:xfrm>
          <a:prstGeom prst="rect">
            <a:avLst/>
          </a:prstGeom>
          <a:ln w="19050">
            <a:noFill/>
            <a:prstDash val="solid"/>
            <a:headEnd type="none" w="med" len="med"/>
            <a:tailEnd type="none" w="med" len="med"/>
          </a:ln>
          <a:effectLst>
            <a:outerShdw blurRad="190500" dist="38100" dir="2400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118872" rIns="91440" bIns="146304" numCol="1" spcCol="0" rtlCol="0" fromWordArt="0" anchor="ctr" anchorCtr="1"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ts val="300"/>
              </a:spcAft>
              <a:buClrTx/>
              <a:buSzTx/>
              <a:buFontTx/>
              <a:buNone/>
              <a:tabLst/>
              <a:defRPr/>
            </a:pPr>
            <a:r>
              <a:rPr kumimoji="0" lang="en-US" sz="1800" b="0" i="0" u="none" strike="noStrike" kern="1200" cap="none" spc="0" normalizeH="0" baseline="0" noProof="0">
                <a:ln>
                  <a:noFill/>
                </a:ln>
                <a:solidFill>
                  <a:srgbClr val="1A1A1A"/>
                </a:solidFill>
                <a:effectLst/>
                <a:uLnTx/>
                <a:uFillTx/>
                <a:latin typeface="Calibri" panose="020F0502020204030204" pitchFamily="34" charset="0"/>
                <a:ea typeface="+mn-ea"/>
                <a:cs typeface="+mn-cs"/>
              </a:rPr>
              <a:t>Better user experience </a:t>
            </a:r>
            <a:r>
              <a:rPr kumimoji="0" lang="en-US" sz="1800" b="0" i="1" u="none" strike="noStrike" kern="1200" cap="none" spc="0" normalizeH="0" baseline="0" noProof="0">
                <a:ln>
                  <a:noFill/>
                </a:ln>
                <a:solidFill>
                  <a:srgbClr val="1A1A1A"/>
                </a:solidFill>
                <a:effectLst/>
                <a:uLnTx/>
                <a:uFillTx/>
                <a:latin typeface="Calibri" panose="020F0502020204030204" pitchFamily="34" charset="0"/>
                <a:ea typeface="+mn-ea"/>
                <a:cs typeface="+mn-cs"/>
              </a:rPr>
              <a:t>and</a:t>
            </a:r>
            <a:r>
              <a:rPr kumimoji="0" lang="en-US" sz="1800" b="0" i="0" u="none" strike="noStrike" kern="1200" cap="none" spc="0" normalizeH="0" baseline="0" noProof="0">
                <a:ln>
                  <a:noFill/>
                </a:ln>
                <a:solidFill>
                  <a:srgbClr val="1A1A1A"/>
                </a:solidFill>
                <a:effectLst/>
                <a:uLnTx/>
                <a:uFillTx/>
                <a:latin typeface="Calibri" panose="020F0502020204030204" pitchFamily="34" charset="0"/>
                <a:ea typeface="+mn-ea"/>
                <a:cs typeface="+mn-cs"/>
              </a:rPr>
              <a:t> security from “Password-Less" authentication</a:t>
            </a:r>
          </a:p>
        </p:txBody>
      </p:sp>
      <p:sp>
        <p:nvSpPr>
          <p:cNvPr id="14" name="Rectangle 13">
            <a:extLst>
              <a:ext uri="{FF2B5EF4-FFF2-40B4-BE49-F238E27FC236}">
                <a16:creationId xmlns:a16="http://schemas.microsoft.com/office/drawing/2014/main" id="{F80D81E9-3B61-4FD3-A44A-A64E4C310443}"/>
              </a:ext>
            </a:extLst>
          </p:cNvPr>
          <p:cNvSpPr/>
          <p:nvPr/>
        </p:nvSpPr>
        <p:spPr>
          <a:xfrm>
            <a:off x="2682914" y="2755557"/>
            <a:ext cx="4685802" cy="2323713"/>
          </a:xfrm>
          <a:prstGeom prst="rect">
            <a:avLst/>
          </a:prstGeom>
        </p:spPr>
        <p:txBody>
          <a:bodyPr wrap="square">
            <a:spAutoFit/>
          </a:bodyPr>
          <a:lstStyle/>
          <a:p>
            <a:pPr marL="225425" marR="0" lvl="0" indent="-225425"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600" b="0" i="0" u="none" strike="noStrike" kern="1200" cap="none" spc="0" normalizeH="0" baseline="0" noProof="0">
                <a:ln>
                  <a:noFill/>
                </a:ln>
                <a:gradFill>
                  <a:gsLst>
                    <a:gs pos="0">
                      <a:srgbClr val="1A1A1A"/>
                    </a:gs>
                    <a:gs pos="100000">
                      <a:srgbClr val="1A1A1A"/>
                    </a:gs>
                  </a:gsLst>
                  <a:lin ang="5400000" scaled="1"/>
                </a:gradFill>
                <a:effectLst/>
                <a:uLnTx/>
                <a:uFillTx/>
                <a:latin typeface="Segoe UI"/>
                <a:ea typeface="+mn-ea"/>
                <a:cs typeface="Segoe UI Semibold" panose="020B0702040204020203" pitchFamily="34" charset="0"/>
              </a:rPr>
              <a:t>Reduce risk of compromised users &amp; endpoints</a:t>
            </a:r>
          </a:p>
          <a:p>
            <a:pPr marL="401638" marR="0" lvl="1" indent="-17303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gradFill>
                  <a:gsLst>
                    <a:gs pos="0">
                      <a:srgbClr val="1A1A1A"/>
                    </a:gs>
                    <a:gs pos="100000">
                      <a:srgbClr val="1A1A1A"/>
                    </a:gs>
                  </a:gsLst>
                  <a:lin ang="5400000" scaled="1"/>
                </a:gradFill>
                <a:effectLst/>
                <a:uLnTx/>
                <a:uFillTx/>
                <a:latin typeface="Segoe UI"/>
                <a:ea typeface="+mn-ea"/>
                <a:cs typeface="Segoe UI Semibold" panose="020B0702040204020203" pitchFamily="34" charset="0"/>
              </a:rPr>
              <a:t>Remove user endpoints from enterprise network</a:t>
            </a:r>
          </a:p>
          <a:p>
            <a:pPr marL="401638" marR="0" lvl="1" indent="-17303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gradFill>
                  <a:gsLst>
                    <a:gs pos="0">
                      <a:srgbClr val="1A1A1A"/>
                    </a:gs>
                    <a:gs pos="100000">
                      <a:srgbClr val="1A1A1A"/>
                    </a:gs>
                  </a:gsLst>
                  <a:lin ang="5400000" scaled="1"/>
                </a:gradFill>
                <a:effectLst/>
                <a:uLnTx/>
                <a:uFillTx/>
                <a:latin typeface="Segoe UI"/>
                <a:ea typeface="+mn-ea"/>
                <a:cs typeface="Segoe UI Semibold" panose="020B0702040204020203" pitchFamily="34" charset="0"/>
              </a:rPr>
              <a:t>Reduce VPN usage / attack surface</a:t>
            </a:r>
          </a:p>
          <a:p>
            <a:pPr marL="225425" marR="0" lvl="0" indent="-225425"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600" b="0" i="0" u="none" strike="noStrike" kern="1200" cap="none" spc="0" normalizeH="0" baseline="0" noProof="0">
                <a:ln>
                  <a:noFill/>
                </a:ln>
                <a:gradFill>
                  <a:gsLst>
                    <a:gs pos="0">
                      <a:srgbClr val="1A1A1A"/>
                    </a:gs>
                    <a:gs pos="100000">
                      <a:srgbClr val="1A1A1A"/>
                    </a:gs>
                  </a:gsLst>
                  <a:lin ang="5400000" scaled="1"/>
                </a:gradFill>
                <a:effectLst/>
                <a:uLnTx/>
                <a:uFillTx/>
                <a:latin typeface="Segoe UI"/>
                <a:ea typeface="+mn-ea"/>
                <a:cs typeface="Segoe UI Semibold" panose="020B0702040204020203" pitchFamily="34" charset="0"/>
              </a:rPr>
              <a:t>Improves security visibility</a:t>
            </a:r>
          </a:p>
          <a:p>
            <a:pPr marL="401638" marR="0" lvl="1" indent="-17303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1" i="0" u="none" strike="noStrike" kern="1200" cap="none" spc="0" normalizeH="0" baseline="0" noProof="0">
                <a:ln>
                  <a:noFill/>
                </a:ln>
                <a:gradFill>
                  <a:gsLst>
                    <a:gs pos="0">
                      <a:srgbClr val="1A1A1A"/>
                    </a:gs>
                    <a:gs pos="100000">
                      <a:srgbClr val="1A1A1A"/>
                    </a:gs>
                  </a:gsLst>
                  <a:lin ang="5400000" scaled="1"/>
                </a:gradFill>
                <a:effectLst/>
                <a:uLnTx/>
                <a:uFillTx/>
                <a:latin typeface="Segoe UI Semibold"/>
                <a:ea typeface="+mn-ea"/>
                <a:cs typeface="Segoe UI Semibold" panose="020B0702040204020203" pitchFamily="34" charset="0"/>
              </a:rPr>
              <a:t>No blind spots </a:t>
            </a:r>
            <a:r>
              <a:rPr kumimoji="0" lang="en-US" sz="1400" b="0" i="0" u="none" strike="noStrike" kern="1200" cap="none" spc="0" normalizeH="0" baseline="0" noProof="0">
                <a:ln>
                  <a:noFill/>
                </a:ln>
                <a:gradFill>
                  <a:gsLst>
                    <a:gs pos="0">
                      <a:srgbClr val="1A1A1A"/>
                    </a:gs>
                    <a:gs pos="100000">
                      <a:srgbClr val="1A1A1A"/>
                    </a:gs>
                  </a:gsLst>
                  <a:lin ang="5400000" scaled="1"/>
                </a:gradFill>
                <a:effectLst/>
                <a:uLnTx/>
                <a:uFillTx/>
                <a:latin typeface="Segoe UI"/>
                <a:ea typeface="+mn-ea"/>
                <a:cs typeface="Segoe UI Semibold" panose="020B0702040204020203" pitchFamily="34" charset="0"/>
              </a:rPr>
              <a:t>for remote devices</a:t>
            </a:r>
          </a:p>
          <a:p>
            <a:pPr marL="401638" marR="0" lvl="1" indent="-17303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1" i="0" u="none" strike="noStrike" kern="1200" cap="none" spc="0" normalizeH="0" baseline="0" noProof="0">
                <a:ln>
                  <a:noFill/>
                </a:ln>
                <a:gradFill>
                  <a:gsLst>
                    <a:gs pos="0">
                      <a:srgbClr val="1A1A1A"/>
                    </a:gs>
                    <a:gs pos="100000">
                      <a:srgbClr val="1A1A1A"/>
                    </a:gs>
                  </a:gsLst>
                  <a:lin ang="5400000" scaled="1"/>
                </a:gradFill>
                <a:effectLst/>
                <a:uLnTx/>
                <a:uFillTx/>
                <a:latin typeface="Segoe UI Semibold"/>
                <a:ea typeface="+mn-ea"/>
                <a:cs typeface="Segoe UI Semibold" panose="020B0702040204020203" pitchFamily="34" charset="0"/>
              </a:rPr>
              <a:t>Centralized view </a:t>
            </a:r>
            <a:r>
              <a:rPr kumimoji="0" lang="en-US" sz="1400" b="0" i="0" u="none" strike="noStrike" kern="1200" cap="none" spc="0" normalizeH="0" baseline="0" noProof="0">
                <a:ln>
                  <a:noFill/>
                </a:ln>
                <a:gradFill>
                  <a:gsLst>
                    <a:gs pos="0">
                      <a:srgbClr val="1A1A1A"/>
                    </a:gs>
                    <a:gs pos="100000">
                      <a:srgbClr val="1A1A1A"/>
                    </a:gs>
                  </a:gsLst>
                  <a:lin ang="5400000" scaled="1"/>
                </a:gradFill>
                <a:effectLst/>
                <a:uLnTx/>
                <a:uFillTx/>
                <a:latin typeface="Segoe UI"/>
                <a:ea typeface="+mn-ea"/>
                <a:cs typeface="Segoe UI Semibold" panose="020B0702040204020203" pitchFamily="34" charset="0"/>
              </a:rPr>
              <a:t>of risk, policy exceptions, and access requests</a:t>
            </a:r>
          </a:p>
          <a:p>
            <a:pPr marL="401638" marR="0" lvl="1" indent="-17303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1" i="0" u="none" strike="noStrike" kern="1200" cap="none" spc="0" normalizeH="0" baseline="0" noProof="0">
                <a:ln>
                  <a:noFill/>
                </a:ln>
                <a:gradFill>
                  <a:gsLst>
                    <a:gs pos="0">
                      <a:srgbClr val="1A1A1A"/>
                    </a:gs>
                    <a:gs pos="100000">
                      <a:srgbClr val="1A1A1A"/>
                    </a:gs>
                  </a:gsLst>
                  <a:lin ang="5400000" scaled="1"/>
                </a:gradFill>
                <a:effectLst/>
                <a:uLnTx/>
                <a:uFillTx/>
                <a:latin typeface="Segoe UI Semibold"/>
                <a:ea typeface="+mn-ea"/>
                <a:cs typeface="Segoe UI Semibold" panose="020B0702040204020203" pitchFamily="34" charset="0"/>
              </a:rPr>
              <a:t>Deep insight </a:t>
            </a:r>
            <a:r>
              <a:rPr kumimoji="0" lang="en-US" sz="1400" b="0" i="0" u="none" strike="noStrike" kern="1200" cap="none" spc="0" normalizeH="0" baseline="0" noProof="0">
                <a:ln>
                  <a:noFill/>
                </a:ln>
                <a:gradFill>
                  <a:gsLst>
                    <a:gs pos="0">
                      <a:srgbClr val="1A1A1A"/>
                    </a:gs>
                    <a:gs pos="100000">
                      <a:srgbClr val="1A1A1A"/>
                    </a:gs>
                  </a:gsLst>
                  <a:lin ang="5400000" scaled="1"/>
                </a:gradFill>
                <a:effectLst/>
                <a:uLnTx/>
                <a:uFillTx/>
                <a:latin typeface="Segoe UI"/>
                <a:ea typeface="+mn-ea"/>
                <a:cs typeface="Segoe UI Semibold" panose="020B0702040204020203" pitchFamily="34" charset="0"/>
              </a:rPr>
              <a:t>into device risk and </a:t>
            </a:r>
            <a:br>
              <a:rPr kumimoji="0" lang="en-US" sz="1400" b="0" i="0" u="none" strike="noStrike" kern="1200" cap="none" spc="0" normalizeH="0" baseline="0" noProof="0">
                <a:ln>
                  <a:noFill/>
                </a:ln>
                <a:gradFill>
                  <a:gsLst>
                    <a:gs pos="0">
                      <a:srgbClr val="1A1A1A"/>
                    </a:gs>
                    <a:gs pos="100000">
                      <a:srgbClr val="1A1A1A"/>
                    </a:gs>
                  </a:gsLst>
                  <a:lin ang="5400000" scaled="1"/>
                </a:gradFill>
                <a:effectLst/>
                <a:uLnTx/>
                <a:uFillTx/>
                <a:latin typeface="Segoe UI"/>
                <a:ea typeface="+mn-ea"/>
                <a:cs typeface="Segoe UI Semibold" panose="020B0702040204020203" pitchFamily="34" charset="0"/>
              </a:rPr>
            </a:br>
            <a:r>
              <a:rPr kumimoji="0" lang="en-US" sz="1400" b="0" i="0" u="none" strike="noStrike" kern="1200" cap="none" spc="0" normalizeH="0" baseline="0" noProof="0">
                <a:ln>
                  <a:noFill/>
                </a:ln>
                <a:gradFill>
                  <a:gsLst>
                    <a:gs pos="0">
                      <a:srgbClr val="1A1A1A"/>
                    </a:gs>
                    <a:gs pos="100000">
                      <a:srgbClr val="1A1A1A"/>
                    </a:gs>
                  </a:gsLst>
                  <a:lin ang="5400000" scaled="1"/>
                </a:gradFill>
                <a:effectLst/>
                <a:uLnTx/>
                <a:uFillTx/>
                <a:latin typeface="Segoe UI"/>
                <a:ea typeface="+mn-ea"/>
                <a:cs typeface="Segoe UI Semibold" panose="020B0702040204020203" pitchFamily="34" charset="0"/>
              </a:rPr>
              <a:t>user session activity</a:t>
            </a:r>
          </a:p>
        </p:txBody>
      </p:sp>
      <p:sp>
        <p:nvSpPr>
          <p:cNvPr id="4" name="Title 1">
            <a:extLst>
              <a:ext uri="{FF2B5EF4-FFF2-40B4-BE49-F238E27FC236}">
                <a16:creationId xmlns:a16="http://schemas.microsoft.com/office/drawing/2014/main" id="{EF8D4EBF-4231-47FD-AA88-BD1E2BBD9C31}"/>
              </a:ext>
            </a:extLst>
          </p:cNvPr>
          <p:cNvSpPr txBox="1">
            <a:spLocks/>
          </p:cNvSpPr>
          <p:nvPr/>
        </p:nvSpPr>
        <p:spPr>
          <a:xfrm>
            <a:off x="577482" y="217752"/>
            <a:ext cx="6600892" cy="553998"/>
          </a:xfrm>
          <a:prstGeom prst="rect">
            <a:avLst/>
          </a:prstGeom>
        </p:spPr>
        <p:txBody>
          <a:bodyPr vert="horz" wrap="square" lIns="0" tIns="0" rIns="0" bIns="0" rtlCol="0" anchor="t">
            <a:spAutoFit/>
          </a:bodyPr>
          <a:lstStyle>
            <a:lvl1pPr algn="l" defTabSz="932719" rtl="0" eaLnBrk="1" latinLnBrk="0" hangingPunct="1">
              <a:lnSpc>
                <a:spcPct val="100000"/>
              </a:lnSpc>
              <a:spcBef>
                <a:spcPct val="0"/>
              </a:spcBef>
              <a:buNone/>
              <a:defRPr lang="en-US" sz="3600" b="1" kern="1200" cap="none" spc="-51"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GB" dirty="0"/>
              <a:t>Zero Trust benefits everyone</a:t>
            </a:r>
          </a:p>
        </p:txBody>
      </p:sp>
      <p:sp>
        <p:nvSpPr>
          <p:cNvPr id="18" name="TextBox 17">
            <a:extLst>
              <a:ext uri="{FF2B5EF4-FFF2-40B4-BE49-F238E27FC236}">
                <a16:creationId xmlns:a16="http://schemas.microsoft.com/office/drawing/2014/main" id="{9479EC31-85E5-4776-9892-C607E553F096}"/>
              </a:ext>
            </a:extLst>
          </p:cNvPr>
          <p:cNvSpPr txBox="1"/>
          <p:nvPr/>
        </p:nvSpPr>
        <p:spPr>
          <a:xfrm>
            <a:off x="577482" y="1080926"/>
            <a:ext cx="6738150" cy="369332"/>
          </a:xfrm>
          <a:prstGeom prst="rect">
            <a:avLst/>
          </a:prstGeom>
          <a:noFill/>
        </p:spPr>
        <p:txBody>
          <a:bodyPr wrap="square">
            <a:spAutoFit/>
          </a:bodyPr>
          <a:lstStyle/>
          <a:p>
            <a:r>
              <a:rPr lang="en-US" sz="1800" b="0" i="1" dirty="0">
                <a:latin typeface="+mn-lt"/>
              </a:rPr>
              <a:t>by securing users and business assets where they are</a:t>
            </a:r>
            <a:endParaRPr lang="en-GB" dirty="0"/>
          </a:p>
        </p:txBody>
      </p:sp>
    </p:spTree>
    <p:extLst>
      <p:ext uri="{BB962C8B-B14F-4D97-AF65-F5344CB8AC3E}">
        <p14:creationId xmlns:p14="http://schemas.microsoft.com/office/powerpoint/2010/main" val="41339186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714139-082D-41BB-8F00-D6A65CAA14D4}"/>
              </a:ext>
            </a:extLst>
          </p:cNvPr>
          <p:cNvSpPr/>
          <p:nvPr/>
        </p:nvSpPr>
        <p:spPr bwMode="auto">
          <a:xfrm>
            <a:off x="0" y="1099193"/>
            <a:ext cx="12192000" cy="5758807"/>
          </a:xfrm>
          <a:prstGeom prst="rect">
            <a:avLst/>
          </a:prstGeom>
          <a:solidFill>
            <a:schemeClr val="bg1"/>
          </a:solidFill>
          <a:ln>
            <a:noFill/>
          </a:ln>
          <a:effectLst>
            <a:outerShdw blurRad="292100" dist="38100" dir="3600000" sx="102000" sy="102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17" name="Rectangle: Rounded Corners 216">
            <a:extLst>
              <a:ext uri="{FF2B5EF4-FFF2-40B4-BE49-F238E27FC236}">
                <a16:creationId xmlns:a16="http://schemas.microsoft.com/office/drawing/2014/main" id="{C1F2009F-32F8-4AD1-B83B-0014FD322651}"/>
              </a:ext>
            </a:extLst>
          </p:cNvPr>
          <p:cNvSpPr/>
          <p:nvPr/>
        </p:nvSpPr>
        <p:spPr bwMode="auto">
          <a:xfrm>
            <a:off x="897307" y="5304833"/>
            <a:ext cx="10539087" cy="1118203"/>
          </a:xfrm>
          <a:prstGeom prst="roundRect">
            <a:avLst>
              <a:gd name="adj" fmla="val 50000"/>
            </a:avLst>
          </a:prstGeom>
          <a:solidFill>
            <a:schemeClr val="bg1"/>
          </a:solidFill>
          <a:ln w="12700">
            <a:solidFill>
              <a:schemeClr val="accent5"/>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90000"/>
              </a:lnSpc>
              <a:spcBef>
                <a:spcPct val="0"/>
              </a:spcBef>
              <a:spcAft>
                <a:spcPct val="0"/>
              </a:spcAft>
              <a:buClrTx/>
              <a:buSzTx/>
              <a:buFontTx/>
              <a:buNone/>
              <a:tabLst/>
              <a:defRPr/>
            </a:pPr>
            <a:endParaRPr kumimoji="0" lang="en-US" sz="1200" b="1" i="0" u="none" strike="noStrike" kern="1200" cap="none" spc="0" normalizeH="0" baseline="0" noProof="0">
              <a:ln>
                <a:noFill/>
              </a:ln>
              <a:solidFill>
                <a:sysClr val="windowText" lastClr="000000"/>
              </a:solidFill>
              <a:effectLst/>
              <a:uLnTx/>
              <a:uFillTx/>
              <a:latin typeface="Segoe UI"/>
              <a:ea typeface="+mn-ea"/>
              <a:cs typeface="Segoe UI" pitchFamily="34" charset="0"/>
            </a:endParaRPr>
          </a:p>
        </p:txBody>
      </p:sp>
      <p:cxnSp>
        <p:nvCxnSpPr>
          <p:cNvPr id="152" name="!! Devices line">
            <a:extLst>
              <a:ext uri="{FF2B5EF4-FFF2-40B4-BE49-F238E27FC236}">
                <a16:creationId xmlns:a16="http://schemas.microsoft.com/office/drawing/2014/main" id="{F03A22E4-55F5-4B2F-9E05-AE7B226FC30D}"/>
              </a:ext>
            </a:extLst>
          </p:cNvPr>
          <p:cNvCxnSpPr>
            <a:cxnSpLocks/>
          </p:cNvCxnSpPr>
          <p:nvPr/>
        </p:nvCxnSpPr>
        <p:spPr>
          <a:xfrm>
            <a:off x="3394649" y="2420246"/>
            <a:ext cx="2006483" cy="0"/>
          </a:xfrm>
          <a:prstGeom prst="line">
            <a:avLst/>
          </a:prstGeom>
          <a:solidFill>
            <a:srgbClr val="FFFFFF">
              <a:lumMod val="95000"/>
            </a:srgbClr>
          </a:solidFill>
          <a:ln w="19050" cap="flat" cmpd="sng" algn="ctr">
            <a:solidFill>
              <a:srgbClr val="505050"/>
            </a:solidFill>
            <a:prstDash val="solid"/>
          </a:ln>
          <a:effectLst/>
        </p:spPr>
      </p:cxnSp>
      <p:cxnSp>
        <p:nvCxnSpPr>
          <p:cNvPr id="153" name="!! Cloud line">
            <a:extLst>
              <a:ext uri="{FF2B5EF4-FFF2-40B4-BE49-F238E27FC236}">
                <a16:creationId xmlns:a16="http://schemas.microsoft.com/office/drawing/2014/main" id="{E3CA0FB9-0B43-42DF-9E6C-13DE17A87755}"/>
              </a:ext>
            </a:extLst>
          </p:cNvPr>
          <p:cNvCxnSpPr>
            <a:cxnSpLocks/>
          </p:cNvCxnSpPr>
          <p:nvPr/>
        </p:nvCxnSpPr>
        <p:spPr>
          <a:xfrm>
            <a:off x="5802275" y="2624669"/>
            <a:ext cx="0" cy="3431159"/>
          </a:xfrm>
          <a:prstGeom prst="line">
            <a:avLst/>
          </a:prstGeom>
          <a:noFill/>
          <a:ln w="19050" cap="flat" cmpd="sng" algn="ctr">
            <a:solidFill>
              <a:srgbClr val="505050"/>
            </a:solidFill>
            <a:prstDash val="solid"/>
            <a:headEnd type="none"/>
            <a:tailEnd type="none"/>
          </a:ln>
          <a:effectLst/>
        </p:spPr>
      </p:cxnSp>
      <p:cxnSp>
        <p:nvCxnSpPr>
          <p:cNvPr id="723" name="Straight Connector 722">
            <a:extLst>
              <a:ext uri="{FF2B5EF4-FFF2-40B4-BE49-F238E27FC236}">
                <a16:creationId xmlns:a16="http://schemas.microsoft.com/office/drawing/2014/main" id="{24C86D28-ECFA-4301-ADB4-A9CDAC65E078}"/>
              </a:ext>
            </a:extLst>
          </p:cNvPr>
          <p:cNvCxnSpPr>
            <a:cxnSpLocks/>
          </p:cNvCxnSpPr>
          <p:nvPr/>
        </p:nvCxnSpPr>
        <p:spPr>
          <a:xfrm>
            <a:off x="5785629" y="1801780"/>
            <a:ext cx="0" cy="409419"/>
          </a:xfrm>
          <a:prstGeom prst="line">
            <a:avLst/>
          </a:prstGeom>
          <a:noFill/>
          <a:ln w="19050" cap="flat" cmpd="sng" algn="ctr">
            <a:solidFill>
              <a:srgbClr val="505050"/>
            </a:solidFill>
            <a:prstDash val="solid"/>
            <a:headEnd type="none"/>
            <a:tailEnd type="none"/>
          </a:ln>
          <a:effectLst/>
        </p:spPr>
      </p:cxnSp>
      <p:cxnSp>
        <p:nvCxnSpPr>
          <p:cNvPr id="197" name="Straight Connector 196">
            <a:extLst>
              <a:ext uri="{FF2B5EF4-FFF2-40B4-BE49-F238E27FC236}">
                <a16:creationId xmlns:a16="http://schemas.microsoft.com/office/drawing/2014/main" id="{435D09A4-F23E-4695-87A3-3267FCB20250}"/>
              </a:ext>
            </a:extLst>
          </p:cNvPr>
          <p:cNvCxnSpPr>
            <a:cxnSpLocks/>
          </p:cNvCxnSpPr>
          <p:nvPr/>
        </p:nvCxnSpPr>
        <p:spPr>
          <a:xfrm>
            <a:off x="3363383" y="6124150"/>
            <a:ext cx="7713956" cy="0"/>
          </a:xfrm>
          <a:prstGeom prst="line">
            <a:avLst/>
          </a:prstGeom>
          <a:solidFill>
            <a:srgbClr val="FFFFFF">
              <a:lumMod val="95000"/>
            </a:srgbClr>
          </a:solidFill>
          <a:ln w="19050" cap="flat" cmpd="sng" algn="ctr">
            <a:solidFill>
              <a:srgbClr val="505050"/>
            </a:solidFill>
            <a:prstDash val="solid"/>
          </a:ln>
          <a:effectLst/>
        </p:spPr>
      </p:cxnSp>
      <p:cxnSp>
        <p:nvCxnSpPr>
          <p:cNvPr id="198" name="Straight Connector 197">
            <a:extLst>
              <a:ext uri="{FF2B5EF4-FFF2-40B4-BE49-F238E27FC236}">
                <a16:creationId xmlns:a16="http://schemas.microsoft.com/office/drawing/2014/main" id="{A1976314-E6E6-447A-A3AF-43F4E04DAFEC}"/>
              </a:ext>
            </a:extLst>
          </p:cNvPr>
          <p:cNvCxnSpPr>
            <a:cxnSpLocks/>
          </p:cNvCxnSpPr>
          <p:nvPr/>
        </p:nvCxnSpPr>
        <p:spPr>
          <a:xfrm>
            <a:off x="7616162" y="6036433"/>
            <a:ext cx="0" cy="85117"/>
          </a:xfrm>
          <a:prstGeom prst="line">
            <a:avLst/>
          </a:prstGeom>
          <a:noFill/>
          <a:ln w="19050" cap="sq">
            <a:solidFill>
              <a:srgbClr val="505050"/>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199" name="Straight Connector 198">
            <a:extLst>
              <a:ext uri="{FF2B5EF4-FFF2-40B4-BE49-F238E27FC236}">
                <a16:creationId xmlns:a16="http://schemas.microsoft.com/office/drawing/2014/main" id="{3EE98B9F-1DCA-4858-B33C-9D4C3E4FD881}"/>
              </a:ext>
            </a:extLst>
          </p:cNvPr>
          <p:cNvCxnSpPr>
            <a:cxnSpLocks/>
          </p:cNvCxnSpPr>
          <p:nvPr/>
        </p:nvCxnSpPr>
        <p:spPr>
          <a:xfrm>
            <a:off x="5260526" y="6042382"/>
            <a:ext cx="0" cy="73152"/>
          </a:xfrm>
          <a:prstGeom prst="line">
            <a:avLst/>
          </a:prstGeom>
          <a:noFill/>
          <a:ln w="19050" cap="sq">
            <a:solidFill>
              <a:srgbClr val="505050"/>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200" name="Straight Connector 199">
            <a:extLst>
              <a:ext uri="{FF2B5EF4-FFF2-40B4-BE49-F238E27FC236}">
                <a16:creationId xmlns:a16="http://schemas.microsoft.com/office/drawing/2014/main" id="{E7E1AF56-921A-43E0-A15A-9893E28C82DB}"/>
              </a:ext>
            </a:extLst>
          </p:cNvPr>
          <p:cNvCxnSpPr>
            <a:cxnSpLocks/>
          </p:cNvCxnSpPr>
          <p:nvPr/>
        </p:nvCxnSpPr>
        <p:spPr>
          <a:xfrm>
            <a:off x="6274266" y="6024054"/>
            <a:ext cx="0" cy="85117"/>
          </a:xfrm>
          <a:prstGeom prst="line">
            <a:avLst/>
          </a:prstGeom>
          <a:noFill/>
          <a:ln w="19050" cap="sq">
            <a:solidFill>
              <a:srgbClr val="505050"/>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201" name="Straight Connector 200">
            <a:extLst>
              <a:ext uri="{FF2B5EF4-FFF2-40B4-BE49-F238E27FC236}">
                <a16:creationId xmlns:a16="http://schemas.microsoft.com/office/drawing/2014/main" id="{E4A5AD61-35CB-4391-9B68-5452644C5743}"/>
              </a:ext>
            </a:extLst>
          </p:cNvPr>
          <p:cNvCxnSpPr>
            <a:cxnSpLocks/>
          </p:cNvCxnSpPr>
          <p:nvPr/>
        </p:nvCxnSpPr>
        <p:spPr>
          <a:xfrm>
            <a:off x="6902112" y="6029850"/>
            <a:ext cx="0" cy="85117"/>
          </a:xfrm>
          <a:prstGeom prst="line">
            <a:avLst/>
          </a:prstGeom>
          <a:noFill/>
          <a:ln w="19050" cap="sq">
            <a:solidFill>
              <a:srgbClr val="505050"/>
            </a:solidFill>
            <a:prstDash val="solid"/>
            <a:miter lim="800000"/>
            <a:headEnd/>
            <a:tailEnd/>
          </a:ln>
          <a:extLst>
            <a:ext uri="{909E8E84-426E-40DD-AFC4-6F175D3DCCD1}">
              <a14:hiddenFill xmlns:a14="http://schemas.microsoft.com/office/drawing/2010/main">
                <a:solidFill>
                  <a:srgbClr val="FFFFFF"/>
                </a:solidFill>
              </a14:hiddenFill>
            </a:ext>
          </a:extLst>
        </p:spPr>
      </p:cxnSp>
      <p:pic>
        <p:nvPicPr>
          <p:cNvPr id="189" name="Graphic 188">
            <a:extLst>
              <a:ext uri="{FF2B5EF4-FFF2-40B4-BE49-F238E27FC236}">
                <a16:creationId xmlns:a16="http://schemas.microsoft.com/office/drawing/2014/main" id="{9CBB96AE-B4E9-43E2-B7A2-3FED307691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15297" y="6055828"/>
            <a:ext cx="373956" cy="101989"/>
          </a:xfrm>
          <a:prstGeom prst="rect">
            <a:avLst/>
          </a:prstGeom>
        </p:spPr>
      </p:pic>
      <p:cxnSp>
        <p:nvCxnSpPr>
          <p:cNvPr id="192" name="Straight Connector 191">
            <a:extLst>
              <a:ext uri="{FF2B5EF4-FFF2-40B4-BE49-F238E27FC236}">
                <a16:creationId xmlns:a16="http://schemas.microsoft.com/office/drawing/2014/main" id="{F5CCE5A9-E381-4C12-B56C-4D9049D0A822}"/>
              </a:ext>
            </a:extLst>
          </p:cNvPr>
          <p:cNvCxnSpPr/>
          <p:nvPr/>
        </p:nvCxnSpPr>
        <p:spPr>
          <a:xfrm>
            <a:off x="4738187" y="6042382"/>
            <a:ext cx="0" cy="73152"/>
          </a:xfrm>
          <a:prstGeom prst="line">
            <a:avLst/>
          </a:prstGeom>
          <a:solidFill>
            <a:srgbClr val="FFFFFF">
              <a:lumMod val="95000"/>
            </a:srgbClr>
          </a:solidFill>
          <a:ln w="19050" cap="flat" cmpd="sng" algn="ctr">
            <a:solidFill>
              <a:srgbClr val="505050"/>
            </a:solidFill>
            <a:prstDash val="solid"/>
          </a:ln>
          <a:effectLst/>
        </p:spPr>
      </p:cxnSp>
      <p:grpSp>
        <p:nvGrpSpPr>
          <p:cNvPr id="203" name="Group 202">
            <a:extLst>
              <a:ext uri="{FF2B5EF4-FFF2-40B4-BE49-F238E27FC236}">
                <a16:creationId xmlns:a16="http://schemas.microsoft.com/office/drawing/2014/main" id="{B2D8951F-6559-440C-8B5E-2D6DFD1442BD}"/>
              </a:ext>
            </a:extLst>
          </p:cNvPr>
          <p:cNvGrpSpPr/>
          <p:nvPr/>
        </p:nvGrpSpPr>
        <p:grpSpPr>
          <a:xfrm>
            <a:off x="6154055" y="5701971"/>
            <a:ext cx="370338" cy="327772"/>
            <a:chOff x="4723767" y="3080378"/>
            <a:chExt cx="439858" cy="389301"/>
          </a:xfrm>
        </p:grpSpPr>
        <p:pic>
          <p:nvPicPr>
            <p:cNvPr id="204" name="Picture 203">
              <a:extLst>
                <a:ext uri="{FF2B5EF4-FFF2-40B4-BE49-F238E27FC236}">
                  <a16:creationId xmlns:a16="http://schemas.microsoft.com/office/drawing/2014/main" id="{6A43FE35-917D-48F7-9876-E01EEA810056}"/>
                </a:ext>
              </a:extLst>
            </p:cNvPr>
            <p:cNvPicPr>
              <a:picLocks noChangeAspect="1"/>
            </p:cNvPicPr>
            <p:nvPr/>
          </p:nvPicPr>
          <p:blipFill rotWithShape="1">
            <a:blip r:embed="rId5" cstate="print">
              <a:duotone>
                <a:srgbClr val="0078D7">
                  <a:shade val="45000"/>
                  <a:satMod val="135000"/>
                </a:srgbClr>
                <a:prstClr val="white"/>
              </a:duotone>
              <a:extLst>
                <a:ext uri="{28A0092B-C50C-407E-A947-70E740481C1C}">
                  <a14:useLocalDpi xmlns:a14="http://schemas.microsoft.com/office/drawing/2010/main" val="0"/>
                </a:ext>
              </a:extLst>
            </a:blip>
            <a:srcRect l="-2"/>
            <a:stretch/>
          </p:blipFill>
          <p:spPr>
            <a:xfrm>
              <a:off x="4908907" y="3123428"/>
              <a:ext cx="216369" cy="164753"/>
            </a:xfrm>
            <a:prstGeom prst="rect">
              <a:avLst/>
            </a:prstGeom>
          </p:spPr>
        </p:pic>
        <p:grpSp>
          <p:nvGrpSpPr>
            <p:cNvPr id="205" name="Group 204">
              <a:extLst>
                <a:ext uri="{FF2B5EF4-FFF2-40B4-BE49-F238E27FC236}">
                  <a16:creationId xmlns:a16="http://schemas.microsoft.com/office/drawing/2014/main" id="{97EF05FF-D9D3-48C1-97C4-8ABBABA4E342}"/>
                </a:ext>
              </a:extLst>
            </p:cNvPr>
            <p:cNvGrpSpPr/>
            <p:nvPr/>
          </p:nvGrpSpPr>
          <p:grpSpPr>
            <a:xfrm>
              <a:off x="4723767" y="3080378"/>
              <a:ext cx="439858" cy="389301"/>
              <a:chOff x="3131835" y="4047725"/>
              <a:chExt cx="439858" cy="389301"/>
            </a:xfrm>
          </p:grpSpPr>
          <p:grpSp>
            <p:nvGrpSpPr>
              <p:cNvPr id="206" name="Group 205">
                <a:extLst>
                  <a:ext uri="{FF2B5EF4-FFF2-40B4-BE49-F238E27FC236}">
                    <a16:creationId xmlns:a16="http://schemas.microsoft.com/office/drawing/2014/main" id="{0045D976-26FD-422D-BDA2-78F2D489D36B}"/>
                  </a:ext>
                </a:extLst>
              </p:cNvPr>
              <p:cNvGrpSpPr/>
              <p:nvPr/>
            </p:nvGrpSpPr>
            <p:grpSpPr>
              <a:xfrm>
                <a:off x="3131835" y="4047725"/>
                <a:ext cx="182560" cy="348911"/>
                <a:chOff x="2136298" y="4226790"/>
                <a:chExt cx="196678" cy="375893"/>
              </a:xfrm>
            </p:grpSpPr>
            <p:sp>
              <p:nvSpPr>
                <p:cNvPr id="210" name="Rectangle 209">
                  <a:extLst>
                    <a:ext uri="{FF2B5EF4-FFF2-40B4-BE49-F238E27FC236}">
                      <a16:creationId xmlns:a16="http://schemas.microsoft.com/office/drawing/2014/main" id="{1AF82193-4BD7-4813-85EC-43FB76119BC8}"/>
                    </a:ext>
                  </a:extLst>
                </p:cNvPr>
                <p:cNvSpPr/>
                <p:nvPr/>
              </p:nvSpPr>
              <p:spPr bwMode="auto">
                <a:xfrm>
                  <a:off x="2138191" y="4226790"/>
                  <a:ext cx="194785" cy="375893"/>
                </a:xfrm>
                <a:prstGeom prst="rect">
                  <a:avLst/>
                </a:prstGeom>
                <a:solidFill>
                  <a:srgbClr val="505050">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11" name="server">
                  <a:extLst>
                    <a:ext uri="{FF2B5EF4-FFF2-40B4-BE49-F238E27FC236}">
                      <a16:creationId xmlns:a16="http://schemas.microsoft.com/office/drawing/2014/main" id="{3F3CCDBC-C224-4562-A8D5-35A10A1E6F43}"/>
                    </a:ext>
                  </a:extLst>
                </p:cNvPr>
                <p:cNvSpPr>
                  <a:spLocks noChangeAspect="1" noEditPoints="1"/>
                </p:cNvSpPr>
                <p:nvPr/>
              </p:nvSpPr>
              <p:spPr bwMode="auto">
                <a:xfrm>
                  <a:off x="2136298" y="4235711"/>
                  <a:ext cx="192569" cy="36576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4224" cap="sq">
                  <a:solidFill>
                    <a:srgbClr val="505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grpSp>
          <p:sp>
            <p:nvSpPr>
              <p:cNvPr id="207" name="Oval 206">
                <a:extLst>
                  <a:ext uri="{FF2B5EF4-FFF2-40B4-BE49-F238E27FC236}">
                    <a16:creationId xmlns:a16="http://schemas.microsoft.com/office/drawing/2014/main" id="{3BEFF7E5-3B64-4280-A568-B38EE07F8E16}"/>
                  </a:ext>
                </a:extLst>
              </p:cNvPr>
              <p:cNvSpPr/>
              <p:nvPr/>
            </p:nvSpPr>
            <p:spPr bwMode="auto">
              <a:xfrm>
                <a:off x="3218521" y="4213899"/>
                <a:ext cx="223127" cy="223127"/>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208" name="Picture 207">
                <a:extLst>
                  <a:ext uri="{FF2B5EF4-FFF2-40B4-BE49-F238E27FC236}">
                    <a16:creationId xmlns:a16="http://schemas.microsoft.com/office/drawing/2014/main" id="{4F600553-B4A9-4BF5-ABBF-7309F87A3B5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83295"/>
              <a:stretch/>
            </p:blipFill>
            <p:spPr>
              <a:xfrm>
                <a:off x="3414387" y="4255363"/>
                <a:ext cx="157306" cy="137160"/>
              </a:xfrm>
              <a:prstGeom prst="rect">
                <a:avLst/>
              </a:prstGeom>
            </p:spPr>
          </p:pic>
          <p:sp>
            <p:nvSpPr>
              <p:cNvPr id="209" name="Freeform 6">
                <a:extLst>
                  <a:ext uri="{FF2B5EF4-FFF2-40B4-BE49-F238E27FC236}">
                    <a16:creationId xmlns:a16="http://schemas.microsoft.com/office/drawing/2014/main" id="{3CDE497D-1873-48C5-8B2A-8B023E7653F0}"/>
                  </a:ext>
                </a:extLst>
              </p:cNvPr>
              <p:cNvSpPr>
                <a:spLocks noEditPoints="1"/>
              </p:cNvSpPr>
              <p:nvPr/>
            </p:nvSpPr>
            <p:spPr bwMode="auto">
              <a:xfrm>
                <a:off x="3256470" y="4258262"/>
                <a:ext cx="135502" cy="134064"/>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70C0"/>
              </a:solidFill>
              <a:ln w="10795" cap="flat" cmpd="sng" algn="ctr">
                <a:noFill/>
                <a:prstDash val="solid"/>
                <a:headEnd type="none" w="med" len="med"/>
                <a:tailEnd type="none" w="med" len="med"/>
              </a:ln>
              <a:effectLst/>
            </p:spPr>
            <p:txBody>
              <a:bodyPr rot="0" spcFirstLastPara="0" vertOverflow="overflow" horzOverflow="overflow" vert="horz" wrap="square" lIns="182706" tIns="146165" rIns="182706" bIns="146165" numCol="1" spcCol="0" rtlCol="0" fromWordArt="0" anchor="t" anchorCtr="0" forceAA="0" compatLnSpc="1">
                <a:prstTxWarp prst="textNoShape">
                  <a:avLst/>
                </a:prstTxWarp>
                <a:noAutofit/>
              </a:bodyPr>
              <a:lstStyle/>
              <a:p>
                <a:pPr marL="0" marR="0" lvl="0" indent="0" algn="ctr" defTabSz="913111" rtl="0" eaLnBrk="1" fontAlgn="base" latinLnBrk="0" hangingPunct="1">
                  <a:lnSpc>
                    <a:spcPct val="90000"/>
                  </a:lnSpc>
                  <a:spcBef>
                    <a:spcPct val="0"/>
                  </a:spcBef>
                  <a:spcAft>
                    <a:spcPct val="0"/>
                  </a:spcAft>
                  <a:buClrTx/>
                  <a:buSzTx/>
                  <a:buFontTx/>
                  <a:buNone/>
                  <a:tabLst/>
                  <a:defRPr/>
                </a:pPr>
                <a:endParaRPr kumimoji="0" lang="en-US" sz="1998" b="0" i="0" u="none" strike="noStrike" kern="0" cap="none" spc="-50" normalizeH="0" baseline="0" noProof="0">
                  <a:ln>
                    <a:noFill/>
                  </a:ln>
                  <a:gradFill>
                    <a:gsLst>
                      <a:gs pos="1250">
                        <a:srgbClr val="EFEFEF"/>
                      </a:gs>
                      <a:gs pos="10417">
                        <a:srgbClr val="EFEFEF"/>
                      </a:gs>
                    </a:gsLst>
                    <a:lin ang="5400000" scaled="0"/>
                  </a:gradFill>
                  <a:effectLst/>
                  <a:uLnTx/>
                  <a:uFillTx/>
                  <a:latin typeface="Segoe UI Light"/>
                  <a:ea typeface="+mn-ea"/>
                  <a:cs typeface="+mn-cs"/>
                </a:endParaRPr>
              </a:p>
            </p:txBody>
          </p:sp>
        </p:grpSp>
      </p:grpSp>
      <p:grpSp>
        <p:nvGrpSpPr>
          <p:cNvPr id="218" name="Group 217">
            <a:extLst>
              <a:ext uri="{FF2B5EF4-FFF2-40B4-BE49-F238E27FC236}">
                <a16:creationId xmlns:a16="http://schemas.microsoft.com/office/drawing/2014/main" id="{9AD40361-AE61-4791-BD37-29D55B1ADFE7}"/>
              </a:ext>
            </a:extLst>
          </p:cNvPr>
          <p:cNvGrpSpPr/>
          <p:nvPr/>
        </p:nvGrpSpPr>
        <p:grpSpPr>
          <a:xfrm>
            <a:off x="4524709" y="5678446"/>
            <a:ext cx="426956" cy="327217"/>
            <a:chOff x="2892310" y="4439341"/>
            <a:chExt cx="376337" cy="288423"/>
          </a:xfrm>
        </p:grpSpPr>
        <p:sp>
          <p:nvSpPr>
            <p:cNvPr id="265" name="monitor">
              <a:extLst>
                <a:ext uri="{FF2B5EF4-FFF2-40B4-BE49-F238E27FC236}">
                  <a16:creationId xmlns:a16="http://schemas.microsoft.com/office/drawing/2014/main" id="{DCEFA8C4-B84D-47A6-B32C-F82B857C88E2}"/>
                </a:ext>
              </a:extLst>
            </p:cNvPr>
            <p:cNvSpPr>
              <a:spLocks noChangeAspect="1" noEditPoints="1"/>
            </p:cNvSpPr>
            <p:nvPr/>
          </p:nvSpPr>
          <p:spPr bwMode="auto">
            <a:xfrm>
              <a:off x="2892310" y="4439341"/>
              <a:ext cx="376337" cy="288423"/>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4224" cap="sq">
              <a:solidFill>
                <a:srgbClr val="0078D7">
                  <a:lumMod val="5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266" name="Rectangle 265">
              <a:extLst>
                <a:ext uri="{FF2B5EF4-FFF2-40B4-BE49-F238E27FC236}">
                  <a16:creationId xmlns:a16="http://schemas.microsoft.com/office/drawing/2014/main" id="{1C1C8D80-5037-4B98-A17F-F0FC53CE43DE}"/>
                </a:ext>
              </a:extLst>
            </p:cNvPr>
            <p:cNvSpPr/>
            <p:nvPr/>
          </p:nvSpPr>
          <p:spPr bwMode="auto">
            <a:xfrm>
              <a:off x="2892310" y="4439341"/>
              <a:ext cx="376337" cy="228557"/>
            </a:xfrm>
            <a:prstGeom prst="rect">
              <a:avLst/>
            </a:prstGeom>
            <a:solidFill>
              <a:srgbClr val="0078D7">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267" name="Picture 266">
              <a:extLst>
                <a:ext uri="{FF2B5EF4-FFF2-40B4-BE49-F238E27FC236}">
                  <a16:creationId xmlns:a16="http://schemas.microsoft.com/office/drawing/2014/main" id="{25A0A08C-495A-4ACF-AFEB-F37941436DB8}"/>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016842" y="4495234"/>
              <a:ext cx="137762" cy="116769"/>
            </a:xfrm>
            <a:prstGeom prst="rect">
              <a:avLst/>
            </a:prstGeom>
          </p:spPr>
        </p:pic>
      </p:grpSp>
      <p:grpSp>
        <p:nvGrpSpPr>
          <p:cNvPr id="219" name="Group 218">
            <a:extLst>
              <a:ext uri="{FF2B5EF4-FFF2-40B4-BE49-F238E27FC236}">
                <a16:creationId xmlns:a16="http://schemas.microsoft.com/office/drawing/2014/main" id="{4C131BA5-7E29-4A6F-A08F-7F06CD22EA64}"/>
              </a:ext>
            </a:extLst>
          </p:cNvPr>
          <p:cNvGrpSpPr/>
          <p:nvPr/>
        </p:nvGrpSpPr>
        <p:grpSpPr>
          <a:xfrm>
            <a:off x="5047747" y="5678446"/>
            <a:ext cx="433476" cy="327215"/>
            <a:chOff x="7987238" y="1610486"/>
            <a:chExt cx="506061" cy="382007"/>
          </a:xfrm>
        </p:grpSpPr>
        <p:sp>
          <p:nvSpPr>
            <p:cNvPr id="259" name="Rectangle 258">
              <a:extLst>
                <a:ext uri="{FF2B5EF4-FFF2-40B4-BE49-F238E27FC236}">
                  <a16:creationId xmlns:a16="http://schemas.microsoft.com/office/drawing/2014/main" id="{29D01FA6-C045-47CD-8756-1ACA86D38E8D}"/>
                </a:ext>
              </a:extLst>
            </p:cNvPr>
            <p:cNvSpPr/>
            <p:nvPr/>
          </p:nvSpPr>
          <p:spPr bwMode="auto">
            <a:xfrm>
              <a:off x="7994852" y="1610486"/>
              <a:ext cx="498447" cy="302717"/>
            </a:xfrm>
            <a:prstGeom prst="rect">
              <a:avLst/>
            </a:prstGeom>
            <a:solidFill>
              <a:srgbClr val="5C2D91"/>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260" name="Group 259">
              <a:extLst>
                <a:ext uri="{FF2B5EF4-FFF2-40B4-BE49-F238E27FC236}">
                  <a16:creationId xmlns:a16="http://schemas.microsoft.com/office/drawing/2014/main" id="{AA447CB6-9BD7-4AF7-82D0-F4C04D568DD5}"/>
                </a:ext>
              </a:extLst>
            </p:cNvPr>
            <p:cNvGrpSpPr/>
            <p:nvPr/>
          </p:nvGrpSpPr>
          <p:grpSpPr>
            <a:xfrm>
              <a:off x="7987238" y="1610486"/>
              <a:ext cx="498447" cy="382007"/>
              <a:chOff x="9563138" y="2462727"/>
              <a:chExt cx="516394" cy="395761"/>
            </a:xfrm>
          </p:grpSpPr>
          <p:sp>
            <p:nvSpPr>
              <p:cNvPr id="261" name="monitor">
                <a:extLst>
                  <a:ext uri="{FF2B5EF4-FFF2-40B4-BE49-F238E27FC236}">
                    <a16:creationId xmlns:a16="http://schemas.microsoft.com/office/drawing/2014/main" id="{EC04302A-33E9-400E-8FC7-895ECBF4C340}"/>
                  </a:ext>
                </a:extLst>
              </p:cNvPr>
              <p:cNvSpPr>
                <a:spLocks noChangeAspect="1" noEditPoints="1"/>
              </p:cNvSpPr>
              <p:nvPr/>
            </p:nvSpPr>
            <p:spPr bwMode="auto">
              <a:xfrm>
                <a:off x="9563138" y="2462727"/>
                <a:ext cx="516394" cy="395761"/>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4224" cap="sq">
                <a:solidFill>
                  <a:srgbClr val="5C2D9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nvGrpSpPr>
              <p:cNvPr id="262" name="Group 261">
                <a:extLst>
                  <a:ext uri="{FF2B5EF4-FFF2-40B4-BE49-F238E27FC236}">
                    <a16:creationId xmlns:a16="http://schemas.microsoft.com/office/drawing/2014/main" id="{BA2E59FE-937A-4EB3-ACDD-1C5AB9335AD7}"/>
                  </a:ext>
                </a:extLst>
              </p:cNvPr>
              <p:cNvGrpSpPr/>
              <p:nvPr/>
            </p:nvGrpSpPr>
            <p:grpSpPr>
              <a:xfrm>
                <a:off x="9746672" y="2545410"/>
                <a:ext cx="107950" cy="134938"/>
                <a:chOff x="9444088" y="2885171"/>
                <a:chExt cx="107950" cy="134938"/>
              </a:xfrm>
              <a:solidFill>
                <a:srgbClr val="505050"/>
              </a:solidFill>
            </p:grpSpPr>
            <p:sp>
              <p:nvSpPr>
                <p:cNvPr id="263" name="Freeform 26">
                  <a:extLst>
                    <a:ext uri="{FF2B5EF4-FFF2-40B4-BE49-F238E27FC236}">
                      <a16:creationId xmlns:a16="http://schemas.microsoft.com/office/drawing/2014/main" id="{287E9DEC-A958-46D2-A40A-CB16494B0E5F}"/>
                    </a:ext>
                  </a:extLst>
                </p:cNvPr>
                <p:cNvSpPr>
                  <a:spLocks/>
                </p:cNvSpPr>
                <p:nvPr/>
              </p:nvSpPr>
              <p:spPr bwMode="auto">
                <a:xfrm>
                  <a:off x="9496476" y="2885171"/>
                  <a:ext cx="30163" cy="31750"/>
                </a:xfrm>
                <a:custGeom>
                  <a:avLst/>
                  <a:gdLst>
                    <a:gd name="T0" fmla="*/ 179 w 188"/>
                    <a:gd name="T1" fmla="*/ 0 h 196"/>
                    <a:gd name="T2" fmla="*/ 45 w 188"/>
                    <a:gd name="T3" fmla="*/ 72 h 196"/>
                    <a:gd name="T4" fmla="*/ 12 w 188"/>
                    <a:gd name="T5" fmla="*/ 195 h 196"/>
                    <a:gd name="T6" fmla="*/ 141 w 188"/>
                    <a:gd name="T7" fmla="*/ 128 h 196"/>
                    <a:gd name="T8" fmla="*/ 179 w 188"/>
                    <a:gd name="T9" fmla="*/ 0 h 196"/>
                  </a:gdLst>
                  <a:ahLst/>
                  <a:cxnLst>
                    <a:cxn ang="0">
                      <a:pos x="T0" y="T1"/>
                    </a:cxn>
                    <a:cxn ang="0">
                      <a:pos x="T2" y="T3"/>
                    </a:cxn>
                    <a:cxn ang="0">
                      <a:pos x="T4" y="T5"/>
                    </a:cxn>
                    <a:cxn ang="0">
                      <a:pos x="T6" y="T7"/>
                    </a:cxn>
                    <a:cxn ang="0">
                      <a:pos x="T8" y="T9"/>
                    </a:cxn>
                  </a:cxnLst>
                  <a:rect l="0" t="0" r="r" b="b"/>
                  <a:pathLst>
                    <a:path w="188" h="196">
                      <a:moveTo>
                        <a:pt x="179" y="0"/>
                      </a:moveTo>
                      <a:cubicBezTo>
                        <a:pt x="179" y="0"/>
                        <a:pt x="90" y="8"/>
                        <a:pt x="45" y="72"/>
                      </a:cubicBezTo>
                      <a:cubicBezTo>
                        <a:pt x="0" y="136"/>
                        <a:pt x="12" y="195"/>
                        <a:pt x="12" y="195"/>
                      </a:cubicBezTo>
                      <a:cubicBezTo>
                        <a:pt x="12" y="195"/>
                        <a:pt x="90" y="196"/>
                        <a:pt x="141" y="128"/>
                      </a:cubicBezTo>
                      <a:cubicBezTo>
                        <a:pt x="188" y="66"/>
                        <a:pt x="179" y="0"/>
                        <a:pt x="17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264" name="Freeform 27">
                  <a:extLst>
                    <a:ext uri="{FF2B5EF4-FFF2-40B4-BE49-F238E27FC236}">
                      <a16:creationId xmlns:a16="http://schemas.microsoft.com/office/drawing/2014/main" id="{C2DE0466-C904-4D92-B90A-2367FF0C5CA0}"/>
                    </a:ext>
                  </a:extLst>
                </p:cNvPr>
                <p:cNvSpPr>
                  <a:spLocks/>
                </p:cNvSpPr>
                <p:nvPr/>
              </p:nvSpPr>
              <p:spPr bwMode="auto">
                <a:xfrm>
                  <a:off x="9444088" y="2916921"/>
                  <a:ext cx="107950" cy="103188"/>
                </a:xfrm>
                <a:custGeom>
                  <a:avLst/>
                  <a:gdLst>
                    <a:gd name="T0" fmla="*/ 662 w 682"/>
                    <a:gd name="T1" fmla="*/ 87 h 643"/>
                    <a:gd name="T2" fmla="*/ 499 w 682"/>
                    <a:gd name="T3" fmla="*/ 2 h 643"/>
                    <a:gd name="T4" fmla="*/ 424 w 682"/>
                    <a:gd name="T5" fmla="*/ 16 h 643"/>
                    <a:gd name="T6" fmla="*/ 345 w 682"/>
                    <a:gd name="T7" fmla="*/ 41 h 643"/>
                    <a:gd name="T8" fmla="*/ 286 w 682"/>
                    <a:gd name="T9" fmla="*/ 22 h 643"/>
                    <a:gd name="T10" fmla="*/ 201 w 682"/>
                    <a:gd name="T11" fmla="*/ 4 h 643"/>
                    <a:gd name="T12" fmla="*/ 82 w 682"/>
                    <a:gd name="T13" fmla="*/ 53 h 643"/>
                    <a:gd name="T14" fmla="*/ 0 w 682"/>
                    <a:gd name="T15" fmla="*/ 261 h 643"/>
                    <a:gd name="T16" fmla="*/ 58 w 682"/>
                    <a:gd name="T17" fmla="*/ 484 h 643"/>
                    <a:gd name="T18" fmla="*/ 143 w 682"/>
                    <a:gd name="T19" fmla="*/ 603 h 643"/>
                    <a:gd name="T20" fmla="*/ 209 w 682"/>
                    <a:gd name="T21" fmla="*/ 639 h 643"/>
                    <a:gd name="T22" fmla="*/ 258 w 682"/>
                    <a:gd name="T23" fmla="*/ 634 h 643"/>
                    <a:gd name="T24" fmla="*/ 321 w 682"/>
                    <a:gd name="T25" fmla="*/ 609 h 643"/>
                    <a:gd name="T26" fmla="*/ 406 w 682"/>
                    <a:gd name="T27" fmla="*/ 612 h 643"/>
                    <a:gd name="T28" fmla="*/ 492 w 682"/>
                    <a:gd name="T29" fmla="*/ 640 h 643"/>
                    <a:gd name="T30" fmla="*/ 609 w 682"/>
                    <a:gd name="T31" fmla="*/ 560 h 643"/>
                    <a:gd name="T32" fmla="*/ 671 w 682"/>
                    <a:gd name="T33" fmla="*/ 452 h 643"/>
                    <a:gd name="T34" fmla="*/ 682 w 682"/>
                    <a:gd name="T35" fmla="*/ 414 h 643"/>
                    <a:gd name="T36" fmla="*/ 631 w 682"/>
                    <a:gd name="T37" fmla="*/ 382 h 643"/>
                    <a:gd name="T38" fmla="*/ 572 w 682"/>
                    <a:gd name="T39" fmla="*/ 274 h 643"/>
                    <a:gd name="T40" fmla="*/ 599 w 682"/>
                    <a:gd name="T41" fmla="*/ 147 h 643"/>
                    <a:gd name="T42" fmla="*/ 662 w 682"/>
                    <a:gd name="T43" fmla="*/ 87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2" h="643">
                      <a:moveTo>
                        <a:pt x="662" y="87"/>
                      </a:moveTo>
                      <a:cubicBezTo>
                        <a:pt x="662" y="87"/>
                        <a:pt x="614" y="2"/>
                        <a:pt x="499" y="2"/>
                      </a:cubicBezTo>
                      <a:cubicBezTo>
                        <a:pt x="499" y="2"/>
                        <a:pt x="469" y="0"/>
                        <a:pt x="424" y="16"/>
                      </a:cubicBezTo>
                      <a:cubicBezTo>
                        <a:pt x="379" y="32"/>
                        <a:pt x="367" y="41"/>
                        <a:pt x="345" y="41"/>
                      </a:cubicBezTo>
                      <a:cubicBezTo>
                        <a:pt x="345" y="41"/>
                        <a:pt x="315" y="36"/>
                        <a:pt x="286" y="22"/>
                      </a:cubicBezTo>
                      <a:cubicBezTo>
                        <a:pt x="257" y="9"/>
                        <a:pt x="226" y="4"/>
                        <a:pt x="201" y="4"/>
                      </a:cubicBezTo>
                      <a:cubicBezTo>
                        <a:pt x="176" y="4"/>
                        <a:pt x="121" y="20"/>
                        <a:pt x="82" y="53"/>
                      </a:cubicBezTo>
                      <a:cubicBezTo>
                        <a:pt x="41" y="88"/>
                        <a:pt x="0" y="152"/>
                        <a:pt x="0" y="261"/>
                      </a:cubicBezTo>
                      <a:cubicBezTo>
                        <a:pt x="0" y="370"/>
                        <a:pt x="55" y="479"/>
                        <a:pt x="58" y="484"/>
                      </a:cubicBezTo>
                      <a:cubicBezTo>
                        <a:pt x="60" y="488"/>
                        <a:pt x="120" y="584"/>
                        <a:pt x="143" y="603"/>
                      </a:cubicBezTo>
                      <a:cubicBezTo>
                        <a:pt x="167" y="623"/>
                        <a:pt x="185" y="638"/>
                        <a:pt x="209" y="639"/>
                      </a:cubicBezTo>
                      <a:cubicBezTo>
                        <a:pt x="232" y="640"/>
                        <a:pt x="245" y="638"/>
                        <a:pt x="258" y="634"/>
                      </a:cubicBezTo>
                      <a:cubicBezTo>
                        <a:pt x="270" y="629"/>
                        <a:pt x="305" y="611"/>
                        <a:pt x="321" y="609"/>
                      </a:cubicBezTo>
                      <a:cubicBezTo>
                        <a:pt x="337" y="608"/>
                        <a:pt x="362" y="598"/>
                        <a:pt x="406" y="612"/>
                      </a:cubicBezTo>
                      <a:cubicBezTo>
                        <a:pt x="450" y="626"/>
                        <a:pt x="464" y="643"/>
                        <a:pt x="492" y="640"/>
                      </a:cubicBezTo>
                      <a:cubicBezTo>
                        <a:pt x="520" y="636"/>
                        <a:pt x="557" y="635"/>
                        <a:pt x="609" y="560"/>
                      </a:cubicBezTo>
                      <a:cubicBezTo>
                        <a:pt x="626" y="536"/>
                        <a:pt x="669" y="463"/>
                        <a:pt x="671" y="452"/>
                      </a:cubicBezTo>
                      <a:cubicBezTo>
                        <a:pt x="673" y="441"/>
                        <a:pt x="682" y="427"/>
                        <a:pt x="682" y="414"/>
                      </a:cubicBezTo>
                      <a:cubicBezTo>
                        <a:pt x="682" y="414"/>
                        <a:pt x="642" y="394"/>
                        <a:pt x="631" y="382"/>
                      </a:cubicBezTo>
                      <a:cubicBezTo>
                        <a:pt x="615" y="364"/>
                        <a:pt x="584" y="338"/>
                        <a:pt x="572" y="274"/>
                      </a:cubicBezTo>
                      <a:cubicBezTo>
                        <a:pt x="561" y="211"/>
                        <a:pt x="592" y="155"/>
                        <a:pt x="599" y="147"/>
                      </a:cubicBezTo>
                      <a:cubicBezTo>
                        <a:pt x="606" y="139"/>
                        <a:pt x="641" y="96"/>
                        <a:pt x="662"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grpSp>
        </p:grpSp>
      </p:grpSp>
      <p:grpSp>
        <p:nvGrpSpPr>
          <p:cNvPr id="229" name="Group 228">
            <a:extLst>
              <a:ext uri="{FF2B5EF4-FFF2-40B4-BE49-F238E27FC236}">
                <a16:creationId xmlns:a16="http://schemas.microsoft.com/office/drawing/2014/main" id="{4CCA857A-4486-47D5-98D0-A8676805C380}"/>
              </a:ext>
            </a:extLst>
          </p:cNvPr>
          <p:cNvGrpSpPr/>
          <p:nvPr/>
        </p:nvGrpSpPr>
        <p:grpSpPr>
          <a:xfrm>
            <a:off x="4019511" y="5678446"/>
            <a:ext cx="426956" cy="327217"/>
            <a:chOff x="7398246" y="1610486"/>
            <a:chExt cx="498447" cy="382007"/>
          </a:xfrm>
        </p:grpSpPr>
        <p:sp>
          <p:nvSpPr>
            <p:cNvPr id="230" name="monitor">
              <a:extLst>
                <a:ext uri="{FF2B5EF4-FFF2-40B4-BE49-F238E27FC236}">
                  <a16:creationId xmlns:a16="http://schemas.microsoft.com/office/drawing/2014/main" id="{17916AAA-52BA-406A-BF22-06AA229A4635}"/>
                </a:ext>
              </a:extLst>
            </p:cNvPr>
            <p:cNvSpPr>
              <a:spLocks noChangeAspect="1" noEditPoints="1"/>
            </p:cNvSpPr>
            <p:nvPr/>
          </p:nvSpPr>
          <p:spPr bwMode="auto">
            <a:xfrm>
              <a:off x="7398246" y="1610486"/>
              <a:ext cx="498447" cy="382007"/>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4224" cap="sq">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231" name="Rectangle 230">
              <a:extLst>
                <a:ext uri="{FF2B5EF4-FFF2-40B4-BE49-F238E27FC236}">
                  <a16:creationId xmlns:a16="http://schemas.microsoft.com/office/drawing/2014/main" id="{BF60C8A1-728F-4CF1-B423-49A90423A30C}"/>
                </a:ext>
              </a:extLst>
            </p:cNvPr>
            <p:cNvSpPr/>
            <p:nvPr/>
          </p:nvSpPr>
          <p:spPr bwMode="auto">
            <a:xfrm>
              <a:off x="7398246" y="1610486"/>
              <a:ext cx="498447" cy="319680"/>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232" name="Group 11">
              <a:extLst>
                <a:ext uri="{FF2B5EF4-FFF2-40B4-BE49-F238E27FC236}">
                  <a16:creationId xmlns:a16="http://schemas.microsoft.com/office/drawing/2014/main" id="{6B3662AA-25E3-4E3C-9645-980E7822ED46}"/>
                </a:ext>
              </a:extLst>
            </p:cNvPr>
            <p:cNvGrpSpPr>
              <a:grpSpLocks noChangeAspect="1"/>
            </p:cNvGrpSpPr>
            <p:nvPr/>
          </p:nvGrpSpPr>
          <p:grpSpPr bwMode="auto">
            <a:xfrm>
              <a:off x="7581678" y="1714920"/>
              <a:ext cx="111860" cy="111860"/>
              <a:chOff x="5664" y="1835"/>
              <a:chExt cx="73" cy="73"/>
            </a:xfrm>
            <a:solidFill>
              <a:srgbClr val="FFFFFF"/>
            </a:solidFill>
          </p:grpSpPr>
          <p:sp>
            <p:nvSpPr>
              <p:cNvPr id="233" name="Freeform 12">
                <a:extLst>
                  <a:ext uri="{FF2B5EF4-FFF2-40B4-BE49-F238E27FC236}">
                    <a16:creationId xmlns:a16="http://schemas.microsoft.com/office/drawing/2014/main" id="{B015429F-6072-44BC-927F-D5DB5D76545B}"/>
                  </a:ext>
                </a:extLst>
              </p:cNvPr>
              <p:cNvSpPr>
                <a:spLocks/>
              </p:cNvSpPr>
              <p:nvPr/>
            </p:nvSpPr>
            <p:spPr bwMode="auto">
              <a:xfrm>
                <a:off x="5696" y="1835"/>
                <a:ext cx="41" cy="35"/>
              </a:xfrm>
              <a:custGeom>
                <a:avLst/>
                <a:gdLst>
                  <a:gd name="T0" fmla="*/ 41 w 41"/>
                  <a:gd name="T1" fmla="*/ 35 h 35"/>
                  <a:gd name="T2" fmla="*/ 41 w 41"/>
                  <a:gd name="T3" fmla="*/ 0 h 35"/>
                  <a:gd name="T4" fmla="*/ 0 w 41"/>
                  <a:gd name="T5" fmla="*/ 6 h 35"/>
                  <a:gd name="T6" fmla="*/ 0 w 41"/>
                  <a:gd name="T7" fmla="*/ 35 h 35"/>
                  <a:gd name="T8" fmla="*/ 41 w 41"/>
                  <a:gd name="T9" fmla="*/ 35 h 35"/>
                </a:gdLst>
                <a:ahLst/>
                <a:cxnLst>
                  <a:cxn ang="0">
                    <a:pos x="T0" y="T1"/>
                  </a:cxn>
                  <a:cxn ang="0">
                    <a:pos x="T2" y="T3"/>
                  </a:cxn>
                  <a:cxn ang="0">
                    <a:pos x="T4" y="T5"/>
                  </a:cxn>
                  <a:cxn ang="0">
                    <a:pos x="T6" y="T7"/>
                  </a:cxn>
                  <a:cxn ang="0">
                    <a:pos x="T8" y="T9"/>
                  </a:cxn>
                </a:cxnLst>
                <a:rect l="0" t="0" r="r" b="b"/>
                <a:pathLst>
                  <a:path w="41" h="35">
                    <a:moveTo>
                      <a:pt x="41" y="35"/>
                    </a:moveTo>
                    <a:lnTo>
                      <a:pt x="41" y="0"/>
                    </a:lnTo>
                    <a:lnTo>
                      <a:pt x="0" y="6"/>
                    </a:lnTo>
                    <a:lnTo>
                      <a:pt x="0" y="35"/>
                    </a:lnTo>
                    <a:lnTo>
                      <a:pt x="4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234" name="Freeform 13">
                <a:extLst>
                  <a:ext uri="{FF2B5EF4-FFF2-40B4-BE49-F238E27FC236}">
                    <a16:creationId xmlns:a16="http://schemas.microsoft.com/office/drawing/2014/main" id="{2C07C184-0375-463F-B49D-388C6127CEA6}"/>
                  </a:ext>
                </a:extLst>
              </p:cNvPr>
              <p:cNvSpPr>
                <a:spLocks/>
              </p:cNvSpPr>
              <p:nvPr/>
            </p:nvSpPr>
            <p:spPr bwMode="auto">
              <a:xfrm>
                <a:off x="5664" y="1841"/>
                <a:ext cx="30" cy="29"/>
              </a:xfrm>
              <a:custGeom>
                <a:avLst/>
                <a:gdLst>
                  <a:gd name="T0" fmla="*/ 30 w 30"/>
                  <a:gd name="T1" fmla="*/ 0 h 29"/>
                  <a:gd name="T2" fmla="*/ 0 w 30"/>
                  <a:gd name="T3" fmla="*/ 5 h 29"/>
                  <a:gd name="T4" fmla="*/ 0 w 30"/>
                  <a:gd name="T5" fmla="*/ 29 h 29"/>
                  <a:gd name="T6" fmla="*/ 30 w 30"/>
                  <a:gd name="T7" fmla="*/ 29 h 29"/>
                  <a:gd name="T8" fmla="*/ 30 w 30"/>
                  <a:gd name="T9" fmla="*/ 0 h 29"/>
                </a:gdLst>
                <a:ahLst/>
                <a:cxnLst>
                  <a:cxn ang="0">
                    <a:pos x="T0" y="T1"/>
                  </a:cxn>
                  <a:cxn ang="0">
                    <a:pos x="T2" y="T3"/>
                  </a:cxn>
                  <a:cxn ang="0">
                    <a:pos x="T4" y="T5"/>
                  </a:cxn>
                  <a:cxn ang="0">
                    <a:pos x="T6" y="T7"/>
                  </a:cxn>
                  <a:cxn ang="0">
                    <a:pos x="T8" y="T9"/>
                  </a:cxn>
                </a:cxnLst>
                <a:rect l="0" t="0" r="r" b="b"/>
                <a:pathLst>
                  <a:path w="30" h="29">
                    <a:moveTo>
                      <a:pt x="30" y="0"/>
                    </a:moveTo>
                    <a:lnTo>
                      <a:pt x="0" y="5"/>
                    </a:lnTo>
                    <a:lnTo>
                      <a:pt x="0" y="29"/>
                    </a:lnTo>
                    <a:lnTo>
                      <a:pt x="30" y="29"/>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235" name="Freeform 14">
                <a:extLst>
                  <a:ext uri="{FF2B5EF4-FFF2-40B4-BE49-F238E27FC236}">
                    <a16:creationId xmlns:a16="http://schemas.microsoft.com/office/drawing/2014/main" id="{6230BDC8-9465-4C6B-A22E-A654C035A2B5}"/>
                  </a:ext>
                </a:extLst>
              </p:cNvPr>
              <p:cNvSpPr>
                <a:spLocks/>
              </p:cNvSpPr>
              <p:nvPr/>
            </p:nvSpPr>
            <p:spPr bwMode="auto">
              <a:xfrm>
                <a:off x="5664" y="1873"/>
                <a:ext cx="30" cy="29"/>
              </a:xfrm>
              <a:custGeom>
                <a:avLst/>
                <a:gdLst>
                  <a:gd name="T0" fmla="*/ 0 w 30"/>
                  <a:gd name="T1" fmla="*/ 0 h 29"/>
                  <a:gd name="T2" fmla="*/ 0 w 30"/>
                  <a:gd name="T3" fmla="*/ 24 h 29"/>
                  <a:gd name="T4" fmla="*/ 30 w 30"/>
                  <a:gd name="T5" fmla="*/ 29 h 29"/>
                  <a:gd name="T6" fmla="*/ 30 w 30"/>
                  <a:gd name="T7" fmla="*/ 0 h 29"/>
                  <a:gd name="T8" fmla="*/ 0 w 30"/>
                  <a:gd name="T9" fmla="*/ 0 h 29"/>
                </a:gdLst>
                <a:ahLst/>
                <a:cxnLst>
                  <a:cxn ang="0">
                    <a:pos x="T0" y="T1"/>
                  </a:cxn>
                  <a:cxn ang="0">
                    <a:pos x="T2" y="T3"/>
                  </a:cxn>
                  <a:cxn ang="0">
                    <a:pos x="T4" y="T5"/>
                  </a:cxn>
                  <a:cxn ang="0">
                    <a:pos x="T6" y="T7"/>
                  </a:cxn>
                  <a:cxn ang="0">
                    <a:pos x="T8" y="T9"/>
                  </a:cxn>
                </a:cxnLst>
                <a:rect l="0" t="0" r="r" b="b"/>
                <a:pathLst>
                  <a:path w="30" h="29">
                    <a:moveTo>
                      <a:pt x="0" y="0"/>
                    </a:moveTo>
                    <a:lnTo>
                      <a:pt x="0" y="24"/>
                    </a:lnTo>
                    <a:lnTo>
                      <a:pt x="30" y="29"/>
                    </a:lnTo>
                    <a:lnTo>
                      <a:pt x="3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236" name="Freeform 15">
                <a:extLst>
                  <a:ext uri="{FF2B5EF4-FFF2-40B4-BE49-F238E27FC236}">
                    <a16:creationId xmlns:a16="http://schemas.microsoft.com/office/drawing/2014/main" id="{8F26DEE6-E057-4533-8866-CDDC156DA1EF}"/>
                  </a:ext>
                </a:extLst>
              </p:cNvPr>
              <p:cNvSpPr>
                <a:spLocks/>
              </p:cNvSpPr>
              <p:nvPr/>
            </p:nvSpPr>
            <p:spPr bwMode="auto">
              <a:xfrm>
                <a:off x="5696" y="1873"/>
                <a:ext cx="41" cy="35"/>
              </a:xfrm>
              <a:custGeom>
                <a:avLst/>
                <a:gdLst>
                  <a:gd name="T0" fmla="*/ 0 w 41"/>
                  <a:gd name="T1" fmla="*/ 29 h 35"/>
                  <a:gd name="T2" fmla="*/ 41 w 41"/>
                  <a:gd name="T3" fmla="*/ 35 h 35"/>
                  <a:gd name="T4" fmla="*/ 41 w 41"/>
                  <a:gd name="T5" fmla="*/ 0 h 35"/>
                  <a:gd name="T6" fmla="*/ 0 w 41"/>
                  <a:gd name="T7" fmla="*/ 0 h 35"/>
                  <a:gd name="T8" fmla="*/ 0 w 41"/>
                  <a:gd name="T9" fmla="*/ 29 h 35"/>
                </a:gdLst>
                <a:ahLst/>
                <a:cxnLst>
                  <a:cxn ang="0">
                    <a:pos x="T0" y="T1"/>
                  </a:cxn>
                  <a:cxn ang="0">
                    <a:pos x="T2" y="T3"/>
                  </a:cxn>
                  <a:cxn ang="0">
                    <a:pos x="T4" y="T5"/>
                  </a:cxn>
                  <a:cxn ang="0">
                    <a:pos x="T6" y="T7"/>
                  </a:cxn>
                  <a:cxn ang="0">
                    <a:pos x="T8" y="T9"/>
                  </a:cxn>
                </a:cxnLst>
                <a:rect l="0" t="0" r="r" b="b"/>
                <a:pathLst>
                  <a:path w="41" h="35">
                    <a:moveTo>
                      <a:pt x="0" y="29"/>
                    </a:moveTo>
                    <a:lnTo>
                      <a:pt x="41" y="35"/>
                    </a:lnTo>
                    <a:lnTo>
                      <a:pt x="41" y="0"/>
                    </a:lnTo>
                    <a:lnTo>
                      <a:pt x="0"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grpSp>
      </p:grpSp>
      <p:grpSp>
        <p:nvGrpSpPr>
          <p:cNvPr id="272" name="Group 271">
            <a:extLst>
              <a:ext uri="{FF2B5EF4-FFF2-40B4-BE49-F238E27FC236}">
                <a16:creationId xmlns:a16="http://schemas.microsoft.com/office/drawing/2014/main" id="{D1464E41-941E-4A34-A45F-DB08EB51F349}"/>
              </a:ext>
            </a:extLst>
          </p:cNvPr>
          <p:cNvGrpSpPr/>
          <p:nvPr/>
        </p:nvGrpSpPr>
        <p:grpSpPr>
          <a:xfrm>
            <a:off x="6798396" y="5712906"/>
            <a:ext cx="370338" cy="327772"/>
            <a:chOff x="4723767" y="3080378"/>
            <a:chExt cx="439858" cy="389301"/>
          </a:xfrm>
        </p:grpSpPr>
        <p:pic>
          <p:nvPicPr>
            <p:cNvPr id="273" name="Picture 272">
              <a:extLst>
                <a:ext uri="{FF2B5EF4-FFF2-40B4-BE49-F238E27FC236}">
                  <a16:creationId xmlns:a16="http://schemas.microsoft.com/office/drawing/2014/main" id="{F480AF9F-DC1D-4A02-8313-5585A5382A24}"/>
                </a:ext>
              </a:extLst>
            </p:cNvPr>
            <p:cNvPicPr>
              <a:picLocks noChangeAspect="1"/>
            </p:cNvPicPr>
            <p:nvPr/>
          </p:nvPicPr>
          <p:blipFill rotWithShape="1">
            <a:blip r:embed="rId5" cstate="print">
              <a:duotone>
                <a:srgbClr val="0078D7">
                  <a:shade val="45000"/>
                  <a:satMod val="135000"/>
                </a:srgbClr>
                <a:prstClr val="white"/>
              </a:duotone>
              <a:extLst>
                <a:ext uri="{28A0092B-C50C-407E-A947-70E740481C1C}">
                  <a14:useLocalDpi xmlns:a14="http://schemas.microsoft.com/office/drawing/2010/main" val="0"/>
                </a:ext>
              </a:extLst>
            </a:blip>
            <a:srcRect l="-2"/>
            <a:stretch/>
          </p:blipFill>
          <p:spPr>
            <a:xfrm>
              <a:off x="4908907" y="3123428"/>
              <a:ext cx="216369" cy="164753"/>
            </a:xfrm>
            <a:prstGeom prst="rect">
              <a:avLst/>
            </a:prstGeom>
          </p:spPr>
        </p:pic>
        <p:grpSp>
          <p:nvGrpSpPr>
            <p:cNvPr id="274" name="Group 273">
              <a:extLst>
                <a:ext uri="{FF2B5EF4-FFF2-40B4-BE49-F238E27FC236}">
                  <a16:creationId xmlns:a16="http://schemas.microsoft.com/office/drawing/2014/main" id="{6F45E20F-BBC4-447A-B8B4-261EBDDE305C}"/>
                </a:ext>
              </a:extLst>
            </p:cNvPr>
            <p:cNvGrpSpPr/>
            <p:nvPr/>
          </p:nvGrpSpPr>
          <p:grpSpPr>
            <a:xfrm>
              <a:off x="4723767" y="3080378"/>
              <a:ext cx="439858" cy="389301"/>
              <a:chOff x="3131835" y="4047725"/>
              <a:chExt cx="439858" cy="389301"/>
            </a:xfrm>
          </p:grpSpPr>
          <p:grpSp>
            <p:nvGrpSpPr>
              <p:cNvPr id="275" name="Group 274">
                <a:extLst>
                  <a:ext uri="{FF2B5EF4-FFF2-40B4-BE49-F238E27FC236}">
                    <a16:creationId xmlns:a16="http://schemas.microsoft.com/office/drawing/2014/main" id="{4D416BE8-CEB8-4F12-AE59-EF808958A15C}"/>
                  </a:ext>
                </a:extLst>
              </p:cNvPr>
              <p:cNvGrpSpPr/>
              <p:nvPr/>
            </p:nvGrpSpPr>
            <p:grpSpPr>
              <a:xfrm>
                <a:off x="3131835" y="4047725"/>
                <a:ext cx="182560" cy="348911"/>
                <a:chOff x="2136298" y="4226790"/>
                <a:chExt cx="196678" cy="375893"/>
              </a:xfrm>
            </p:grpSpPr>
            <p:sp>
              <p:nvSpPr>
                <p:cNvPr id="279" name="Rectangle 278">
                  <a:extLst>
                    <a:ext uri="{FF2B5EF4-FFF2-40B4-BE49-F238E27FC236}">
                      <a16:creationId xmlns:a16="http://schemas.microsoft.com/office/drawing/2014/main" id="{E7F9FDE2-7742-4C5C-9995-0B3693397EA7}"/>
                    </a:ext>
                  </a:extLst>
                </p:cNvPr>
                <p:cNvSpPr/>
                <p:nvPr/>
              </p:nvSpPr>
              <p:spPr bwMode="auto">
                <a:xfrm>
                  <a:off x="2138191" y="4226790"/>
                  <a:ext cx="194785" cy="375893"/>
                </a:xfrm>
                <a:prstGeom prst="rect">
                  <a:avLst/>
                </a:prstGeom>
                <a:solidFill>
                  <a:srgbClr val="505050">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80" name="server">
                  <a:extLst>
                    <a:ext uri="{FF2B5EF4-FFF2-40B4-BE49-F238E27FC236}">
                      <a16:creationId xmlns:a16="http://schemas.microsoft.com/office/drawing/2014/main" id="{C9C9824D-8FF6-413D-B727-2314E129B12F}"/>
                    </a:ext>
                  </a:extLst>
                </p:cNvPr>
                <p:cNvSpPr>
                  <a:spLocks noChangeAspect="1" noEditPoints="1"/>
                </p:cNvSpPr>
                <p:nvPr/>
              </p:nvSpPr>
              <p:spPr bwMode="auto">
                <a:xfrm>
                  <a:off x="2136298" y="4235711"/>
                  <a:ext cx="192569" cy="36576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4224" cap="sq">
                  <a:solidFill>
                    <a:srgbClr val="505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grpSp>
          <p:sp>
            <p:nvSpPr>
              <p:cNvPr id="276" name="Oval 275">
                <a:extLst>
                  <a:ext uri="{FF2B5EF4-FFF2-40B4-BE49-F238E27FC236}">
                    <a16:creationId xmlns:a16="http://schemas.microsoft.com/office/drawing/2014/main" id="{80399193-5E24-4634-B5A7-3A8222332973}"/>
                  </a:ext>
                </a:extLst>
              </p:cNvPr>
              <p:cNvSpPr/>
              <p:nvPr/>
            </p:nvSpPr>
            <p:spPr bwMode="auto">
              <a:xfrm>
                <a:off x="3218521" y="4213899"/>
                <a:ext cx="223127" cy="223127"/>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277" name="Picture 276">
                <a:extLst>
                  <a:ext uri="{FF2B5EF4-FFF2-40B4-BE49-F238E27FC236}">
                    <a16:creationId xmlns:a16="http://schemas.microsoft.com/office/drawing/2014/main" id="{C68EB325-987B-4FD7-8CEC-C33C8FDF856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83295"/>
              <a:stretch/>
            </p:blipFill>
            <p:spPr>
              <a:xfrm>
                <a:off x="3414387" y="4255363"/>
                <a:ext cx="157306" cy="137160"/>
              </a:xfrm>
              <a:prstGeom prst="rect">
                <a:avLst/>
              </a:prstGeom>
            </p:spPr>
          </p:pic>
          <p:sp>
            <p:nvSpPr>
              <p:cNvPr id="278" name="Freeform 6">
                <a:extLst>
                  <a:ext uri="{FF2B5EF4-FFF2-40B4-BE49-F238E27FC236}">
                    <a16:creationId xmlns:a16="http://schemas.microsoft.com/office/drawing/2014/main" id="{75957916-135A-475E-9277-605852A83D66}"/>
                  </a:ext>
                </a:extLst>
              </p:cNvPr>
              <p:cNvSpPr>
                <a:spLocks noEditPoints="1"/>
              </p:cNvSpPr>
              <p:nvPr/>
            </p:nvSpPr>
            <p:spPr bwMode="auto">
              <a:xfrm>
                <a:off x="3256470" y="4258262"/>
                <a:ext cx="135502" cy="134064"/>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70C0"/>
              </a:solidFill>
              <a:ln w="10795" cap="flat" cmpd="sng" algn="ctr">
                <a:noFill/>
                <a:prstDash val="solid"/>
                <a:headEnd type="none" w="med" len="med"/>
                <a:tailEnd type="none" w="med" len="med"/>
              </a:ln>
              <a:effectLst/>
            </p:spPr>
            <p:txBody>
              <a:bodyPr rot="0" spcFirstLastPara="0" vertOverflow="overflow" horzOverflow="overflow" vert="horz" wrap="square" lIns="182706" tIns="146165" rIns="182706" bIns="146165" numCol="1" spcCol="0" rtlCol="0" fromWordArt="0" anchor="t" anchorCtr="0" forceAA="0" compatLnSpc="1">
                <a:prstTxWarp prst="textNoShape">
                  <a:avLst/>
                </a:prstTxWarp>
                <a:noAutofit/>
              </a:bodyPr>
              <a:lstStyle/>
              <a:p>
                <a:pPr marL="0" marR="0" lvl="0" indent="0" algn="ctr" defTabSz="913111" rtl="0" eaLnBrk="1" fontAlgn="base" latinLnBrk="0" hangingPunct="1">
                  <a:lnSpc>
                    <a:spcPct val="90000"/>
                  </a:lnSpc>
                  <a:spcBef>
                    <a:spcPct val="0"/>
                  </a:spcBef>
                  <a:spcAft>
                    <a:spcPct val="0"/>
                  </a:spcAft>
                  <a:buClrTx/>
                  <a:buSzTx/>
                  <a:buFontTx/>
                  <a:buNone/>
                  <a:tabLst/>
                  <a:defRPr/>
                </a:pPr>
                <a:endParaRPr kumimoji="0" lang="en-US" sz="1998" b="0" i="0" u="none" strike="noStrike" kern="0" cap="none" spc="-50" normalizeH="0" baseline="0" noProof="0">
                  <a:ln>
                    <a:noFill/>
                  </a:ln>
                  <a:gradFill>
                    <a:gsLst>
                      <a:gs pos="1250">
                        <a:srgbClr val="EFEFEF"/>
                      </a:gs>
                      <a:gs pos="10417">
                        <a:srgbClr val="EFEFEF"/>
                      </a:gs>
                    </a:gsLst>
                    <a:lin ang="5400000" scaled="0"/>
                  </a:gradFill>
                  <a:effectLst/>
                  <a:uLnTx/>
                  <a:uFillTx/>
                  <a:latin typeface="Segoe UI Light"/>
                  <a:ea typeface="+mn-ea"/>
                  <a:cs typeface="+mn-cs"/>
                </a:endParaRPr>
              </a:p>
            </p:txBody>
          </p:sp>
        </p:grpSp>
      </p:grpSp>
      <p:cxnSp>
        <p:nvCxnSpPr>
          <p:cNvPr id="120" name="Straight Connector 119">
            <a:extLst>
              <a:ext uri="{FF2B5EF4-FFF2-40B4-BE49-F238E27FC236}">
                <a16:creationId xmlns:a16="http://schemas.microsoft.com/office/drawing/2014/main" id="{352F5AC4-8D54-4E46-8D92-11506751223D}"/>
              </a:ext>
            </a:extLst>
          </p:cNvPr>
          <p:cNvCxnSpPr/>
          <p:nvPr/>
        </p:nvCxnSpPr>
        <p:spPr>
          <a:xfrm>
            <a:off x="8434725" y="6036433"/>
            <a:ext cx="0" cy="85431"/>
          </a:xfrm>
          <a:prstGeom prst="line">
            <a:avLst/>
          </a:prstGeom>
          <a:solidFill>
            <a:srgbClr val="FFFFFF">
              <a:lumMod val="95000"/>
            </a:srgbClr>
          </a:solidFill>
          <a:ln w="19050" cap="flat" cmpd="sng" algn="ctr">
            <a:solidFill>
              <a:srgbClr val="505050"/>
            </a:solidFill>
            <a:prstDash val="solid"/>
          </a:ln>
          <a:effectLst/>
        </p:spPr>
      </p:cxnSp>
      <p:cxnSp>
        <p:nvCxnSpPr>
          <p:cNvPr id="122" name="Straight Connector 121">
            <a:extLst>
              <a:ext uri="{FF2B5EF4-FFF2-40B4-BE49-F238E27FC236}">
                <a16:creationId xmlns:a16="http://schemas.microsoft.com/office/drawing/2014/main" id="{44DA5FC6-3515-4F41-954D-F72A23C518DA}"/>
              </a:ext>
            </a:extLst>
          </p:cNvPr>
          <p:cNvCxnSpPr/>
          <p:nvPr/>
        </p:nvCxnSpPr>
        <p:spPr>
          <a:xfrm>
            <a:off x="8875161" y="6036661"/>
            <a:ext cx="0" cy="85431"/>
          </a:xfrm>
          <a:prstGeom prst="line">
            <a:avLst/>
          </a:prstGeom>
          <a:solidFill>
            <a:srgbClr val="FFFFFF">
              <a:lumMod val="95000"/>
            </a:srgbClr>
          </a:solidFill>
          <a:ln w="19050" cap="flat" cmpd="sng" algn="ctr">
            <a:solidFill>
              <a:srgbClr val="505050"/>
            </a:solidFill>
            <a:prstDash val="solid"/>
          </a:ln>
          <a:effectLst/>
        </p:spPr>
      </p:cxnSp>
      <p:cxnSp>
        <p:nvCxnSpPr>
          <p:cNvPr id="131" name="Straight Connector 130">
            <a:extLst>
              <a:ext uri="{FF2B5EF4-FFF2-40B4-BE49-F238E27FC236}">
                <a16:creationId xmlns:a16="http://schemas.microsoft.com/office/drawing/2014/main" id="{D10E6392-34C3-4EC5-846F-4FED240230B5}"/>
              </a:ext>
            </a:extLst>
          </p:cNvPr>
          <p:cNvCxnSpPr/>
          <p:nvPr/>
        </p:nvCxnSpPr>
        <p:spPr>
          <a:xfrm>
            <a:off x="9756033" y="6045975"/>
            <a:ext cx="0" cy="73152"/>
          </a:xfrm>
          <a:prstGeom prst="line">
            <a:avLst/>
          </a:prstGeom>
          <a:solidFill>
            <a:srgbClr val="FFFFFF">
              <a:lumMod val="95000"/>
            </a:srgbClr>
          </a:solidFill>
          <a:ln w="19050" cap="flat" cmpd="sng" algn="ctr">
            <a:solidFill>
              <a:srgbClr val="505050"/>
            </a:solidFill>
            <a:prstDash val="solid"/>
          </a:ln>
          <a:effectLst/>
        </p:spPr>
      </p:cxnSp>
      <p:cxnSp>
        <p:nvCxnSpPr>
          <p:cNvPr id="132" name="Straight Connector 131">
            <a:extLst>
              <a:ext uri="{FF2B5EF4-FFF2-40B4-BE49-F238E27FC236}">
                <a16:creationId xmlns:a16="http://schemas.microsoft.com/office/drawing/2014/main" id="{6410802E-783F-4691-9F8B-65261CF3C2AE}"/>
              </a:ext>
            </a:extLst>
          </p:cNvPr>
          <p:cNvCxnSpPr/>
          <p:nvPr/>
        </p:nvCxnSpPr>
        <p:spPr>
          <a:xfrm>
            <a:off x="10196469" y="6045975"/>
            <a:ext cx="0" cy="73152"/>
          </a:xfrm>
          <a:prstGeom prst="line">
            <a:avLst/>
          </a:prstGeom>
          <a:solidFill>
            <a:srgbClr val="FFFFFF">
              <a:lumMod val="95000"/>
            </a:srgbClr>
          </a:solidFill>
          <a:ln w="19050" cap="flat" cmpd="sng" algn="ctr">
            <a:solidFill>
              <a:srgbClr val="505050"/>
            </a:solidFill>
            <a:prstDash val="solid"/>
          </a:ln>
          <a:effectLst/>
        </p:spPr>
      </p:cxnSp>
      <p:cxnSp>
        <p:nvCxnSpPr>
          <p:cNvPr id="133" name="Straight Connector 132">
            <a:extLst>
              <a:ext uri="{FF2B5EF4-FFF2-40B4-BE49-F238E27FC236}">
                <a16:creationId xmlns:a16="http://schemas.microsoft.com/office/drawing/2014/main" id="{05D328B3-57AC-436A-B5C1-7C5A88B12A40}"/>
              </a:ext>
            </a:extLst>
          </p:cNvPr>
          <p:cNvCxnSpPr/>
          <p:nvPr/>
        </p:nvCxnSpPr>
        <p:spPr>
          <a:xfrm>
            <a:off x="9315597" y="6045975"/>
            <a:ext cx="0" cy="73152"/>
          </a:xfrm>
          <a:prstGeom prst="line">
            <a:avLst/>
          </a:prstGeom>
          <a:solidFill>
            <a:srgbClr val="FFFFFF">
              <a:lumMod val="95000"/>
            </a:srgbClr>
          </a:solidFill>
          <a:ln w="19050" cap="flat" cmpd="sng" algn="ctr">
            <a:solidFill>
              <a:srgbClr val="505050"/>
            </a:solidFill>
            <a:prstDash val="solid"/>
          </a:ln>
          <a:effectLst/>
        </p:spPr>
      </p:cxnSp>
      <p:cxnSp>
        <p:nvCxnSpPr>
          <p:cNvPr id="134" name="Straight Connector 133">
            <a:extLst>
              <a:ext uri="{FF2B5EF4-FFF2-40B4-BE49-F238E27FC236}">
                <a16:creationId xmlns:a16="http://schemas.microsoft.com/office/drawing/2014/main" id="{020C064E-3EFA-46D0-BB82-90FA9F7A51C5}"/>
              </a:ext>
            </a:extLst>
          </p:cNvPr>
          <p:cNvCxnSpPr/>
          <p:nvPr/>
        </p:nvCxnSpPr>
        <p:spPr>
          <a:xfrm>
            <a:off x="10636905" y="6045975"/>
            <a:ext cx="0" cy="73152"/>
          </a:xfrm>
          <a:prstGeom prst="line">
            <a:avLst/>
          </a:prstGeom>
          <a:solidFill>
            <a:srgbClr val="FFFFFF">
              <a:lumMod val="95000"/>
            </a:srgbClr>
          </a:solidFill>
          <a:ln w="19050" cap="flat" cmpd="sng" algn="ctr">
            <a:solidFill>
              <a:srgbClr val="505050"/>
            </a:solidFill>
            <a:prstDash val="solid"/>
          </a:ln>
          <a:effectLst/>
        </p:spPr>
      </p:cxnSp>
      <p:cxnSp>
        <p:nvCxnSpPr>
          <p:cNvPr id="135" name="Straight Connector 134">
            <a:extLst>
              <a:ext uri="{FF2B5EF4-FFF2-40B4-BE49-F238E27FC236}">
                <a16:creationId xmlns:a16="http://schemas.microsoft.com/office/drawing/2014/main" id="{1F997FC2-0F47-4388-B084-7A89E2C77DE0}"/>
              </a:ext>
            </a:extLst>
          </p:cNvPr>
          <p:cNvCxnSpPr>
            <a:cxnSpLocks/>
          </p:cNvCxnSpPr>
          <p:nvPr/>
        </p:nvCxnSpPr>
        <p:spPr>
          <a:xfrm>
            <a:off x="11067748" y="6045975"/>
            <a:ext cx="0" cy="75575"/>
          </a:xfrm>
          <a:prstGeom prst="line">
            <a:avLst/>
          </a:prstGeom>
          <a:solidFill>
            <a:srgbClr val="FFFFFF">
              <a:lumMod val="95000"/>
            </a:srgbClr>
          </a:solidFill>
          <a:ln w="19050" cap="flat" cmpd="sng" algn="ctr">
            <a:solidFill>
              <a:srgbClr val="505050"/>
            </a:solidFill>
            <a:prstDash val="solid"/>
          </a:ln>
          <a:effectLst/>
        </p:spPr>
      </p:cxnSp>
      <p:cxnSp>
        <p:nvCxnSpPr>
          <p:cNvPr id="137" name="Straight Connector 136">
            <a:extLst>
              <a:ext uri="{FF2B5EF4-FFF2-40B4-BE49-F238E27FC236}">
                <a16:creationId xmlns:a16="http://schemas.microsoft.com/office/drawing/2014/main" id="{1E7971CC-CB72-4CAC-B1EC-0A4273724BFE}"/>
              </a:ext>
            </a:extLst>
          </p:cNvPr>
          <p:cNvCxnSpPr>
            <a:cxnSpLocks/>
          </p:cNvCxnSpPr>
          <p:nvPr/>
        </p:nvCxnSpPr>
        <p:spPr>
          <a:xfrm>
            <a:off x="4234722" y="6042382"/>
            <a:ext cx="0" cy="73152"/>
          </a:xfrm>
          <a:prstGeom prst="line">
            <a:avLst/>
          </a:prstGeom>
          <a:noFill/>
          <a:ln w="19050" cap="sq">
            <a:solidFill>
              <a:srgbClr val="505050"/>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138" name="Straight Connector 137">
            <a:extLst>
              <a:ext uri="{FF2B5EF4-FFF2-40B4-BE49-F238E27FC236}">
                <a16:creationId xmlns:a16="http://schemas.microsoft.com/office/drawing/2014/main" id="{88823C64-D76D-40E2-AEDD-5ED67B815407}"/>
              </a:ext>
            </a:extLst>
          </p:cNvPr>
          <p:cNvCxnSpPr>
            <a:cxnSpLocks/>
          </p:cNvCxnSpPr>
          <p:nvPr/>
        </p:nvCxnSpPr>
        <p:spPr>
          <a:xfrm>
            <a:off x="3371689" y="6026291"/>
            <a:ext cx="0" cy="85117"/>
          </a:xfrm>
          <a:prstGeom prst="line">
            <a:avLst/>
          </a:prstGeom>
          <a:noFill/>
          <a:ln w="19050" cap="sq">
            <a:solidFill>
              <a:srgbClr val="505050"/>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214" name="Laptop_E770">
            <a:extLst>
              <a:ext uri="{FF2B5EF4-FFF2-40B4-BE49-F238E27FC236}">
                <a16:creationId xmlns:a16="http://schemas.microsoft.com/office/drawing/2014/main" id="{FF5D5B76-C8D1-424D-815A-DE75F7E6ED8B}"/>
              </a:ext>
            </a:extLst>
          </p:cNvPr>
          <p:cNvSpPr>
            <a:spLocks noChangeAspect="1" noEditPoints="1"/>
          </p:cNvSpPr>
          <p:nvPr/>
        </p:nvSpPr>
        <p:spPr bwMode="auto">
          <a:xfrm>
            <a:off x="3060572" y="5592035"/>
            <a:ext cx="645975" cy="431044"/>
          </a:xfrm>
          <a:custGeom>
            <a:avLst/>
            <a:gdLst>
              <a:gd name="T0" fmla="*/ 3250 w 3750"/>
              <a:gd name="T1" fmla="*/ 1750 h 2500"/>
              <a:gd name="T2" fmla="*/ 500 w 3750"/>
              <a:gd name="T3" fmla="*/ 1750 h 2500"/>
              <a:gd name="T4" fmla="*/ 500 w 3750"/>
              <a:gd name="T5" fmla="*/ 0 h 2500"/>
              <a:gd name="T6" fmla="*/ 3250 w 3750"/>
              <a:gd name="T7" fmla="*/ 0 h 2500"/>
              <a:gd name="T8" fmla="*/ 3250 w 3750"/>
              <a:gd name="T9" fmla="*/ 1750 h 2500"/>
              <a:gd name="T10" fmla="*/ 0 w 3750"/>
              <a:gd name="T11" fmla="*/ 2375 h 2500"/>
              <a:gd name="T12" fmla="*/ 125 w 3750"/>
              <a:gd name="T13" fmla="*/ 2500 h 2500"/>
              <a:gd name="T14" fmla="*/ 3625 w 3750"/>
              <a:gd name="T15" fmla="*/ 2500 h 2500"/>
              <a:gd name="T16" fmla="*/ 3750 w 3750"/>
              <a:gd name="T17" fmla="*/ 2375 h 2500"/>
              <a:gd name="T18" fmla="*/ 3688 w 3750"/>
              <a:gd name="T19" fmla="*/ 2187 h 2500"/>
              <a:gd name="T20" fmla="*/ 3250 w 3750"/>
              <a:gd name="T21" fmla="*/ 1750 h 2500"/>
              <a:gd name="T22" fmla="*/ 500 w 3750"/>
              <a:gd name="T23" fmla="*/ 1750 h 2500"/>
              <a:gd name="T24" fmla="*/ 63 w 3750"/>
              <a:gd name="T25" fmla="*/ 2187 h 2500"/>
              <a:gd name="T26" fmla="*/ 0 w 3750"/>
              <a:gd name="T27" fmla="*/ 2375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0" h="2500">
                <a:moveTo>
                  <a:pt x="3250" y="1750"/>
                </a:moveTo>
                <a:cubicBezTo>
                  <a:pt x="500" y="1750"/>
                  <a:pt x="500" y="1750"/>
                  <a:pt x="500" y="1750"/>
                </a:cubicBezTo>
                <a:cubicBezTo>
                  <a:pt x="500" y="0"/>
                  <a:pt x="500" y="0"/>
                  <a:pt x="500" y="0"/>
                </a:cubicBezTo>
                <a:cubicBezTo>
                  <a:pt x="3250" y="0"/>
                  <a:pt x="3250" y="0"/>
                  <a:pt x="3250" y="0"/>
                </a:cubicBezTo>
                <a:lnTo>
                  <a:pt x="3250" y="1750"/>
                </a:lnTo>
                <a:close/>
                <a:moveTo>
                  <a:pt x="0" y="2375"/>
                </a:moveTo>
                <a:cubicBezTo>
                  <a:pt x="0" y="2444"/>
                  <a:pt x="56" y="2500"/>
                  <a:pt x="125" y="2500"/>
                </a:cubicBezTo>
                <a:cubicBezTo>
                  <a:pt x="3625" y="2500"/>
                  <a:pt x="3625" y="2500"/>
                  <a:pt x="3625" y="2500"/>
                </a:cubicBezTo>
                <a:cubicBezTo>
                  <a:pt x="3694" y="2500"/>
                  <a:pt x="3750" y="2444"/>
                  <a:pt x="3750" y="2375"/>
                </a:cubicBezTo>
                <a:cubicBezTo>
                  <a:pt x="3750" y="2302"/>
                  <a:pt x="3726" y="2235"/>
                  <a:pt x="3688" y="2187"/>
                </a:cubicBezTo>
                <a:cubicBezTo>
                  <a:pt x="3250" y="1750"/>
                  <a:pt x="3250" y="1750"/>
                  <a:pt x="3250" y="1750"/>
                </a:cubicBezTo>
                <a:cubicBezTo>
                  <a:pt x="500" y="1750"/>
                  <a:pt x="500" y="1750"/>
                  <a:pt x="500" y="1750"/>
                </a:cubicBezTo>
                <a:cubicBezTo>
                  <a:pt x="63" y="2187"/>
                  <a:pt x="63" y="2187"/>
                  <a:pt x="63" y="2187"/>
                </a:cubicBezTo>
                <a:cubicBezTo>
                  <a:pt x="24" y="2235"/>
                  <a:pt x="0" y="2302"/>
                  <a:pt x="0" y="2375"/>
                </a:cubicBezTo>
                <a:close/>
              </a:path>
            </a:pathLst>
          </a:custGeom>
          <a:noFill/>
          <a:ln w="15875" cap="sq">
            <a:solidFill>
              <a:srgbClr val="D4112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223" name="Rectangle 222">
            <a:extLst>
              <a:ext uri="{FF2B5EF4-FFF2-40B4-BE49-F238E27FC236}">
                <a16:creationId xmlns:a16="http://schemas.microsoft.com/office/drawing/2014/main" id="{57DA2980-2A52-4169-A769-F7233BF9D996}"/>
              </a:ext>
            </a:extLst>
          </p:cNvPr>
          <p:cNvSpPr/>
          <p:nvPr/>
        </p:nvSpPr>
        <p:spPr bwMode="auto">
          <a:xfrm>
            <a:off x="1162480" y="5456317"/>
            <a:ext cx="2114301" cy="8152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ctr" anchorCtr="0" forceAA="0" compatLnSpc="1">
            <a:prstTxWarp prst="textNoShape">
              <a:avLst/>
            </a:prstTxWarp>
            <a:noAutofit/>
          </a:bodyPr>
          <a:lstStyle/>
          <a:p>
            <a:pPr marL="0" marR="0" lvl="0" indent="0" algn="l" defTabSz="932114" rtl="0" eaLnBrk="1" fontAlgn="base" latinLnBrk="0" hangingPunct="1">
              <a:lnSpc>
                <a:spcPct val="90000"/>
              </a:lnSpc>
              <a:spcBef>
                <a:spcPct val="0"/>
              </a:spcBef>
              <a:spcAft>
                <a:spcPts val="600"/>
              </a:spcAft>
              <a:buClrTx/>
              <a:buSzTx/>
              <a:buFontTx/>
              <a:buNone/>
              <a:tabLst/>
              <a:defRPr/>
            </a:pPr>
            <a:r>
              <a:rPr kumimoji="0" lang="en-US" sz="1400" b="0" i="0" u="none" strike="noStrike" kern="1200" cap="none" spc="0" normalizeH="0" baseline="0" noProof="0">
                <a:ln>
                  <a:noFill/>
                </a:ln>
                <a:gradFill>
                  <a:gsLst>
                    <a:gs pos="2917">
                      <a:srgbClr val="1A1A1A"/>
                    </a:gs>
                    <a:gs pos="30000">
                      <a:srgbClr val="1A1A1A"/>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Managed CORP</a:t>
            </a:r>
          </a:p>
          <a:p>
            <a:pPr marL="0" marR="0" lvl="0" indent="0" algn="l" defTabSz="932114" rtl="0" eaLnBrk="1" fontAlgn="base" latinLnBrk="0" hangingPunct="1">
              <a:lnSpc>
                <a:spcPct val="90000"/>
              </a:lnSpc>
              <a:spcBef>
                <a:spcPct val="0"/>
              </a:spcBef>
              <a:spcAft>
                <a:spcPts val="300"/>
              </a:spcAft>
              <a:buClrTx/>
              <a:buSzTx/>
              <a:buFontTx/>
              <a:buNone/>
              <a:tabLst/>
              <a:defRPr/>
            </a:pPr>
            <a:r>
              <a:rPr kumimoji="0" lang="en-US" sz="11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Segoe UI" pitchFamily="34" charset="0"/>
                <a:cs typeface="Segoe UI" pitchFamily="34" charset="0"/>
              </a:rPr>
              <a:t> </a:t>
            </a:r>
          </a:p>
          <a:p>
            <a:pPr marL="0" marR="0" lvl="0" indent="0" algn="l" defTabSz="932114" rtl="0" eaLnBrk="1" fontAlgn="base" latinLnBrk="0" hangingPunct="1">
              <a:lnSpc>
                <a:spcPct val="90000"/>
              </a:lnSpc>
              <a:spcBef>
                <a:spcPct val="0"/>
              </a:spcBef>
              <a:spcAft>
                <a:spcPts val="600"/>
              </a:spcAft>
              <a:buClrTx/>
              <a:buSzTx/>
              <a:buFontTx/>
              <a:buNone/>
              <a:tabLst/>
              <a:defRPr/>
            </a:pPr>
            <a:r>
              <a:rPr kumimoji="0" lang="en-US" sz="11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Segoe UI" pitchFamily="34" charset="0"/>
                <a:cs typeface="Segoe UI" pitchFamily="34" charset="0"/>
              </a:rPr>
              <a:t> </a:t>
            </a:r>
            <a:endParaRPr kumimoji="0" lang="en-US" sz="12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Segoe UI" pitchFamily="34" charset="0"/>
              <a:cs typeface="Segoe UI" pitchFamily="34" charset="0"/>
            </a:endParaRPr>
          </a:p>
        </p:txBody>
      </p:sp>
      <p:sp>
        <p:nvSpPr>
          <p:cNvPr id="212" name="!! Freeform 5">
            <a:extLst>
              <a:ext uri="{FF2B5EF4-FFF2-40B4-BE49-F238E27FC236}">
                <a16:creationId xmlns:a16="http://schemas.microsoft.com/office/drawing/2014/main" id="{D5FA4F62-9DF4-4225-B039-84241BDF6AC9}"/>
              </a:ext>
            </a:extLst>
          </p:cNvPr>
          <p:cNvSpPr>
            <a:spLocks/>
          </p:cNvSpPr>
          <p:nvPr/>
        </p:nvSpPr>
        <p:spPr bwMode="auto">
          <a:xfrm>
            <a:off x="4934713" y="1995277"/>
            <a:ext cx="1701834" cy="703756"/>
          </a:xfrm>
          <a:custGeom>
            <a:avLst/>
            <a:gdLst>
              <a:gd name="T0" fmla="*/ 1469 w 1574"/>
              <a:gd name="T1" fmla="*/ 427 h 636"/>
              <a:gd name="T2" fmla="*/ 1466 w 1574"/>
              <a:gd name="T3" fmla="*/ 427 h 636"/>
              <a:gd name="T4" fmla="*/ 1474 w 1574"/>
              <a:gd name="T5" fmla="*/ 369 h 636"/>
              <a:gd name="T6" fmla="*/ 1257 w 1574"/>
              <a:gd name="T7" fmla="*/ 152 h 636"/>
              <a:gd name="T8" fmla="*/ 1111 w 1574"/>
              <a:gd name="T9" fmla="*/ 210 h 636"/>
              <a:gd name="T10" fmla="*/ 837 w 1574"/>
              <a:gd name="T11" fmla="*/ 0 h 636"/>
              <a:gd name="T12" fmla="*/ 554 w 1574"/>
              <a:gd name="T13" fmla="*/ 258 h 636"/>
              <a:gd name="T14" fmla="*/ 547 w 1574"/>
              <a:gd name="T15" fmla="*/ 257 h 636"/>
              <a:gd name="T16" fmla="*/ 400 w 1574"/>
              <a:gd name="T17" fmla="*/ 199 h 636"/>
              <a:gd name="T18" fmla="*/ 195 w 1574"/>
              <a:gd name="T19" fmla="*/ 347 h 636"/>
              <a:gd name="T20" fmla="*/ 147 w 1574"/>
              <a:gd name="T21" fmla="*/ 339 h 636"/>
              <a:gd name="T22" fmla="*/ 0 w 1574"/>
              <a:gd name="T23" fmla="*/ 486 h 636"/>
              <a:gd name="T24" fmla="*/ 147 w 1574"/>
              <a:gd name="T25" fmla="*/ 634 h 636"/>
              <a:gd name="T26" fmla="*/ 147 w 1574"/>
              <a:gd name="T27" fmla="*/ 634 h 636"/>
              <a:gd name="T28" fmla="*/ 147 w 1574"/>
              <a:gd name="T29" fmla="*/ 634 h 636"/>
              <a:gd name="T30" fmla="*/ 493 w 1574"/>
              <a:gd name="T31" fmla="*/ 634 h 636"/>
              <a:gd name="T32" fmla="*/ 521 w 1574"/>
              <a:gd name="T33" fmla="*/ 636 h 636"/>
              <a:gd name="T34" fmla="*/ 521 w 1574"/>
              <a:gd name="T35" fmla="*/ 636 h 636"/>
              <a:gd name="T36" fmla="*/ 521 w 1574"/>
              <a:gd name="T37" fmla="*/ 636 h 636"/>
              <a:gd name="T38" fmla="*/ 1469 w 1574"/>
              <a:gd name="T39" fmla="*/ 636 h 636"/>
              <a:gd name="T40" fmla="*/ 1574 w 1574"/>
              <a:gd name="T41" fmla="*/ 531 h 636"/>
              <a:gd name="T42" fmla="*/ 1469 w 1574"/>
              <a:gd name="T43" fmla="*/ 427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74" h="636">
                <a:moveTo>
                  <a:pt x="1469" y="427"/>
                </a:moveTo>
                <a:cubicBezTo>
                  <a:pt x="1468" y="427"/>
                  <a:pt x="1467" y="427"/>
                  <a:pt x="1466" y="427"/>
                </a:cubicBezTo>
                <a:cubicBezTo>
                  <a:pt x="1471" y="409"/>
                  <a:pt x="1474" y="389"/>
                  <a:pt x="1474" y="369"/>
                </a:cubicBezTo>
                <a:cubicBezTo>
                  <a:pt x="1474" y="250"/>
                  <a:pt x="1377" y="152"/>
                  <a:pt x="1257" y="152"/>
                </a:cubicBezTo>
                <a:cubicBezTo>
                  <a:pt x="1201" y="152"/>
                  <a:pt x="1149" y="174"/>
                  <a:pt x="1111" y="210"/>
                </a:cubicBezTo>
                <a:cubicBezTo>
                  <a:pt x="1078" y="89"/>
                  <a:pt x="968" y="0"/>
                  <a:pt x="837" y="0"/>
                </a:cubicBezTo>
                <a:cubicBezTo>
                  <a:pt x="689" y="0"/>
                  <a:pt x="567" y="113"/>
                  <a:pt x="554" y="258"/>
                </a:cubicBezTo>
                <a:cubicBezTo>
                  <a:pt x="552" y="257"/>
                  <a:pt x="549" y="257"/>
                  <a:pt x="547" y="257"/>
                </a:cubicBezTo>
                <a:cubicBezTo>
                  <a:pt x="508" y="221"/>
                  <a:pt x="457" y="199"/>
                  <a:pt x="400" y="199"/>
                </a:cubicBezTo>
                <a:cubicBezTo>
                  <a:pt x="305" y="199"/>
                  <a:pt x="224" y="261"/>
                  <a:pt x="195" y="347"/>
                </a:cubicBezTo>
                <a:cubicBezTo>
                  <a:pt x="180" y="342"/>
                  <a:pt x="164" y="339"/>
                  <a:pt x="147" y="339"/>
                </a:cubicBezTo>
                <a:cubicBezTo>
                  <a:pt x="66" y="339"/>
                  <a:pt x="0" y="405"/>
                  <a:pt x="0" y="486"/>
                </a:cubicBezTo>
                <a:cubicBezTo>
                  <a:pt x="0" y="568"/>
                  <a:pt x="66" y="634"/>
                  <a:pt x="147" y="634"/>
                </a:cubicBezTo>
                <a:cubicBezTo>
                  <a:pt x="147" y="634"/>
                  <a:pt x="147" y="634"/>
                  <a:pt x="147" y="634"/>
                </a:cubicBezTo>
                <a:cubicBezTo>
                  <a:pt x="147" y="634"/>
                  <a:pt x="147" y="634"/>
                  <a:pt x="147" y="634"/>
                </a:cubicBezTo>
                <a:cubicBezTo>
                  <a:pt x="493" y="634"/>
                  <a:pt x="493" y="634"/>
                  <a:pt x="493" y="634"/>
                </a:cubicBezTo>
                <a:cubicBezTo>
                  <a:pt x="502" y="635"/>
                  <a:pt x="511" y="636"/>
                  <a:pt x="521" y="636"/>
                </a:cubicBezTo>
                <a:cubicBezTo>
                  <a:pt x="521" y="636"/>
                  <a:pt x="521" y="636"/>
                  <a:pt x="521" y="636"/>
                </a:cubicBezTo>
                <a:cubicBezTo>
                  <a:pt x="521" y="636"/>
                  <a:pt x="521" y="636"/>
                  <a:pt x="521" y="636"/>
                </a:cubicBezTo>
                <a:cubicBezTo>
                  <a:pt x="1469" y="636"/>
                  <a:pt x="1469" y="636"/>
                  <a:pt x="1469" y="636"/>
                </a:cubicBezTo>
                <a:cubicBezTo>
                  <a:pt x="1527" y="636"/>
                  <a:pt x="1574" y="589"/>
                  <a:pt x="1574" y="531"/>
                </a:cubicBezTo>
                <a:cubicBezTo>
                  <a:pt x="1574" y="474"/>
                  <a:pt x="1527" y="427"/>
                  <a:pt x="1469" y="427"/>
                </a:cubicBezTo>
                <a:close/>
              </a:path>
            </a:pathLst>
          </a:custGeom>
          <a:solidFill>
            <a:srgbClr val="FFFFFF"/>
          </a:solidFill>
          <a:ln w="22225" cap="flat" cmpd="sng" algn="ctr">
            <a:solidFill>
              <a:schemeClr val="accent5"/>
            </a:solidFill>
            <a:prstDash val="solid"/>
            <a:headEnd type="none" w="med" len="med"/>
            <a:tailEnd type="none" w="med" len="med"/>
          </a:ln>
          <a:effectLst>
            <a:outerShdw blurRad="190500" dist="50800" dir="2400000" algn="ctr" rotWithShape="0">
              <a:prstClr val="black">
                <a:alpha val="3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213" name="Group 212">
            <a:extLst>
              <a:ext uri="{FF2B5EF4-FFF2-40B4-BE49-F238E27FC236}">
                <a16:creationId xmlns:a16="http://schemas.microsoft.com/office/drawing/2014/main" id="{87E10028-48F9-4DC8-9F5D-F8629ED6615F}"/>
              </a:ext>
            </a:extLst>
          </p:cNvPr>
          <p:cNvGrpSpPr/>
          <p:nvPr/>
        </p:nvGrpSpPr>
        <p:grpSpPr>
          <a:xfrm>
            <a:off x="1318823" y="2257105"/>
            <a:ext cx="2082348" cy="431174"/>
            <a:chOff x="1571071" y="2257105"/>
            <a:chExt cx="2082348" cy="431174"/>
          </a:xfrm>
        </p:grpSpPr>
        <p:grpSp>
          <p:nvGrpSpPr>
            <p:cNvPr id="215" name="Group 214">
              <a:extLst>
                <a:ext uri="{FF2B5EF4-FFF2-40B4-BE49-F238E27FC236}">
                  <a16:creationId xmlns:a16="http://schemas.microsoft.com/office/drawing/2014/main" id="{8B14009E-F85A-47DC-9B08-277F043FD9C5}"/>
                </a:ext>
              </a:extLst>
            </p:cNvPr>
            <p:cNvGrpSpPr/>
            <p:nvPr/>
          </p:nvGrpSpPr>
          <p:grpSpPr>
            <a:xfrm>
              <a:off x="2696905" y="2301259"/>
              <a:ext cx="426956" cy="327217"/>
              <a:chOff x="2892310" y="4439341"/>
              <a:chExt cx="376337" cy="288423"/>
            </a:xfrm>
          </p:grpSpPr>
          <p:sp>
            <p:nvSpPr>
              <p:cNvPr id="293" name="monitor">
                <a:extLst>
                  <a:ext uri="{FF2B5EF4-FFF2-40B4-BE49-F238E27FC236}">
                    <a16:creationId xmlns:a16="http://schemas.microsoft.com/office/drawing/2014/main" id="{43C65462-3DD1-4002-A11A-ABAA74589566}"/>
                  </a:ext>
                </a:extLst>
              </p:cNvPr>
              <p:cNvSpPr>
                <a:spLocks noChangeAspect="1" noEditPoints="1"/>
              </p:cNvSpPr>
              <p:nvPr/>
            </p:nvSpPr>
            <p:spPr bwMode="auto">
              <a:xfrm>
                <a:off x="2892310" y="4439341"/>
                <a:ext cx="376337" cy="288423"/>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4224" cap="sq">
                <a:solidFill>
                  <a:srgbClr val="0078D7">
                    <a:lumMod val="5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294" name="Rectangle 293">
                <a:extLst>
                  <a:ext uri="{FF2B5EF4-FFF2-40B4-BE49-F238E27FC236}">
                    <a16:creationId xmlns:a16="http://schemas.microsoft.com/office/drawing/2014/main" id="{4EF8FB0D-BC22-41C8-BC63-9CEF159B28BD}"/>
                  </a:ext>
                </a:extLst>
              </p:cNvPr>
              <p:cNvSpPr/>
              <p:nvPr/>
            </p:nvSpPr>
            <p:spPr bwMode="auto">
              <a:xfrm>
                <a:off x="2892310" y="4439341"/>
                <a:ext cx="376337" cy="228557"/>
              </a:xfrm>
              <a:prstGeom prst="rect">
                <a:avLst/>
              </a:prstGeom>
              <a:solidFill>
                <a:srgbClr val="0078D7">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296" name="Picture 295">
                <a:extLst>
                  <a:ext uri="{FF2B5EF4-FFF2-40B4-BE49-F238E27FC236}">
                    <a16:creationId xmlns:a16="http://schemas.microsoft.com/office/drawing/2014/main" id="{20BC4FFA-C850-476C-862F-569366E44C0E}"/>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016842" y="4495234"/>
                <a:ext cx="137762" cy="116769"/>
              </a:xfrm>
              <a:prstGeom prst="rect">
                <a:avLst/>
              </a:prstGeom>
            </p:spPr>
          </p:pic>
        </p:grpSp>
        <p:grpSp>
          <p:nvGrpSpPr>
            <p:cNvPr id="216" name="Group 215">
              <a:extLst>
                <a:ext uri="{FF2B5EF4-FFF2-40B4-BE49-F238E27FC236}">
                  <a16:creationId xmlns:a16="http://schemas.microsoft.com/office/drawing/2014/main" id="{78290D23-1234-4B79-BC0E-2833CF277BDB}"/>
                </a:ext>
              </a:extLst>
            </p:cNvPr>
            <p:cNvGrpSpPr/>
            <p:nvPr/>
          </p:nvGrpSpPr>
          <p:grpSpPr>
            <a:xfrm>
              <a:off x="3219943" y="2301259"/>
              <a:ext cx="433476" cy="327215"/>
              <a:chOff x="7987238" y="1610486"/>
              <a:chExt cx="506061" cy="382007"/>
            </a:xfrm>
          </p:grpSpPr>
          <p:sp>
            <p:nvSpPr>
              <p:cNvPr id="269" name="Rectangle 268">
                <a:extLst>
                  <a:ext uri="{FF2B5EF4-FFF2-40B4-BE49-F238E27FC236}">
                    <a16:creationId xmlns:a16="http://schemas.microsoft.com/office/drawing/2014/main" id="{1CAE783F-56F2-40B5-8CE1-74DFF3961D31}"/>
                  </a:ext>
                </a:extLst>
              </p:cNvPr>
              <p:cNvSpPr/>
              <p:nvPr/>
            </p:nvSpPr>
            <p:spPr bwMode="auto">
              <a:xfrm>
                <a:off x="7994852" y="1610486"/>
                <a:ext cx="498447" cy="302717"/>
              </a:xfrm>
              <a:prstGeom prst="rect">
                <a:avLst/>
              </a:prstGeom>
              <a:solidFill>
                <a:srgbClr val="5C2D91"/>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270" name="Group 269">
                <a:extLst>
                  <a:ext uri="{FF2B5EF4-FFF2-40B4-BE49-F238E27FC236}">
                    <a16:creationId xmlns:a16="http://schemas.microsoft.com/office/drawing/2014/main" id="{1B6431E8-41A2-4687-BD63-63A056CC02E0}"/>
                  </a:ext>
                </a:extLst>
              </p:cNvPr>
              <p:cNvGrpSpPr/>
              <p:nvPr/>
            </p:nvGrpSpPr>
            <p:grpSpPr>
              <a:xfrm>
                <a:off x="7987238" y="1610486"/>
                <a:ext cx="498447" cy="382007"/>
                <a:chOff x="9563138" y="2462727"/>
                <a:chExt cx="516394" cy="395761"/>
              </a:xfrm>
            </p:grpSpPr>
            <p:sp>
              <p:nvSpPr>
                <p:cNvPr id="271" name="monitor">
                  <a:extLst>
                    <a:ext uri="{FF2B5EF4-FFF2-40B4-BE49-F238E27FC236}">
                      <a16:creationId xmlns:a16="http://schemas.microsoft.com/office/drawing/2014/main" id="{9A9D7825-6BF4-4976-8758-2CD579CAA387}"/>
                    </a:ext>
                  </a:extLst>
                </p:cNvPr>
                <p:cNvSpPr>
                  <a:spLocks noChangeAspect="1" noEditPoints="1"/>
                </p:cNvSpPr>
                <p:nvPr/>
              </p:nvSpPr>
              <p:spPr bwMode="auto">
                <a:xfrm>
                  <a:off x="9563138" y="2462727"/>
                  <a:ext cx="516394" cy="395761"/>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4224" cap="sq">
                  <a:solidFill>
                    <a:srgbClr val="5C2D9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nvGrpSpPr>
                <p:cNvPr id="290" name="Group 289">
                  <a:extLst>
                    <a:ext uri="{FF2B5EF4-FFF2-40B4-BE49-F238E27FC236}">
                      <a16:creationId xmlns:a16="http://schemas.microsoft.com/office/drawing/2014/main" id="{21848CA0-B6FB-4953-B51D-07B724B989A9}"/>
                    </a:ext>
                  </a:extLst>
                </p:cNvPr>
                <p:cNvGrpSpPr/>
                <p:nvPr/>
              </p:nvGrpSpPr>
              <p:grpSpPr>
                <a:xfrm>
                  <a:off x="9746672" y="2545410"/>
                  <a:ext cx="107950" cy="134938"/>
                  <a:chOff x="9444088" y="2885171"/>
                  <a:chExt cx="107950" cy="134938"/>
                </a:xfrm>
                <a:solidFill>
                  <a:srgbClr val="505050"/>
                </a:solidFill>
              </p:grpSpPr>
              <p:sp>
                <p:nvSpPr>
                  <p:cNvPr id="291" name="Freeform 26">
                    <a:extLst>
                      <a:ext uri="{FF2B5EF4-FFF2-40B4-BE49-F238E27FC236}">
                        <a16:creationId xmlns:a16="http://schemas.microsoft.com/office/drawing/2014/main" id="{CE13D977-3920-45F3-8D0E-06AC2282253E}"/>
                      </a:ext>
                    </a:extLst>
                  </p:cNvPr>
                  <p:cNvSpPr>
                    <a:spLocks/>
                  </p:cNvSpPr>
                  <p:nvPr/>
                </p:nvSpPr>
                <p:spPr bwMode="auto">
                  <a:xfrm>
                    <a:off x="9496476" y="2885171"/>
                    <a:ext cx="30163" cy="31750"/>
                  </a:xfrm>
                  <a:custGeom>
                    <a:avLst/>
                    <a:gdLst>
                      <a:gd name="T0" fmla="*/ 179 w 188"/>
                      <a:gd name="T1" fmla="*/ 0 h 196"/>
                      <a:gd name="T2" fmla="*/ 45 w 188"/>
                      <a:gd name="T3" fmla="*/ 72 h 196"/>
                      <a:gd name="T4" fmla="*/ 12 w 188"/>
                      <a:gd name="T5" fmla="*/ 195 h 196"/>
                      <a:gd name="T6" fmla="*/ 141 w 188"/>
                      <a:gd name="T7" fmla="*/ 128 h 196"/>
                      <a:gd name="T8" fmla="*/ 179 w 188"/>
                      <a:gd name="T9" fmla="*/ 0 h 196"/>
                    </a:gdLst>
                    <a:ahLst/>
                    <a:cxnLst>
                      <a:cxn ang="0">
                        <a:pos x="T0" y="T1"/>
                      </a:cxn>
                      <a:cxn ang="0">
                        <a:pos x="T2" y="T3"/>
                      </a:cxn>
                      <a:cxn ang="0">
                        <a:pos x="T4" y="T5"/>
                      </a:cxn>
                      <a:cxn ang="0">
                        <a:pos x="T6" y="T7"/>
                      </a:cxn>
                      <a:cxn ang="0">
                        <a:pos x="T8" y="T9"/>
                      </a:cxn>
                    </a:cxnLst>
                    <a:rect l="0" t="0" r="r" b="b"/>
                    <a:pathLst>
                      <a:path w="188" h="196">
                        <a:moveTo>
                          <a:pt x="179" y="0"/>
                        </a:moveTo>
                        <a:cubicBezTo>
                          <a:pt x="179" y="0"/>
                          <a:pt x="90" y="8"/>
                          <a:pt x="45" y="72"/>
                        </a:cubicBezTo>
                        <a:cubicBezTo>
                          <a:pt x="0" y="136"/>
                          <a:pt x="12" y="195"/>
                          <a:pt x="12" y="195"/>
                        </a:cubicBezTo>
                        <a:cubicBezTo>
                          <a:pt x="12" y="195"/>
                          <a:pt x="90" y="196"/>
                          <a:pt x="141" y="128"/>
                        </a:cubicBezTo>
                        <a:cubicBezTo>
                          <a:pt x="188" y="66"/>
                          <a:pt x="179" y="0"/>
                          <a:pt x="17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292" name="Freeform 27">
                    <a:extLst>
                      <a:ext uri="{FF2B5EF4-FFF2-40B4-BE49-F238E27FC236}">
                        <a16:creationId xmlns:a16="http://schemas.microsoft.com/office/drawing/2014/main" id="{A449C415-70D6-418B-BB87-0910F46BF128}"/>
                      </a:ext>
                    </a:extLst>
                  </p:cNvPr>
                  <p:cNvSpPr>
                    <a:spLocks/>
                  </p:cNvSpPr>
                  <p:nvPr/>
                </p:nvSpPr>
                <p:spPr bwMode="auto">
                  <a:xfrm>
                    <a:off x="9444088" y="2916921"/>
                    <a:ext cx="107950" cy="103188"/>
                  </a:xfrm>
                  <a:custGeom>
                    <a:avLst/>
                    <a:gdLst>
                      <a:gd name="T0" fmla="*/ 662 w 682"/>
                      <a:gd name="T1" fmla="*/ 87 h 643"/>
                      <a:gd name="T2" fmla="*/ 499 w 682"/>
                      <a:gd name="T3" fmla="*/ 2 h 643"/>
                      <a:gd name="T4" fmla="*/ 424 w 682"/>
                      <a:gd name="T5" fmla="*/ 16 h 643"/>
                      <a:gd name="T6" fmla="*/ 345 w 682"/>
                      <a:gd name="T7" fmla="*/ 41 h 643"/>
                      <a:gd name="T8" fmla="*/ 286 w 682"/>
                      <a:gd name="T9" fmla="*/ 22 h 643"/>
                      <a:gd name="T10" fmla="*/ 201 w 682"/>
                      <a:gd name="T11" fmla="*/ 4 h 643"/>
                      <a:gd name="T12" fmla="*/ 82 w 682"/>
                      <a:gd name="T13" fmla="*/ 53 h 643"/>
                      <a:gd name="T14" fmla="*/ 0 w 682"/>
                      <a:gd name="T15" fmla="*/ 261 h 643"/>
                      <a:gd name="T16" fmla="*/ 58 w 682"/>
                      <a:gd name="T17" fmla="*/ 484 h 643"/>
                      <a:gd name="T18" fmla="*/ 143 w 682"/>
                      <a:gd name="T19" fmla="*/ 603 h 643"/>
                      <a:gd name="T20" fmla="*/ 209 w 682"/>
                      <a:gd name="T21" fmla="*/ 639 h 643"/>
                      <a:gd name="T22" fmla="*/ 258 w 682"/>
                      <a:gd name="T23" fmla="*/ 634 h 643"/>
                      <a:gd name="T24" fmla="*/ 321 w 682"/>
                      <a:gd name="T25" fmla="*/ 609 h 643"/>
                      <a:gd name="T26" fmla="*/ 406 w 682"/>
                      <a:gd name="T27" fmla="*/ 612 h 643"/>
                      <a:gd name="T28" fmla="*/ 492 w 682"/>
                      <a:gd name="T29" fmla="*/ 640 h 643"/>
                      <a:gd name="T30" fmla="*/ 609 w 682"/>
                      <a:gd name="T31" fmla="*/ 560 h 643"/>
                      <a:gd name="T32" fmla="*/ 671 w 682"/>
                      <a:gd name="T33" fmla="*/ 452 h 643"/>
                      <a:gd name="T34" fmla="*/ 682 w 682"/>
                      <a:gd name="T35" fmla="*/ 414 h 643"/>
                      <a:gd name="T36" fmla="*/ 631 w 682"/>
                      <a:gd name="T37" fmla="*/ 382 h 643"/>
                      <a:gd name="T38" fmla="*/ 572 w 682"/>
                      <a:gd name="T39" fmla="*/ 274 h 643"/>
                      <a:gd name="T40" fmla="*/ 599 w 682"/>
                      <a:gd name="T41" fmla="*/ 147 h 643"/>
                      <a:gd name="T42" fmla="*/ 662 w 682"/>
                      <a:gd name="T43" fmla="*/ 87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2" h="643">
                        <a:moveTo>
                          <a:pt x="662" y="87"/>
                        </a:moveTo>
                        <a:cubicBezTo>
                          <a:pt x="662" y="87"/>
                          <a:pt x="614" y="2"/>
                          <a:pt x="499" y="2"/>
                        </a:cubicBezTo>
                        <a:cubicBezTo>
                          <a:pt x="499" y="2"/>
                          <a:pt x="469" y="0"/>
                          <a:pt x="424" y="16"/>
                        </a:cubicBezTo>
                        <a:cubicBezTo>
                          <a:pt x="379" y="32"/>
                          <a:pt x="367" y="41"/>
                          <a:pt x="345" y="41"/>
                        </a:cubicBezTo>
                        <a:cubicBezTo>
                          <a:pt x="345" y="41"/>
                          <a:pt x="315" y="36"/>
                          <a:pt x="286" y="22"/>
                        </a:cubicBezTo>
                        <a:cubicBezTo>
                          <a:pt x="257" y="9"/>
                          <a:pt x="226" y="4"/>
                          <a:pt x="201" y="4"/>
                        </a:cubicBezTo>
                        <a:cubicBezTo>
                          <a:pt x="176" y="4"/>
                          <a:pt x="121" y="20"/>
                          <a:pt x="82" y="53"/>
                        </a:cubicBezTo>
                        <a:cubicBezTo>
                          <a:pt x="41" y="88"/>
                          <a:pt x="0" y="152"/>
                          <a:pt x="0" y="261"/>
                        </a:cubicBezTo>
                        <a:cubicBezTo>
                          <a:pt x="0" y="370"/>
                          <a:pt x="55" y="479"/>
                          <a:pt x="58" y="484"/>
                        </a:cubicBezTo>
                        <a:cubicBezTo>
                          <a:pt x="60" y="488"/>
                          <a:pt x="120" y="584"/>
                          <a:pt x="143" y="603"/>
                        </a:cubicBezTo>
                        <a:cubicBezTo>
                          <a:pt x="167" y="623"/>
                          <a:pt x="185" y="638"/>
                          <a:pt x="209" y="639"/>
                        </a:cubicBezTo>
                        <a:cubicBezTo>
                          <a:pt x="232" y="640"/>
                          <a:pt x="245" y="638"/>
                          <a:pt x="258" y="634"/>
                        </a:cubicBezTo>
                        <a:cubicBezTo>
                          <a:pt x="270" y="629"/>
                          <a:pt x="305" y="611"/>
                          <a:pt x="321" y="609"/>
                        </a:cubicBezTo>
                        <a:cubicBezTo>
                          <a:pt x="337" y="608"/>
                          <a:pt x="362" y="598"/>
                          <a:pt x="406" y="612"/>
                        </a:cubicBezTo>
                        <a:cubicBezTo>
                          <a:pt x="450" y="626"/>
                          <a:pt x="464" y="643"/>
                          <a:pt x="492" y="640"/>
                        </a:cubicBezTo>
                        <a:cubicBezTo>
                          <a:pt x="520" y="636"/>
                          <a:pt x="557" y="635"/>
                          <a:pt x="609" y="560"/>
                        </a:cubicBezTo>
                        <a:cubicBezTo>
                          <a:pt x="626" y="536"/>
                          <a:pt x="669" y="463"/>
                          <a:pt x="671" y="452"/>
                        </a:cubicBezTo>
                        <a:cubicBezTo>
                          <a:pt x="673" y="441"/>
                          <a:pt x="682" y="427"/>
                          <a:pt x="682" y="414"/>
                        </a:cubicBezTo>
                        <a:cubicBezTo>
                          <a:pt x="682" y="414"/>
                          <a:pt x="642" y="394"/>
                          <a:pt x="631" y="382"/>
                        </a:cubicBezTo>
                        <a:cubicBezTo>
                          <a:pt x="615" y="364"/>
                          <a:pt x="584" y="338"/>
                          <a:pt x="572" y="274"/>
                        </a:cubicBezTo>
                        <a:cubicBezTo>
                          <a:pt x="561" y="211"/>
                          <a:pt x="592" y="155"/>
                          <a:pt x="599" y="147"/>
                        </a:cubicBezTo>
                        <a:cubicBezTo>
                          <a:pt x="606" y="139"/>
                          <a:pt x="641" y="96"/>
                          <a:pt x="662"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grpSp>
          </p:grpSp>
        </p:grpSp>
        <p:grpSp>
          <p:nvGrpSpPr>
            <p:cNvPr id="220" name="Group 219">
              <a:extLst>
                <a:ext uri="{FF2B5EF4-FFF2-40B4-BE49-F238E27FC236}">
                  <a16:creationId xmlns:a16="http://schemas.microsoft.com/office/drawing/2014/main" id="{EAFD4172-F78C-4DE1-9DBA-262CA3DA2E03}"/>
                </a:ext>
              </a:extLst>
            </p:cNvPr>
            <p:cNvGrpSpPr/>
            <p:nvPr/>
          </p:nvGrpSpPr>
          <p:grpSpPr>
            <a:xfrm>
              <a:off x="1872084" y="2257105"/>
              <a:ext cx="205700" cy="341495"/>
              <a:chOff x="7084723" y="1610486"/>
              <a:chExt cx="212660" cy="353049"/>
            </a:xfrm>
          </p:grpSpPr>
          <p:sp>
            <p:nvSpPr>
              <p:cNvPr id="254" name="Rectangle 253">
                <a:extLst>
                  <a:ext uri="{FF2B5EF4-FFF2-40B4-BE49-F238E27FC236}">
                    <a16:creationId xmlns:a16="http://schemas.microsoft.com/office/drawing/2014/main" id="{39483041-F843-49D1-9380-618DDE1A0133}"/>
                  </a:ext>
                </a:extLst>
              </p:cNvPr>
              <p:cNvSpPr/>
              <p:nvPr/>
            </p:nvSpPr>
            <p:spPr bwMode="auto">
              <a:xfrm>
                <a:off x="7085519" y="1610486"/>
                <a:ext cx="211864" cy="353049"/>
              </a:xfrm>
              <a:prstGeom prst="rect">
                <a:avLst/>
              </a:prstGeom>
              <a:solidFill>
                <a:srgbClr val="5C2D91"/>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255" name="Group 254">
                <a:extLst>
                  <a:ext uri="{FF2B5EF4-FFF2-40B4-BE49-F238E27FC236}">
                    <a16:creationId xmlns:a16="http://schemas.microsoft.com/office/drawing/2014/main" id="{D1B87FF3-AE4D-43DE-B87F-0DF483E3C252}"/>
                  </a:ext>
                </a:extLst>
              </p:cNvPr>
              <p:cNvGrpSpPr/>
              <p:nvPr/>
            </p:nvGrpSpPr>
            <p:grpSpPr>
              <a:xfrm>
                <a:off x="7138556" y="1706457"/>
                <a:ext cx="104198" cy="130248"/>
                <a:chOff x="9444088" y="2885171"/>
                <a:chExt cx="107950" cy="134938"/>
              </a:xfrm>
              <a:solidFill>
                <a:srgbClr val="FFFFFF"/>
              </a:solidFill>
            </p:grpSpPr>
            <p:sp>
              <p:nvSpPr>
                <p:cNvPr id="258" name="Freeform 26">
                  <a:extLst>
                    <a:ext uri="{FF2B5EF4-FFF2-40B4-BE49-F238E27FC236}">
                      <a16:creationId xmlns:a16="http://schemas.microsoft.com/office/drawing/2014/main" id="{A751CCCC-3324-4E71-BDA3-12EE1FFE0116}"/>
                    </a:ext>
                  </a:extLst>
                </p:cNvPr>
                <p:cNvSpPr>
                  <a:spLocks/>
                </p:cNvSpPr>
                <p:nvPr/>
              </p:nvSpPr>
              <p:spPr bwMode="auto">
                <a:xfrm>
                  <a:off x="9496476" y="2885171"/>
                  <a:ext cx="30163" cy="31750"/>
                </a:xfrm>
                <a:custGeom>
                  <a:avLst/>
                  <a:gdLst>
                    <a:gd name="T0" fmla="*/ 179 w 188"/>
                    <a:gd name="T1" fmla="*/ 0 h 196"/>
                    <a:gd name="T2" fmla="*/ 45 w 188"/>
                    <a:gd name="T3" fmla="*/ 72 h 196"/>
                    <a:gd name="T4" fmla="*/ 12 w 188"/>
                    <a:gd name="T5" fmla="*/ 195 h 196"/>
                    <a:gd name="T6" fmla="*/ 141 w 188"/>
                    <a:gd name="T7" fmla="*/ 128 h 196"/>
                    <a:gd name="T8" fmla="*/ 179 w 188"/>
                    <a:gd name="T9" fmla="*/ 0 h 196"/>
                  </a:gdLst>
                  <a:ahLst/>
                  <a:cxnLst>
                    <a:cxn ang="0">
                      <a:pos x="T0" y="T1"/>
                    </a:cxn>
                    <a:cxn ang="0">
                      <a:pos x="T2" y="T3"/>
                    </a:cxn>
                    <a:cxn ang="0">
                      <a:pos x="T4" y="T5"/>
                    </a:cxn>
                    <a:cxn ang="0">
                      <a:pos x="T6" y="T7"/>
                    </a:cxn>
                    <a:cxn ang="0">
                      <a:pos x="T8" y="T9"/>
                    </a:cxn>
                  </a:cxnLst>
                  <a:rect l="0" t="0" r="r" b="b"/>
                  <a:pathLst>
                    <a:path w="188" h="196">
                      <a:moveTo>
                        <a:pt x="179" y="0"/>
                      </a:moveTo>
                      <a:cubicBezTo>
                        <a:pt x="179" y="0"/>
                        <a:pt x="90" y="8"/>
                        <a:pt x="45" y="72"/>
                      </a:cubicBezTo>
                      <a:cubicBezTo>
                        <a:pt x="0" y="136"/>
                        <a:pt x="12" y="195"/>
                        <a:pt x="12" y="195"/>
                      </a:cubicBezTo>
                      <a:cubicBezTo>
                        <a:pt x="12" y="195"/>
                        <a:pt x="90" y="196"/>
                        <a:pt x="141" y="128"/>
                      </a:cubicBezTo>
                      <a:cubicBezTo>
                        <a:pt x="188" y="66"/>
                        <a:pt x="179" y="0"/>
                        <a:pt x="1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268" name="Freeform 27">
                  <a:extLst>
                    <a:ext uri="{FF2B5EF4-FFF2-40B4-BE49-F238E27FC236}">
                      <a16:creationId xmlns:a16="http://schemas.microsoft.com/office/drawing/2014/main" id="{CFB4E30D-0165-4F35-92D9-00CF5B228605}"/>
                    </a:ext>
                  </a:extLst>
                </p:cNvPr>
                <p:cNvSpPr>
                  <a:spLocks/>
                </p:cNvSpPr>
                <p:nvPr/>
              </p:nvSpPr>
              <p:spPr bwMode="auto">
                <a:xfrm>
                  <a:off x="9444088" y="2916921"/>
                  <a:ext cx="107950" cy="103188"/>
                </a:xfrm>
                <a:custGeom>
                  <a:avLst/>
                  <a:gdLst>
                    <a:gd name="T0" fmla="*/ 662 w 682"/>
                    <a:gd name="T1" fmla="*/ 87 h 643"/>
                    <a:gd name="T2" fmla="*/ 499 w 682"/>
                    <a:gd name="T3" fmla="*/ 2 h 643"/>
                    <a:gd name="T4" fmla="*/ 424 w 682"/>
                    <a:gd name="T5" fmla="*/ 16 h 643"/>
                    <a:gd name="T6" fmla="*/ 345 w 682"/>
                    <a:gd name="T7" fmla="*/ 41 h 643"/>
                    <a:gd name="T8" fmla="*/ 286 w 682"/>
                    <a:gd name="T9" fmla="*/ 22 h 643"/>
                    <a:gd name="T10" fmla="*/ 201 w 682"/>
                    <a:gd name="T11" fmla="*/ 4 h 643"/>
                    <a:gd name="T12" fmla="*/ 82 w 682"/>
                    <a:gd name="T13" fmla="*/ 53 h 643"/>
                    <a:gd name="T14" fmla="*/ 0 w 682"/>
                    <a:gd name="T15" fmla="*/ 261 h 643"/>
                    <a:gd name="T16" fmla="*/ 58 w 682"/>
                    <a:gd name="T17" fmla="*/ 484 h 643"/>
                    <a:gd name="T18" fmla="*/ 143 w 682"/>
                    <a:gd name="T19" fmla="*/ 603 h 643"/>
                    <a:gd name="T20" fmla="*/ 209 w 682"/>
                    <a:gd name="T21" fmla="*/ 639 h 643"/>
                    <a:gd name="T22" fmla="*/ 258 w 682"/>
                    <a:gd name="T23" fmla="*/ 634 h 643"/>
                    <a:gd name="T24" fmla="*/ 321 w 682"/>
                    <a:gd name="T25" fmla="*/ 609 h 643"/>
                    <a:gd name="T26" fmla="*/ 406 w 682"/>
                    <a:gd name="T27" fmla="*/ 612 h 643"/>
                    <a:gd name="T28" fmla="*/ 492 w 682"/>
                    <a:gd name="T29" fmla="*/ 640 h 643"/>
                    <a:gd name="T30" fmla="*/ 609 w 682"/>
                    <a:gd name="T31" fmla="*/ 560 h 643"/>
                    <a:gd name="T32" fmla="*/ 671 w 682"/>
                    <a:gd name="T33" fmla="*/ 452 h 643"/>
                    <a:gd name="T34" fmla="*/ 682 w 682"/>
                    <a:gd name="T35" fmla="*/ 414 h 643"/>
                    <a:gd name="T36" fmla="*/ 631 w 682"/>
                    <a:gd name="T37" fmla="*/ 382 h 643"/>
                    <a:gd name="T38" fmla="*/ 572 w 682"/>
                    <a:gd name="T39" fmla="*/ 274 h 643"/>
                    <a:gd name="T40" fmla="*/ 599 w 682"/>
                    <a:gd name="T41" fmla="*/ 147 h 643"/>
                    <a:gd name="T42" fmla="*/ 662 w 682"/>
                    <a:gd name="T43" fmla="*/ 87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2" h="643">
                      <a:moveTo>
                        <a:pt x="662" y="87"/>
                      </a:moveTo>
                      <a:cubicBezTo>
                        <a:pt x="662" y="87"/>
                        <a:pt x="614" y="2"/>
                        <a:pt x="499" y="2"/>
                      </a:cubicBezTo>
                      <a:cubicBezTo>
                        <a:pt x="499" y="2"/>
                        <a:pt x="469" y="0"/>
                        <a:pt x="424" y="16"/>
                      </a:cubicBezTo>
                      <a:cubicBezTo>
                        <a:pt x="379" y="32"/>
                        <a:pt x="367" y="41"/>
                        <a:pt x="345" y="41"/>
                      </a:cubicBezTo>
                      <a:cubicBezTo>
                        <a:pt x="345" y="41"/>
                        <a:pt x="315" y="36"/>
                        <a:pt x="286" y="22"/>
                      </a:cubicBezTo>
                      <a:cubicBezTo>
                        <a:pt x="257" y="9"/>
                        <a:pt x="226" y="4"/>
                        <a:pt x="201" y="4"/>
                      </a:cubicBezTo>
                      <a:cubicBezTo>
                        <a:pt x="176" y="4"/>
                        <a:pt x="121" y="20"/>
                        <a:pt x="82" y="53"/>
                      </a:cubicBezTo>
                      <a:cubicBezTo>
                        <a:pt x="41" y="88"/>
                        <a:pt x="0" y="152"/>
                        <a:pt x="0" y="261"/>
                      </a:cubicBezTo>
                      <a:cubicBezTo>
                        <a:pt x="0" y="370"/>
                        <a:pt x="55" y="479"/>
                        <a:pt x="58" y="484"/>
                      </a:cubicBezTo>
                      <a:cubicBezTo>
                        <a:pt x="60" y="488"/>
                        <a:pt x="120" y="584"/>
                        <a:pt x="143" y="603"/>
                      </a:cubicBezTo>
                      <a:cubicBezTo>
                        <a:pt x="167" y="623"/>
                        <a:pt x="185" y="638"/>
                        <a:pt x="209" y="639"/>
                      </a:cubicBezTo>
                      <a:cubicBezTo>
                        <a:pt x="232" y="640"/>
                        <a:pt x="245" y="638"/>
                        <a:pt x="258" y="634"/>
                      </a:cubicBezTo>
                      <a:cubicBezTo>
                        <a:pt x="270" y="629"/>
                        <a:pt x="305" y="611"/>
                        <a:pt x="321" y="609"/>
                      </a:cubicBezTo>
                      <a:cubicBezTo>
                        <a:pt x="337" y="608"/>
                        <a:pt x="362" y="598"/>
                        <a:pt x="406" y="612"/>
                      </a:cubicBezTo>
                      <a:cubicBezTo>
                        <a:pt x="450" y="626"/>
                        <a:pt x="464" y="643"/>
                        <a:pt x="492" y="640"/>
                      </a:cubicBezTo>
                      <a:cubicBezTo>
                        <a:pt x="520" y="636"/>
                        <a:pt x="557" y="635"/>
                        <a:pt x="609" y="560"/>
                      </a:cubicBezTo>
                      <a:cubicBezTo>
                        <a:pt x="626" y="536"/>
                        <a:pt x="669" y="463"/>
                        <a:pt x="671" y="452"/>
                      </a:cubicBezTo>
                      <a:cubicBezTo>
                        <a:pt x="673" y="441"/>
                        <a:pt x="682" y="427"/>
                        <a:pt x="682" y="414"/>
                      </a:cubicBezTo>
                      <a:cubicBezTo>
                        <a:pt x="682" y="414"/>
                        <a:pt x="642" y="394"/>
                        <a:pt x="631" y="382"/>
                      </a:cubicBezTo>
                      <a:cubicBezTo>
                        <a:pt x="615" y="364"/>
                        <a:pt x="584" y="338"/>
                        <a:pt x="572" y="274"/>
                      </a:cubicBezTo>
                      <a:cubicBezTo>
                        <a:pt x="561" y="211"/>
                        <a:pt x="592" y="155"/>
                        <a:pt x="599" y="147"/>
                      </a:cubicBezTo>
                      <a:cubicBezTo>
                        <a:pt x="606" y="139"/>
                        <a:pt x="641" y="96"/>
                        <a:pt x="66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grpSp>
          <p:sp>
            <p:nvSpPr>
              <p:cNvPr id="256" name="CellPhone_E8EA">
                <a:extLst>
                  <a:ext uri="{FF2B5EF4-FFF2-40B4-BE49-F238E27FC236}">
                    <a16:creationId xmlns:a16="http://schemas.microsoft.com/office/drawing/2014/main" id="{CAB35711-4866-4D69-9356-32E10CFA0392}"/>
                  </a:ext>
                </a:extLst>
              </p:cNvPr>
              <p:cNvSpPr>
                <a:spLocks noChangeAspect="1" noEditPoints="1"/>
              </p:cNvSpPr>
              <p:nvPr/>
            </p:nvSpPr>
            <p:spPr bwMode="auto">
              <a:xfrm>
                <a:off x="7084723" y="1610486"/>
                <a:ext cx="211864" cy="353049"/>
              </a:xfrm>
              <a:custGeom>
                <a:avLst/>
                <a:gdLst>
                  <a:gd name="T0" fmla="*/ 2125 w 2250"/>
                  <a:gd name="T1" fmla="*/ 3750 h 3750"/>
                  <a:gd name="T2" fmla="*/ 125 w 2250"/>
                  <a:gd name="T3" fmla="*/ 3750 h 3750"/>
                  <a:gd name="T4" fmla="*/ 0 w 2250"/>
                  <a:gd name="T5" fmla="*/ 3625 h 3750"/>
                  <a:gd name="T6" fmla="*/ 0 w 2250"/>
                  <a:gd name="T7" fmla="*/ 125 h 3750"/>
                  <a:gd name="T8" fmla="*/ 125 w 2250"/>
                  <a:gd name="T9" fmla="*/ 0 h 3750"/>
                  <a:gd name="T10" fmla="*/ 2125 w 2250"/>
                  <a:gd name="T11" fmla="*/ 0 h 3750"/>
                  <a:gd name="T12" fmla="*/ 2250 w 2250"/>
                  <a:gd name="T13" fmla="*/ 125 h 3750"/>
                  <a:gd name="T14" fmla="*/ 2250 w 2250"/>
                  <a:gd name="T15" fmla="*/ 3625 h 3750"/>
                  <a:gd name="T16" fmla="*/ 2125 w 2250"/>
                  <a:gd name="T17" fmla="*/ 3750 h 3750"/>
                  <a:gd name="T18" fmla="*/ 875 w 2250"/>
                  <a:gd name="T19" fmla="*/ 3250 h 3750"/>
                  <a:gd name="T20" fmla="*/ 1375 w 2250"/>
                  <a:gd name="T21" fmla="*/ 3250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0" h="3750">
                    <a:moveTo>
                      <a:pt x="2125" y="3750"/>
                    </a:moveTo>
                    <a:cubicBezTo>
                      <a:pt x="125" y="3750"/>
                      <a:pt x="125" y="3750"/>
                      <a:pt x="125" y="3750"/>
                    </a:cubicBezTo>
                    <a:cubicBezTo>
                      <a:pt x="56" y="3750"/>
                      <a:pt x="0" y="3694"/>
                      <a:pt x="0" y="3625"/>
                    </a:cubicBezTo>
                    <a:cubicBezTo>
                      <a:pt x="0" y="125"/>
                      <a:pt x="0" y="125"/>
                      <a:pt x="0" y="125"/>
                    </a:cubicBezTo>
                    <a:cubicBezTo>
                      <a:pt x="0" y="56"/>
                      <a:pt x="56" y="0"/>
                      <a:pt x="125" y="0"/>
                    </a:cubicBezTo>
                    <a:cubicBezTo>
                      <a:pt x="2125" y="0"/>
                      <a:pt x="2125" y="0"/>
                      <a:pt x="2125" y="0"/>
                    </a:cubicBezTo>
                    <a:cubicBezTo>
                      <a:pt x="2194" y="0"/>
                      <a:pt x="2250" y="56"/>
                      <a:pt x="2250" y="125"/>
                    </a:cubicBezTo>
                    <a:cubicBezTo>
                      <a:pt x="2250" y="3625"/>
                      <a:pt x="2250" y="3625"/>
                      <a:pt x="2250" y="3625"/>
                    </a:cubicBezTo>
                    <a:cubicBezTo>
                      <a:pt x="2250" y="3694"/>
                      <a:pt x="2194" y="3750"/>
                      <a:pt x="2125" y="3750"/>
                    </a:cubicBezTo>
                    <a:close/>
                    <a:moveTo>
                      <a:pt x="875" y="3250"/>
                    </a:moveTo>
                    <a:cubicBezTo>
                      <a:pt x="1375" y="3250"/>
                      <a:pt x="1375" y="3250"/>
                      <a:pt x="1375" y="3250"/>
                    </a:cubicBezTo>
                  </a:path>
                </a:pathLst>
              </a:custGeom>
              <a:noFill/>
              <a:ln w="14224" cap="sq">
                <a:solidFill>
                  <a:srgbClr val="5C2D9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gradFill>
                    <a:gsLst>
                      <a:gs pos="0">
                        <a:srgbClr val="505050"/>
                      </a:gs>
                      <a:gs pos="100000">
                        <a:srgbClr val="505050"/>
                      </a:gs>
                    </a:gsLst>
                  </a:gradFill>
                  <a:effectLst/>
                  <a:uLnTx/>
                  <a:uFillTx/>
                  <a:latin typeface="Segoe UI"/>
                  <a:ea typeface="+mn-ea"/>
                  <a:cs typeface="+mn-cs"/>
                </a:endParaRPr>
              </a:p>
            </p:txBody>
          </p:sp>
          <p:cxnSp>
            <p:nvCxnSpPr>
              <p:cNvPr id="257" name="Straight Connector 256">
                <a:extLst>
                  <a:ext uri="{FF2B5EF4-FFF2-40B4-BE49-F238E27FC236}">
                    <a16:creationId xmlns:a16="http://schemas.microsoft.com/office/drawing/2014/main" id="{EE7EDB97-0988-4E9F-9693-0D0B703D6530}"/>
                  </a:ext>
                </a:extLst>
              </p:cNvPr>
              <p:cNvCxnSpPr>
                <a:cxnSpLocks/>
              </p:cNvCxnSpPr>
              <p:nvPr/>
            </p:nvCxnSpPr>
            <p:spPr>
              <a:xfrm>
                <a:off x="7165583" y="1916461"/>
                <a:ext cx="47081" cy="0"/>
              </a:xfrm>
              <a:prstGeom prst="line">
                <a:avLst/>
              </a:prstGeom>
              <a:noFill/>
              <a:ln w="9525" cap="flat" cmpd="sng" algn="ctr">
                <a:solidFill>
                  <a:srgbClr val="FFFFFF"/>
                </a:solidFill>
                <a:prstDash val="solid"/>
                <a:headEnd type="none"/>
                <a:tailEnd type="none"/>
              </a:ln>
              <a:effectLst/>
            </p:spPr>
          </p:cxnSp>
        </p:grpSp>
        <p:grpSp>
          <p:nvGrpSpPr>
            <p:cNvPr id="221" name="Group 220">
              <a:extLst>
                <a:ext uri="{FF2B5EF4-FFF2-40B4-BE49-F238E27FC236}">
                  <a16:creationId xmlns:a16="http://schemas.microsoft.com/office/drawing/2014/main" id="{1DEB5CC9-D4DC-4ECC-BA76-5C3489A63BFB}"/>
                </a:ext>
              </a:extLst>
            </p:cNvPr>
            <p:cNvGrpSpPr/>
            <p:nvPr/>
          </p:nvGrpSpPr>
          <p:grpSpPr>
            <a:xfrm>
              <a:off x="1571071" y="2257105"/>
              <a:ext cx="204931" cy="341495"/>
              <a:chOff x="6490922" y="1610486"/>
              <a:chExt cx="211865" cy="353049"/>
            </a:xfrm>
          </p:grpSpPr>
          <p:sp>
            <p:nvSpPr>
              <p:cNvPr id="242" name="Rectangle 241">
                <a:extLst>
                  <a:ext uri="{FF2B5EF4-FFF2-40B4-BE49-F238E27FC236}">
                    <a16:creationId xmlns:a16="http://schemas.microsoft.com/office/drawing/2014/main" id="{B659C747-FE42-4542-B16F-C7B634E73C45}"/>
                  </a:ext>
                </a:extLst>
              </p:cNvPr>
              <p:cNvSpPr/>
              <p:nvPr/>
            </p:nvSpPr>
            <p:spPr bwMode="auto">
              <a:xfrm>
                <a:off x="6490922" y="1610486"/>
                <a:ext cx="211864" cy="353049"/>
              </a:xfrm>
              <a:prstGeom prst="rect">
                <a:avLst/>
              </a:prstGeom>
              <a:solidFill>
                <a:srgbClr val="107C1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243" name="Group 30">
                <a:extLst>
                  <a:ext uri="{FF2B5EF4-FFF2-40B4-BE49-F238E27FC236}">
                    <a16:creationId xmlns:a16="http://schemas.microsoft.com/office/drawing/2014/main" id="{7C09D4F0-2FD2-4A92-81E6-30F2E93C66C9}"/>
                  </a:ext>
                </a:extLst>
              </p:cNvPr>
              <p:cNvGrpSpPr>
                <a:grpSpLocks noChangeAspect="1"/>
              </p:cNvGrpSpPr>
              <p:nvPr/>
            </p:nvGrpSpPr>
            <p:grpSpPr bwMode="auto">
              <a:xfrm>
                <a:off x="6545792" y="1729376"/>
                <a:ext cx="111361" cy="115269"/>
                <a:chOff x="5049" y="1841"/>
                <a:chExt cx="57" cy="59"/>
              </a:xfrm>
              <a:solidFill>
                <a:srgbClr val="FFFFFF"/>
              </a:solidFill>
            </p:grpSpPr>
            <p:sp>
              <p:nvSpPr>
                <p:cNvPr id="246" name="Freeform 31">
                  <a:extLst>
                    <a:ext uri="{FF2B5EF4-FFF2-40B4-BE49-F238E27FC236}">
                      <a16:creationId xmlns:a16="http://schemas.microsoft.com/office/drawing/2014/main" id="{6ED40979-5911-410A-ADDA-0728507356B4}"/>
                    </a:ext>
                  </a:extLst>
                </p:cNvPr>
                <p:cNvSpPr>
                  <a:spLocks/>
                </p:cNvSpPr>
                <p:nvPr/>
              </p:nvSpPr>
              <p:spPr bwMode="auto">
                <a:xfrm>
                  <a:off x="5049" y="1859"/>
                  <a:ext cx="9" cy="23"/>
                </a:xfrm>
                <a:custGeom>
                  <a:avLst/>
                  <a:gdLst>
                    <a:gd name="T0" fmla="*/ 70 w 81"/>
                    <a:gd name="T1" fmla="*/ 0 h 212"/>
                    <a:gd name="T2" fmla="*/ 11 w 81"/>
                    <a:gd name="T3" fmla="*/ 0 h 212"/>
                    <a:gd name="T4" fmla="*/ 0 w 81"/>
                    <a:gd name="T5" fmla="*/ 11 h 212"/>
                    <a:gd name="T6" fmla="*/ 0 w 81"/>
                    <a:gd name="T7" fmla="*/ 201 h 212"/>
                    <a:gd name="T8" fmla="*/ 11 w 81"/>
                    <a:gd name="T9" fmla="*/ 212 h 212"/>
                    <a:gd name="T10" fmla="*/ 70 w 81"/>
                    <a:gd name="T11" fmla="*/ 212 h 212"/>
                    <a:gd name="T12" fmla="*/ 81 w 81"/>
                    <a:gd name="T13" fmla="*/ 201 h 212"/>
                    <a:gd name="T14" fmla="*/ 81 w 81"/>
                    <a:gd name="T15" fmla="*/ 11 h 212"/>
                    <a:gd name="T16" fmla="*/ 70 w 81"/>
                    <a:gd name="T1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212">
                      <a:moveTo>
                        <a:pt x="70" y="0"/>
                      </a:moveTo>
                      <a:cubicBezTo>
                        <a:pt x="11" y="0"/>
                        <a:pt x="11" y="0"/>
                        <a:pt x="11" y="0"/>
                      </a:cubicBezTo>
                      <a:cubicBezTo>
                        <a:pt x="5" y="0"/>
                        <a:pt x="0" y="5"/>
                        <a:pt x="0" y="11"/>
                      </a:cubicBezTo>
                      <a:cubicBezTo>
                        <a:pt x="0" y="201"/>
                        <a:pt x="0" y="201"/>
                        <a:pt x="0" y="201"/>
                      </a:cubicBezTo>
                      <a:cubicBezTo>
                        <a:pt x="0" y="207"/>
                        <a:pt x="5" y="212"/>
                        <a:pt x="11" y="212"/>
                      </a:cubicBezTo>
                      <a:cubicBezTo>
                        <a:pt x="70" y="212"/>
                        <a:pt x="70" y="212"/>
                        <a:pt x="70" y="212"/>
                      </a:cubicBezTo>
                      <a:cubicBezTo>
                        <a:pt x="76" y="212"/>
                        <a:pt x="81" y="207"/>
                        <a:pt x="81" y="201"/>
                      </a:cubicBezTo>
                      <a:cubicBezTo>
                        <a:pt x="81" y="11"/>
                        <a:pt x="81" y="11"/>
                        <a:pt x="81" y="11"/>
                      </a:cubicBezTo>
                      <a:cubicBezTo>
                        <a:pt x="81" y="5"/>
                        <a:pt x="76" y="0"/>
                        <a:pt x="7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247" name="Freeform 32">
                  <a:extLst>
                    <a:ext uri="{FF2B5EF4-FFF2-40B4-BE49-F238E27FC236}">
                      <a16:creationId xmlns:a16="http://schemas.microsoft.com/office/drawing/2014/main" id="{A854C6DE-A73C-4AAB-B973-80A6161CE572}"/>
                    </a:ext>
                  </a:extLst>
                </p:cNvPr>
                <p:cNvSpPr>
                  <a:spLocks/>
                </p:cNvSpPr>
                <p:nvPr/>
              </p:nvSpPr>
              <p:spPr bwMode="auto">
                <a:xfrm>
                  <a:off x="5097" y="1859"/>
                  <a:ext cx="9" cy="23"/>
                </a:xfrm>
                <a:custGeom>
                  <a:avLst/>
                  <a:gdLst>
                    <a:gd name="T0" fmla="*/ 71 w 82"/>
                    <a:gd name="T1" fmla="*/ 0 h 212"/>
                    <a:gd name="T2" fmla="*/ 11 w 82"/>
                    <a:gd name="T3" fmla="*/ 0 h 212"/>
                    <a:gd name="T4" fmla="*/ 0 w 82"/>
                    <a:gd name="T5" fmla="*/ 11 h 212"/>
                    <a:gd name="T6" fmla="*/ 0 w 82"/>
                    <a:gd name="T7" fmla="*/ 201 h 212"/>
                    <a:gd name="T8" fmla="*/ 11 w 82"/>
                    <a:gd name="T9" fmla="*/ 212 h 212"/>
                    <a:gd name="T10" fmla="*/ 71 w 82"/>
                    <a:gd name="T11" fmla="*/ 212 h 212"/>
                    <a:gd name="T12" fmla="*/ 82 w 82"/>
                    <a:gd name="T13" fmla="*/ 201 h 212"/>
                    <a:gd name="T14" fmla="*/ 82 w 82"/>
                    <a:gd name="T15" fmla="*/ 11 h 212"/>
                    <a:gd name="T16" fmla="*/ 71 w 82"/>
                    <a:gd name="T1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12">
                      <a:moveTo>
                        <a:pt x="71" y="0"/>
                      </a:moveTo>
                      <a:cubicBezTo>
                        <a:pt x="11" y="0"/>
                        <a:pt x="11" y="0"/>
                        <a:pt x="11" y="0"/>
                      </a:cubicBezTo>
                      <a:cubicBezTo>
                        <a:pt x="5" y="0"/>
                        <a:pt x="0" y="5"/>
                        <a:pt x="0" y="11"/>
                      </a:cubicBezTo>
                      <a:cubicBezTo>
                        <a:pt x="0" y="201"/>
                        <a:pt x="0" y="201"/>
                        <a:pt x="0" y="201"/>
                      </a:cubicBezTo>
                      <a:cubicBezTo>
                        <a:pt x="0" y="207"/>
                        <a:pt x="5" y="212"/>
                        <a:pt x="11" y="212"/>
                      </a:cubicBezTo>
                      <a:cubicBezTo>
                        <a:pt x="71" y="212"/>
                        <a:pt x="71" y="212"/>
                        <a:pt x="71" y="212"/>
                      </a:cubicBezTo>
                      <a:cubicBezTo>
                        <a:pt x="77" y="212"/>
                        <a:pt x="82" y="207"/>
                        <a:pt x="82" y="201"/>
                      </a:cubicBezTo>
                      <a:cubicBezTo>
                        <a:pt x="82" y="11"/>
                        <a:pt x="82" y="11"/>
                        <a:pt x="82" y="11"/>
                      </a:cubicBezTo>
                      <a:cubicBezTo>
                        <a:pt x="82" y="5"/>
                        <a:pt x="77" y="0"/>
                        <a:pt x="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248" name="Freeform 33">
                  <a:extLst>
                    <a:ext uri="{FF2B5EF4-FFF2-40B4-BE49-F238E27FC236}">
                      <a16:creationId xmlns:a16="http://schemas.microsoft.com/office/drawing/2014/main" id="{943F5BA6-1686-4A36-82F1-C1D8687525DA}"/>
                    </a:ext>
                  </a:extLst>
                </p:cNvPr>
                <p:cNvSpPr>
                  <a:spLocks/>
                </p:cNvSpPr>
                <p:nvPr/>
              </p:nvSpPr>
              <p:spPr bwMode="auto">
                <a:xfrm>
                  <a:off x="5066" y="1877"/>
                  <a:ext cx="9" cy="23"/>
                </a:xfrm>
                <a:custGeom>
                  <a:avLst/>
                  <a:gdLst>
                    <a:gd name="T0" fmla="*/ 70 w 81"/>
                    <a:gd name="T1" fmla="*/ 0 h 211"/>
                    <a:gd name="T2" fmla="*/ 11 w 81"/>
                    <a:gd name="T3" fmla="*/ 0 h 211"/>
                    <a:gd name="T4" fmla="*/ 0 w 81"/>
                    <a:gd name="T5" fmla="*/ 11 h 211"/>
                    <a:gd name="T6" fmla="*/ 0 w 81"/>
                    <a:gd name="T7" fmla="*/ 200 h 211"/>
                    <a:gd name="T8" fmla="*/ 11 w 81"/>
                    <a:gd name="T9" fmla="*/ 211 h 211"/>
                    <a:gd name="T10" fmla="*/ 70 w 81"/>
                    <a:gd name="T11" fmla="*/ 211 h 211"/>
                    <a:gd name="T12" fmla="*/ 81 w 81"/>
                    <a:gd name="T13" fmla="*/ 200 h 211"/>
                    <a:gd name="T14" fmla="*/ 81 w 81"/>
                    <a:gd name="T15" fmla="*/ 11 h 211"/>
                    <a:gd name="T16" fmla="*/ 70 w 81"/>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211">
                      <a:moveTo>
                        <a:pt x="70" y="0"/>
                      </a:moveTo>
                      <a:cubicBezTo>
                        <a:pt x="11" y="0"/>
                        <a:pt x="11" y="0"/>
                        <a:pt x="11" y="0"/>
                      </a:cubicBezTo>
                      <a:cubicBezTo>
                        <a:pt x="5" y="0"/>
                        <a:pt x="0" y="4"/>
                        <a:pt x="0" y="11"/>
                      </a:cubicBezTo>
                      <a:cubicBezTo>
                        <a:pt x="0" y="200"/>
                        <a:pt x="0" y="200"/>
                        <a:pt x="0" y="200"/>
                      </a:cubicBezTo>
                      <a:cubicBezTo>
                        <a:pt x="0" y="206"/>
                        <a:pt x="5" y="211"/>
                        <a:pt x="11" y="211"/>
                      </a:cubicBezTo>
                      <a:cubicBezTo>
                        <a:pt x="70" y="211"/>
                        <a:pt x="70" y="211"/>
                        <a:pt x="70" y="211"/>
                      </a:cubicBezTo>
                      <a:cubicBezTo>
                        <a:pt x="76" y="211"/>
                        <a:pt x="81" y="206"/>
                        <a:pt x="81" y="200"/>
                      </a:cubicBezTo>
                      <a:cubicBezTo>
                        <a:pt x="81" y="11"/>
                        <a:pt x="81" y="11"/>
                        <a:pt x="81" y="11"/>
                      </a:cubicBezTo>
                      <a:cubicBezTo>
                        <a:pt x="81" y="4"/>
                        <a:pt x="76" y="0"/>
                        <a:pt x="7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249" name="Freeform 34">
                  <a:extLst>
                    <a:ext uri="{FF2B5EF4-FFF2-40B4-BE49-F238E27FC236}">
                      <a16:creationId xmlns:a16="http://schemas.microsoft.com/office/drawing/2014/main" id="{D2892A22-668E-418F-9027-AA7B426DB9C5}"/>
                    </a:ext>
                  </a:extLst>
                </p:cNvPr>
                <p:cNvSpPr>
                  <a:spLocks/>
                </p:cNvSpPr>
                <p:nvPr/>
              </p:nvSpPr>
              <p:spPr bwMode="auto">
                <a:xfrm>
                  <a:off x="5079" y="1877"/>
                  <a:ext cx="10" cy="23"/>
                </a:xfrm>
                <a:custGeom>
                  <a:avLst/>
                  <a:gdLst>
                    <a:gd name="T0" fmla="*/ 71 w 82"/>
                    <a:gd name="T1" fmla="*/ 0 h 211"/>
                    <a:gd name="T2" fmla="*/ 11 w 82"/>
                    <a:gd name="T3" fmla="*/ 0 h 211"/>
                    <a:gd name="T4" fmla="*/ 0 w 82"/>
                    <a:gd name="T5" fmla="*/ 11 h 211"/>
                    <a:gd name="T6" fmla="*/ 0 w 82"/>
                    <a:gd name="T7" fmla="*/ 200 h 211"/>
                    <a:gd name="T8" fmla="*/ 11 w 82"/>
                    <a:gd name="T9" fmla="*/ 211 h 211"/>
                    <a:gd name="T10" fmla="*/ 71 w 82"/>
                    <a:gd name="T11" fmla="*/ 211 h 211"/>
                    <a:gd name="T12" fmla="*/ 82 w 82"/>
                    <a:gd name="T13" fmla="*/ 200 h 211"/>
                    <a:gd name="T14" fmla="*/ 82 w 82"/>
                    <a:gd name="T15" fmla="*/ 11 h 211"/>
                    <a:gd name="T16" fmla="*/ 71 w 82"/>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11">
                      <a:moveTo>
                        <a:pt x="71" y="0"/>
                      </a:moveTo>
                      <a:cubicBezTo>
                        <a:pt x="11" y="0"/>
                        <a:pt x="11" y="0"/>
                        <a:pt x="11" y="0"/>
                      </a:cubicBezTo>
                      <a:cubicBezTo>
                        <a:pt x="5" y="0"/>
                        <a:pt x="0" y="4"/>
                        <a:pt x="0" y="11"/>
                      </a:cubicBezTo>
                      <a:cubicBezTo>
                        <a:pt x="0" y="200"/>
                        <a:pt x="0" y="200"/>
                        <a:pt x="0" y="200"/>
                      </a:cubicBezTo>
                      <a:cubicBezTo>
                        <a:pt x="0" y="206"/>
                        <a:pt x="5" y="211"/>
                        <a:pt x="11" y="211"/>
                      </a:cubicBezTo>
                      <a:cubicBezTo>
                        <a:pt x="71" y="211"/>
                        <a:pt x="71" y="211"/>
                        <a:pt x="71" y="211"/>
                      </a:cubicBezTo>
                      <a:cubicBezTo>
                        <a:pt x="77" y="211"/>
                        <a:pt x="82" y="206"/>
                        <a:pt x="82" y="200"/>
                      </a:cubicBezTo>
                      <a:cubicBezTo>
                        <a:pt x="82" y="11"/>
                        <a:pt x="82" y="11"/>
                        <a:pt x="82" y="11"/>
                      </a:cubicBezTo>
                      <a:cubicBezTo>
                        <a:pt x="82" y="4"/>
                        <a:pt x="77" y="0"/>
                        <a:pt x="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250" name="Freeform 35">
                  <a:extLst>
                    <a:ext uri="{FF2B5EF4-FFF2-40B4-BE49-F238E27FC236}">
                      <a16:creationId xmlns:a16="http://schemas.microsoft.com/office/drawing/2014/main" id="{43E40BAC-6D3A-409E-9D98-1DDF4F73662C}"/>
                    </a:ext>
                  </a:extLst>
                </p:cNvPr>
                <p:cNvSpPr>
                  <a:spLocks/>
                </p:cNvSpPr>
                <p:nvPr/>
              </p:nvSpPr>
              <p:spPr bwMode="auto">
                <a:xfrm>
                  <a:off x="5060" y="1859"/>
                  <a:ext cx="35" cy="28"/>
                </a:xfrm>
                <a:custGeom>
                  <a:avLst/>
                  <a:gdLst>
                    <a:gd name="T0" fmla="*/ 304 w 304"/>
                    <a:gd name="T1" fmla="*/ 0 h 264"/>
                    <a:gd name="T2" fmla="*/ 304 w 304"/>
                    <a:gd name="T3" fmla="*/ 221 h 264"/>
                    <a:gd name="T4" fmla="*/ 261 w 304"/>
                    <a:gd name="T5" fmla="*/ 264 h 264"/>
                    <a:gd name="T6" fmla="*/ 43 w 304"/>
                    <a:gd name="T7" fmla="*/ 264 h 264"/>
                    <a:gd name="T8" fmla="*/ 0 w 304"/>
                    <a:gd name="T9" fmla="*/ 221 h 264"/>
                    <a:gd name="T10" fmla="*/ 0 w 304"/>
                    <a:gd name="T11" fmla="*/ 0 h 264"/>
                    <a:gd name="T12" fmla="*/ 304 w 304"/>
                    <a:gd name="T13" fmla="*/ 0 h 264"/>
                  </a:gdLst>
                  <a:ahLst/>
                  <a:cxnLst>
                    <a:cxn ang="0">
                      <a:pos x="T0" y="T1"/>
                    </a:cxn>
                    <a:cxn ang="0">
                      <a:pos x="T2" y="T3"/>
                    </a:cxn>
                    <a:cxn ang="0">
                      <a:pos x="T4" y="T5"/>
                    </a:cxn>
                    <a:cxn ang="0">
                      <a:pos x="T6" y="T7"/>
                    </a:cxn>
                    <a:cxn ang="0">
                      <a:pos x="T8" y="T9"/>
                    </a:cxn>
                    <a:cxn ang="0">
                      <a:pos x="T10" y="T11"/>
                    </a:cxn>
                    <a:cxn ang="0">
                      <a:pos x="T12" y="T13"/>
                    </a:cxn>
                  </a:cxnLst>
                  <a:rect l="0" t="0" r="r" b="b"/>
                  <a:pathLst>
                    <a:path w="304" h="264">
                      <a:moveTo>
                        <a:pt x="304" y="0"/>
                      </a:moveTo>
                      <a:cubicBezTo>
                        <a:pt x="304" y="221"/>
                        <a:pt x="304" y="221"/>
                        <a:pt x="304" y="221"/>
                      </a:cubicBezTo>
                      <a:cubicBezTo>
                        <a:pt x="304" y="244"/>
                        <a:pt x="285" y="264"/>
                        <a:pt x="261" y="264"/>
                      </a:cubicBezTo>
                      <a:cubicBezTo>
                        <a:pt x="43" y="264"/>
                        <a:pt x="43" y="264"/>
                        <a:pt x="43" y="264"/>
                      </a:cubicBezTo>
                      <a:cubicBezTo>
                        <a:pt x="20" y="264"/>
                        <a:pt x="0" y="244"/>
                        <a:pt x="0" y="221"/>
                      </a:cubicBezTo>
                      <a:cubicBezTo>
                        <a:pt x="0" y="0"/>
                        <a:pt x="0" y="0"/>
                        <a:pt x="0" y="0"/>
                      </a:cubicBezTo>
                      <a:lnTo>
                        <a:pt x="3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251" name="Freeform 36">
                  <a:extLst>
                    <a:ext uri="{FF2B5EF4-FFF2-40B4-BE49-F238E27FC236}">
                      <a16:creationId xmlns:a16="http://schemas.microsoft.com/office/drawing/2014/main" id="{05B37028-4B6C-4362-AC77-9060C0B6816C}"/>
                    </a:ext>
                  </a:extLst>
                </p:cNvPr>
                <p:cNvSpPr>
                  <a:spLocks noEditPoints="1"/>
                </p:cNvSpPr>
                <p:nvPr/>
              </p:nvSpPr>
              <p:spPr bwMode="auto">
                <a:xfrm>
                  <a:off x="5060" y="1845"/>
                  <a:ext cx="35" cy="13"/>
                </a:xfrm>
                <a:custGeom>
                  <a:avLst/>
                  <a:gdLst>
                    <a:gd name="T0" fmla="*/ 152 w 304"/>
                    <a:gd name="T1" fmla="*/ 0 h 118"/>
                    <a:gd name="T2" fmla="*/ 0 w 304"/>
                    <a:gd name="T3" fmla="*/ 118 h 118"/>
                    <a:gd name="T4" fmla="*/ 304 w 304"/>
                    <a:gd name="T5" fmla="*/ 118 h 118"/>
                    <a:gd name="T6" fmla="*/ 152 w 304"/>
                    <a:gd name="T7" fmla="*/ 0 h 118"/>
                    <a:gd name="T8" fmla="*/ 90 w 304"/>
                    <a:gd name="T9" fmla="*/ 79 h 118"/>
                    <a:gd name="T10" fmla="*/ 72 w 304"/>
                    <a:gd name="T11" fmla="*/ 61 h 118"/>
                    <a:gd name="T12" fmla="*/ 90 w 304"/>
                    <a:gd name="T13" fmla="*/ 43 h 118"/>
                    <a:gd name="T14" fmla="*/ 108 w 304"/>
                    <a:gd name="T15" fmla="*/ 61 h 118"/>
                    <a:gd name="T16" fmla="*/ 90 w 304"/>
                    <a:gd name="T17" fmla="*/ 79 h 118"/>
                    <a:gd name="T18" fmla="*/ 214 w 304"/>
                    <a:gd name="T19" fmla="*/ 79 h 118"/>
                    <a:gd name="T20" fmla="*/ 196 w 304"/>
                    <a:gd name="T21" fmla="*/ 61 h 118"/>
                    <a:gd name="T22" fmla="*/ 214 w 304"/>
                    <a:gd name="T23" fmla="*/ 43 h 118"/>
                    <a:gd name="T24" fmla="*/ 233 w 304"/>
                    <a:gd name="T25" fmla="*/ 61 h 118"/>
                    <a:gd name="T26" fmla="*/ 214 w 304"/>
                    <a:gd name="T27" fmla="*/ 7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4" h="118">
                      <a:moveTo>
                        <a:pt x="152" y="0"/>
                      </a:moveTo>
                      <a:cubicBezTo>
                        <a:pt x="68" y="0"/>
                        <a:pt x="0" y="53"/>
                        <a:pt x="0" y="118"/>
                      </a:cubicBezTo>
                      <a:cubicBezTo>
                        <a:pt x="304" y="118"/>
                        <a:pt x="304" y="118"/>
                        <a:pt x="304" y="118"/>
                      </a:cubicBezTo>
                      <a:cubicBezTo>
                        <a:pt x="304" y="53"/>
                        <a:pt x="236" y="0"/>
                        <a:pt x="152" y="0"/>
                      </a:cubicBezTo>
                      <a:close/>
                      <a:moveTo>
                        <a:pt x="90" y="79"/>
                      </a:moveTo>
                      <a:cubicBezTo>
                        <a:pt x="80" y="79"/>
                        <a:pt x="72" y="71"/>
                        <a:pt x="72" y="61"/>
                      </a:cubicBezTo>
                      <a:cubicBezTo>
                        <a:pt x="72" y="51"/>
                        <a:pt x="80" y="43"/>
                        <a:pt x="90" y="43"/>
                      </a:cubicBezTo>
                      <a:cubicBezTo>
                        <a:pt x="100" y="43"/>
                        <a:pt x="108" y="51"/>
                        <a:pt x="108" y="61"/>
                      </a:cubicBezTo>
                      <a:cubicBezTo>
                        <a:pt x="108" y="71"/>
                        <a:pt x="100" y="79"/>
                        <a:pt x="90" y="79"/>
                      </a:cubicBezTo>
                      <a:close/>
                      <a:moveTo>
                        <a:pt x="214" y="79"/>
                      </a:moveTo>
                      <a:cubicBezTo>
                        <a:pt x="204" y="79"/>
                        <a:pt x="196" y="71"/>
                        <a:pt x="196" y="61"/>
                      </a:cubicBezTo>
                      <a:cubicBezTo>
                        <a:pt x="196" y="51"/>
                        <a:pt x="204" y="43"/>
                        <a:pt x="214" y="43"/>
                      </a:cubicBezTo>
                      <a:cubicBezTo>
                        <a:pt x="224" y="43"/>
                        <a:pt x="233" y="51"/>
                        <a:pt x="233" y="61"/>
                      </a:cubicBezTo>
                      <a:cubicBezTo>
                        <a:pt x="233" y="71"/>
                        <a:pt x="224" y="79"/>
                        <a:pt x="214"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252" name="Freeform 37">
                  <a:extLst>
                    <a:ext uri="{FF2B5EF4-FFF2-40B4-BE49-F238E27FC236}">
                      <a16:creationId xmlns:a16="http://schemas.microsoft.com/office/drawing/2014/main" id="{08E3C3C2-7B1B-40B2-9330-7E16C70AC281}"/>
                    </a:ext>
                  </a:extLst>
                </p:cNvPr>
                <p:cNvSpPr>
                  <a:spLocks/>
                </p:cNvSpPr>
                <p:nvPr/>
              </p:nvSpPr>
              <p:spPr bwMode="auto">
                <a:xfrm>
                  <a:off x="5064" y="1841"/>
                  <a:ext cx="10" cy="10"/>
                </a:xfrm>
                <a:custGeom>
                  <a:avLst/>
                  <a:gdLst>
                    <a:gd name="T0" fmla="*/ 79 w 85"/>
                    <a:gd name="T1" fmla="*/ 71 h 101"/>
                    <a:gd name="T2" fmla="*/ 40 w 85"/>
                    <a:gd name="T3" fmla="*/ 12 h 101"/>
                    <a:gd name="T4" fmla="*/ 12 w 85"/>
                    <a:gd name="T5" fmla="*/ 7 h 101"/>
                    <a:gd name="T6" fmla="*/ 6 w 85"/>
                    <a:gd name="T7" fmla="*/ 35 h 101"/>
                    <a:gd name="T8" fmla="*/ 42 w 85"/>
                    <a:gd name="T9" fmla="*/ 89 h 101"/>
                    <a:gd name="T10" fmla="*/ 53 w 85"/>
                    <a:gd name="T11" fmla="*/ 85 h 101"/>
                    <a:gd name="T12" fmla="*/ 71 w 85"/>
                    <a:gd name="T13" fmla="*/ 101 h 101"/>
                    <a:gd name="T14" fmla="*/ 73 w 85"/>
                    <a:gd name="T15" fmla="*/ 100 h 101"/>
                    <a:gd name="T16" fmla="*/ 79 w 85"/>
                    <a:gd name="T17" fmla="*/ 7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01">
                      <a:moveTo>
                        <a:pt x="79" y="71"/>
                      </a:moveTo>
                      <a:cubicBezTo>
                        <a:pt x="40" y="12"/>
                        <a:pt x="40" y="12"/>
                        <a:pt x="40" y="12"/>
                      </a:cubicBezTo>
                      <a:cubicBezTo>
                        <a:pt x="34" y="3"/>
                        <a:pt x="21" y="0"/>
                        <a:pt x="12" y="7"/>
                      </a:cubicBezTo>
                      <a:cubicBezTo>
                        <a:pt x="3" y="13"/>
                        <a:pt x="0" y="25"/>
                        <a:pt x="6" y="35"/>
                      </a:cubicBezTo>
                      <a:cubicBezTo>
                        <a:pt x="42" y="89"/>
                        <a:pt x="42" y="89"/>
                        <a:pt x="42" y="89"/>
                      </a:cubicBezTo>
                      <a:cubicBezTo>
                        <a:pt x="45" y="86"/>
                        <a:pt x="49" y="85"/>
                        <a:pt x="53" y="85"/>
                      </a:cubicBezTo>
                      <a:cubicBezTo>
                        <a:pt x="63" y="85"/>
                        <a:pt x="70" y="92"/>
                        <a:pt x="71" y="101"/>
                      </a:cubicBezTo>
                      <a:cubicBezTo>
                        <a:pt x="72" y="100"/>
                        <a:pt x="73" y="100"/>
                        <a:pt x="73" y="100"/>
                      </a:cubicBezTo>
                      <a:cubicBezTo>
                        <a:pt x="82" y="93"/>
                        <a:pt x="85" y="81"/>
                        <a:pt x="79"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253" name="Freeform 38">
                  <a:extLst>
                    <a:ext uri="{FF2B5EF4-FFF2-40B4-BE49-F238E27FC236}">
                      <a16:creationId xmlns:a16="http://schemas.microsoft.com/office/drawing/2014/main" id="{78801CE4-19CF-480D-A3E5-E84E4FB44968}"/>
                    </a:ext>
                  </a:extLst>
                </p:cNvPr>
                <p:cNvSpPr>
                  <a:spLocks/>
                </p:cNvSpPr>
                <p:nvPr/>
              </p:nvSpPr>
              <p:spPr bwMode="auto">
                <a:xfrm>
                  <a:off x="5081" y="1841"/>
                  <a:ext cx="10" cy="10"/>
                </a:xfrm>
                <a:custGeom>
                  <a:avLst/>
                  <a:gdLst>
                    <a:gd name="T0" fmla="*/ 73 w 85"/>
                    <a:gd name="T1" fmla="*/ 7 h 101"/>
                    <a:gd name="T2" fmla="*/ 44 w 85"/>
                    <a:gd name="T3" fmla="*/ 12 h 101"/>
                    <a:gd name="T4" fmla="*/ 6 w 85"/>
                    <a:gd name="T5" fmla="*/ 71 h 101"/>
                    <a:gd name="T6" fmla="*/ 12 w 85"/>
                    <a:gd name="T7" fmla="*/ 100 h 101"/>
                    <a:gd name="T8" fmla="*/ 13 w 85"/>
                    <a:gd name="T9" fmla="*/ 101 h 101"/>
                    <a:gd name="T10" fmla="*/ 31 w 85"/>
                    <a:gd name="T11" fmla="*/ 85 h 101"/>
                    <a:gd name="T12" fmla="*/ 43 w 85"/>
                    <a:gd name="T13" fmla="*/ 89 h 101"/>
                    <a:gd name="T14" fmla="*/ 78 w 85"/>
                    <a:gd name="T15" fmla="*/ 35 h 101"/>
                    <a:gd name="T16" fmla="*/ 73 w 85"/>
                    <a:gd name="T17" fmla="*/ 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01">
                      <a:moveTo>
                        <a:pt x="73" y="7"/>
                      </a:moveTo>
                      <a:cubicBezTo>
                        <a:pt x="63" y="0"/>
                        <a:pt x="51" y="3"/>
                        <a:pt x="44" y="12"/>
                      </a:cubicBezTo>
                      <a:cubicBezTo>
                        <a:pt x="6" y="71"/>
                        <a:pt x="6" y="71"/>
                        <a:pt x="6" y="71"/>
                      </a:cubicBezTo>
                      <a:cubicBezTo>
                        <a:pt x="0" y="81"/>
                        <a:pt x="2" y="93"/>
                        <a:pt x="12" y="100"/>
                      </a:cubicBezTo>
                      <a:cubicBezTo>
                        <a:pt x="12" y="100"/>
                        <a:pt x="13" y="100"/>
                        <a:pt x="13" y="101"/>
                      </a:cubicBezTo>
                      <a:cubicBezTo>
                        <a:pt x="15" y="92"/>
                        <a:pt x="22" y="85"/>
                        <a:pt x="31" y="85"/>
                      </a:cubicBezTo>
                      <a:cubicBezTo>
                        <a:pt x="36" y="85"/>
                        <a:pt x="40" y="86"/>
                        <a:pt x="43" y="89"/>
                      </a:cubicBezTo>
                      <a:cubicBezTo>
                        <a:pt x="78" y="35"/>
                        <a:pt x="78" y="35"/>
                        <a:pt x="78" y="35"/>
                      </a:cubicBezTo>
                      <a:cubicBezTo>
                        <a:pt x="85" y="25"/>
                        <a:pt x="82" y="13"/>
                        <a:pt x="7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grpSp>
          <p:sp>
            <p:nvSpPr>
              <p:cNvPr id="244" name="CellPhone_E8EA">
                <a:extLst>
                  <a:ext uri="{FF2B5EF4-FFF2-40B4-BE49-F238E27FC236}">
                    <a16:creationId xmlns:a16="http://schemas.microsoft.com/office/drawing/2014/main" id="{B549513F-E890-49E1-AF94-02FA8C787008}"/>
                  </a:ext>
                </a:extLst>
              </p:cNvPr>
              <p:cNvSpPr>
                <a:spLocks noChangeAspect="1" noEditPoints="1"/>
              </p:cNvSpPr>
              <p:nvPr/>
            </p:nvSpPr>
            <p:spPr bwMode="auto">
              <a:xfrm>
                <a:off x="6490923" y="1610486"/>
                <a:ext cx="211864" cy="353049"/>
              </a:xfrm>
              <a:custGeom>
                <a:avLst/>
                <a:gdLst>
                  <a:gd name="T0" fmla="*/ 2125 w 2250"/>
                  <a:gd name="T1" fmla="*/ 3750 h 3750"/>
                  <a:gd name="T2" fmla="*/ 125 w 2250"/>
                  <a:gd name="T3" fmla="*/ 3750 h 3750"/>
                  <a:gd name="T4" fmla="*/ 0 w 2250"/>
                  <a:gd name="T5" fmla="*/ 3625 h 3750"/>
                  <a:gd name="T6" fmla="*/ 0 w 2250"/>
                  <a:gd name="T7" fmla="*/ 125 h 3750"/>
                  <a:gd name="T8" fmla="*/ 125 w 2250"/>
                  <a:gd name="T9" fmla="*/ 0 h 3750"/>
                  <a:gd name="T10" fmla="*/ 2125 w 2250"/>
                  <a:gd name="T11" fmla="*/ 0 h 3750"/>
                  <a:gd name="T12" fmla="*/ 2250 w 2250"/>
                  <a:gd name="T13" fmla="*/ 125 h 3750"/>
                  <a:gd name="T14" fmla="*/ 2250 w 2250"/>
                  <a:gd name="T15" fmla="*/ 3625 h 3750"/>
                  <a:gd name="T16" fmla="*/ 2125 w 2250"/>
                  <a:gd name="T17" fmla="*/ 3750 h 3750"/>
                  <a:gd name="T18" fmla="*/ 875 w 2250"/>
                  <a:gd name="T19" fmla="*/ 3250 h 3750"/>
                  <a:gd name="T20" fmla="*/ 1375 w 2250"/>
                  <a:gd name="T21" fmla="*/ 3250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0" h="3750">
                    <a:moveTo>
                      <a:pt x="2125" y="3750"/>
                    </a:moveTo>
                    <a:cubicBezTo>
                      <a:pt x="125" y="3750"/>
                      <a:pt x="125" y="3750"/>
                      <a:pt x="125" y="3750"/>
                    </a:cubicBezTo>
                    <a:cubicBezTo>
                      <a:pt x="56" y="3750"/>
                      <a:pt x="0" y="3694"/>
                      <a:pt x="0" y="3625"/>
                    </a:cubicBezTo>
                    <a:cubicBezTo>
                      <a:pt x="0" y="125"/>
                      <a:pt x="0" y="125"/>
                      <a:pt x="0" y="125"/>
                    </a:cubicBezTo>
                    <a:cubicBezTo>
                      <a:pt x="0" y="56"/>
                      <a:pt x="56" y="0"/>
                      <a:pt x="125" y="0"/>
                    </a:cubicBezTo>
                    <a:cubicBezTo>
                      <a:pt x="2125" y="0"/>
                      <a:pt x="2125" y="0"/>
                      <a:pt x="2125" y="0"/>
                    </a:cubicBezTo>
                    <a:cubicBezTo>
                      <a:pt x="2194" y="0"/>
                      <a:pt x="2250" y="56"/>
                      <a:pt x="2250" y="125"/>
                    </a:cubicBezTo>
                    <a:cubicBezTo>
                      <a:pt x="2250" y="3625"/>
                      <a:pt x="2250" y="3625"/>
                      <a:pt x="2250" y="3625"/>
                    </a:cubicBezTo>
                    <a:cubicBezTo>
                      <a:pt x="2250" y="3694"/>
                      <a:pt x="2194" y="3750"/>
                      <a:pt x="2125" y="3750"/>
                    </a:cubicBezTo>
                    <a:close/>
                    <a:moveTo>
                      <a:pt x="875" y="3250"/>
                    </a:moveTo>
                    <a:cubicBezTo>
                      <a:pt x="1375" y="3250"/>
                      <a:pt x="1375" y="3250"/>
                      <a:pt x="1375" y="3250"/>
                    </a:cubicBezTo>
                  </a:path>
                </a:pathLst>
              </a:custGeom>
              <a:noFill/>
              <a:ln w="14224" cap="sq">
                <a:solidFill>
                  <a:srgbClr val="107C1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gradFill>
                    <a:gsLst>
                      <a:gs pos="0">
                        <a:srgbClr val="505050"/>
                      </a:gs>
                      <a:gs pos="100000">
                        <a:srgbClr val="505050"/>
                      </a:gs>
                    </a:gsLst>
                  </a:gradFill>
                  <a:effectLst/>
                  <a:uLnTx/>
                  <a:uFillTx/>
                  <a:latin typeface="Segoe UI"/>
                  <a:ea typeface="+mn-ea"/>
                  <a:cs typeface="+mn-cs"/>
                </a:endParaRPr>
              </a:p>
            </p:txBody>
          </p:sp>
          <p:cxnSp>
            <p:nvCxnSpPr>
              <p:cNvPr id="245" name="Straight Connector 244">
                <a:extLst>
                  <a:ext uri="{FF2B5EF4-FFF2-40B4-BE49-F238E27FC236}">
                    <a16:creationId xmlns:a16="http://schemas.microsoft.com/office/drawing/2014/main" id="{82777517-BC33-494C-8932-5CCECFDE1B78}"/>
                  </a:ext>
                </a:extLst>
              </p:cNvPr>
              <p:cNvCxnSpPr>
                <a:cxnSpLocks/>
              </p:cNvCxnSpPr>
              <p:nvPr/>
            </p:nvCxnSpPr>
            <p:spPr>
              <a:xfrm>
                <a:off x="6573314" y="1916461"/>
                <a:ext cx="47081" cy="0"/>
              </a:xfrm>
              <a:prstGeom prst="line">
                <a:avLst/>
              </a:prstGeom>
              <a:noFill/>
              <a:ln w="9525" cap="flat" cmpd="sng" algn="ctr">
                <a:solidFill>
                  <a:srgbClr val="FFFFFF"/>
                </a:solidFill>
                <a:prstDash val="solid"/>
                <a:headEnd type="none"/>
                <a:tailEnd type="none"/>
              </a:ln>
              <a:effectLst/>
            </p:spPr>
          </p:cxnSp>
        </p:grpSp>
        <p:grpSp>
          <p:nvGrpSpPr>
            <p:cNvPr id="222" name="Group 221">
              <a:extLst>
                <a:ext uri="{FF2B5EF4-FFF2-40B4-BE49-F238E27FC236}">
                  <a16:creationId xmlns:a16="http://schemas.microsoft.com/office/drawing/2014/main" id="{A8192FA0-3084-4216-B3EA-39DF8DB0FEF6}"/>
                </a:ext>
              </a:extLst>
            </p:cNvPr>
            <p:cNvGrpSpPr/>
            <p:nvPr/>
          </p:nvGrpSpPr>
          <p:grpSpPr>
            <a:xfrm>
              <a:off x="2173867" y="2309875"/>
              <a:ext cx="426956" cy="327217"/>
              <a:chOff x="7398246" y="1610486"/>
              <a:chExt cx="498447" cy="382007"/>
            </a:xfrm>
          </p:grpSpPr>
          <p:sp>
            <p:nvSpPr>
              <p:cNvPr id="227" name="monitor">
                <a:extLst>
                  <a:ext uri="{FF2B5EF4-FFF2-40B4-BE49-F238E27FC236}">
                    <a16:creationId xmlns:a16="http://schemas.microsoft.com/office/drawing/2014/main" id="{E57251C4-90B2-4D31-8A7A-50DC8BCBC181}"/>
                  </a:ext>
                </a:extLst>
              </p:cNvPr>
              <p:cNvSpPr>
                <a:spLocks noChangeAspect="1" noEditPoints="1"/>
              </p:cNvSpPr>
              <p:nvPr/>
            </p:nvSpPr>
            <p:spPr bwMode="auto">
              <a:xfrm>
                <a:off x="7398246" y="1610486"/>
                <a:ext cx="498447" cy="382007"/>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4224" cap="sq">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228" name="Rectangle 227">
                <a:extLst>
                  <a:ext uri="{FF2B5EF4-FFF2-40B4-BE49-F238E27FC236}">
                    <a16:creationId xmlns:a16="http://schemas.microsoft.com/office/drawing/2014/main" id="{FD0B998E-02F1-442E-9E5B-E052BC91BB9D}"/>
                  </a:ext>
                </a:extLst>
              </p:cNvPr>
              <p:cNvSpPr/>
              <p:nvPr/>
            </p:nvSpPr>
            <p:spPr bwMode="auto">
              <a:xfrm>
                <a:off x="7398246" y="1610486"/>
                <a:ext cx="498447" cy="302717"/>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237" name="Group 11">
                <a:extLst>
                  <a:ext uri="{FF2B5EF4-FFF2-40B4-BE49-F238E27FC236}">
                    <a16:creationId xmlns:a16="http://schemas.microsoft.com/office/drawing/2014/main" id="{C6057FF3-7574-4CEC-AD0D-8FD15A8F6630}"/>
                  </a:ext>
                </a:extLst>
              </p:cNvPr>
              <p:cNvGrpSpPr>
                <a:grpSpLocks noChangeAspect="1"/>
              </p:cNvGrpSpPr>
              <p:nvPr/>
            </p:nvGrpSpPr>
            <p:grpSpPr bwMode="auto">
              <a:xfrm>
                <a:off x="7581678" y="1714920"/>
                <a:ext cx="111860" cy="111860"/>
                <a:chOff x="5664" y="1835"/>
                <a:chExt cx="73" cy="73"/>
              </a:xfrm>
              <a:solidFill>
                <a:srgbClr val="FFFFFF"/>
              </a:solidFill>
            </p:grpSpPr>
            <p:sp>
              <p:nvSpPr>
                <p:cNvPr id="238" name="Freeform 12">
                  <a:extLst>
                    <a:ext uri="{FF2B5EF4-FFF2-40B4-BE49-F238E27FC236}">
                      <a16:creationId xmlns:a16="http://schemas.microsoft.com/office/drawing/2014/main" id="{6CAC7C7E-DC0B-47B1-942F-307D6FADFA68}"/>
                    </a:ext>
                  </a:extLst>
                </p:cNvPr>
                <p:cNvSpPr>
                  <a:spLocks/>
                </p:cNvSpPr>
                <p:nvPr/>
              </p:nvSpPr>
              <p:spPr bwMode="auto">
                <a:xfrm>
                  <a:off x="5696" y="1835"/>
                  <a:ext cx="41" cy="35"/>
                </a:xfrm>
                <a:custGeom>
                  <a:avLst/>
                  <a:gdLst>
                    <a:gd name="T0" fmla="*/ 41 w 41"/>
                    <a:gd name="T1" fmla="*/ 35 h 35"/>
                    <a:gd name="T2" fmla="*/ 41 w 41"/>
                    <a:gd name="T3" fmla="*/ 0 h 35"/>
                    <a:gd name="T4" fmla="*/ 0 w 41"/>
                    <a:gd name="T5" fmla="*/ 6 h 35"/>
                    <a:gd name="T6" fmla="*/ 0 w 41"/>
                    <a:gd name="T7" fmla="*/ 35 h 35"/>
                    <a:gd name="T8" fmla="*/ 41 w 41"/>
                    <a:gd name="T9" fmla="*/ 35 h 35"/>
                  </a:gdLst>
                  <a:ahLst/>
                  <a:cxnLst>
                    <a:cxn ang="0">
                      <a:pos x="T0" y="T1"/>
                    </a:cxn>
                    <a:cxn ang="0">
                      <a:pos x="T2" y="T3"/>
                    </a:cxn>
                    <a:cxn ang="0">
                      <a:pos x="T4" y="T5"/>
                    </a:cxn>
                    <a:cxn ang="0">
                      <a:pos x="T6" y="T7"/>
                    </a:cxn>
                    <a:cxn ang="0">
                      <a:pos x="T8" y="T9"/>
                    </a:cxn>
                  </a:cxnLst>
                  <a:rect l="0" t="0" r="r" b="b"/>
                  <a:pathLst>
                    <a:path w="41" h="35">
                      <a:moveTo>
                        <a:pt x="41" y="35"/>
                      </a:moveTo>
                      <a:lnTo>
                        <a:pt x="41" y="0"/>
                      </a:lnTo>
                      <a:lnTo>
                        <a:pt x="0" y="6"/>
                      </a:lnTo>
                      <a:lnTo>
                        <a:pt x="0" y="35"/>
                      </a:lnTo>
                      <a:lnTo>
                        <a:pt x="4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239" name="Freeform 13">
                  <a:extLst>
                    <a:ext uri="{FF2B5EF4-FFF2-40B4-BE49-F238E27FC236}">
                      <a16:creationId xmlns:a16="http://schemas.microsoft.com/office/drawing/2014/main" id="{A57813AB-2CBB-46BC-A984-503465551EBF}"/>
                    </a:ext>
                  </a:extLst>
                </p:cNvPr>
                <p:cNvSpPr>
                  <a:spLocks/>
                </p:cNvSpPr>
                <p:nvPr/>
              </p:nvSpPr>
              <p:spPr bwMode="auto">
                <a:xfrm>
                  <a:off x="5664" y="1841"/>
                  <a:ext cx="30" cy="29"/>
                </a:xfrm>
                <a:custGeom>
                  <a:avLst/>
                  <a:gdLst>
                    <a:gd name="T0" fmla="*/ 30 w 30"/>
                    <a:gd name="T1" fmla="*/ 0 h 29"/>
                    <a:gd name="T2" fmla="*/ 0 w 30"/>
                    <a:gd name="T3" fmla="*/ 5 h 29"/>
                    <a:gd name="T4" fmla="*/ 0 w 30"/>
                    <a:gd name="T5" fmla="*/ 29 h 29"/>
                    <a:gd name="T6" fmla="*/ 30 w 30"/>
                    <a:gd name="T7" fmla="*/ 29 h 29"/>
                    <a:gd name="T8" fmla="*/ 30 w 30"/>
                    <a:gd name="T9" fmla="*/ 0 h 29"/>
                  </a:gdLst>
                  <a:ahLst/>
                  <a:cxnLst>
                    <a:cxn ang="0">
                      <a:pos x="T0" y="T1"/>
                    </a:cxn>
                    <a:cxn ang="0">
                      <a:pos x="T2" y="T3"/>
                    </a:cxn>
                    <a:cxn ang="0">
                      <a:pos x="T4" y="T5"/>
                    </a:cxn>
                    <a:cxn ang="0">
                      <a:pos x="T6" y="T7"/>
                    </a:cxn>
                    <a:cxn ang="0">
                      <a:pos x="T8" y="T9"/>
                    </a:cxn>
                  </a:cxnLst>
                  <a:rect l="0" t="0" r="r" b="b"/>
                  <a:pathLst>
                    <a:path w="30" h="29">
                      <a:moveTo>
                        <a:pt x="30" y="0"/>
                      </a:moveTo>
                      <a:lnTo>
                        <a:pt x="0" y="5"/>
                      </a:lnTo>
                      <a:lnTo>
                        <a:pt x="0" y="29"/>
                      </a:lnTo>
                      <a:lnTo>
                        <a:pt x="30" y="29"/>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240" name="Freeform 14">
                  <a:extLst>
                    <a:ext uri="{FF2B5EF4-FFF2-40B4-BE49-F238E27FC236}">
                      <a16:creationId xmlns:a16="http://schemas.microsoft.com/office/drawing/2014/main" id="{21031152-58D5-41ED-BC32-6A056A369E56}"/>
                    </a:ext>
                  </a:extLst>
                </p:cNvPr>
                <p:cNvSpPr>
                  <a:spLocks/>
                </p:cNvSpPr>
                <p:nvPr/>
              </p:nvSpPr>
              <p:spPr bwMode="auto">
                <a:xfrm>
                  <a:off x="5664" y="1873"/>
                  <a:ext cx="30" cy="29"/>
                </a:xfrm>
                <a:custGeom>
                  <a:avLst/>
                  <a:gdLst>
                    <a:gd name="T0" fmla="*/ 0 w 30"/>
                    <a:gd name="T1" fmla="*/ 0 h 29"/>
                    <a:gd name="T2" fmla="*/ 0 w 30"/>
                    <a:gd name="T3" fmla="*/ 24 h 29"/>
                    <a:gd name="T4" fmla="*/ 30 w 30"/>
                    <a:gd name="T5" fmla="*/ 29 h 29"/>
                    <a:gd name="T6" fmla="*/ 30 w 30"/>
                    <a:gd name="T7" fmla="*/ 0 h 29"/>
                    <a:gd name="T8" fmla="*/ 0 w 30"/>
                    <a:gd name="T9" fmla="*/ 0 h 29"/>
                  </a:gdLst>
                  <a:ahLst/>
                  <a:cxnLst>
                    <a:cxn ang="0">
                      <a:pos x="T0" y="T1"/>
                    </a:cxn>
                    <a:cxn ang="0">
                      <a:pos x="T2" y="T3"/>
                    </a:cxn>
                    <a:cxn ang="0">
                      <a:pos x="T4" y="T5"/>
                    </a:cxn>
                    <a:cxn ang="0">
                      <a:pos x="T6" y="T7"/>
                    </a:cxn>
                    <a:cxn ang="0">
                      <a:pos x="T8" y="T9"/>
                    </a:cxn>
                  </a:cxnLst>
                  <a:rect l="0" t="0" r="r" b="b"/>
                  <a:pathLst>
                    <a:path w="30" h="29">
                      <a:moveTo>
                        <a:pt x="0" y="0"/>
                      </a:moveTo>
                      <a:lnTo>
                        <a:pt x="0" y="24"/>
                      </a:lnTo>
                      <a:lnTo>
                        <a:pt x="30" y="29"/>
                      </a:lnTo>
                      <a:lnTo>
                        <a:pt x="3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241" name="Freeform 15">
                  <a:extLst>
                    <a:ext uri="{FF2B5EF4-FFF2-40B4-BE49-F238E27FC236}">
                      <a16:creationId xmlns:a16="http://schemas.microsoft.com/office/drawing/2014/main" id="{65D7260C-EF03-4C7D-BBE0-47A80D2FCFFC}"/>
                    </a:ext>
                  </a:extLst>
                </p:cNvPr>
                <p:cNvSpPr>
                  <a:spLocks/>
                </p:cNvSpPr>
                <p:nvPr/>
              </p:nvSpPr>
              <p:spPr bwMode="auto">
                <a:xfrm>
                  <a:off x="5696" y="1873"/>
                  <a:ext cx="41" cy="35"/>
                </a:xfrm>
                <a:custGeom>
                  <a:avLst/>
                  <a:gdLst>
                    <a:gd name="T0" fmla="*/ 0 w 41"/>
                    <a:gd name="T1" fmla="*/ 29 h 35"/>
                    <a:gd name="T2" fmla="*/ 41 w 41"/>
                    <a:gd name="T3" fmla="*/ 35 h 35"/>
                    <a:gd name="T4" fmla="*/ 41 w 41"/>
                    <a:gd name="T5" fmla="*/ 0 h 35"/>
                    <a:gd name="T6" fmla="*/ 0 w 41"/>
                    <a:gd name="T7" fmla="*/ 0 h 35"/>
                    <a:gd name="T8" fmla="*/ 0 w 41"/>
                    <a:gd name="T9" fmla="*/ 29 h 35"/>
                  </a:gdLst>
                  <a:ahLst/>
                  <a:cxnLst>
                    <a:cxn ang="0">
                      <a:pos x="T0" y="T1"/>
                    </a:cxn>
                    <a:cxn ang="0">
                      <a:pos x="T2" y="T3"/>
                    </a:cxn>
                    <a:cxn ang="0">
                      <a:pos x="T4" y="T5"/>
                    </a:cxn>
                    <a:cxn ang="0">
                      <a:pos x="T6" y="T7"/>
                    </a:cxn>
                    <a:cxn ang="0">
                      <a:pos x="T8" y="T9"/>
                    </a:cxn>
                  </a:cxnLst>
                  <a:rect l="0" t="0" r="r" b="b"/>
                  <a:pathLst>
                    <a:path w="41" h="35">
                      <a:moveTo>
                        <a:pt x="0" y="29"/>
                      </a:moveTo>
                      <a:lnTo>
                        <a:pt x="41" y="35"/>
                      </a:lnTo>
                      <a:lnTo>
                        <a:pt x="41" y="0"/>
                      </a:lnTo>
                      <a:lnTo>
                        <a:pt x="0"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grpSp>
        </p:grpSp>
        <p:grpSp>
          <p:nvGrpSpPr>
            <p:cNvPr id="224" name="Group 223">
              <a:extLst>
                <a:ext uri="{FF2B5EF4-FFF2-40B4-BE49-F238E27FC236}">
                  <a16:creationId xmlns:a16="http://schemas.microsoft.com/office/drawing/2014/main" id="{444B7CD9-4D66-44FE-9912-B8BD296E0C8A}"/>
                </a:ext>
              </a:extLst>
            </p:cNvPr>
            <p:cNvGrpSpPr/>
            <p:nvPr/>
          </p:nvGrpSpPr>
          <p:grpSpPr>
            <a:xfrm>
              <a:off x="1724250" y="2490343"/>
              <a:ext cx="197936" cy="197936"/>
              <a:chOff x="1724250" y="2490343"/>
              <a:chExt cx="197936" cy="197936"/>
            </a:xfrm>
          </p:grpSpPr>
          <p:sp>
            <p:nvSpPr>
              <p:cNvPr id="225" name="Oval 224">
                <a:extLst>
                  <a:ext uri="{FF2B5EF4-FFF2-40B4-BE49-F238E27FC236}">
                    <a16:creationId xmlns:a16="http://schemas.microsoft.com/office/drawing/2014/main" id="{5FBD6AA2-F83D-43B2-897E-1A6104202914}"/>
                  </a:ext>
                </a:extLst>
              </p:cNvPr>
              <p:cNvSpPr/>
              <p:nvPr/>
            </p:nvSpPr>
            <p:spPr bwMode="auto">
              <a:xfrm>
                <a:off x="1724250" y="2490343"/>
                <a:ext cx="197936" cy="19793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6" name="Commitments_EC4D">
                <a:extLst>
                  <a:ext uri="{FF2B5EF4-FFF2-40B4-BE49-F238E27FC236}">
                    <a16:creationId xmlns:a16="http://schemas.microsoft.com/office/drawing/2014/main" id="{7C1DCC8F-5CA1-41AA-8B64-6A0A141E7DD7}"/>
                  </a:ext>
                </a:extLst>
              </p:cNvPr>
              <p:cNvSpPr>
                <a:spLocks noChangeAspect="1" noEditPoints="1"/>
              </p:cNvSpPr>
              <p:nvPr/>
            </p:nvSpPr>
            <p:spPr bwMode="auto">
              <a:xfrm>
                <a:off x="1763153" y="2529865"/>
                <a:ext cx="120132" cy="118892"/>
              </a:xfrm>
              <a:custGeom>
                <a:avLst/>
                <a:gdLst>
                  <a:gd name="T0" fmla="*/ 56 w 3762"/>
                  <a:gd name="T1" fmla="*/ 1280 h 3526"/>
                  <a:gd name="T2" fmla="*/ 1246 w 3762"/>
                  <a:gd name="T3" fmla="*/ 30 h 3526"/>
                  <a:gd name="T4" fmla="*/ 1589 w 3762"/>
                  <a:gd name="T5" fmla="*/ 313 h 3526"/>
                  <a:gd name="T6" fmla="*/ 104 w 3762"/>
                  <a:gd name="T7" fmla="*/ 2297 h 3526"/>
                  <a:gd name="T8" fmla="*/ 698 w 3762"/>
                  <a:gd name="T9" fmla="*/ 2078 h 3526"/>
                  <a:gd name="T10" fmla="*/ 323 w 3762"/>
                  <a:gd name="T11" fmla="*/ 1703 h 3526"/>
                  <a:gd name="T12" fmla="*/ 2479 w 3762"/>
                  <a:gd name="T13" fmla="*/ 2578 h 3526"/>
                  <a:gd name="T14" fmla="*/ 3073 w 3762"/>
                  <a:gd name="T15" fmla="*/ 2797 h 3526"/>
                  <a:gd name="T16" fmla="*/ 2854 w 3762"/>
                  <a:gd name="T17" fmla="*/ 2203 h 3526"/>
                  <a:gd name="T18" fmla="*/ 1823 w 3762"/>
                  <a:gd name="T19" fmla="*/ 3422 h 3526"/>
                  <a:gd name="T20" fmla="*/ 2198 w 3762"/>
                  <a:gd name="T21" fmla="*/ 3047 h 3526"/>
                  <a:gd name="T22" fmla="*/ 2698 w 3762"/>
                  <a:gd name="T23" fmla="*/ 3172 h 3526"/>
                  <a:gd name="T24" fmla="*/ 2479 w 3762"/>
                  <a:gd name="T25" fmla="*/ 2578 h 3526"/>
                  <a:gd name="T26" fmla="*/ 479 w 3762"/>
                  <a:gd name="T27" fmla="*/ 2672 h 3526"/>
                  <a:gd name="T28" fmla="*/ 1073 w 3762"/>
                  <a:gd name="T29" fmla="*/ 2453 h 3526"/>
                  <a:gd name="T30" fmla="*/ 698 w 3762"/>
                  <a:gd name="T31" fmla="*/ 2078 h 3526"/>
                  <a:gd name="T32" fmla="*/ 854 w 3762"/>
                  <a:gd name="T33" fmla="*/ 2672 h 3526"/>
                  <a:gd name="T34" fmla="*/ 1229 w 3762"/>
                  <a:gd name="T35" fmla="*/ 3047 h 3526"/>
                  <a:gd name="T36" fmla="*/ 1448 w 3762"/>
                  <a:gd name="T37" fmla="*/ 2453 h 3526"/>
                  <a:gd name="T38" fmla="*/ 854 w 3762"/>
                  <a:gd name="T39" fmla="*/ 2672 h 3526"/>
                  <a:gd name="T40" fmla="*/ 1229 w 3762"/>
                  <a:gd name="T41" fmla="*/ 3422 h 3526"/>
                  <a:gd name="T42" fmla="*/ 1823 w 3762"/>
                  <a:gd name="T43" fmla="*/ 3203 h 3526"/>
                  <a:gd name="T44" fmla="*/ 1448 w 3762"/>
                  <a:gd name="T45" fmla="*/ 2828 h 3526"/>
                  <a:gd name="T46" fmla="*/ 3214 w 3762"/>
                  <a:gd name="T47" fmla="*/ 1813 h 3526"/>
                  <a:gd name="T48" fmla="*/ 3746 w 3762"/>
                  <a:gd name="T49" fmla="*/ 1220 h 3526"/>
                  <a:gd name="T50" fmla="*/ 2526 w 3762"/>
                  <a:gd name="T51" fmla="*/ 0 h 3526"/>
                  <a:gd name="T52" fmla="*/ 1412 w 3762"/>
                  <a:gd name="T53" fmla="*/ 385 h 3526"/>
                  <a:gd name="T54" fmla="*/ 1026 w 3762"/>
                  <a:gd name="T55" fmla="*/ 1250 h 3526"/>
                  <a:gd name="T56" fmla="*/ 1276 w 3762"/>
                  <a:gd name="T57" fmla="*/ 1500 h 3526"/>
                  <a:gd name="T58" fmla="*/ 2026 w 3762"/>
                  <a:gd name="T59" fmla="*/ 750 h 3526"/>
                  <a:gd name="T60" fmla="*/ 3448 w 3762"/>
                  <a:gd name="T61" fmla="*/ 2047 h 3526"/>
                  <a:gd name="T62" fmla="*/ 3071 w 3762"/>
                  <a:gd name="T63" fmla="*/ 2420 h 3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62" h="3526">
                    <a:moveTo>
                      <a:pt x="401" y="1625"/>
                    </a:moveTo>
                    <a:cubicBezTo>
                      <a:pt x="56" y="1280"/>
                      <a:pt x="56" y="1280"/>
                      <a:pt x="56" y="1280"/>
                    </a:cubicBezTo>
                    <a:cubicBezTo>
                      <a:pt x="40" y="1264"/>
                      <a:pt x="40" y="1236"/>
                      <a:pt x="56" y="1220"/>
                    </a:cubicBezTo>
                    <a:cubicBezTo>
                      <a:pt x="1246" y="30"/>
                      <a:pt x="1246" y="30"/>
                      <a:pt x="1246" y="30"/>
                    </a:cubicBezTo>
                    <a:cubicBezTo>
                      <a:pt x="1262" y="14"/>
                      <a:pt x="1290" y="14"/>
                      <a:pt x="1306" y="30"/>
                    </a:cubicBezTo>
                    <a:cubicBezTo>
                      <a:pt x="1589" y="313"/>
                      <a:pt x="1589" y="313"/>
                      <a:pt x="1589" y="313"/>
                    </a:cubicBezTo>
                    <a:moveTo>
                      <a:pt x="104" y="1922"/>
                    </a:moveTo>
                    <a:cubicBezTo>
                      <a:pt x="0" y="2026"/>
                      <a:pt x="0" y="2194"/>
                      <a:pt x="104" y="2297"/>
                    </a:cubicBezTo>
                    <a:cubicBezTo>
                      <a:pt x="207" y="2401"/>
                      <a:pt x="375" y="2401"/>
                      <a:pt x="479" y="2297"/>
                    </a:cubicBezTo>
                    <a:cubicBezTo>
                      <a:pt x="698" y="2078"/>
                      <a:pt x="698" y="2078"/>
                      <a:pt x="698" y="2078"/>
                    </a:cubicBezTo>
                    <a:cubicBezTo>
                      <a:pt x="802" y="1974"/>
                      <a:pt x="802" y="1806"/>
                      <a:pt x="698" y="1703"/>
                    </a:cubicBezTo>
                    <a:cubicBezTo>
                      <a:pt x="595" y="1599"/>
                      <a:pt x="427" y="1599"/>
                      <a:pt x="323" y="1703"/>
                    </a:cubicBezTo>
                    <a:lnTo>
                      <a:pt x="104" y="1922"/>
                    </a:lnTo>
                    <a:close/>
                    <a:moveTo>
                      <a:pt x="2479" y="2578"/>
                    </a:moveTo>
                    <a:cubicBezTo>
                      <a:pt x="2698" y="2797"/>
                      <a:pt x="2698" y="2797"/>
                      <a:pt x="2698" y="2797"/>
                    </a:cubicBezTo>
                    <a:cubicBezTo>
                      <a:pt x="2802" y="2901"/>
                      <a:pt x="2970" y="2901"/>
                      <a:pt x="3073" y="2797"/>
                    </a:cubicBezTo>
                    <a:cubicBezTo>
                      <a:pt x="3177" y="2694"/>
                      <a:pt x="3177" y="2526"/>
                      <a:pt x="3073" y="2422"/>
                    </a:cubicBezTo>
                    <a:cubicBezTo>
                      <a:pt x="2854" y="2203"/>
                      <a:pt x="2854" y="2203"/>
                      <a:pt x="2854" y="2203"/>
                    </a:cubicBezTo>
                    <a:moveTo>
                      <a:pt x="1714" y="3313"/>
                    </a:moveTo>
                    <a:cubicBezTo>
                      <a:pt x="1823" y="3422"/>
                      <a:pt x="1823" y="3422"/>
                      <a:pt x="1823" y="3422"/>
                    </a:cubicBezTo>
                    <a:cubicBezTo>
                      <a:pt x="1927" y="3526"/>
                      <a:pt x="2095" y="3526"/>
                      <a:pt x="2198" y="3422"/>
                    </a:cubicBezTo>
                    <a:cubicBezTo>
                      <a:pt x="2302" y="3319"/>
                      <a:pt x="2302" y="3151"/>
                      <a:pt x="2198" y="3047"/>
                    </a:cubicBezTo>
                    <a:cubicBezTo>
                      <a:pt x="2323" y="3172"/>
                      <a:pt x="2323" y="3172"/>
                      <a:pt x="2323" y="3172"/>
                    </a:cubicBezTo>
                    <a:cubicBezTo>
                      <a:pt x="2427" y="3276"/>
                      <a:pt x="2595" y="3276"/>
                      <a:pt x="2698" y="3172"/>
                    </a:cubicBezTo>
                    <a:cubicBezTo>
                      <a:pt x="2802" y="3069"/>
                      <a:pt x="2802" y="2901"/>
                      <a:pt x="2698" y="2797"/>
                    </a:cubicBezTo>
                    <a:cubicBezTo>
                      <a:pt x="2479" y="2578"/>
                      <a:pt x="2479" y="2578"/>
                      <a:pt x="2479" y="2578"/>
                    </a:cubicBezTo>
                    <a:moveTo>
                      <a:pt x="479" y="2297"/>
                    </a:moveTo>
                    <a:cubicBezTo>
                      <a:pt x="375" y="2401"/>
                      <a:pt x="375" y="2569"/>
                      <a:pt x="479" y="2672"/>
                    </a:cubicBezTo>
                    <a:cubicBezTo>
                      <a:pt x="582" y="2776"/>
                      <a:pt x="750" y="2776"/>
                      <a:pt x="854" y="2672"/>
                    </a:cubicBezTo>
                    <a:cubicBezTo>
                      <a:pt x="1073" y="2453"/>
                      <a:pt x="1073" y="2453"/>
                      <a:pt x="1073" y="2453"/>
                    </a:cubicBezTo>
                    <a:cubicBezTo>
                      <a:pt x="1177" y="2349"/>
                      <a:pt x="1177" y="2181"/>
                      <a:pt x="1073" y="2078"/>
                    </a:cubicBezTo>
                    <a:cubicBezTo>
                      <a:pt x="970" y="1974"/>
                      <a:pt x="802" y="1974"/>
                      <a:pt x="698" y="2078"/>
                    </a:cubicBezTo>
                    <a:lnTo>
                      <a:pt x="479" y="2297"/>
                    </a:lnTo>
                    <a:close/>
                    <a:moveTo>
                      <a:pt x="854" y="2672"/>
                    </a:moveTo>
                    <a:cubicBezTo>
                      <a:pt x="750" y="2776"/>
                      <a:pt x="750" y="2944"/>
                      <a:pt x="854" y="3047"/>
                    </a:cubicBezTo>
                    <a:cubicBezTo>
                      <a:pt x="957" y="3151"/>
                      <a:pt x="1125" y="3151"/>
                      <a:pt x="1229" y="3047"/>
                    </a:cubicBezTo>
                    <a:cubicBezTo>
                      <a:pt x="1448" y="2828"/>
                      <a:pt x="1448" y="2828"/>
                      <a:pt x="1448" y="2828"/>
                    </a:cubicBezTo>
                    <a:cubicBezTo>
                      <a:pt x="1552" y="2724"/>
                      <a:pt x="1552" y="2556"/>
                      <a:pt x="1448" y="2453"/>
                    </a:cubicBezTo>
                    <a:cubicBezTo>
                      <a:pt x="1345" y="2349"/>
                      <a:pt x="1177" y="2349"/>
                      <a:pt x="1073" y="2453"/>
                    </a:cubicBezTo>
                    <a:lnTo>
                      <a:pt x="854" y="2672"/>
                    </a:lnTo>
                    <a:close/>
                    <a:moveTo>
                      <a:pt x="1229" y="3047"/>
                    </a:moveTo>
                    <a:cubicBezTo>
                      <a:pt x="1125" y="3151"/>
                      <a:pt x="1125" y="3319"/>
                      <a:pt x="1229" y="3422"/>
                    </a:cubicBezTo>
                    <a:cubicBezTo>
                      <a:pt x="1332" y="3526"/>
                      <a:pt x="1500" y="3526"/>
                      <a:pt x="1604" y="3422"/>
                    </a:cubicBezTo>
                    <a:cubicBezTo>
                      <a:pt x="1823" y="3203"/>
                      <a:pt x="1823" y="3203"/>
                      <a:pt x="1823" y="3203"/>
                    </a:cubicBezTo>
                    <a:cubicBezTo>
                      <a:pt x="1927" y="3099"/>
                      <a:pt x="1927" y="2931"/>
                      <a:pt x="1823" y="2828"/>
                    </a:cubicBezTo>
                    <a:cubicBezTo>
                      <a:pt x="1720" y="2724"/>
                      <a:pt x="1552" y="2724"/>
                      <a:pt x="1448" y="2828"/>
                    </a:cubicBezTo>
                    <a:lnTo>
                      <a:pt x="1229" y="3047"/>
                    </a:lnTo>
                    <a:close/>
                    <a:moveTo>
                      <a:pt x="3214" y="1813"/>
                    </a:moveTo>
                    <a:cubicBezTo>
                      <a:pt x="3746" y="1280"/>
                      <a:pt x="3746" y="1280"/>
                      <a:pt x="3746" y="1280"/>
                    </a:cubicBezTo>
                    <a:cubicBezTo>
                      <a:pt x="3762" y="1264"/>
                      <a:pt x="3762" y="1236"/>
                      <a:pt x="3746" y="1220"/>
                    </a:cubicBezTo>
                    <a:cubicBezTo>
                      <a:pt x="2526" y="0"/>
                      <a:pt x="2526" y="0"/>
                      <a:pt x="2526" y="0"/>
                    </a:cubicBezTo>
                    <a:cubicBezTo>
                      <a:pt x="2526" y="0"/>
                      <a:pt x="2526" y="0"/>
                      <a:pt x="2526" y="0"/>
                    </a:cubicBezTo>
                    <a:cubicBezTo>
                      <a:pt x="1436" y="363"/>
                      <a:pt x="1436" y="363"/>
                      <a:pt x="1436" y="363"/>
                    </a:cubicBezTo>
                    <a:cubicBezTo>
                      <a:pt x="1426" y="367"/>
                      <a:pt x="1417" y="375"/>
                      <a:pt x="1412" y="385"/>
                    </a:cubicBezTo>
                    <a:cubicBezTo>
                      <a:pt x="1057" y="1094"/>
                      <a:pt x="1057" y="1094"/>
                      <a:pt x="1057" y="1094"/>
                    </a:cubicBezTo>
                    <a:cubicBezTo>
                      <a:pt x="1037" y="1142"/>
                      <a:pt x="1026" y="1195"/>
                      <a:pt x="1026" y="1250"/>
                    </a:cubicBezTo>
                    <a:cubicBezTo>
                      <a:pt x="1026" y="1319"/>
                      <a:pt x="1054" y="1382"/>
                      <a:pt x="1099" y="1427"/>
                    </a:cubicBezTo>
                    <a:cubicBezTo>
                      <a:pt x="1144" y="1472"/>
                      <a:pt x="1207" y="1500"/>
                      <a:pt x="1276" y="1500"/>
                    </a:cubicBezTo>
                    <a:cubicBezTo>
                      <a:pt x="1483" y="1500"/>
                      <a:pt x="1651" y="1332"/>
                      <a:pt x="1651" y="1125"/>
                    </a:cubicBezTo>
                    <a:cubicBezTo>
                      <a:pt x="1651" y="918"/>
                      <a:pt x="1819" y="750"/>
                      <a:pt x="2026" y="750"/>
                    </a:cubicBezTo>
                    <a:cubicBezTo>
                      <a:pt x="2094" y="750"/>
                      <a:pt x="2162" y="771"/>
                      <a:pt x="2214" y="813"/>
                    </a:cubicBezTo>
                    <a:cubicBezTo>
                      <a:pt x="3448" y="2047"/>
                      <a:pt x="3448" y="2047"/>
                      <a:pt x="3448" y="2047"/>
                    </a:cubicBezTo>
                    <a:cubicBezTo>
                      <a:pt x="3553" y="2152"/>
                      <a:pt x="3552" y="2321"/>
                      <a:pt x="3446" y="2425"/>
                    </a:cubicBezTo>
                    <a:cubicBezTo>
                      <a:pt x="3341" y="2527"/>
                      <a:pt x="3174" y="2523"/>
                      <a:pt x="3071" y="2420"/>
                    </a:cubicBezTo>
                    <a:cubicBezTo>
                      <a:pt x="2854" y="2203"/>
                      <a:pt x="2854" y="2203"/>
                      <a:pt x="2854" y="2203"/>
                    </a:cubicBezTo>
                  </a:path>
                </a:pathLst>
              </a:custGeom>
              <a:noFill/>
              <a:ln w="952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9144" rIns="91440" bIns="914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grpSp>
      </p:grpSp>
      <p:grpSp>
        <p:nvGrpSpPr>
          <p:cNvPr id="298" name="Group 297">
            <a:extLst>
              <a:ext uri="{FF2B5EF4-FFF2-40B4-BE49-F238E27FC236}">
                <a16:creationId xmlns:a16="http://schemas.microsoft.com/office/drawing/2014/main" id="{3897E47D-04F7-4E6A-94AA-DF2BA8E44F87}"/>
              </a:ext>
            </a:extLst>
          </p:cNvPr>
          <p:cNvGrpSpPr/>
          <p:nvPr/>
        </p:nvGrpSpPr>
        <p:grpSpPr>
          <a:xfrm>
            <a:off x="4587431" y="1207532"/>
            <a:ext cx="2483620" cy="639658"/>
            <a:chOff x="3946885" y="1227206"/>
            <a:chExt cx="2483620" cy="639658"/>
          </a:xfrm>
        </p:grpSpPr>
        <p:sp>
          <p:nvSpPr>
            <p:cNvPr id="299" name="Rectangle 298">
              <a:hlinkClick r:id="rId8" tooltip="Conditional Access provides centralized policy control for data and applications by enforcing conditions on account authentication, network location, device health/compliance, and other risk factors. "/>
              <a:extLst>
                <a:ext uri="{FF2B5EF4-FFF2-40B4-BE49-F238E27FC236}">
                  <a16:creationId xmlns:a16="http://schemas.microsoft.com/office/drawing/2014/main" id="{2A2AACA0-BD6B-46C8-9443-28B90BDF2C18}"/>
                </a:ext>
              </a:extLst>
            </p:cNvPr>
            <p:cNvSpPr/>
            <p:nvPr/>
          </p:nvSpPr>
          <p:spPr>
            <a:xfrm>
              <a:off x="3946885" y="1227206"/>
              <a:ext cx="2483620" cy="639658"/>
            </a:xfrm>
            <a:prstGeom prst="rect">
              <a:avLst/>
            </a:prstGeom>
            <a:solidFill>
              <a:schemeClr val="bg1"/>
            </a:solidFill>
            <a:ln w="12700">
              <a:solidFill>
                <a:schemeClr val="accent5"/>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90000"/>
                </a:lnSpc>
                <a:spcBef>
                  <a:spcPct val="0"/>
                </a:spcBef>
                <a:spcAft>
                  <a:spcPct val="0"/>
                </a:spcAft>
                <a:buClrTx/>
                <a:buSzTx/>
                <a:buFontTx/>
                <a:buNone/>
                <a:tabLst/>
                <a:defRPr/>
              </a:pPr>
              <a:endParaRPr kumimoji="0" lang="en-US" sz="1200" b="1" i="0" u="none" strike="noStrike" kern="1200" cap="none" spc="0" normalizeH="0" baseline="0" noProof="0">
                <a:ln>
                  <a:noFill/>
                </a:ln>
                <a:solidFill>
                  <a:sysClr val="windowText" lastClr="000000"/>
                </a:solidFill>
                <a:effectLst/>
                <a:uLnTx/>
                <a:uFillTx/>
                <a:latin typeface="Segoe UI"/>
                <a:ea typeface="+mn-ea"/>
                <a:cs typeface="Segoe UI" pitchFamily="34" charset="0"/>
              </a:endParaRPr>
            </a:p>
          </p:txBody>
        </p:sp>
        <p:pic>
          <p:nvPicPr>
            <p:cNvPr id="300" name="Picture 299">
              <a:extLst>
                <a:ext uri="{FF2B5EF4-FFF2-40B4-BE49-F238E27FC236}">
                  <a16:creationId xmlns:a16="http://schemas.microsoft.com/office/drawing/2014/main" id="{4E0D7494-18E3-4CE4-81E0-0E5B1CDD851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53345" y="1623802"/>
              <a:ext cx="157209" cy="157207"/>
            </a:xfrm>
            <a:prstGeom prst="rect">
              <a:avLst/>
            </a:prstGeom>
          </p:spPr>
        </p:pic>
        <p:pic>
          <p:nvPicPr>
            <p:cNvPr id="301" name="Picture 300">
              <a:extLst>
                <a:ext uri="{FF2B5EF4-FFF2-40B4-BE49-F238E27FC236}">
                  <a16:creationId xmlns:a16="http://schemas.microsoft.com/office/drawing/2014/main" id="{FD8E8D3F-E70E-4707-8139-AF8A820F97F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16310" y="1617065"/>
              <a:ext cx="245944" cy="172245"/>
            </a:xfrm>
            <a:prstGeom prst="rect">
              <a:avLst/>
            </a:prstGeom>
          </p:spPr>
        </p:pic>
        <p:pic>
          <p:nvPicPr>
            <p:cNvPr id="302" name="Picture 301">
              <a:extLst>
                <a:ext uri="{FF2B5EF4-FFF2-40B4-BE49-F238E27FC236}">
                  <a16:creationId xmlns:a16="http://schemas.microsoft.com/office/drawing/2014/main" id="{6E0B7B31-ABCD-4EF9-AF56-8D1DCBC4A2E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61566" y="1377964"/>
              <a:ext cx="174013" cy="174014"/>
            </a:xfrm>
            <a:prstGeom prst="rect">
              <a:avLst/>
            </a:prstGeom>
          </p:spPr>
        </p:pic>
        <p:pic>
          <p:nvPicPr>
            <p:cNvPr id="304" name="Picture 303">
              <a:extLst>
                <a:ext uri="{FF2B5EF4-FFF2-40B4-BE49-F238E27FC236}">
                  <a16:creationId xmlns:a16="http://schemas.microsoft.com/office/drawing/2014/main" id="{FFCC9561-73AD-4477-B9A5-CBF9FC93D3B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64299" y="1591068"/>
              <a:ext cx="197763" cy="195176"/>
            </a:xfrm>
            <a:prstGeom prst="rect">
              <a:avLst/>
            </a:prstGeom>
          </p:spPr>
        </p:pic>
        <p:pic>
          <p:nvPicPr>
            <p:cNvPr id="306" name="Picture 305">
              <a:extLst>
                <a:ext uri="{FF2B5EF4-FFF2-40B4-BE49-F238E27FC236}">
                  <a16:creationId xmlns:a16="http://schemas.microsoft.com/office/drawing/2014/main" id="{1A9CDA24-7C2C-4DAB-B957-99EE20846C7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510084" y="1402247"/>
              <a:ext cx="230117" cy="137575"/>
            </a:xfrm>
            <a:prstGeom prst="rect">
              <a:avLst/>
            </a:prstGeom>
          </p:spPr>
        </p:pic>
        <p:pic>
          <p:nvPicPr>
            <p:cNvPr id="307" name="Picture 306">
              <a:extLst>
                <a:ext uri="{FF2B5EF4-FFF2-40B4-BE49-F238E27FC236}">
                  <a16:creationId xmlns:a16="http://schemas.microsoft.com/office/drawing/2014/main" id="{908B9DC7-C340-419D-A73F-C1E22AF580F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228889" y="1641589"/>
              <a:ext cx="157406" cy="146298"/>
            </a:xfrm>
            <a:prstGeom prst="rect">
              <a:avLst/>
            </a:prstGeom>
          </p:spPr>
        </p:pic>
        <p:pic>
          <p:nvPicPr>
            <p:cNvPr id="308" name="Picture 307">
              <a:extLst>
                <a:ext uri="{FF2B5EF4-FFF2-40B4-BE49-F238E27FC236}">
                  <a16:creationId xmlns:a16="http://schemas.microsoft.com/office/drawing/2014/main" id="{AF2FF8D1-E5E5-4156-A90F-6223EF46EC4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617368" y="1633190"/>
              <a:ext cx="168591" cy="168590"/>
            </a:xfrm>
            <a:prstGeom prst="rect">
              <a:avLst/>
            </a:prstGeom>
          </p:spPr>
        </p:pic>
        <p:pic>
          <p:nvPicPr>
            <p:cNvPr id="309" name="Picture 308">
              <a:extLst>
                <a:ext uri="{FF2B5EF4-FFF2-40B4-BE49-F238E27FC236}">
                  <a16:creationId xmlns:a16="http://schemas.microsoft.com/office/drawing/2014/main" id="{14A5EC54-23D6-4CF6-97AD-C3DDAD4E3C7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948143" y="1598890"/>
              <a:ext cx="254310" cy="265895"/>
            </a:xfrm>
            <a:prstGeom prst="rect">
              <a:avLst/>
            </a:prstGeom>
          </p:spPr>
        </p:pic>
      </p:grpSp>
      <p:pic>
        <p:nvPicPr>
          <p:cNvPr id="315" name="!! Graphic 314">
            <a:extLst>
              <a:ext uri="{FF2B5EF4-FFF2-40B4-BE49-F238E27FC236}">
                <a16:creationId xmlns:a16="http://schemas.microsoft.com/office/drawing/2014/main" id="{9661CB15-C380-41BD-A43B-B7F543E3BFD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710174" y="5043948"/>
            <a:ext cx="196950" cy="182880"/>
          </a:xfrm>
          <a:prstGeom prst="rect">
            <a:avLst/>
          </a:prstGeom>
        </p:spPr>
      </p:pic>
      <p:pic>
        <p:nvPicPr>
          <p:cNvPr id="316" name="!! Graphic 315">
            <a:extLst>
              <a:ext uri="{FF2B5EF4-FFF2-40B4-BE49-F238E27FC236}">
                <a16:creationId xmlns:a16="http://schemas.microsoft.com/office/drawing/2014/main" id="{D7858121-8E9F-48E4-B83A-64564B07F7B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706535" y="4908017"/>
            <a:ext cx="182880" cy="99753"/>
          </a:xfrm>
          <a:prstGeom prst="rect">
            <a:avLst/>
          </a:prstGeom>
        </p:spPr>
      </p:pic>
      <p:sp>
        <p:nvSpPr>
          <p:cNvPr id="317" name="Manufacturing_E99C" title="Icon of a robotic arm">
            <a:extLst>
              <a:ext uri="{FF2B5EF4-FFF2-40B4-BE49-F238E27FC236}">
                <a16:creationId xmlns:a16="http://schemas.microsoft.com/office/drawing/2014/main" id="{039E387A-713F-402B-8DC1-8D6F8D2C9BAD}"/>
              </a:ext>
            </a:extLst>
          </p:cNvPr>
          <p:cNvSpPr>
            <a:spLocks noChangeAspect="1" noEditPoints="1"/>
          </p:cNvSpPr>
          <p:nvPr/>
        </p:nvSpPr>
        <p:spPr bwMode="auto">
          <a:xfrm>
            <a:off x="9625689" y="5775775"/>
            <a:ext cx="220095" cy="215153"/>
          </a:xfrm>
          <a:custGeom>
            <a:avLst/>
            <a:gdLst>
              <a:gd name="T0" fmla="*/ 3549 w 3875"/>
              <a:gd name="T1" fmla="*/ 2212 h 3788"/>
              <a:gd name="T2" fmla="*/ 3875 w 3875"/>
              <a:gd name="T3" fmla="*/ 2538 h 3788"/>
              <a:gd name="T4" fmla="*/ 3875 w 3875"/>
              <a:gd name="T5" fmla="*/ 2913 h 3788"/>
              <a:gd name="T6" fmla="*/ 3195 w 3875"/>
              <a:gd name="T7" fmla="*/ 2218 h 3788"/>
              <a:gd name="T8" fmla="*/ 2875 w 3875"/>
              <a:gd name="T9" fmla="*/ 2538 h 3788"/>
              <a:gd name="T10" fmla="*/ 2875 w 3875"/>
              <a:gd name="T11" fmla="*/ 2913 h 3788"/>
              <a:gd name="T12" fmla="*/ 1000 w 3875"/>
              <a:gd name="T13" fmla="*/ 1413 h 3788"/>
              <a:gd name="T14" fmla="*/ 375 w 3875"/>
              <a:gd name="T15" fmla="*/ 2038 h 3788"/>
              <a:gd name="T16" fmla="*/ 375 w 3875"/>
              <a:gd name="T17" fmla="*/ 3788 h 3788"/>
              <a:gd name="T18" fmla="*/ 1625 w 3875"/>
              <a:gd name="T19" fmla="*/ 3788 h 3788"/>
              <a:gd name="T20" fmla="*/ 1625 w 3875"/>
              <a:gd name="T21" fmla="*/ 2038 h 3788"/>
              <a:gd name="T22" fmla="*/ 1000 w 3875"/>
              <a:gd name="T23" fmla="*/ 1413 h 3788"/>
              <a:gd name="T24" fmla="*/ 0 w 3875"/>
              <a:gd name="T25" fmla="*/ 3788 h 3788"/>
              <a:gd name="T26" fmla="*/ 2000 w 3875"/>
              <a:gd name="T27" fmla="*/ 3788 h 3788"/>
              <a:gd name="T28" fmla="*/ 1000 w 3875"/>
              <a:gd name="T29" fmla="*/ 2038 h 3788"/>
              <a:gd name="T30" fmla="*/ 875 w 3875"/>
              <a:gd name="T31" fmla="*/ 2163 h 3788"/>
              <a:gd name="T32" fmla="*/ 1000 w 3875"/>
              <a:gd name="T33" fmla="*/ 2288 h 3788"/>
              <a:gd name="T34" fmla="*/ 1125 w 3875"/>
              <a:gd name="T35" fmla="*/ 2163 h 3788"/>
              <a:gd name="T36" fmla="*/ 1000 w 3875"/>
              <a:gd name="T37" fmla="*/ 2038 h 3788"/>
              <a:gd name="T38" fmla="*/ 3054 w 3875"/>
              <a:gd name="T39" fmla="*/ 1920 h 3788"/>
              <a:gd name="T40" fmla="*/ 3518 w 3875"/>
              <a:gd name="T41" fmla="*/ 1722 h 3788"/>
              <a:gd name="T42" fmla="*/ 1604 w 3875"/>
              <a:gd name="T43" fmla="*/ 1875 h 3788"/>
              <a:gd name="T44" fmla="*/ 2769 w 3875"/>
              <a:gd name="T45" fmla="*/ 674 h 3788"/>
              <a:gd name="T46" fmla="*/ 2761 w 3875"/>
              <a:gd name="T47" fmla="*/ 144 h 3788"/>
              <a:gd name="T48" fmla="*/ 2231 w 3875"/>
              <a:gd name="T49" fmla="*/ 152 h 3788"/>
              <a:gd name="T50" fmla="*/ 1007 w 3875"/>
              <a:gd name="T51" fmla="*/ 1413 h 3788"/>
              <a:gd name="T52" fmla="*/ 3141 w 3875"/>
              <a:gd name="T53" fmla="*/ 2139 h 3788"/>
              <a:gd name="T54" fmla="*/ 3508 w 3875"/>
              <a:gd name="T55" fmla="*/ 2246 h 3788"/>
              <a:gd name="T56" fmla="*/ 3592 w 3875"/>
              <a:gd name="T57" fmla="*/ 1924 h 3788"/>
              <a:gd name="T58" fmla="*/ 2846 w 3875"/>
              <a:gd name="T59" fmla="*/ 268 h 3788"/>
              <a:gd name="T60" fmla="*/ 3141 w 3875"/>
              <a:gd name="T61" fmla="*/ 2139 h 3788"/>
              <a:gd name="T62" fmla="*/ 2575 w 3875"/>
              <a:gd name="T63" fmla="*/ 874 h 3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75" h="3788">
                <a:moveTo>
                  <a:pt x="3549" y="2212"/>
                </a:moveTo>
                <a:cubicBezTo>
                  <a:pt x="3875" y="2538"/>
                  <a:pt x="3875" y="2538"/>
                  <a:pt x="3875" y="2538"/>
                </a:cubicBezTo>
                <a:cubicBezTo>
                  <a:pt x="3875" y="2913"/>
                  <a:pt x="3875" y="2913"/>
                  <a:pt x="3875" y="2913"/>
                </a:cubicBezTo>
                <a:moveTo>
                  <a:pt x="3195" y="2218"/>
                </a:moveTo>
                <a:cubicBezTo>
                  <a:pt x="2875" y="2538"/>
                  <a:pt x="2875" y="2538"/>
                  <a:pt x="2875" y="2538"/>
                </a:cubicBezTo>
                <a:cubicBezTo>
                  <a:pt x="2875" y="2913"/>
                  <a:pt x="2875" y="2913"/>
                  <a:pt x="2875" y="2913"/>
                </a:cubicBezTo>
                <a:moveTo>
                  <a:pt x="1000" y="1413"/>
                </a:moveTo>
                <a:cubicBezTo>
                  <a:pt x="655" y="1413"/>
                  <a:pt x="375" y="1693"/>
                  <a:pt x="375" y="2038"/>
                </a:cubicBezTo>
                <a:cubicBezTo>
                  <a:pt x="375" y="3788"/>
                  <a:pt x="375" y="3788"/>
                  <a:pt x="375" y="3788"/>
                </a:cubicBezTo>
                <a:cubicBezTo>
                  <a:pt x="1625" y="3788"/>
                  <a:pt x="1625" y="3788"/>
                  <a:pt x="1625" y="3788"/>
                </a:cubicBezTo>
                <a:cubicBezTo>
                  <a:pt x="1625" y="2038"/>
                  <a:pt x="1625" y="2038"/>
                  <a:pt x="1625" y="2038"/>
                </a:cubicBezTo>
                <a:cubicBezTo>
                  <a:pt x="1625" y="1693"/>
                  <a:pt x="1345" y="1413"/>
                  <a:pt x="1000" y="1413"/>
                </a:cubicBezTo>
                <a:close/>
                <a:moveTo>
                  <a:pt x="0" y="3788"/>
                </a:moveTo>
                <a:cubicBezTo>
                  <a:pt x="2000" y="3788"/>
                  <a:pt x="2000" y="3788"/>
                  <a:pt x="2000" y="3788"/>
                </a:cubicBezTo>
                <a:moveTo>
                  <a:pt x="1000" y="2038"/>
                </a:moveTo>
                <a:cubicBezTo>
                  <a:pt x="931" y="2038"/>
                  <a:pt x="875" y="2094"/>
                  <a:pt x="875" y="2163"/>
                </a:cubicBezTo>
                <a:cubicBezTo>
                  <a:pt x="875" y="2232"/>
                  <a:pt x="931" y="2288"/>
                  <a:pt x="1000" y="2288"/>
                </a:cubicBezTo>
                <a:cubicBezTo>
                  <a:pt x="1069" y="2288"/>
                  <a:pt x="1125" y="2232"/>
                  <a:pt x="1125" y="2163"/>
                </a:cubicBezTo>
                <a:cubicBezTo>
                  <a:pt x="1125" y="2094"/>
                  <a:pt x="1069" y="2038"/>
                  <a:pt x="1000" y="2038"/>
                </a:cubicBezTo>
                <a:close/>
                <a:moveTo>
                  <a:pt x="3054" y="1920"/>
                </a:moveTo>
                <a:cubicBezTo>
                  <a:pt x="3518" y="1722"/>
                  <a:pt x="3518" y="1722"/>
                  <a:pt x="3518" y="1722"/>
                </a:cubicBezTo>
                <a:moveTo>
                  <a:pt x="1604" y="1875"/>
                </a:moveTo>
                <a:cubicBezTo>
                  <a:pt x="2769" y="674"/>
                  <a:pt x="2769" y="674"/>
                  <a:pt x="2769" y="674"/>
                </a:cubicBezTo>
                <a:cubicBezTo>
                  <a:pt x="2913" y="526"/>
                  <a:pt x="2910" y="288"/>
                  <a:pt x="2761" y="144"/>
                </a:cubicBezTo>
                <a:cubicBezTo>
                  <a:pt x="2613" y="0"/>
                  <a:pt x="2375" y="3"/>
                  <a:pt x="2231" y="152"/>
                </a:cubicBezTo>
                <a:cubicBezTo>
                  <a:pt x="1007" y="1413"/>
                  <a:pt x="1007" y="1413"/>
                  <a:pt x="1007" y="1413"/>
                </a:cubicBezTo>
                <a:moveTo>
                  <a:pt x="3141" y="2139"/>
                </a:moveTo>
                <a:cubicBezTo>
                  <a:pt x="3202" y="2278"/>
                  <a:pt x="3375" y="2333"/>
                  <a:pt x="3508" y="2246"/>
                </a:cubicBezTo>
                <a:cubicBezTo>
                  <a:pt x="3612" y="2178"/>
                  <a:pt x="3643" y="2038"/>
                  <a:pt x="3592" y="1924"/>
                </a:cubicBezTo>
                <a:cubicBezTo>
                  <a:pt x="2846" y="268"/>
                  <a:pt x="2846" y="268"/>
                  <a:pt x="2846" y="268"/>
                </a:cubicBezTo>
                <a:moveTo>
                  <a:pt x="3141" y="2139"/>
                </a:moveTo>
                <a:cubicBezTo>
                  <a:pt x="2575" y="874"/>
                  <a:pt x="2575" y="874"/>
                  <a:pt x="2575" y="874"/>
                </a:cubicBezTo>
              </a:path>
            </a:pathLst>
          </a:custGeom>
          <a:noFill/>
          <a:ln w="1270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318" name="Beaker_F196" title="Icon of a scientific flask with liquid in it">
            <a:extLst>
              <a:ext uri="{FF2B5EF4-FFF2-40B4-BE49-F238E27FC236}">
                <a16:creationId xmlns:a16="http://schemas.microsoft.com/office/drawing/2014/main" id="{1B4C301A-677E-4EBE-BDF1-2812A3F61120}"/>
              </a:ext>
            </a:extLst>
          </p:cNvPr>
          <p:cNvSpPr>
            <a:spLocks noChangeAspect="1" noEditPoints="1"/>
          </p:cNvSpPr>
          <p:nvPr/>
        </p:nvSpPr>
        <p:spPr bwMode="auto">
          <a:xfrm>
            <a:off x="10093758" y="5775774"/>
            <a:ext cx="186209" cy="215153"/>
          </a:xfrm>
          <a:custGeom>
            <a:avLst/>
            <a:gdLst>
              <a:gd name="T0" fmla="*/ 2433 w 3250"/>
              <a:gd name="T1" fmla="*/ 2127 h 3754"/>
              <a:gd name="T2" fmla="*/ 1894 w 3250"/>
              <a:gd name="T3" fmla="*/ 2002 h 3754"/>
              <a:gd name="T4" fmla="*/ 1355 w 3250"/>
              <a:gd name="T5" fmla="*/ 2252 h 3754"/>
              <a:gd name="T6" fmla="*/ 817 w 3250"/>
              <a:gd name="T7" fmla="*/ 2127 h 3754"/>
              <a:gd name="T8" fmla="*/ 874 w 3250"/>
              <a:gd name="T9" fmla="*/ 0 h 3754"/>
              <a:gd name="T10" fmla="*/ 1249 w 3250"/>
              <a:gd name="T11" fmla="*/ 0 h 3754"/>
              <a:gd name="T12" fmla="*/ 1249 w 3250"/>
              <a:gd name="T13" fmla="*/ 1306 h 3754"/>
              <a:gd name="T14" fmla="*/ 1213 w 3250"/>
              <a:gd name="T15" fmla="*/ 1437 h 3754"/>
              <a:gd name="T16" fmla="*/ 100 w 3250"/>
              <a:gd name="T17" fmla="*/ 3375 h 3754"/>
              <a:gd name="T18" fmla="*/ 315 w 3250"/>
              <a:gd name="T19" fmla="*/ 3754 h 3754"/>
              <a:gd name="T20" fmla="*/ 2936 w 3250"/>
              <a:gd name="T21" fmla="*/ 3754 h 3754"/>
              <a:gd name="T22" fmla="*/ 3150 w 3250"/>
              <a:gd name="T23" fmla="*/ 3376 h 3754"/>
              <a:gd name="T24" fmla="*/ 2037 w 3250"/>
              <a:gd name="T25" fmla="*/ 1437 h 3754"/>
              <a:gd name="T26" fmla="*/ 2000 w 3250"/>
              <a:gd name="T27" fmla="*/ 1306 h 3754"/>
              <a:gd name="T28" fmla="*/ 2000 w 3250"/>
              <a:gd name="T29" fmla="*/ 0 h 3754"/>
              <a:gd name="T30" fmla="*/ 2376 w 3250"/>
              <a:gd name="T31" fmla="*/ 0 h 3754"/>
              <a:gd name="T32" fmla="*/ 874 w 3250"/>
              <a:gd name="T33" fmla="*/ 3254 h 3754"/>
              <a:gd name="T34" fmla="*/ 1124 w 3250"/>
              <a:gd name="T35" fmla="*/ 3254 h 3754"/>
              <a:gd name="T36" fmla="*/ 1375 w 3250"/>
              <a:gd name="T37" fmla="*/ 2905 h 3754"/>
              <a:gd name="T38" fmla="*/ 1625 w 3250"/>
              <a:gd name="T39" fmla="*/ 2905 h 3754"/>
              <a:gd name="T40" fmla="*/ 874 w 3250"/>
              <a:gd name="T41" fmla="*/ 2601 h 3754"/>
              <a:gd name="T42" fmla="*/ 1124 w 3250"/>
              <a:gd name="T43" fmla="*/ 2601 h 3754"/>
              <a:gd name="T44" fmla="*/ 1875 w 3250"/>
              <a:gd name="T45" fmla="*/ 2655 h 3754"/>
              <a:gd name="T46" fmla="*/ 2125 w 3250"/>
              <a:gd name="T47" fmla="*/ 2655 h 3754"/>
              <a:gd name="T48" fmla="*/ 2376 w 3250"/>
              <a:gd name="T49" fmla="*/ 3254 h 3754"/>
              <a:gd name="T50" fmla="*/ 2626 w 3250"/>
              <a:gd name="T51" fmla="*/ 3254 h 3754"/>
              <a:gd name="T52" fmla="*/ 1625 w 3250"/>
              <a:gd name="T53" fmla="*/ 3375 h 3754"/>
              <a:gd name="T54" fmla="*/ 1875 w 3250"/>
              <a:gd name="T55" fmla="*/ 3375 h 3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50" h="3754">
                <a:moveTo>
                  <a:pt x="2433" y="2127"/>
                </a:moveTo>
                <a:cubicBezTo>
                  <a:pt x="2433" y="2127"/>
                  <a:pt x="2164" y="2002"/>
                  <a:pt x="1894" y="2002"/>
                </a:cubicBezTo>
                <a:cubicBezTo>
                  <a:pt x="1625" y="2002"/>
                  <a:pt x="1625" y="2252"/>
                  <a:pt x="1355" y="2252"/>
                </a:cubicBezTo>
                <a:cubicBezTo>
                  <a:pt x="1086" y="2252"/>
                  <a:pt x="817" y="2127"/>
                  <a:pt x="817" y="2127"/>
                </a:cubicBezTo>
                <a:moveTo>
                  <a:pt x="874" y="0"/>
                </a:moveTo>
                <a:cubicBezTo>
                  <a:pt x="1249" y="0"/>
                  <a:pt x="1249" y="0"/>
                  <a:pt x="1249" y="0"/>
                </a:cubicBezTo>
                <a:cubicBezTo>
                  <a:pt x="1249" y="1306"/>
                  <a:pt x="1249" y="1306"/>
                  <a:pt x="1249" y="1306"/>
                </a:cubicBezTo>
                <a:cubicBezTo>
                  <a:pt x="1249" y="1352"/>
                  <a:pt x="1237" y="1397"/>
                  <a:pt x="1213" y="1437"/>
                </a:cubicBezTo>
                <a:cubicBezTo>
                  <a:pt x="100" y="3375"/>
                  <a:pt x="100" y="3375"/>
                  <a:pt x="100" y="3375"/>
                </a:cubicBezTo>
                <a:cubicBezTo>
                  <a:pt x="0" y="3542"/>
                  <a:pt x="120" y="3754"/>
                  <a:pt x="315" y="3754"/>
                </a:cubicBezTo>
                <a:cubicBezTo>
                  <a:pt x="2936" y="3754"/>
                  <a:pt x="2936" y="3754"/>
                  <a:pt x="2936" y="3754"/>
                </a:cubicBezTo>
                <a:cubicBezTo>
                  <a:pt x="3130" y="3754"/>
                  <a:pt x="3250" y="3543"/>
                  <a:pt x="3150" y="3376"/>
                </a:cubicBezTo>
                <a:cubicBezTo>
                  <a:pt x="2037" y="1437"/>
                  <a:pt x="2037" y="1437"/>
                  <a:pt x="2037" y="1437"/>
                </a:cubicBezTo>
                <a:cubicBezTo>
                  <a:pt x="2013" y="1397"/>
                  <a:pt x="2000" y="1352"/>
                  <a:pt x="2000" y="1306"/>
                </a:cubicBezTo>
                <a:cubicBezTo>
                  <a:pt x="2000" y="0"/>
                  <a:pt x="2000" y="0"/>
                  <a:pt x="2000" y="0"/>
                </a:cubicBezTo>
                <a:cubicBezTo>
                  <a:pt x="2376" y="0"/>
                  <a:pt x="2376" y="0"/>
                  <a:pt x="2376" y="0"/>
                </a:cubicBezTo>
                <a:moveTo>
                  <a:pt x="874" y="3254"/>
                </a:moveTo>
                <a:cubicBezTo>
                  <a:pt x="1124" y="3254"/>
                  <a:pt x="1124" y="3254"/>
                  <a:pt x="1124" y="3254"/>
                </a:cubicBezTo>
                <a:moveTo>
                  <a:pt x="1375" y="2905"/>
                </a:moveTo>
                <a:cubicBezTo>
                  <a:pt x="1625" y="2905"/>
                  <a:pt x="1625" y="2905"/>
                  <a:pt x="1625" y="2905"/>
                </a:cubicBezTo>
                <a:moveTo>
                  <a:pt x="874" y="2601"/>
                </a:moveTo>
                <a:cubicBezTo>
                  <a:pt x="1124" y="2601"/>
                  <a:pt x="1124" y="2601"/>
                  <a:pt x="1124" y="2601"/>
                </a:cubicBezTo>
                <a:moveTo>
                  <a:pt x="1875" y="2655"/>
                </a:moveTo>
                <a:cubicBezTo>
                  <a:pt x="2125" y="2655"/>
                  <a:pt x="2125" y="2655"/>
                  <a:pt x="2125" y="2655"/>
                </a:cubicBezTo>
                <a:moveTo>
                  <a:pt x="2376" y="3254"/>
                </a:moveTo>
                <a:cubicBezTo>
                  <a:pt x="2626" y="3254"/>
                  <a:pt x="2626" y="3254"/>
                  <a:pt x="2626" y="3254"/>
                </a:cubicBezTo>
                <a:moveTo>
                  <a:pt x="1625" y="3375"/>
                </a:moveTo>
                <a:cubicBezTo>
                  <a:pt x="1875" y="3375"/>
                  <a:pt x="1875" y="3375"/>
                  <a:pt x="1875" y="3375"/>
                </a:cubicBezTo>
              </a:path>
            </a:pathLst>
          </a:custGeom>
          <a:noFill/>
          <a:ln w="1270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319" name="printer" title="Icon of a printer">
            <a:extLst>
              <a:ext uri="{FF2B5EF4-FFF2-40B4-BE49-F238E27FC236}">
                <a16:creationId xmlns:a16="http://schemas.microsoft.com/office/drawing/2014/main" id="{0AC40EC9-4ACE-4E8A-9EC6-416F651F6001}"/>
              </a:ext>
            </a:extLst>
          </p:cNvPr>
          <p:cNvSpPr>
            <a:spLocks noChangeAspect="1" noEditPoints="1"/>
          </p:cNvSpPr>
          <p:nvPr/>
        </p:nvSpPr>
        <p:spPr bwMode="auto">
          <a:xfrm>
            <a:off x="10958306" y="5767901"/>
            <a:ext cx="218884" cy="217976"/>
          </a:xfrm>
          <a:custGeom>
            <a:avLst/>
            <a:gdLst>
              <a:gd name="T0" fmla="*/ 88 w 333"/>
              <a:gd name="T1" fmla="*/ 285 h 331"/>
              <a:gd name="T2" fmla="*/ 0 w 333"/>
              <a:gd name="T3" fmla="*/ 285 h 331"/>
              <a:gd name="T4" fmla="*/ 0 w 333"/>
              <a:gd name="T5" fmla="*/ 146 h 331"/>
              <a:gd name="T6" fmla="*/ 18 w 333"/>
              <a:gd name="T7" fmla="*/ 128 h 331"/>
              <a:gd name="T8" fmla="*/ 315 w 333"/>
              <a:gd name="T9" fmla="*/ 128 h 331"/>
              <a:gd name="T10" fmla="*/ 333 w 333"/>
              <a:gd name="T11" fmla="*/ 146 h 331"/>
              <a:gd name="T12" fmla="*/ 333 w 333"/>
              <a:gd name="T13" fmla="*/ 285 h 331"/>
              <a:gd name="T14" fmla="*/ 243 w 333"/>
              <a:gd name="T15" fmla="*/ 285 h 331"/>
              <a:gd name="T16" fmla="*/ 244 w 333"/>
              <a:gd name="T17" fmla="*/ 128 h 331"/>
              <a:gd name="T18" fmla="*/ 244 w 333"/>
              <a:gd name="T19" fmla="*/ 0 h 331"/>
              <a:gd name="T20" fmla="*/ 88 w 333"/>
              <a:gd name="T21" fmla="*/ 0 h 331"/>
              <a:gd name="T22" fmla="*/ 88 w 333"/>
              <a:gd name="T23" fmla="*/ 128 h 331"/>
              <a:gd name="T24" fmla="*/ 244 w 333"/>
              <a:gd name="T25" fmla="*/ 222 h 331"/>
              <a:gd name="T26" fmla="*/ 88 w 333"/>
              <a:gd name="T27" fmla="*/ 222 h 331"/>
              <a:gd name="T28" fmla="*/ 88 w 333"/>
              <a:gd name="T29" fmla="*/ 331 h 331"/>
              <a:gd name="T30" fmla="*/ 244 w 333"/>
              <a:gd name="T31" fmla="*/ 331 h 331"/>
              <a:gd name="T32" fmla="*/ 244 w 333"/>
              <a:gd name="T33" fmla="*/ 222 h 331"/>
              <a:gd name="T34" fmla="*/ 44 w 333"/>
              <a:gd name="T35" fmla="*/ 181 h 331"/>
              <a:gd name="T36" fmla="*/ 50 w 333"/>
              <a:gd name="T37" fmla="*/ 175 h 331"/>
              <a:gd name="T38" fmla="*/ 44 w 333"/>
              <a:gd name="T39" fmla="*/ 168 h 331"/>
              <a:gd name="T40" fmla="*/ 37 w 333"/>
              <a:gd name="T41" fmla="*/ 175 h 331"/>
              <a:gd name="T42" fmla="*/ 44 w 333"/>
              <a:gd name="T43" fmla="*/ 18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3" h="331">
                <a:moveTo>
                  <a:pt x="88" y="285"/>
                </a:moveTo>
                <a:cubicBezTo>
                  <a:pt x="0" y="285"/>
                  <a:pt x="0" y="285"/>
                  <a:pt x="0" y="285"/>
                </a:cubicBezTo>
                <a:cubicBezTo>
                  <a:pt x="0" y="146"/>
                  <a:pt x="0" y="146"/>
                  <a:pt x="0" y="146"/>
                </a:cubicBezTo>
                <a:cubicBezTo>
                  <a:pt x="0" y="136"/>
                  <a:pt x="8" y="128"/>
                  <a:pt x="18" y="128"/>
                </a:cubicBezTo>
                <a:cubicBezTo>
                  <a:pt x="315" y="128"/>
                  <a:pt x="315" y="128"/>
                  <a:pt x="315" y="128"/>
                </a:cubicBezTo>
                <a:cubicBezTo>
                  <a:pt x="325" y="128"/>
                  <a:pt x="333" y="136"/>
                  <a:pt x="333" y="146"/>
                </a:cubicBezTo>
                <a:cubicBezTo>
                  <a:pt x="333" y="285"/>
                  <a:pt x="333" y="285"/>
                  <a:pt x="333" y="285"/>
                </a:cubicBezTo>
                <a:cubicBezTo>
                  <a:pt x="243" y="285"/>
                  <a:pt x="243" y="285"/>
                  <a:pt x="243" y="285"/>
                </a:cubicBezTo>
                <a:moveTo>
                  <a:pt x="244" y="128"/>
                </a:moveTo>
                <a:cubicBezTo>
                  <a:pt x="244" y="0"/>
                  <a:pt x="244" y="0"/>
                  <a:pt x="244" y="0"/>
                </a:cubicBezTo>
                <a:cubicBezTo>
                  <a:pt x="88" y="0"/>
                  <a:pt x="88" y="0"/>
                  <a:pt x="88" y="0"/>
                </a:cubicBezTo>
                <a:cubicBezTo>
                  <a:pt x="88" y="128"/>
                  <a:pt x="88" y="128"/>
                  <a:pt x="88" y="128"/>
                </a:cubicBezTo>
                <a:moveTo>
                  <a:pt x="244" y="222"/>
                </a:moveTo>
                <a:cubicBezTo>
                  <a:pt x="88" y="222"/>
                  <a:pt x="88" y="222"/>
                  <a:pt x="88" y="222"/>
                </a:cubicBezTo>
                <a:cubicBezTo>
                  <a:pt x="88" y="331"/>
                  <a:pt x="88" y="331"/>
                  <a:pt x="88" y="331"/>
                </a:cubicBezTo>
                <a:cubicBezTo>
                  <a:pt x="244" y="331"/>
                  <a:pt x="244" y="331"/>
                  <a:pt x="244" y="331"/>
                </a:cubicBezTo>
                <a:lnTo>
                  <a:pt x="244" y="222"/>
                </a:lnTo>
                <a:close/>
                <a:moveTo>
                  <a:pt x="44" y="181"/>
                </a:moveTo>
                <a:cubicBezTo>
                  <a:pt x="47" y="181"/>
                  <a:pt x="50" y="178"/>
                  <a:pt x="50" y="175"/>
                </a:cubicBezTo>
                <a:cubicBezTo>
                  <a:pt x="50" y="171"/>
                  <a:pt x="47" y="168"/>
                  <a:pt x="44" y="168"/>
                </a:cubicBezTo>
                <a:cubicBezTo>
                  <a:pt x="40" y="168"/>
                  <a:pt x="37" y="171"/>
                  <a:pt x="37" y="175"/>
                </a:cubicBezTo>
                <a:cubicBezTo>
                  <a:pt x="37" y="178"/>
                  <a:pt x="40" y="181"/>
                  <a:pt x="44" y="181"/>
                </a:cubicBezTo>
                <a:close/>
              </a:path>
            </a:pathLst>
          </a:custGeom>
          <a:noFill/>
          <a:ln w="1270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320" name="Money_3" title="Icon of a dollar sign">
            <a:extLst>
              <a:ext uri="{FF2B5EF4-FFF2-40B4-BE49-F238E27FC236}">
                <a16:creationId xmlns:a16="http://schemas.microsoft.com/office/drawing/2014/main" id="{FA39C198-8A70-4100-9C0A-332CB22BF646}"/>
              </a:ext>
            </a:extLst>
          </p:cNvPr>
          <p:cNvSpPr>
            <a:spLocks noChangeAspect="1" noEditPoints="1"/>
          </p:cNvSpPr>
          <p:nvPr/>
        </p:nvSpPr>
        <p:spPr bwMode="auto">
          <a:xfrm>
            <a:off x="9256751" y="5788800"/>
            <a:ext cx="118855" cy="215153"/>
          </a:xfrm>
          <a:custGeom>
            <a:avLst/>
            <a:gdLst>
              <a:gd name="T0" fmla="*/ 0 w 153"/>
              <a:gd name="T1" fmla="*/ 223 h 279"/>
              <a:gd name="T2" fmla="*/ 111 w 153"/>
              <a:gd name="T3" fmla="*/ 223 h 279"/>
              <a:gd name="T4" fmla="*/ 153 w 153"/>
              <a:gd name="T5" fmla="*/ 182 h 279"/>
              <a:gd name="T6" fmla="*/ 111 w 153"/>
              <a:gd name="T7" fmla="*/ 141 h 279"/>
              <a:gd name="T8" fmla="*/ 41 w 153"/>
              <a:gd name="T9" fmla="*/ 139 h 279"/>
              <a:gd name="T10" fmla="*/ 0 w 153"/>
              <a:gd name="T11" fmla="*/ 98 h 279"/>
              <a:gd name="T12" fmla="*/ 41 w 153"/>
              <a:gd name="T13" fmla="*/ 56 h 279"/>
              <a:gd name="T14" fmla="*/ 150 w 153"/>
              <a:gd name="T15" fmla="*/ 56 h 279"/>
              <a:gd name="T16" fmla="*/ 76 w 153"/>
              <a:gd name="T17" fmla="*/ 0 h 279"/>
              <a:gd name="T18" fmla="*/ 76 w 153"/>
              <a:gd name="T19"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279">
                <a:moveTo>
                  <a:pt x="0" y="223"/>
                </a:moveTo>
                <a:cubicBezTo>
                  <a:pt x="111" y="223"/>
                  <a:pt x="111" y="223"/>
                  <a:pt x="111" y="223"/>
                </a:cubicBezTo>
                <a:cubicBezTo>
                  <a:pt x="134" y="223"/>
                  <a:pt x="153" y="205"/>
                  <a:pt x="153" y="182"/>
                </a:cubicBezTo>
                <a:cubicBezTo>
                  <a:pt x="153" y="159"/>
                  <a:pt x="134" y="141"/>
                  <a:pt x="111" y="141"/>
                </a:cubicBezTo>
                <a:cubicBezTo>
                  <a:pt x="41" y="139"/>
                  <a:pt x="41" y="139"/>
                  <a:pt x="41" y="139"/>
                </a:cubicBezTo>
                <a:cubicBezTo>
                  <a:pt x="19" y="139"/>
                  <a:pt x="0" y="120"/>
                  <a:pt x="0" y="98"/>
                </a:cubicBezTo>
                <a:cubicBezTo>
                  <a:pt x="0" y="75"/>
                  <a:pt x="19" y="56"/>
                  <a:pt x="41" y="56"/>
                </a:cubicBezTo>
                <a:cubicBezTo>
                  <a:pt x="150" y="56"/>
                  <a:pt x="150" y="56"/>
                  <a:pt x="150" y="56"/>
                </a:cubicBezTo>
                <a:moveTo>
                  <a:pt x="76" y="0"/>
                </a:moveTo>
                <a:cubicBezTo>
                  <a:pt x="76" y="279"/>
                  <a:pt x="76" y="279"/>
                  <a:pt x="76" y="279"/>
                </a:cubicBezTo>
              </a:path>
            </a:pathLst>
          </a:custGeom>
          <a:noFill/>
          <a:ln w="1270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nvGrpSpPr>
          <p:cNvPr id="14" name="Group 13">
            <a:extLst>
              <a:ext uri="{FF2B5EF4-FFF2-40B4-BE49-F238E27FC236}">
                <a16:creationId xmlns:a16="http://schemas.microsoft.com/office/drawing/2014/main" id="{332BA52F-85D8-4E3D-BAE3-046655B4B945}"/>
              </a:ext>
            </a:extLst>
          </p:cNvPr>
          <p:cNvGrpSpPr/>
          <p:nvPr/>
        </p:nvGrpSpPr>
        <p:grpSpPr>
          <a:xfrm>
            <a:off x="7513058" y="5439633"/>
            <a:ext cx="370338" cy="611980"/>
            <a:chOff x="7513058" y="5677627"/>
            <a:chExt cx="370338" cy="611980"/>
          </a:xfrm>
        </p:grpSpPr>
        <p:grpSp>
          <p:nvGrpSpPr>
            <p:cNvPr id="281" name="Group 280">
              <a:extLst>
                <a:ext uri="{FF2B5EF4-FFF2-40B4-BE49-F238E27FC236}">
                  <a16:creationId xmlns:a16="http://schemas.microsoft.com/office/drawing/2014/main" id="{1289CC9A-D20B-434C-96A0-2D8CB52079DF}"/>
                </a:ext>
              </a:extLst>
            </p:cNvPr>
            <p:cNvGrpSpPr/>
            <p:nvPr/>
          </p:nvGrpSpPr>
          <p:grpSpPr>
            <a:xfrm>
              <a:off x="7513058" y="5961835"/>
              <a:ext cx="370338" cy="327772"/>
              <a:chOff x="4723767" y="3080378"/>
              <a:chExt cx="439858" cy="389301"/>
            </a:xfrm>
          </p:grpSpPr>
          <p:pic>
            <p:nvPicPr>
              <p:cNvPr id="282" name="Picture 281">
                <a:extLst>
                  <a:ext uri="{FF2B5EF4-FFF2-40B4-BE49-F238E27FC236}">
                    <a16:creationId xmlns:a16="http://schemas.microsoft.com/office/drawing/2014/main" id="{304FC0AC-C8CC-4FD3-87E6-F61CE9483A21}"/>
                  </a:ext>
                </a:extLst>
              </p:cNvPr>
              <p:cNvPicPr>
                <a:picLocks noChangeAspect="1"/>
              </p:cNvPicPr>
              <p:nvPr/>
            </p:nvPicPr>
            <p:blipFill rotWithShape="1">
              <a:blip r:embed="rId5" cstate="print">
                <a:duotone>
                  <a:srgbClr val="0078D7">
                    <a:shade val="45000"/>
                    <a:satMod val="135000"/>
                  </a:srgbClr>
                  <a:prstClr val="white"/>
                </a:duotone>
                <a:extLst>
                  <a:ext uri="{28A0092B-C50C-407E-A947-70E740481C1C}">
                    <a14:useLocalDpi xmlns:a14="http://schemas.microsoft.com/office/drawing/2010/main" val="0"/>
                  </a:ext>
                </a:extLst>
              </a:blip>
              <a:srcRect l="-2"/>
              <a:stretch/>
            </p:blipFill>
            <p:spPr>
              <a:xfrm>
                <a:off x="4908907" y="3123428"/>
                <a:ext cx="216369" cy="164753"/>
              </a:xfrm>
              <a:prstGeom prst="rect">
                <a:avLst/>
              </a:prstGeom>
            </p:spPr>
          </p:pic>
          <p:grpSp>
            <p:nvGrpSpPr>
              <p:cNvPr id="283" name="Group 282">
                <a:extLst>
                  <a:ext uri="{FF2B5EF4-FFF2-40B4-BE49-F238E27FC236}">
                    <a16:creationId xmlns:a16="http://schemas.microsoft.com/office/drawing/2014/main" id="{FB8DF23A-C6C0-45C5-B9A9-A29C43D6D925}"/>
                  </a:ext>
                </a:extLst>
              </p:cNvPr>
              <p:cNvGrpSpPr/>
              <p:nvPr/>
            </p:nvGrpSpPr>
            <p:grpSpPr>
              <a:xfrm>
                <a:off x="4723767" y="3080378"/>
                <a:ext cx="439858" cy="389301"/>
                <a:chOff x="3131835" y="4047725"/>
                <a:chExt cx="439858" cy="389301"/>
              </a:xfrm>
            </p:grpSpPr>
            <p:grpSp>
              <p:nvGrpSpPr>
                <p:cNvPr id="284" name="Group 283">
                  <a:extLst>
                    <a:ext uri="{FF2B5EF4-FFF2-40B4-BE49-F238E27FC236}">
                      <a16:creationId xmlns:a16="http://schemas.microsoft.com/office/drawing/2014/main" id="{1B0DD99C-853C-4FF7-8B5C-DCD5AA1344C6}"/>
                    </a:ext>
                  </a:extLst>
                </p:cNvPr>
                <p:cNvGrpSpPr/>
                <p:nvPr/>
              </p:nvGrpSpPr>
              <p:grpSpPr>
                <a:xfrm>
                  <a:off x="3131835" y="4047725"/>
                  <a:ext cx="182560" cy="348911"/>
                  <a:chOff x="2136298" y="4226790"/>
                  <a:chExt cx="196678" cy="375893"/>
                </a:xfrm>
              </p:grpSpPr>
              <p:sp>
                <p:nvSpPr>
                  <p:cNvPr id="288" name="Rectangle 287">
                    <a:extLst>
                      <a:ext uri="{FF2B5EF4-FFF2-40B4-BE49-F238E27FC236}">
                        <a16:creationId xmlns:a16="http://schemas.microsoft.com/office/drawing/2014/main" id="{9FF9E94C-7220-4CCE-BBA1-69EBC666F629}"/>
                      </a:ext>
                    </a:extLst>
                  </p:cNvPr>
                  <p:cNvSpPr/>
                  <p:nvPr/>
                </p:nvSpPr>
                <p:spPr bwMode="auto">
                  <a:xfrm>
                    <a:off x="2138191" y="4226790"/>
                    <a:ext cx="194785" cy="375893"/>
                  </a:xfrm>
                  <a:prstGeom prst="rect">
                    <a:avLst/>
                  </a:prstGeom>
                  <a:solidFill>
                    <a:srgbClr val="505050">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89" name="server">
                    <a:extLst>
                      <a:ext uri="{FF2B5EF4-FFF2-40B4-BE49-F238E27FC236}">
                        <a16:creationId xmlns:a16="http://schemas.microsoft.com/office/drawing/2014/main" id="{E6B46506-2B68-42F0-9DD8-D33E339857B1}"/>
                      </a:ext>
                    </a:extLst>
                  </p:cNvPr>
                  <p:cNvSpPr>
                    <a:spLocks noChangeAspect="1" noEditPoints="1"/>
                  </p:cNvSpPr>
                  <p:nvPr/>
                </p:nvSpPr>
                <p:spPr bwMode="auto">
                  <a:xfrm>
                    <a:off x="2136298" y="4235711"/>
                    <a:ext cx="192569" cy="36576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4224" cap="sq">
                    <a:solidFill>
                      <a:srgbClr val="505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grpSp>
            <p:sp>
              <p:nvSpPr>
                <p:cNvPr id="285" name="Oval 284">
                  <a:extLst>
                    <a:ext uri="{FF2B5EF4-FFF2-40B4-BE49-F238E27FC236}">
                      <a16:creationId xmlns:a16="http://schemas.microsoft.com/office/drawing/2014/main" id="{69BB53AD-7542-4213-BA41-581FE4CC0D44}"/>
                    </a:ext>
                  </a:extLst>
                </p:cNvPr>
                <p:cNvSpPr/>
                <p:nvPr/>
              </p:nvSpPr>
              <p:spPr bwMode="auto">
                <a:xfrm>
                  <a:off x="3218521" y="4213899"/>
                  <a:ext cx="223127" cy="223127"/>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286" name="Picture 285">
                  <a:extLst>
                    <a:ext uri="{FF2B5EF4-FFF2-40B4-BE49-F238E27FC236}">
                      <a16:creationId xmlns:a16="http://schemas.microsoft.com/office/drawing/2014/main" id="{6AF865B2-002C-407D-98B5-32152E0261E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83295"/>
                <a:stretch/>
              </p:blipFill>
              <p:spPr>
                <a:xfrm>
                  <a:off x="3414387" y="4255363"/>
                  <a:ext cx="157306" cy="137160"/>
                </a:xfrm>
                <a:prstGeom prst="rect">
                  <a:avLst/>
                </a:prstGeom>
              </p:spPr>
            </p:pic>
            <p:sp>
              <p:nvSpPr>
                <p:cNvPr id="287" name="Freeform 6">
                  <a:extLst>
                    <a:ext uri="{FF2B5EF4-FFF2-40B4-BE49-F238E27FC236}">
                      <a16:creationId xmlns:a16="http://schemas.microsoft.com/office/drawing/2014/main" id="{7437260F-5407-495A-BD4E-66B233F17C4F}"/>
                    </a:ext>
                  </a:extLst>
                </p:cNvPr>
                <p:cNvSpPr>
                  <a:spLocks noEditPoints="1"/>
                </p:cNvSpPr>
                <p:nvPr/>
              </p:nvSpPr>
              <p:spPr bwMode="auto">
                <a:xfrm>
                  <a:off x="3256470" y="4258262"/>
                  <a:ext cx="135502" cy="134064"/>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70C0"/>
                </a:solidFill>
                <a:ln w="10795" cap="flat" cmpd="sng" algn="ctr">
                  <a:noFill/>
                  <a:prstDash val="solid"/>
                  <a:headEnd type="none" w="med" len="med"/>
                  <a:tailEnd type="none" w="med" len="med"/>
                </a:ln>
                <a:effectLst/>
              </p:spPr>
              <p:txBody>
                <a:bodyPr rot="0" spcFirstLastPara="0" vertOverflow="overflow" horzOverflow="overflow" vert="horz" wrap="square" lIns="182706" tIns="146165" rIns="182706" bIns="146165" numCol="1" spcCol="0" rtlCol="0" fromWordArt="0" anchor="t" anchorCtr="0" forceAA="0" compatLnSpc="1">
                  <a:prstTxWarp prst="textNoShape">
                    <a:avLst/>
                  </a:prstTxWarp>
                  <a:noAutofit/>
                </a:bodyPr>
                <a:lstStyle/>
                <a:p>
                  <a:pPr marL="0" marR="0" lvl="0" indent="0" algn="ctr" defTabSz="913111" rtl="0" eaLnBrk="1" fontAlgn="base" latinLnBrk="0" hangingPunct="1">
                    <a:lnSpc>
                      <a:spcPct val="90000"/>
                    </a:lnSpc>
                    <a:spcBef>
                      <a:spcPct val="0"/>
                    </a:spcBef>
                    <a:spcAft>
                      <a:spcPct val="0"/>
                    </a:spcAft>
                    <a:buClrTx/>
                    <a:buSzTx/>
                    <a:buFontTx/>
                    <a:buNone/>
                    <a:tabLst/>
                    <a:defRPr/>
                  </a:pPr>
                  <a:endParaRPr kumimoji="0" lang="en-US" sz="1998" b="0" i="0" u="none" strike="noStrike" kern="0" cap="none" spc="-50" normalizeH="0" baseline="0" noProof="0">
                    <a:ln>
                      <a:noFill/>
                    </a:ln>
                    <a:gradFill>
                      <a:gsLst>
                        <a:gs pos="1250">
                          <a:srgbClr val="EFEFEF"/>
                        </a:gs>
                        <a:gs pos="10417">
                          <a:srgbClr val="EFEFEF"/>
                        </a:gs>
                      </a:gsLst>
                      <a:lin ang="5400000" scaled="0"/>
                    </a:gradFill>
                    <a:effectLst/>
                    <a:uLnTx/>
                    <a:uFillTx/>
                    <a:latin typeface="Segoe UI Light"/>
                    <a:ea typeface="+mn-ea"/>
                    <a:cs typeface="+mn-cs"/>
                  </a:endParaRPr>
                </a:p>
              </p:txBody>
            </p:sp>
          </p:grpSp>
        </p:grpSp>
        <p:sp>
          <p:nvSpPr>
            <p:cNvPr id="321" name="money_2" title="Icon of a dollar sign with an arrow around it pointing clockwise">
              <a:extLst>
                <a:ext uri="{FF2B5EF4-FFF2-40B4-BE49-F238E27FC236}">
                  <a16:creationId xmlns:a16="http://schemas.microsoft.com/office/drawing/2014/main" id="{D8A00BC6-1FCF-448B-A4FE-DF0DB94A5AC0}"/>
                </a:ext>
              </a:extLst>
            </p:cNvPr>
            <p:cNvSpPr>
              <a:spLocks noChangeAspect="1" noEditPoints="1"/>
            </p:cNvSpPr>
            <p:nvPr/>
          </p:nvSpPr>
          <p:spPr bwMode="auto">
            <a:xfrm>
              <a:off x="7606732" y="5677627"/>
              <a:ext cx="182991" cy="192941"/>
            </a:xfrm>
            <a:custGeom>
              <a:avLst/>
              <a:gdLst>
                <a:gd name="T0" fmla="*/ 307 w 307"/>
                <a:gd name="T1" fmla="*/ 163 h 326"/>
                <a:gd name="T2" fmla="*/ 282 w 307"/>
                <a:gd name="T3" fmla="*/ 244 h 326"/>
                <a:gd name="T4" fmla="*/ 82 w 307"/>
                <a:gd name="T5" fmla="*/ 281 h 326"/>
                <a:gd name="T6" fmla="*/ 45 w 307"/>
                <a:gd name="T7" fmla="*/ 82 h 326"/>
                <a:gd name="T8" fmla="*/ 245 w 307"/>
                <a:gd name="T9" fmla="*/ 45 h 326"/>
                <a:gd name="T10" fmla="*/ 297 w 307"/>
                <a:gd name="T11" fmla="*/ 110 h 326"/>
                <a:gd name="T12" fmla="*/ 257 w 307"/>
                <a:gd name="T13" fmla="*/ 99 h 326"/>
                <a:gd name="T14" fmla="*/ 297 w 307"/>
                <a:gd name="T15" fmla="*/ 109 h 326"/>
                <a:gd name="T16" fmla="*/ 307 w 307"/>
                <a:gd name="T17" fmla="*/ 70 h 326"/>
                <a:gd name="T18" fmla="*/ 126 w 307"/>
                <a:gd name="T19" fmla="*/ 199 h 326"/>
                <a:gd name="T20" fmla="*/ 182 w 307"/>
                <a:gd name="T21" fmla="*/ 199 h 326"/>
                <a:gd name="T22" fmla="*/ 202 w 307"/>
                <a:gd name="T23" fmla="*/ 179 h 326"/>
                <a:gd name="T24" fmla="*/ 182 w 307"/>
                <a:gd name="T25" fmla="*/ 158 h 326"/>
                <a:gd name="T26" fmla="*/ 147 w 307"/>
                <a:gd name="T27" fmla="*/ 158 h 326"/>
                <a:gd name="T28" fmla="*/ 126 w 307"/>
                <a:gd name="T29" fmla="*/ 137 h 326"/>
                <a:gd name="T30" fmla="*/ 147 w 307"/>
                <a:gd name="T31" fmla="*/ 117 h 326"/>
                <a:gd name="T32" fmla="*/ 201 w 307"/>
                <a:gd name="T33" fmla="*/ 117 h 326"/>
                <a:gd name="T34" fmla="*/ 164 w 307"/>
                <a:gd name="T35" fmla="*/ 88 h 326"/>
                <a:gd name="T36" fmla="*/ 164 w 307"/>
                <a:gd name="T37" fmla="*/ 22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7" h="326">
                  <a:moveTo>
                    <a:pt x="307" y="163"/>
                  </a:moveTo>
                  <a:cubicBezTo>
                    <a:pt x="307" y="191"/>
                    <a:pt x="299" y="219"/>
                    <a:pt x="282" y="244"/>
                  </a:cubicBezTo>
                  <a:cubicBezTo>
                    <a:pt x="237" y="310"/>
                    <a:pt x="148" y="326"/>
                    <a:pt x="82" y="281"/>
                  </a:cubicBezTo>
                  <a:cubicBezTo>
                    <a:pt x="17" y="236"/>
                    <a:pt x="0" y="147"/>
                    <a:pt x="45" y="82"/>
                  </a:cubicBezTo>
                  <a:cubicBezTo>
                    <a:pt x="90" y="16"/>
                    <a:pt x="179" y="0"/>
                    <a:pt x="245" y="45"/>
                  </a:cubicBezTo>
                  <a:cubicBezTo>
                    <a:pt x="269" y="61"/>
                    <a:pt x="287" y="84"/>
                    <a:pt x="297" y="110"/>
                  </a:cubicBezTo>
                  <a:moveTo>
                    <a:pt x="257" y="99"/>
                  </a:moveTo>
                  <a:cubicBezTo>
                    <a:pt x="297" y="109"/>
                    <a:pt x="297" y="109"/>
                    <a:pt x="297" y="109"/>
                  </a:cubicBezTo>
                  <a:cubicBezTo>
                    <a:pt x="307" y="70"/>
                    <a:pt x="307" y="70"/>
                    <a:pt x="307" y="70"/>
                  </a:cubicBezTo>
                  <a:moveTo>
                    <a:pt x="126" y="199"/>
                  </a:moveTo>
                  <a:cubicBezTo>
                    <a:pt x="182" y="199"/>
                    <a:pt x="182" y="199"/>
                    <a:pt x="182" y="199"/>
                  </a:cubicBezTo>
                  <a:cubicBezTo>
                    <a:pt x="193" y="199"/>
                    <a:pt x="202" y="190"/>
                    <a:pt x="202" y="179"/>
                  </a:cubicBezTo>
                  <a:cubicBezTo>
                    <a:pt x="202" y="168"/>
                    <a:pt x="193" y="158"/>
                    <a:pt x="182" y="158"/>
                  </a:cubicBezTo>
                  <a:cubicBezTo>
                    <a:pt x="147" y="158"/>
                    <a:pt x="147" y="158"/>
                    <a:pt x="147" y="158"/>
                  </a:cubicBezTo>
                  <a:cubicBezTo>
                    <a:pt x="136" y="158"/>
                    <a:pt x="126" y="148"/>
                    <a:pt x="126" y="137"/>
                  </a:cubicBezTo>
                  <a:cubicBezTo>
                    <a:pt x="126" y="126"/>
                    <a:pt x="136" y="117"/>
                    <a:pt x="147" y="117"/>
                  </a:cubicBezTo>
                  <a:cubicBezTo>
                    <a:pt x="201" y="117"/>
                    <a:pt x="201" y="117"/>
                    <a:pt x="201" y="117"/>
                  </a:cubicBezTo>
                  <a:moveTo>
                    <a:pt x="164" y="88"/>
                  </a:moveTo>
                  <a:cubicBezTo>
                    <a:pt x="164" y="226"/>
                    <a:pt x="164" y="226"/>
                    <a:pt x="164" y="226"/>
                  </a:cubicBezTo>
                </a:path>
              </a:pathLst>
            </a:custGeom>
            <a:no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grpSp>
      <p:grpSp>
        <p:nvGrpSpPr>
          <p:cNvPr id="15" name="Group 14">
            <a:extLst>
              <a:ext uri="{FF2B5EF4-FFF2-40B4-BE49-F238E27FC236}">
                <a16:creationId xmlns:a16="http://schemas.microsoft.com/office/drawing/2014/main" id="{9810F9C4-C79F-49C8-8332-AC91F6885937}"/>
              </a:ext>
            </a:extLst>
          </p:cNvPr>
          <p:cNvGrpSpPr/>
          <p:nvPr/>
        </p:nvGrpSpPr>
        <p:grpSpPr>
          <a:xfrm>
            <a:off x="8286291" y="5426687"/>
            <a:ext cx="769392" cy="608251"/>
            <a:chOff x="8286291" y="5664681"/>
            <a:chExt cx="769392" cy="608251"/>
          </a:xfrm>
        </p:grpSpPr>
        <p:sp>
          <p:nvSpPr>
            <p:cNvPr id="323" name="IoT" title="Icon of five circles that all connect to a center circle">
              <a:extLst>
                <a:ext uri="{FF2B5EF4-FFF2-40B4-BE49-F238E27FC236}">
                  <a16:creationId xmlns:a16="http://schemas.microsoft.com/office/drawing/2014/main" id="{437BCAFD-7F09-49C5-A010-6959D73C8676}"/>
                </a:ext>
              </a:extLst>
            </p:cNvPr>
            <p:cNvSpPr>
              <a:spLocks noChangeAspect="1" noEditPoints="1"/>
            </p:cNvSpPr>
            <p:nvPr/>
          </p:nvSpPr>
          <p:spPr bwMode="auto">
            <a:xfrm>
              <a:off x="8443877" y="5664681"/>
              <a:ext cx="365760" cy="366346"/>
            </a:xfrm>
            <a:custGeom>
              <a:avLst/>
              <a:gdLst>
                <a:gd name="T0" fmla="*/ 235 w 352"/>
                <a:gd name="T1" fmla="*/ 176 h 352"/>
                <a:gd name="T2" fmla="*/ 176 w 352"/>
                <a:gd name="T3" fmla="*/ 235 h 352"/>
                <a:gd name="T4" fmla="*/ 117 w 352"/>
                <a:gd name="T5" fmla="*/ 176 h 352"/>
                <a:gd name="T6" fmla="*/ 176 w 352"/>
                <a:gd name="T7" fmla="*/ 117 h 352"/>
                <a:gd name="T8" fmla="*/ 235 w 352"/>
                <a:gd name="T9" fmla="*/ 176 h 352"/>
                <a:gd name="T10" fmla="*/ 270 w 352"/>
                <a:gd name="T11" fmla="*/ 0 h 352"/>
                <a:gd name="T12" fmla="*/ 235 w 352"/>
                <a:gd name="T13" fmla="*/ 35 h 352"/>
                <a:gd name="T14" fmla="*/ 270 w 352"/>
                <a:gd name="T15" fmla="*/ 70 h 352"/>
                <a:gd name="T16" fmla="*/ 305 w 352"/>
                <a:gd name="T17" fmla="*/ 35 h 352"/>
                <a:gd name="T18" fmla="*/ 270 w 352"/>
                <a:gd name="T19" fmla="*/ 0 h 352"/>
                <a:gd name="T20" fmla="*/ 82 w 352"/>
                <a:gd name="T21" fmla="*/ 23 h 352"/>
                <a:gd name="T22" fmla="*/ 47 w 352"/>
                <a:gd name="T23" fmla="*/ 59 h 352"/>
                <a:gd name="T24" fmla="*/ 82 w 352"/>
                <a:gd name="T25" fmla="*/ 94 h 352"/>
                <a:gd name="T26" fmla="*/ 117 w 352"/>
                <a:gd name="T27" fmla="*/ 59 h 352"/>
                <a:gd name="T28" fmla="*/ 82 w 352"/>
                <a:gd name="T29" fmla="*/ 23 h 352"/>
                <a:gd name="T30" fmla="*/ 35 w 352"/>
                <a:gd name="T31" fmla="*/ 211 h 352"/>
                <a:gd name="T32" fmla="*/ 0 w 352"/>
                <a:gd name="T33" fmla="*/ 246 h 352"/>
                <a:gd name="T34" fmla="*/ 35 w 352"/>
                <a:gd name="T35" fmla="*/ 282 h 352"/>
                <a:gd name="T36" fmla="*/ 70 w 352"/>
                <a:gd name="T37" fmla="*/ 246 h 352"/>
                <a:gd name="T38" fmla="*/ 35 w 352"/>
                <a:gd name="T39" fmla="*/ 211 h 352"/>
                <a:gd name="T40" fmla="*/ 223 w 352"/>
                <a:gd name="T41" fmla="*/ 282 h 352"/>
                <a:gd name="T42" fmla="*/ 188 w 352"/>
                <a:gd name="T43" fmla="*/ 317 h 352"/>
                <a:gd name="T44" fmla="*/ 223 w 352"/>
                <a:gd name="T45" fmla="*/ 352 h 352"/>
                <a:gd name="T46" fmla="*/ 258 w 352"/>
                <a:gd name="T47" fmla="*/ 317 h 352"/>
                <a:gd name="T48" fmla="*/ 223 w 352"/>
                <a:gd name="T49" fmla="*/ 282 h 352"/>
                <a:gd name="T50" fmla="*/ 317 w 352"/>
                <a:gd name="T51" fmla="*/ 164 h 352"/>
                <a:gd name="T52" fmla="*/ 282 w 352"/>
                <a:gd name="T53" fmla="*/ 199 h 352"/>
                <a:gd name="T54" fmla="*/ 317 w 352"/>
                <a:gd name="T55" fmla="*/ 235 h 352"/>
                <a:gd name="T56" fmla="*/ 352 w 352"/>
                <a:gd name="T57" fmla="*/ 199 h 352"/>
                <a:gd name="T58" fmla="*/ 317 w 352"/>
                <a:gd name="T59" fmla="*/ 164 h 352"/>
                <a:gd name="T60" fmla="*/ 250 w 352"/>
                <a:gd name="T61" fmla="*/ 64 h 352"/>
                <a:gd name="T62" fmla="*/ 209 w 352"/>
                <a:gd name="T63" fmla="*/ 127 h 352"/>
                <a:gd name="T64" fmla="*/ 139 w 352"/>
                <a:gd name="T65" fmla="*/ 130 h 352"/>
                <a:gd name="T66" fmla="*/ 104 w 352"/>
                <a:gd name="T67" fmla="*/ 86 h 352"/>
                <a:gd name="T68" fmla="*/ 67 w 352"/>
                <a:gd name="T69" fmla="*/ 231 h 352"/>
                <a:gd name="T70" fmla="*/ 124 w 352"/>
                <a:gd name="T71" fmla="*/ 202 h 352"/>
                <a:gd name="T72" fmla="*/ 212 w 352"/>
                <a:gd name="T73" fmla="*/ 283 h 352"/>
                <a:gd name="T74" fmla="*/ 195 w 352"/>
                <a:gd name="T75" fmla="*/ 232 h 352"/>
                <a:gd name="T76" fmla="*/ 234 w 352"/>
                <a:gd name="T77" fmla="*/ 186 h 352"/>
                <a:gd name="T78" fmla="*/ 282 w 352"/>
                <a:gd name="T79" fmla="*/ 19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2" h="352">
                  <a:moveTo>
                    <a:pt x="235" y="176"/>
                  </a:moveTo>
                  <a:cubicBezTo>
                    <a:pt x="235" y="208"/>
                    <a:pt x="208" y="235"/>
                    <a:pt x="176" y="235"/>
                  </a:cubicBezTo>
                  <a:cubicBezTo>
                    <a:pt x="144" y="235"/>
                    <a:pt x="117" y="208"/>
                    <a:pt x="117" y="176"/>
                  </a:cubicBezTo>
                  <a:cubicBezTo>
                    <a:pt x="117" y="144"/>
                    <a:pt x="144" y="117"/>
                    <a:pt x="176" y="117"/>
                  </a:cubicBezTo>
                  <a:cubicBezTo>
                    <a:pt x="208" y="117"/>
                    <a:pt x="235" y="144"/>
                    <a:pt x="235" y="176"/>
                  </a:cubicBezTo>
                  <a:close/>
                  <a:moveTo>
                    <a:pt x="270" y="0"/>
                  </a:moveTo>
                  <a:cubicBezTo>
                    <a:pt x="250" y="0"/>
                    <a:pt x="235" y="16"/>
                    <a:pt x="235" y="35"/>
                  </a:cubicBezTo>
                  <a:cubicBezTo>
                    <a:pt x="235" y="55"/>
                    <a:pt x="250" y="70"/>
                    <a:pt x="270" y="70"/>
                  </a:cubicBezTo>
                  <a:cubicBezTo>
                    <a:pt x="289" y="70"/>
                    <a:pt x="305" y="55"/>
                    <a:pt x="305" y="35"/>
                  </a:cubicBezTo>
                  <a:cubicBezTo>
                    <a:pt x="305" y="16"/>
                    <a:pt x="289" y="0"/>
                    <a:pt x="270" y="0"/>
                  </a:cubicBezTo>
                  <a:close/>
                  <a:moveTo>
                    <a:pt x="82" y="23"/>
                  </a:moveTo>
                  <a:cubicBezTo>
                    <a:pt x="63" y="23"/>
                    <a:pt x="47" y="39"/>
                    <a:pt x="47" y="59"/>
                  </a:cubicBezTo>
                  <a:cubicBezTo>
                    <a:pt x="47" y="78"/>
                    <a:pt x="63" y="94"/>
                    <a:pt x="82" y="94"/>
                  </a:cubicBezTo>
                  <a:cubicBezTo>
                    <a:pt x="102" y="94"/>
                    <a:pt x="117" y="78"/>
                    <a:pt x="117" y="59"/>
                  </a:cubicBezTo>
                  <a:cubicBezTo>
                    <a:pt x="117" y="39"/>
                    <a:pt x="102" y="23"/>
                    <a:pt x="82" y="23"/>
                  </a:cubicBezTo>
                  <a:close/>
                  <a:moveTo>
                    <a:pt x="35" y="211"/>
                  </a:moveTo>
                  <a:cubicBezTo>
                    <a:pt x="16" y="211"/>
                    <a:pt x="0" y="227"/>
                    <a:pt x="0" y="246"/>
                  </a:cubicBezTo>
                  <a:cubicBezTo>
                    <a:pt x="0" y="266"/>
                    <a:pt x="16" y="282"/>
                    <a:pt x="35" y="282"/>
                  </a:cubicBezTo>
                  <a:cubicBezTo>
                    <a:pt x="55" y="282"/>
                    <a:pt x="70" y="266"/>
                    <a:pt x="70" y="246"/>
                  </a:cubicBezTo>
                  <a:cubicBezTo>
                    <a:pt x="70" y="227"/>
                    <a:pt x="55" y="211"/>
                    <a:pt x="35" y="211"/>
                  </a:cubicBezTo>
                  <a:close/>
                  <a:moveTo>
                    <a:pt x="223" y="282"/>
                  </a:moveTo>
                  <a:cubicBezTo>
                    <a:pt x="203" y="282"/>
                    <a:pt x="188" y="297"/>
                    <a:pt x="188" y="317"/>
                  </a:cubicBezTo>
                  <a:cubicBezTo>
                    <a:pt x="188" y="336"/>
                    <a:pt x="203" y="352"/>
                    <a:pt x="223" y="352"/>
                  </a:cubicBezTo>
                  <a:cubicBezTo>
                    <a:pt x="242" y="352"/>
                    <a:pt x="258" y="336"/>
                    <a:pt x="258" y="317"/>
                  </a:cubicBezTo>
                  <a:cubicBezTo>
                    <a:pt x="258" y="297"/>
                    <a:pt x="242" y="282"/>
                    <a:pt x="223" y="282"/>
                  </a:cubicBezTo>
                  <a:close/>
                  <a:moveTo>
                    <a:pt x="317" y="164"/>
                  </a:moveTo>
                  <a:cubicBezTo>
                    <a:pt x="297" y="164"/>
                    <a:pt x="282" y="180"/>
                    <a:pt x="282" y="199"/>
                  </a:cubicBezTo>
                  <a:cubicBezTo>
                    <a:pt x="282" y="219"/>
                    <a:pt x="297" y="235"/>
                    <a:pt x="317" y="235"/>
                  </a:cubicBezTo>
                  <a:cubicBezTo>
                    <a:pt x="336" y="235"/>
                    <a:pt x="352" y="219"/>
                    <a:pt x="352" y="199"/>
                  </a:cubicBezTo>
                  <a:cubicBezTo>
                    <a:pt x="352" y="180"/>
                    <a:pt x="336" y="164"/>
                    <a:pt x="317" y="164"/>
                  </a:cubicBezTo>
                  <a:close/>
                  <a:moveTo>
                    <a:pt x="250" y="64"/>
                  </a:moveTo>
                  <a:cubicBezTo>
                    <a:pt x="209" y="127"/>
                    <a:pt x="209" y="127"/>
                    <a:pt x="209" y="127"/>
                  </a:cubicBezTo>
                  <a:moveTo>
                    <a:pt x="139" y="130"/>
                  </a:moveTo>
                  <a:cubicBezTo>
                    <a:pt x="104" y="86"/>
                    <a:pt x="104" y="86"/>
                    <a:pt x="104" y="86"/>
                  </a:cubicBezTo>
                  <a:moveTo>
                    <a:pt x="67" y="231"/>
                  </a:moveTo>
                  <a:cubicBezTo>
                    <a:pt x="124" y="202"/>
                    <a:pt x="124" y="202"/>
                    <a:pt x="124" y="202"/>
                  </a:cubicBezTo>
                  <a:moveTo>
                    <a:pt x="212" y="283"/>
                  </a:moveTo>
                  <a:cubicBezTo>
                    <a:pt x="195" y="232"/>
                    <a:pt x="195" y="232"/>
                    <a:pt x="195" y="232"/>
                  </a:cubicBezTo>
                  <a:moveTo>
                    <a:pt x="234" y="186"/>
                  </a:moveTo>
                  <a:cubicBezTo>
                    <a:pt x="282" y="194"/>
                    <a:pt x="282" y="194"/>
                    <a:pt x="282" y="194"/>
                  </a:cubicBezTo>
                </a:path>
              </a:pathLst>
            </a:custGeom>
            <a:noFill/>
            <a:ln w="12700" cap="sq">
              <a:solidFill>
                <a:schemeClr val="accent1"/>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nvGrpSpPr>
            <p:cNvPr id="8" name="Group 7">
              <a:extLst>
                <a:ext uri="{FF2B5EF4-FFF2-40B4-BE49-F238E27FC236}">
                  <a16:creationId xmlns:a16="http://schemas.microsoft.com/office/drawing/2014/main" id="{5EF6EF09-9842-42E9-A475-7531D3143E68}"/>
                </a:ext>
              </a:extLst>
            </p:cNvPr>
            <p:cNvGrpSpPr/>
            <p:nvPr/>
          </p:nvGrpSpPr>
          <p:grpSpPr>
            <a:xfrm>
              <a:off x="8286291" y="6019187"/>
              <a:ext cx="263113" cy="252728"/>
              <a:chOff x="8685564" y="6019187"/>
              <a:chExt cx="263113" cy="252728"/>
            </a:xfrm>
          </p:grpSpPr>
          <p:sp>
            <p:nvSpPr>
              <p:cNvPr id="331" name="Database_EFC7" title="Icon of a cylinder">
                <a:extLst>
                  <a:ext uri="{FF2B5EF4-FFF2-40B4-BE49-F238E27FC236}">
                    <a16:creationId xmlns:a16="http://schemas.microsoft.com/office/drawing/2014/main" id="{35A66A46-A019-4CCC-A32A-A1DBB3DB3653}"/>
                  </a:ext>
                </a:extLst>
              </p:cNvPr>
              <p:cNvSpPr>
                <a:spLocks noChangeAspect="1" noEditPoints="1"/>
              </p:cNvSpPr>
              <p:nvPr/>
            </p:nvSpPr>
            <p:spPr bwMode="auto">
              <a:xfrm>
                <a:off x="8685564" y="6061437"/>
                <a:ext cx="114858" cy="149297"/>
              </a:xfrm>
              <a:custGeom>
                <a:avLst/>
                <a:gdLst>
                  <a:gd name="T0" fmla="*/ 2470 w 2511"/>
                  <a:gd name="T1" fmla="*/ 627 h 3264"/>
                  <a:gd name="T2" fmla="*/ 2511 w 2511"/>
                  <a:gd name="T3" fmla="*/ 627 h 3264"/>
                  <a:gd name="T4" fmla="*/ 2511 w 2511"/>
                  <a:gd name="T5" fmla="*/ 2762 h 3264"/>
                  <a:gd name="T6" fmla="*/ 1255 w 2511"/>
                  <a:gd name="T7" fmla="*/ 3264 h 3264"/>
                  <a:gd name="T8" fmla="*/ 0 w 2511"/>
                  <a:gd name="T9" fmla="*/ 2762 h 3264"/>
                  <a:gd name="T10" fmla="*/ 0 w 2511"/>
                  <a:gd name="T11" fmla="*/ 627 h 3264"/>
                  <a:gd name="T12" fmla="*/ 41 w 2511"/>
                  <a:gd name="T13" fmla="*/ 627 h 3264"/>
                  <a:gd name="T14" fmla="*/ 1255 w 2511"/>
                  <a:gd name="T15" fmla="*/ 1004 h 3264"/>
                  <a:gd name="T16" fmla="*/ 2470 w 2511"/>
                  <a:gd name="T17" fmla="*/ 627 h 3264"/>
                  <a:gd name="T18" fmla="*/ 1255 w 2511"/>
                  <a:gd name="T19" fmla="*/ 0 h 3264"/>
                  <a:gd name="T20" fmla="*/ 0 w 2511"/>
                  <a:gd name="T21" fmla="*/ 502 h 3264"/>
                  <a:gd name="T22" fmla="*/ 1255 w 2511"/>
                  <a:gd name="T23" fmla="*/ 1004 h 3264"/>
                  <a:gd name="T24" fmla="*/ 2511 w 2511"/>
                  <a:gd name="T25" fmla="*/ 502 h 3264"/>
                  <a:gd name="T26" fmla="*/ 1255 w 2511"/>
                  <a:gd name="T27" fmla="*/ 0 h 3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1" h="3264">
                    <a:moveTo>
                      <a:pt x="2470" y="627"/>
                    </a:moveTo>
                    <a:cubicBezTo>
                      <a:pt x="2511" y="627"/>
                      <a:pt x="2511" y="627"/>
                      <a:pt x="2511" y="627"/>
                    </a:cubicBezTo>
                    <a:cubicBezTo>
                      <a:pt x="2511" y="2762"/>
                      <a:pt x="2511" y="2762"/>
                      <a:pt x="2511" y="2762"/>
                    </a:cubicBezTo>
                    <a:cubicBezTo>
                      <a:pt x="2511" y="3040"/>
                      <a:pt x="1949" y="3264"/>
                      <a:pt x="1255" y="3264"/>
                    </a:cubicBezTo>
                    <a:cubicBezTo>
                      <a:pt x="562" y="3264"/>
                      <a:pt x="0" y="3040"/>
                      <a:pt x="0" y="2762"/>
                    </a:cubicBezTo>
                    <a:cubicBezTo>
                      <a:pt x="0" y="627"/>
                      <a:pt x="0" y="627"/>
                      <a:pt x="0" y="627"/>
                    </a:cubicBezTo>
                    <a:cubicBezTo>
                      <a:pt x="41" y="627"/>
                      <a:pt x="41" y="627"/>
                      <a:pt x="41" y="627"/>
                    </a:cubicBezTo>
                    <a:cubicBezTo>
                      <a:pt x="180" y="844"/>
                      <a:pt x="671" y="1004"/>
                      <a:pt x="1255" y="1004"/>
                    </a:cubicBezTo>
                    <a:cubicBezTo>
                      <a:pt x="1840" y="1004"/>
                      <a:pt x="2330" y="844"/>
                      <a:pt x="2470" y="627"/>
                    </a:cubicBezTo>
                    <a:close/>
                    <a:moveTo>
                      <a:pt x="1255" y="0"/>
                    </a:moveTo>
                    <a:cubicBezTo>
                      <a:pt x="562" y="0"/>
                      <a:pt x="0" y="224"/>
                      <a:pt x="0" y="502"/>
                    </a:cubicBezTo>
                    <a:cubicBezTo>
                      <a:pt x="0" y="779"/>
                      <a:pt x="562" y="1004"/>
                      <a:pt x="1255" y="1004"/>
                    </a:cubicBezTo>
                    <a:cubicBezTo>
                      <a:pt x="1949" y="1004"/>
                      <a:pt x="2511" y="779"/>
                      <a:pt x="2511" y="502"/>
                    </a:cubicBezTo>
                    <a:cubicBezTo>
                      <a:pt x="2511" y="224"/>
                      <a:pt x="1949" y="0"/>
                      <a:pt x="1255" y="0"/>
                    </a:cubicBezTo>
                    <a:close/>
                  </a:path>
                </a:pathLst>
              </a:custGeom>
              <a:noFill/>
              <a:ln w="1270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332" name="Database_EFC7" title="Icon of a cylinder">
                <a:extLst>
                  <a:ext uri="{FF2B5EF4-FFF2-40B4-BE49-F238E27FC236}">
                    <a16:creationId xmlns:a16="http://schemas.microsoft.com/office/drawing/2014/main" id="{E932A1AB-0983-4CD4-AC16-A2B595AF1743}"/>
                  </a:ext>
                </a:extLst>
              </p:cNvPr>
              <p:cNvSpPr>
                <a:spLocks noChangeAspect="1" noEditPoints="1"/>
              </p:cNvSpPr>
              <p:nvPr/>
            </p:nvSpPr>
            <p:spPr bwMode="auto">
              <a:xfrm>
                <a:off x="8833819" y="6058518"/>
                <a:ext cx="114858" cy="149297"/>
              </a:xfrm>
              <a:custGeom>
                <a:avLst/>
                <a:gdLst>
                  <a:gd name="T0" fmla="*/ 2470 w 2511"/>
                  <a:gd name="T1" fmla="*/ 627 h 3264"/>
                  <a:gd name="T2" fmla="*/ 2511 w 2511"/>
                  <a:gd name="T3" fmla="*/ 627 h 3264"/>
                  <a:gd name="T4" fmla="*/ 2511 w 2511"/>
                  <a:gd name="T5" fmla="*/ 2762 h 3264"/>
                  <a:gd name="T6" fmla="*/ 1255 w 2511"/>
                  <a:gd name="T7" fmla="*/ 3264 h 3264"/>
                  <a:gd name="T8" fmla="*/ 0 w 2511"/>
                  <a:gd name="T9" fmla="*/ 2762 h 3264"/>
                  <a:gd name="T10" fmla="*/ 0 w 2511"/>
                  <a:gd name="T11" fmla="*/ 627 h 3264"/>
                  <a:gd name="T12" fmla="*/ 41 w 2511"/>
                  <a:gd name="T13" fmla="*/ 627 h 3264"/>
                  <a:gd name="T14" fmla="*/ 1255 w 2511"/>
                  <a:gd name="T15" fmla="*/ 1004 h 3264"/>
                  <a:gd name="T16" fmla="*/ 2470 w 2511"/>
                  <a:gd name="T17" fmla="*/ 627 h 3264"/>
                  <a:gd name="T18" fmla="*/ 1255 w 2511"/>
                  <a:gd name="T19" fmla="*/ 0 h 3264"/>
                  <a:gd name="T20" fmla="*/ 0 w 2511"/>
                  <a:gd name="T21" fmla="*/ 502 h 3264"/>
                  <a:gd name="T22" fmla="*/ 1255 w 2511"/>
                  <a:gd name="T23" fmla="*/ 1004 h 3264"/>
                  <a:gd name="T24" fmla="*/ 2511 w 2511"/>
                  <a:gd name="T25" fmla="*/ 502 h 3264"/>
                  <a:gd name="T26" fmla="*/ 1255 w 2511"/>
                  <a:gd name="T27" fmla="*/ 0 h 3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1" h="3264">
                    <a:moveTo>
                      <a:pt x="2470" y="627"/>
                    </a:moveTo>
                    <a:cubicBezTo>
                      <a:pt x="2511" y="627"/>
                      <a:pt x="2511" y="627"/>
                      <a:pt x="2511" y="627"/>
                    </a:cubicBezTo>
                    <a:cubicBezTo>
                      <a:pt x="2511" y="2762"/>
                      <a:pt x="2511" y="2762"/>
                      <a:pt x="2511" y="2762"/>
                    </a:cubicBezTo>
                    <a:cubicBezTo>
                      <a:pt x="2511" y="3040"/>
                      <a:pt x="1949" y="3264"/>
                      <a:pt x="1255" y="3264"/>
                    </a:cubicBezTo>
                    <a:cubicBezTo>
                      <a:pt x="562" y="3264"/>
                      <a:pt x="0" y="3040"/>
                      <a:pt x="0" y="2762"/>
                    </a:cubicBezTo>
                    <a:cubicBezTo>
                      <a:pt x="0" y="627"/>
                      <a:pt x="0" y="627"/>
                      <a:pt x="0" y="627"/>
                    </a:cubicBezTo>
                    <a:cubicBezTo>
                      <a:pt x="41" y="627"/>
                      <a:pt x="41" y="627"/>
                      <a:pt x="41" y="627"/>
                    </a:cubicBezTo>
                    <a:cubicBezTo>
                      <a:pt x="180" y="844"/>
                      <a:pt x="671" y="1004"/>
                      <a:pt x="1255" y="1004"/>
                    </a:cubicBezTo>
                    <a:cubicBezTo>
                      <a:pt x="1840" y="1004"/>
                      <a:pt x="2330" y="844"/>
                      <a:pt x="2470" y="627"/>
                    </a:cubicBezTo>
                    <a:close/>
                    <a:moveTo>
                      <a:pt x="1255" y="0"/>
                    </a:moveTo>
                    <a:cubicBezTo>
                      <a:pt x="562" y="0"/>
                      <a:pt x="0" y="224"/>
                      <a:pt x="0" y="502"/>
                    </a:cubicBezTo>
                    <a:cubicBezTo>
                      <a:pt x="0" y="779"/>
                      <a:pt x="562" y="1004"/>
                      <a:pt x="1255" y="1004"/>
                    </a:cubicBezTo>
                    <a:cubicBezTo>
                      <a:pt x="1949" y="1004"/>
                      <a:pt x="2511" y="779"/>
                      <a:pt x="2511" y="502"/>
                    </a:cubicBezTo>
                    <a:cubicBezTo>
                      <a:pt x="2511" y="224"/>
                      <a:pt x="1949" y="0"/>
                      <a:pt x="1255" y="0"/>
                    </a:cubicBezTo>
                    <a:close/>
                  </a:path>
                </a:pathLst>
              </a:custGeom>
              <a:solidFill>
                <a:schemeClr val="bg1"/>
              </a:solidFill>
              <a:ln w="12700" cap="sq">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328" name="Database_EFC7" title="Icon of a cylinder">
                <a:extLst>
                  <a:ext uri="{FF2B5EF4-FFF2-40B4-BE49-F238E27FC236}">
                    <a16:creationId xmlns:a16="http://schemas.microsoft.com/office/drawing/2014/main" id="{3A1818FE-BA3D-43A8-9E07-0024AFC7805C}"/>
                  </a:ext>
                </a:extLst>
              </p:cNvPr>
              <p:cNvSpPr>
                <a:spLocks noChangeAspect="1" noEditPoints="1"/>
              </p:cNvSpPr>
              <p:nvPr/>
            </p:nvSpPr>
            <p:spPr bwMode="auto">
              <a:xfrm>
                <a:off x="8769591" y="6122618"/>
                <a:ext cx="114858" cy="149297"/>
              </a:xfrm>
              <a:custGeom>
                <a:avLst/>
                <a:gdLst>
                  <a:gd name="T0" fmla="*/ 2470 w 2511"/>
                  <a:gd name="T1" fmla="*/ 627 h 3264"/>
                  <a:gd name="T2" fmla="*/ 2511 w 2511"/>
                  <a:gd name="T3" fmla="*/ 627 h 3264"/>
                  <a:gd name="T4" fmla="*/ 2511 w 2511"/>
                  <a:gd name="T5" fmla="*/ 2762 h 3264"/>
                  <a:gd name="T6" fmla="*/ 1255 w 2511"/>
                  <a:gd name="T7" fmla="*/ 3264 h 3264"/>
                  <a:gd name="T8" fmla="*/ 0 w 2511"/>
                  <a:gd name="T9" fmla="*/ 2762 h 3264"/>
                  <a:gd name="T10" fmla="*/ 0 w 2511"/>
                  <a:gd name="T11" fmla="*/ 627 h 3264"/>
                  <a:gd name="T12" fmla="*/ 41 w 2511"/>
                  <a:gd name="T13" fmla="*/ 627 h 3264"/>
                  <a:gd name="T14" fmla="*/ 1255 w 2511"/>
                  <a:gd name="T15" fmla="*/ 1004 h 3264"/>
                  <a:gd name="T16" fmla="*/ 2470 w 2511"/>
                  <a:gd name="T17" fmla="*/ 627 h 3264"/>
                  <a:gd name="T18" fmla="*/ 1255 w 2511"/>
                  <a:gd name="T19" fmla="*/ 0 h 3264"/>
                  <a:gd name="T20" fmla="*/ 0 w 2511"/>
                  <a:gd name="T21" fmla="*/ 502 h 3264"/>
                  <a:gd name="T22" fmla="*/ 1255 w 2511"/>
                  <a:gd name="T23" fmla="*/ 1004 h 3264"/>
                  <a:gd name="T24" fmla="*/ 2511 w 2511"/>
                  <a:gd name="T25" fmla="*/ 502 h 3264"/>
                  <a:gd name="T26" fmla="*/ 1255 w 2511"/>
                  <a:gd name="T27" fmla="*/ 0 h 3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1" h="3264">
                    <a:moveTo>
                      <a:pt x="2470" y="627"/>
                    </a:moveTo>
                    <a:cubicBezTo>
                      <a:pt x="2511" y="627"/>
                      <a:pt x="2511" y="627"/>
                      <a:pt x="2511" y="627"/>
                    </a:cubicBezTo>
                    <a:cubicBezTo>
                      <a:pt x="2511" y="2762"/>
                      <a:pt x="2511" y="2762"/>
                      <a:pt x="2511" y="2762"/>
                    </a:cubicBezTo>
                    <a:cubicBezTo>
                      <a:pt x="2511" y="3040"/>
                      <a:pt x="1949" y="3264"/>
                      <a:pt x="1255" y="3264"/>
                    </a:cubicBezTo>
                    <a:cubicBezTo>
                      <a:pt x="562" y="3264"/>
                      <a:pt x="0" y="3040"/>
                      <a:pt x="0" y="2762"/>
                    </a:cubicBezTo>
                    <a:cubicBezTo>
                      <a:pt x="0" y="627"/>
                      <a:pt x="0" y="627"/>
                      <a:pt x="0" y="627"/>
                    </a:cubicBezTo>
                    <a:cubicBezTo>
                      <a:pt x="41" y="627"/>
                      <a:pt x="41" y="627"/>
                      <a:pt x="41" y="627"/>
                    </a:cubicBezTo>
                    <a:cubicBezTo>
                      <a:pt x="180" y="844"/>
                      <a:pt x="671" y="1004"/>
                      <a:pt x="1255" y="1004"/>
                    </a:cubicBezTo>
                    <a:cubicBezTo>
                      <a:pt x="1840" y="1004"/>
                      <a:pt x="2330" y="844"/>
                      <a:pt x="2470" y="627"/>
                    </a:cubicBezTo>
                    <a:close/>
                    <a:moveTo>
                      <a:pt x="1255" y="0"/>
                    </a:moveTo>
                    <a:cubicBezTo>
                      <a:pt x="562" y="0"/>
                      <a:pt x="0" y="224"/>
                      <a:pt x="0" y="502"/>
                    </a:cubicBezTo>
                    <a:cubicBezTo>
                      <a:pt x="0" y="779"/>
                      <a:pt x="562" y="1004"/>
                      <a:pt x="1255" y="1004"/>
                    </a:cubicBezTo>
                    <a:cubicBezTo>
                      <a:pt x="1949" y="1004"/>
                      <a:pt x="2511" y="779"/>
                      <a:pt x="2511" y="502"/>
                    </a:cubicBezTo>
                    <a:cubicBezTo>
                      <a:pt x="2511" y="224"/>
                      <a:pt x="1949" y="0"/>
                      <a:pt x="1255" y="0"/>
                    </a:cubicBezTo>
                    <a:close/>
                  </a:path>
                </a:pathLst>
              </a:custGeom>
              <a:solidFill>
                <a:schemeClr val="bg1"/>
              </a:solidFill>
              <a:ln w="12700" cap="sq">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330" name="Database_EFC7" title="Icon of a cylinder">
                <a:extLst>
                  <a:ext uri="{FF2B5EF4-FFF2-40B4-BE49-F238E27FC236}">
                    <a16:creationId xmlns:a16="http://schemas.microsoft.com/office/drawing/2014/main" id="{692C06AD-CCE8-42E4-BC87-4029A85052F7}"/>
                  </a:ext>
                </a:extLst>
              </p:cNvPr>
              <p:cNvSpPr>
                <a:spLocks noChangeAspect="1" noEditPoints="1"/>
              </p:cNvSpPr>
              <p:nvPr/>
            </p:nvSpPr>
            <p:spPr bwMode="auto">
              <a:xfrm>
                <a:off x="8769591" y="6019187"/>
                <a:ext cx="114858" cy="149297"/>
              </a:xfrm>
              <a:custGeom>
                <a:avLst/>
                <a:gdLst>
                  <a:gd name="T0" fmla="*/ 2470 w 2511"/>
                  <a:gd name="T1" fmla="*/ 627 h 3264"/>
                  <a:gd name="T2" fmla="*/ 2511 w 2511"/>
                  <a:gd name="T3" fmla="*/ 627 h 3264"/>
                  <a:gd name="T4" fmla="*/ 2511 w 2511"/>
                  <a:gd name="T5" fmla="*/ 2762 h 3264"/>
                  <a:gd name="T6" fmla="*/ 1255 w 2511"/>
                  <a:gd name="T7" fmla="*/ 3264 h 3264"/>
                  <a:gd name="T8" fmla="*/ 0 w 2511"/>
                  <a:gd name="T9" fmla="*/ 2762 h 3264"/>
                  <a:gd name="T10" fmla="*/ 0 w 2511"/>
                  <a:gd name="T11" fmla="*/ 627 h 3264"/>
                  <a:gd name="T12" fmla="*/ 41 w 2511"/>
                  <a:gd name="T13" fmla="*/ 627 h 3264"/>
                  <a:gd name="T14" fmla="*/ 1255 w 2511"/>
                  <a:gd name="T15" fmla="*/ 1004 h 3264"/>
                  <a:gd name="T16" fmla="*/ 2470 w 2511"/>
                  <a:gd name="T17" fmla="*/ 627 h 3264"/>
                  <a:gd name="T18" fmla="*/ 1255 w 2511"/>
                  <a:gd name="T19" fmla="*/ 0 h 3264"/>
                  <a:gd name="T20" fmla="*/ 0 w 2511"/>
                  <a:gd name="T21" fmla="*/ 502 h 3264"/>
                  <a:gd name="T22" fmla="*/ 1255 w 2511"/>
                  <a:gd name="T23" fmla="*/ 1004 h 3264"/>
                  <a:gd name="T24" fmla="*/ 2511 w 2511"/>
                  <a:gd name="T25" fmla="*/ 502 h 3264"/>
                  <a:gd name="T26" fmla="*/ 1255 w 2511"/>
                  <a:gd name="T27" fmla="*/ 0 h 3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1" h="3264">
                    <a:moveTo>
                      <a:pt x="2470" y="627"/>
                    </a:moveTo>
                    <a:cubicBezTo>
                      <a:pt x="2511" y="627"/>
                      <a:pt x="2511" y="627"/>
                      <a:pt x="2511" y="627"/>
                    </a:cubicBezTo>
                    <a:cubicBezTo>
                      <a:pt x="2511" y="2762"/>
                      <a:pt x="2511" y="2762"/>
                      <a:pt x="2511" y="2762"/>
                    </a:cubicBezTo>
                    <a:cubicBezTo>
                      <a:pt x="2511" y="3040"/>
                      <a:pt x="1949" y="3264"/>
                      <a:pt x="1255" y="3264"/>
                    </a:cubicBezTo>
                    <a:cubicBezTo>
                      <a:pt x="562" y="3264"/>
                      <a:pt x="0" y="3040"/>
                      <a:pt x="0" y="2762"/>
                    </a:cubicBezTo>
                    <a:cubicBezTo>
                      <a:pt x="0" y="627"/>
                      <a:pt x="0" y="627"/>
                      <a:pt x="0" y="627"/>
                    </a:cubicBezTo>
                    <a:cubicBezTo>
                      <a:pt x="41" y="627"/>
                      <a:pt x="41" y="627"/>
                      <a:pt x="41" y="627"/>
                    </a:cubicBezTo>
                    <a:cubicBezTo>
                      <a:pt x="180" y="844"/>
                      <a:pt x="671" y="1004"/>
                      <a:pt x="1255" y="1004"/>
                    </a:cubicBezTo>
                    <a:cubicBezTo>
                      <a:pt x="1840" y="1004"/>
                      <a:pt x="2330" y="844"/>
                      <a:pt x="2470" y="627"/>
                    </a:cubicBezTo>
                    <a:close/>
                    <a:moveTo>
                      <a:pt x="1255" y="0"/>
                    </a:moveTo>
                    <a:cubicBezTo>
                      <a:pt x="562" y="0"/>
                      <a:pt x="0" y="224"/>
                      <a:pt x="0" y="502"/>
                    </a:cubicBezTo>
                    <a:cubicBezTo>
                      <a:pt x="0" y="779"/>
                      <a:pt x="562" y="1004"/>
                      <a:pt x="1255" y="1004"/>
                    </a:cubicBezTo>
                    <a:cubicBezTo>
                      <a:pt x="1949" y="1004"/>
                      <a:pt x="2511" y="779"/>
                      <a:pt x="2511" y="502"/>
                    </a:cubicBezTo>
                    <a:cubicBezTo>
                      <a:pt x="2511" y="224"/>
                      <a:pt x="1949" y="0"/>
                      <a:pt x="1255" y="0"/>
                    </a:cubicBezTo>
                    <a:close/>
                  </a:path>
                </a:pathLst>
              </a:custGeom>
              <a:solidFill>
                <a:schemeClr val="bg1"/>
              </a:solidFill>
              <a:ln w="12700" cap="sq">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grpSp>
          <p:nvGrpSpPr>
            <p:cNvPr id="9" name="Group 8">
              <a:extLst>
                <a:ext uri="{FF2B5EF4-FFF2-40B4-BE49-F238E27FC236}">
                  <a16:creationId xmlns:a16="http://schemas.microsoft.com/office/drawing/2014/main" id="{72F90F72-4F79-479D-9031-C251D60162F5}"/>
                </a:ext>
              </a:extLst>
            </p:cNvPr>
            <p:cNvGrpSpPr/>
            <p:nvPr/>
          </p:nvGrpSpPr>
          <p:grpSpPr>
            <a:xfrm>
              <a:off x="8769825" y="5984247"/>
              <a:ext cx="285858" cy="288685"/>
              <a:chOff x="9163903" y="5979052"/>
              <a:chExt cx="285858" cy="288685"/>
            </a:xfrm>
          </p:grpSpPr>
          <p:sp>
            <p:nvSpPr>
              <p:cNvPr id="327" name="door" title="Icon of an open doorway">
                <a:extLst>
                  <a:ext uri="{FF2B5EF4-FFF2-40B4-BE49-F238E27FC236}">
                    <a16:creationId xmlns:a16="http://schemas.microsoft.com/office/drawing/2014/main" id="{0B4BA95B-B349-417F-9A4B-5AE6930D9A38}"/>
                  </a:ext>
                </a:extLst>
              </p:cNvPr>
              <p:cNvSpPr>
                <a:spLocks noChangeAspect="1" noEditPoints="1"/>
              </p:cNvSpPr>
              <p:nvPr/>
            </p:nvSpPr>
            <p:spPr bwMode="auto">
              <a:xfrm>
                <a:off x="9163903" y="5979052"/>
                <a:ext cx="204434" cy="288685"/>
              </a:xfrm>
              <a:custGeom>
                <a:avLst/>
                <a:gdLst>
                  <a:gd name="T0" fmla="*/ 165 w 165"/>
                  <a:gd name="T1" fmla="*/ 233 h 233"/>
                  <a:gd name="T2" fmla="*/ 0 w 165"/>
                  <a:gd name="T3" fmla="*/ 233 h 233"/>
                  <a:gd name="T4" fmla="*/ 0 w 165"/>
                  <a:gd name="T5" fmla="*/ 0 h 233"/>
                  <a:gd name="T6" fmla="*/ 165 w 165"/>
                  <a:gd name="T7" fmla="*/ 0 h 233"/>
                  <a:gd name="T8" fmla="*/ 165 w 165"/>
                  <a:gd name="T9" fmla="*/ 6 h 233"/>
                  <a:gd name="T10" fmla="*/ 165 w 165"/>
                  <a:gd name="T11" fmla="*/ 233 h 233"/>
                  <a:gd name="T12" fmla="*/ 165 w 165"/>
                  <a:gd name="T13" fmla="*/ 233 h 233"/>
                  <a:gd name="T14" fmla="*/ 165 w 165"/>
                  <a:gd name="T15" fmla="*/ 233 h 233"/>
                  <a:gd name="T16" fmla="*/ 165 w 165"/>
                  <a:gd name="T17" fmla="*/ 0 h 233"/>
                  <a:gd name="T18" fmla="*/ 79 w 165"/>
                  <a:gd name="T19" fmla="*/ 50 h 233"/>
                  <a:gd name="T20" fmla="*/ 79 w 165"/>
                  <a:gd name="T21" fmla="*/ 183 h 233"/>
                  <a:gd name="T22" fmla="*/ 165 w 165"/>
                  <a:gd name="T23" fmla="*/ 233 h 233"/>
                  <a:gd name="T24" fmla="*/ 91 w 165"/>
                  <a:gd name="T25" fmla="*/ 120 h 233"/>
                  <a:gd name="T26" fmla="*/ 108 w 165"/>
                  <a:gd name="T27" fmla="*/ 12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233">
                    <a:moveTo>
                      <a:pt x="165" y="233"/>
                    </a:moveTo>
                    <a:lnTo>
                      <a:pt x="0" y="233"/>
                    </a:lnTo>
                    <a:lnTo>
                      <a:pt x="0" y="0"/>
                    </a:lnTo>
                    <a:lnTo>
                      <a:pt x="165" y="0"/>
                    </a:lnTo>
                    <a:lnTo>
                      <a:pt x="165" y="6"/>
                    </a:lnTo>
                    <a:lnTo>
                      <a:pt x="165" y="233"/>
                    </a:lnTo>
                    <a:lnTo>
                      <a:pt x="165" y="233"/>
                    </a:lnTo>
                    <a:lnTo>
                      <a:pt x="165" y="233"/>
                    </a:lnTo>
                    <a:moveTo>
                      <a:pt x="165" y="0"/>
                    </a:moveTo>
                    <a:lnTo>
                      <a:pt x="79" y="50"/>
                    </a:lnTo>
                    <a:lnTo>
                      <a:pt x="79" y="183"/>
                    </a:lnTo>
                    <a:lnTo>
                      <a:pt x="165" y="233"/>
                    </a:lnTo>
                    <a:moveTo>
                      <a:pt x="91" y="120"/>
                    </a:moveTo>
                    <a:lnTo>
                      <a:pt x="108" y="120"/>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322" name="PaymentCard_E8C7" title="Icon of a credit card">
                <a:extLst>
                  <a:ext uri="{FF2B5EF4-FFF2-40B4-BE49-F238E27FC236}">
                    <a16:creationId xmlns:a16="http://schemas.microsoft.com/office/drawing/2014/main" id="{39A06CAD-5F6B-4DBD-8692-63D207DE3B03}"/>
                  </a:ext>
                </a:extLst>
              </p:cNvPr>
              <p:cNvSpPr>
                <a:spLocks noChangeAspect="1" noEditPoints="1"/>
              </p:cNvSpPr>
              <p:nvPr/>
            </p:nvSpPr>
            <p:spPr bwMode="auto">
              <a:xfrm>
                <a:off x="9282391" y="6072427"/>
                <a:ext cx="167370" cy="111682"/>
              </a:xfrm>
              <a:custGeom>
                <a:avLst/>
                <a:gdLst>
                  <a:gd name="T0" fmla="*/ 3571 w 3750"/>
                  <a:gd name="T1" fmla="*/ 2500 h 2500"/>
                  <a:gd name="T2" fmla="*/ 179 w 3750"/>
                  <a:gd name="T3" fmla="*/ 2500 h 2500"/>
                  <a:gd name="T4" fmla="*/ 0 w 3750"/>
                  <a:gd name="T5" fmla="*/ 2321 h 2500"/>
                  <a:gd name="T6" fmla="*/ 0 w 3750"/>
                  <a:gd name="T7" fmla="*/ 179 h 2500"/>
                  <a:gd name="T8" fmla="*/ 179 w 3750"/>
                  <a:gd name="T9" fmla="*/ 0 h 2500"/>
                  <a:gd name="T10" fmla="*/ 3571 w 3750"/>
                  <a:gd name="T11" fmla="*/ 0 h 2500"/>
                  <a:gd name="T12" fmla="*/ 3750 w 3750"/>
                  <a:gd name="T13" fmla="*/ 179 h 2500"/>
                  <a:gd name="T14" fmla="*/ 3750 w 3750"/>
                  <a:gd name="T15" fmla="*/ 2321 h 2500"/>
                  <a:gd name="T16" fmla="*/ 3571 w 3750"/>
                  <a:gd name="T17" fmla="*/ 2500 h 2500"/>
                  <a:gd name="T18" fmla="*/ 0 w 3750"/>
                  <a:gd name="T19" fmla="*/ 750 h 2500"/>
                  <a:gd name="T20" fmla="*/ 3750 w 3750"/>
                  <a:gd name="T21" fmla="*/ 750 h 2500"/>
                  <a:gd name="T22" fmla="*/ 3125 w 3750"/>
                  <a:gd name="T23" fmla="*/ 1750 h 2500"/>
                  <a:gd name="T24" fmla="*/ 2625 w 3750"/>
                  <a:gd name="T25" fmla="*/ 1750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50" h="2500">
                    <a:moveTo>
                      <a:pt x="3571" y="2500"/>
                    </a:moveTo>
                    <a:cubicBezTo>
                      <a:pt x="179" y="2500"/>
                      <a:pt x="179" y="2500"/>
                      <a:pt x="179" y="2500"/>
                    </a:cubicBezTo>
                    <a:cubicBezTo>
                      <a:pt x="80" y="2500"/>
                      <a:pt x="0" y="2420"/>
                      <a:pt x="0" y="2321"/>
                    </a:cubicBezTo>
                    <a:cubicBezTo>
                      <a:pt x="0" y="179"/>
                      <a:pt x="0" y="179"/>
                      <a:pt x="0" y="179"/>
                    </a:cubicBezTo>
                    <a:cubicBezTo>
                      <a:pt x="0" y="80"/>
                      <a:pt x="80" y="0"/>
                      <a:pt x="179" y="0"/>
                    </a:cubicBezTo>
                    <a:cubicBezTo>
                      <a:pt x="3571" y="0"/>
                      <a:pt x="3571" y="0"/>
                      <a:pt x="3571" y="0"/>
                    </a:cubicBezTo>
                    <a:cubicBezTo>
                      <a:pt x="3670" y="0"/>
                      <a:pt x="3750" y="80"/>
                      <a:pt x="3750" y="179"/>
                    </a:cubicBezTo>
                    <a:cubicBezTo>
                      <a:pt x="3750" y="2321"/>
                      <a:pt x="3750" y="2321"/>
                      <a:pt x="3750" y="2321"/>
                    </a:cubicBezTo>
                    <a:cubicBezTo>
                      <a:pt x="3750" y="2420"/>
                      <a:pt x="3670" y="2500"/>
                      <a:pt x="3571" y="2500"/>
                    </a:cubicBezTo>
                    <a:close/>
                    <a:moveTo>
                      <a:pt x="0" y="750"/>
                    </a:moveTo>
                    <a:cubicBezTo>
                      <a:pt x="3750" y="750"/>
                      <a:pt x="3750" y="750"/>
                      <a:pt x="3750" y="750"/>
                    </a:cubicBezTo>
                    <a:moveTo>
                      <a:pt x="3125" y="1750"/>
                    </a:moveTo>
                    <a:cubicBezTo>
                      <a:pt x="2625" y="1750"/>
                      <a:pt x="2625" y="1750"/>
                      <a:pt x="2625" y="1750"/>
                    </a:cubicBezTo>
                  </a:path>
                </a:pathLst>
              </a:custGeom>
              <a:solidFill>
                <a:schemeClr val="bg1"/>
              </a:solidFill>
              <a:ln w="12700" cap="sq">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grpSp>
      </p:grpSp>
      <p:grpSp>
        <p:nvGrpSpPr>
          <p:cNvPr id="13" name="Group 12">
            <a:extLst>
              <a:ext uri="{FF2B5EF4-FFF2-40B4-BE49-F238E27FC236}">
                <a16:creationId xmlns:a16="http://schemas.microsoft.com/office/drawing/2014/main" id="{B71D5CB3-5F88-4806-B083-E4266571A82A}"/>
              </a:ext>
            </a:extLst>
          </p:cNvPr>
          <p:cNvGrpSpPr/>
          <p:nvPr/>
        </p:nvGrpSpPr>
        <p:grpSpPr>
          <a:xfrm>
            <a:off x="10497504" y="5683040"/>
            <a:ext cx="252179" cy="299978"/>
            <a:chOff x="10497504" y="5921034"/>
            <a:chExt cx="252179" cy="299978"/>
          </a:xfrm>
        </p:grpSpPr>
        <p:sp>
          <p:nvSpPr>
            <p:cNvPr id="12" name="Rectangle 11">
              <a:extLst>
                <a:ext uri="{FF2B5EF4-FFF2-40B4-BE49-F238E27FC236}">
                  <a16:creationId xmlns:a16="http://schemas.microsoft.com/office/drawing/2014/main" id="{FCF35909-31F5-479E-9085-8D8EF6DDA658}"/>
                </a:ext>
              </a:extLst>
            </p:cNvPr>
            <p:cNvSpPr/>
            <p:nvPr/>
          </p:nvSpPr>
          <p:spPr bwMode="auto">
            <a:xfrm>
              <a:off x="10533916" y="5921034"/>
              <a:ext cx="179354" cy="110354"/>
            </a:xfrm>
            <a:prstGeom prst="rect">
              <a:avLst/>
            </a:prstGeom>
            <a:noFill/>
            <a:ln w="1270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1A1A1A"/>
                </a:solidFill>
                <a:effectLst/>
                <a:uLnTx/>
                <a:uFillTx/>
                <a:latin typeface="Segoe UI"/>
                <a:ea typeface="+mn-ea"/>
                <a:cs typeface="+mn-cs"/>
              </a:endParaRPr>
            </a:p>
          </p:txBody>
        </p:sp>
        <p:sp>
          <p:nvSpPr>
            <p:cNvPr id="325" name="people_12" title="Icon of three people">
              <a:extLst>
                <a:ext uri="{FF2B5EF4-FFF2-40B4-BE49-F238E27FC236}">
                  <a16:creationId xmlns:a16="http://schemas.microsoft.com/office/drawing/2014/main" id="{14A52FDE-0B3D-473A-A9A3-0ABF633EE18A}"/>
                </a:ext>
              </a:extLst>
            </p:cNvPr>
            <p:cNvSpPr>
              <a:spLocks noChangeAspect="1" noEditPoints="1"/>
            </p:cNvSpPr>
            <p:nvPr/>
          </p:nvSpPr>
          <p:spPr bwMode="auto">
            <a:xfrm>
              <a:off x="10497504" y="6005859"/>
              <a:ext cx="252179" cy="215153"/>
            </a:xfrm>
            <a:custGeom>
              <a:avLst/>
              <a:gdLst>
                <a:gd name="T0" fmla="*/ 110 w 349"/>
                <a:gd name="T1" fmla="*/ 142 h 296"/>
                <a:gd name="T2" fmla="*/ 174 w 349"/>
                <a:gd name="T3" fmla="*/ 78 h 296"/>
                <a:gd name="T4" fmla="*/ 238 w 349"/>
                <a:gd name="T5" fmla="*/ 142 h 296"/>
                <a:gd name="T6" fmla="*/ 174 w 349"/>
                <a:gd name="T7" fmla="*/ 206 h 296"/>
                <a:gd name="T8" fmla="*/ 110 w 349"/>
                <a:gd name="T9" fmla="*/ 142 h 296"/>
                <a:gd name="T10" fmla="*/ 264 w 349"/>
                <a:gd name="T11" fmla="*/ 296 h 296"/>
                <a:gd name="T12" fmla="*/ 174 w 349"/>
                <a:gd name="T13" fmla="*/ 207 h 296"/>
                <a:gd name="T14" fmla="*/ 85 w 349"/>
                <a:gd name="T15" fmla="*/ 296 h 296"/>
                <a:gd name="T16" fmla="*/ 56 w 349"/>
                <a:gd name="T17" fmla="*/ 80 h 296"/>
                <a:gd name="T18" fmla="*/ 96 w 349"/>
                <a:gd name="T19" fmla="*/ 40 h 296"/>
                <a:gd name="T20" fmla="*/ 56 w 349"/>
                <a:gd name="T21" fmla="*/ 0 h 296"/>
                <a:gd name="T22" fmla="*/ 16 w 349"/>
                <a:gd name="T23" fmla="*/ 40 h 296"/>
                <a:gd name="T24" fmla="*/ 56 w 349"/>
                <a:gd name="T25" fmla="*/ 80 h 296"/>
                <a:gd name="T26" fmla="*/ 111 w 349"/>
                <a:gd name="T27" fmla="*/ 136 h 296"/>
                <a:gd name="T28" fmla="*/ 56 w 349"/>
                <a:gd name="T29" fmla="*/ 81 h 296"/>
                <a:gd name="T30" fmla="*/ 0 w 349"/>
                <a:gd name="T31" fmla="*/ 136 h 296"/>
                <a:gd name="T32" fmla="*/ 293 w 349"/>
                <a:gd name="T33" fmla="*/ 80 h 296"/>
                <a:gd name="T34" fmla="*/ 333 w 349"/>
                <a:gd name="T35" fmla="*/ 40 h 296"/>
                <a:gd name="T36" fmla="*/ 293 w 349"/>
                <a:gd name="T37" fmla="*/ 0 h 296"/>
                <a:gd name="T38" fmla="*/ 253 w 349"/>
                <a:gd name="T39" fmla="*/ 40 h 296"/>
                <a:gd name="T40" fmla="*/ 293 w 349"/>
                <a:gd name="T41" fmla="*/ 80 h 296"/>
                <a:gd name="T42" fmla="*/ 349 w 349"/>
                <a:gd name="T43" fmla="*/ 136 h 296"/>
                <a:gd name="T44" fmla="*/ 293 w 349"/>
                <a:gd name="T45" fmla="*/ 81 h 296"/>
                <a:gd name="T46" fmla="*/ 237 w 349"/>
                <a:gd name="T47" fmla="*/ 1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9" h="296">
                  <a:moveTo>
                    <a:pt x="110" y="142"/>
                  </a:moveTo>
                  <a:cubicBezTo>
                    <a:pt x="110" y="107"/>
                    <a:pt x="139" y="78"/>
                    <a:pt x="174" y="78"/>
                  </a:cubicBezTo>
                  <a:cubicBezTo>
                    <a:pt x="210" y="78"/>
                    <a:pt x="238" y="107"/>
                    <a:pt x="238" y="142"/>
                  </a:cubicBezTo>
                  <a:cubicBezTo>
                    <a:pt x="238" y="177"/>
                    <a:pt x="210" y="206"/>
                    <a:pt x="174" y="206"/>
                  </a:cubicBezTo>
                  <a:cubicBezTo>
                    <a:pt x="139" y="206"/>
                    <a:pt x="110" y="177"/>
                    <a:pt x="110" y="142"/>
                  </a:cubicBezTo>
                  <a:close/>
                  <a:moveTo>
                    <a:pt x="264" y="296"/>
                  </a:moveTo>
                  <a:cubicBezTo>
                    <a:pt x="264" y="247"/>
                    <a:pt x="224" y="207"/>
                    <a:pt x="174" y="207"/>
                  </a:cubicBezTo>
                  <a:cubicBezTo>
                    <a:pt x="125" y="207"/>
                    <a:pt x="85" y="247"/>
                    <a:pt x="85" y="296"/>
                  </a:cubicBezTo>
                  <a:moveTo>
                    <a:pt x="56" y="80"/>
                  </a:moveTo>
                  <a:cubicBezTo>
                    <a:pt x="78" y="80"/>
                    <a:pt x="96" y="62"/>
                    <a:pt x="96" y="40"/>
                  </a:cubicBezTo>
                  <a:cubicBezTo>
                    <a:pt x="96" y="18"/>
                    <a:pt x="78" y="0"/>
                    <a:pt x="56" y="0"/>
                  </a:cubicBezTo>
                  <a:cubicBezTo>
                    <a:pt x="34" y="0"/>
                    <a:pt x="16" y="18"/>
                    <a:pt x="16" y="40"/>
                  </a:cubicBezTo>
                  <a:cubicBezTo>
                    <a:pt x="16" y="62"/>
                    <a:pt x="34" y="80"/>
                    <a:pt x="56" y="80"/>
                  </a:cubicBezTo>
                  <a:close/>
                  <a:moveTo>
                    <a:pt x="111" y="136"/>
                  </a:moveTo>
                  <a:cubicBezTo>
                    <a:pt x="111" y="106"/>
                    <a:pt x="86" y="81"/>
                    <a:pt x="56" y="81"/>
                  </a:cubicBezTo>
                  <a:cubicBezTo>
                    <a:pt x="25" y="81"/>
                    <a:pt x="0" y="106"/>
                    <a:pt x="0" y="136"/>
                  </a:cubicBezTo>
                  <a:moveTo>
                    <a:pt x="293" y="80"/>
                  </a:moveTo>
                  <a:cubicBezTo>
                    <a:pt x="315" y="80"/>
                    <a:pt x="333" y="62"/>
                    <a:pt x="333" y="40"/>
                  </a:cubicBezTo>
                  <a:cubicBezTo>
                    <a:pt x="333" y="18"/>
                    <a:pt x="315" y="0"/>
                    <a:pt x="293" y="0"/>
                  </a:cubicBezTo>
                  <a:cubicBezTo>
                    <a:pt x="271" y="0"/>
                    <a:pt x="253" y="18"/>
                    <a:pt x="253" y="40"/>
                  </a:cubicBezTo>
                  <a:cubicBezTo>
                    <a:pt x="253" y="62"/>
                    <a:pt x="271" y="80"/>
                    <a:pt x="293" y="80"/>
                  </a:cubicBezTo>
                  <a:close/>
                  <a:moveTo>
                    <a:pt x="349" y="136"/>
                  </a:moveTo>
                  <a:cubicBezTo>
                    <a:pt x="349" y="106"/>
                    <a:pt x="324" y="81"/>
                    <a:pt x="293" y="81"/>
                  </a:cubicBezTo>
                  <a:cubicBezTo>
                    <a:pt x="262" y="81"/>
                    <a:pt x="237" y="106"/>
                    <a:pt x="237" y="136"/>
                  </a:cubicBezTo>
                </a:path>
              </a:pathLst>
            </a:custGeom>
            <a:solidFill>
              <a:schemeClr val="bg1"/>
            </a:solidFill>
            <a:ln w="12700" cap="sq">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sp>
        <p:nvSpPr>
          <p:cNvPr id="154" name="Rectangle 153">
            <a:extLst>
              <a:ext uri="{FF2B5EF4-FFF2-40B4-BE49-F238E27FC236}">
                <a16:creationId xmlns:a16="http://schemas.microsoft.com/office/drawing/2014/main" id="{9A53A2F3-8D42-4027-B66D-E187E939F146}"/>
              </a:ext>
            </a:extLst>
          </p:cNvPr>
          <p:cNvSpPr/>
          <p:nvPr/>
        </p:nvSpPr>
        <p:spPr bwMode="auto">
          <a:xfrm>
            <a:off x="1167275" y="5453760"/>
            <a:ext cx="2114301" cy="8152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ctr" anchorCtr="0" forceAA="0" compatLnSpc="1">
            <a:prstTxWarp prst="textNoShape">
              <a:avLst/>
            </a:prstTxWarp>
            <a:noAutofit/>
          </a:bodyPr>
          <a:lstStyle/>
          <a:p>
            <a:pPr marL="0" marR="0" lvl="0" indent="0" algn="l" defTabSz="932114" rtl="0" eaLnBrk="1" fontAlgn="base" latinLnBrk="0" hangingPunct="1">
              <a:lnSpc>
                <a:spcPct val="90000"/>
              </a:lnSpc>
              <a:spcBef>
                <a:spcPct val="0"/>
              </a:spcBef>
              <a:spcAft>
                <a:spcPts val="600"/>
              </a:spcAft>
              <a:buClrTx/>
              <a:buSzTx/>
              <a:buFontTx/>
              <a:buNone/>
              <a:tabLst/>
              <a:defRPr/>
            </a:pPr>
            <a:r>
              <a:rPr kumimoji="0" lang="en-US" sz="1400" b="0" i="0" u="none" strike="noStrike" kern="1200" cap="none" spc="0" normalizeH="0" baseline="0" noProof="0">
                <a:ln>
                  <a:noFill/>
                </a:ln>
                <a:gradFill>
                  <a:gsLst>
                    <a:gs pos="2917">
                      <a:srgbClr val="1A1A1A"/>
                    </a:gs>
                    <a:gs pos="30000">
                      <a:srgbClr val="1A1A1A"/>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 </a:t>
            </a:r>
          </a:p>
          <a:p>
            <a:pPr marL="0" marR="0" lvl="0" indent="0" algn="l" defTabSz="932114" rtl="0" eaLnBrk="1" fontAlgn="base" latinLnBrk="0" hangingPunct="1">
              <a:lnSpc>
                <a:spcPct val="90000"/>
              </a:lnSpc>
              <a:spcBef>
                <a:spcPct val="0"/>
              </a:spcBef>
              <a:spcAft>
                <a:spcPts val="300"/>
              </a:spcAft>
              <a:buClrTx/>
              <a:buSzTx/>
              <a:buFontTx/>
              <a:buNone/>
              <a:tabLst/>
              <a:defRPr/>
            </a:pPr>
            <a:r>
              <a:rPr kumimoji="0" lang="en-US" sz="11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Segoe UI" pitchFamily="34" charset="0"/>
                <a:cs typeface="Segoe UI" pitchFamily="34" charset="0"/>
              </a:rPr>
              <a:t>All Corporate Devices </a:t>
            </a:r>
            <a:br>
              <a:rPr kumimoji="0" lang="en-US" sz="11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Segoe UI" pitchFamily="34" charset="0"/>
                <a:cs typeface="Segoe UI" pitchFamily="34" charset="0"/>
              </a:rPr>
            </a:br>
            <a:r>
              <a:rPr kumimoji="0" lang="en-US" sz="11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Segoe UI" pitchFamily="34" charset="0"/>
                <a:cs typeface="Segoe UI" pitchFamily="34" charset="0"/>
              </a:rPr>
              <a:t>and Access</a:t>
            </a:r>
            <a:endParaRPr kumimoji="0" lang="en-US" sz="12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Segoe UI" pitchFamily="34" charset="0"/>
              <a:cs typeface="Segoe UI" pitchFamily="34" charset="0"/>
            </a:endParaRPr>
          </a:p>
        </p:txBody>
      </p:sp>
      <p:sp>
        <p:nvSpPr>
          <p:cNvPr id="4" name="Title 1">
            <a:extLst>
              <a:ext uri="{FF2B5EF4-FFF2-40B4-BE49-F238E27FC236}">
                <a16:creationId xmlns:a16="http://schemas.microsoft.com/office/drawing/2014/main" id="{313D4D0D-AD73-465D-BE34-94CF17523E48}"/>
              </a:ext>
            </a:extLst>
          </p:cNvPr>
          <p:cNvSpPr txBox="1">
            <a:spLocks/>
          </p:cNvSpPr>
          <p:nvPr/>
        </p:nvSpPr>
        <p:spPr>
          <a:xfrm>
            <a:off x="577482" y="217752"/>
            <a:ext cx="5419008" cy="553999"/>
          </a:xfrm>
          <a:prstGeom prst="rect">
            <a:avLst/>
          </a:prstGeom>
        </p:spPr>
        <p:txBody>
          <a:bodyPr vert="horz" wrap="square" lIns="0" tIns="0" rIns="0" bIns="0" rtlCol="0" anchor="t">
            <a:spAutoFit/>
          </a:bodyPr>
          <a:lstStyle>
            <a:lvl1pPr algn="l" defTabSz="932719" rtl="0" eaLnBrk="1" latinLnBrk="0" hangingPunct="1">
              <a:lnSpc>
                <a:spcPct val="100000"/>
              </a:lnSpc>
              <a:spcBef>
                <a:spcPct val="0"/>
              </a:spcBef>
              <a:buNone/>
              <a:defRPr lang="en-US" sz="3600" b="1" kern="1200" cap="none" spc="-51"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GB" dirty="0"/>
              <a:t>A typical flat network</a:t>
            </a:r>
          </a:p>
        </p:txBody>
      </p:sp>
      <p:grpSp>
        <p:nvGrpSpPr>
          <p:cNvPr id="23" name="Group 22">
            <a:extLst>
              <a:ext uri="{FF2B5EF4-FFF2-40B4-BE49-F238E27FC236}">
                <a16:creationId xmlns:a16="http://schemas.microsoft.com/office/drawing/2014/main" id="{347BD1E8-AA92-42C9-A156-D38263CB6741}"/>
              </a:ext>
            </a:extLst>
          </p:cNvPr>
          <p:cNvGrpSpPr/>
          <p:nvPr/>
        </p:nvGrpSpPr>
        <p:grpSpPr>
          <a:xfrm>
            <a:off x="4578722" y="1195247"/>
            <a:ext cx="2438696" cy="369332"/>
            <a:chOff x="4578722" y="1195247"/>
            <a:chExt cx="2438696" cy="369332"/>
          </a:xfrm>
        </p:grpSpPr>
        <p:sp>
          <p:nvSpPr>
            <p:cNvPr id="10" name="TextBox 9">
              <a:extLst>
                <a:ext uri="{FF2B5EF4-FFF2-40B4-BE49-F238E27FC236}">
                  <a16:creationId xmlns:a16="http://schemas.microsoft.com/office/drawing/2014/main" id="{248EFEB6-C746-4C5C-9B34-255803BF956C}"/>
                </a:ext>
              </a:extLst>
            </p:cNvPr>
            <p:cNvSpPr txBox="1"/>
            <p:nvPr/>
          </p:nvSpPr>
          <p:spPr>
            <a:xfrm>
              <a:off x="6763108" y="1195247"/>
              <a:ext cx="254310" cy="369332"/>
            </a:xfrm>
            <a:prstGeom prst="rect">
              <a:avLst/>
            </a:prstGeom>
            <a:noFill/>
          </p:spPr>
          <p:txBody>
            <a:bodyPr wrap="square" lIns="0" tIns="0" rIns="0" bIns="0" rtlCol="0">
              <a:spAutoFit/>
            </a:bodyPr>
            <a:lstStyle/>
            <a:p>
              <a:pPr algn="ctr"/>
              <a:r>
                <a:rPr lang="en-GB" sz="2400" dirty="0">
                  <a:gradFill>
                    <a:gsLst>
                      <a:gs pos="2917">
                        <a:schemeClr val="tx1"/>
                      </a:gs>
                      <a:gs pos="30000">
                        <a:schemeClr val="tx1"/>
                      </a:gs>
                    </a:gsLst>
                    <a:lin ang="5400000" scaled="0"/>
                  </a:gradFill>
                </a:rPr>
                <a:t>…</a:t>
              </a:r>
            </a:p>
          </p:txBody>
        </p:sp>
        <p:pic>
          <p:nvPicPr>
            <p:cNvPr id="7" name="Picture 2" descr="Office 365 is now Microsoft 365: What you need to know - TechRepublic">
              <a:extLst>
                <a:ext uri="{FF2B5EF4-FFF2-40B4-BE49-F238E27FC236}">
                  <a16:creationId xmlns:a16="http://schemas.microsoft.com/office/drawing/2014/main" id="{C465C544-7BA3-4A79-9429-FB0380B8E00C}"/>
                </a:ext>
              </a:extLst>
            </p:cNvPr>
            <p:cNvPicPr>
              <a:picLocks noChangeAspect="1" noChangeArrowheads="1"/>
            </p:cNvPicPr>
            <p:nvPr/>
          </p:nvPicPr>
          <p:blipFill rotWithShape="1">
            <a:blip r:embed="rId21">
              <a:clrChange>
                <a:clrFrom>
                  <a:srgbClr val="FBFBFB"/>
                </a:clrFrom>
                <a:clrTo>
                  <a:srgbClr val="FBFBFB">
                    <a:alpha val="0"/>
                  </a:srgbClr>
                </a:clrTo>
              </a:clrChange>
              <a:extLst>
                <a:ext uri="{28A0092B-C50C-407E-A947-70E740481C1C}">
                  <a14:useLocalDpi xmlns:a14="http://schemas.microsoft.com/office/drawing/2010/main" val="0"/>
                </a:ext>
              </a:extLst>
            </a:blip>
            <a:srcRect/>
            <a:stretch/>
          </p:blipFill>
          <p:spPr bwMode="auto">
            <a:xfrm>
              <a:off x="4578722" y="1279976"/>
              <a:ext cx="898801" cy="2244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714B67AF-73A2-4690-8726-D989E91D9886}"/>
                </a:ext>
              </a:extLst>
            </p:cNvPr>
            <p:cNvPicPr>
              <a:picLocks noChangeAspect="1"/>
            </p:cNvPicPr>
            <p:nvPr/>
          </p:nvPicPr>
          <p:blipFill>
            <a:blip r:embed="rId22"/>
            <a:stretch>
              <a:fillRect/>
            </a:stretch>
          </p:blipFill>
          <p:spPr>
            <a:xfrm>
              <a:off x="5398661" y="1265204"/>
              <a:ext cx="618438" cy="230603"/>
            </a:xfrm>
            <a:prstGeom prst="rect">
              <a:avLst/>
            </a:prstGeom>
          </p:spPr>
        </p:pic>
        <p:pic>
          <p:nvPicPr>
            <p:cNvPr id="22" name="Picture 21">
              <a:extLst>
                <a:ext uri="{FF2B5EF4-FFF2-40B4-BE49-F238E27FC236}">
                  <a16:creationId xmlns:a16="http://schemas.microsoft.com/office/drawing/2014/main" id="{5F5DE8F9-120E-4F5F-89D8-65F3B8FE7964}"/>
                </a:ext>
              </a:extLst>
            </p:cNvPr>
            <p:cNvPicPr>
              <a:picLocks noChangeAspect="1"/>
            </p:cNvPicPr>
            <p:nvPr/>
          </p:nvPicPr>
          <p:blipFill>
            <a:blip r:embed="rId23"/>
            <a:stretch>
              <a:fillRect/>
            </a:stretch>
          </p:blipFill>
          <p:spPr>
            <a:xfrm>
              <a:off x="4634892" y="1305439"/>
              <a:ext cx="181324" cy="186505"/>
            </a:xfrm>
            <a:prstGeom prst="rect">
              <a:avLst/>
            </a:prstGeom>
          </p:spPr>
        </p:pic>
      </p:grpSp>
    </p:spTree>
    <p:extLst>
      <p:ext uri="{BB962C8B-B14F-4D97-AF65-F5344CB8AC3E}">
        <p14:creationId xmlns:p14="http://schemas.microsoft.com/office/powerpoint/2010/main" val="1356560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IGHT GRAY TEMPLATE">
  <a:themeElements>
    <a:clrScheme name="Custom 3">
      <a:dk1>
        <a:srgbClr val="1A1A1A"/>
      </a:dk1>
      <a:lt1>
        <a:srgbClr val="FFFFFF"/>
      </a:lt1>
      <a:dk2>
        <a:srgbClr val="0D0D0D"/>
      </a:dk2>
      <a:lt2>
        <a:srgbClr val="E6E6E6"/>
      </a:lt2>
      <a:accent1>
        <a:srgbClr val="0078D4"/>
      </a:accent1>
      <a:accent2>
        <a:srgbClr val="243A5E"/>
      </a:accent2>
      <a:accent3>
        <a:srgbClr val="50E6FF"/>
      </a:accent3>
      <a:accent4>
        <a:srgbClr val="515251"/>
      </a:accent4>
      <a:accent5>
        <a:srgbClr val="737373"/>
      </a:accent5>
      <a:accent6>
        <a:srgbClr val="D2D2D2"/>
      </a:accent6>
      <a:hlink>
        <a:srgbClr val="0076D3"/>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rosft365_PowerPoint_template_Feb2020_BC" id="{8B530116-1539-874A-951A-1C404D843E07}" vid="{E4596DA4-6C73-3D44-BAD3-1699CE9C9022}"/>
    </a:ext>
  </a:extLst>
</a:theme>
</file>

<file path=ppt/theme/theme2.xml><?xml version="1.0" encoding="utf-8"?>
<a:theme xmlns:a="http://schemas.openxmlformats.org/drawingml/2006/main" name="1_WHITE TEMPLATE">
  <a:themeElements>
    <a:clrScheme name="TT for white - NEW 2018">
      <a:dk1>
        <a:srgbClr val="1A1A1A"/>
      </a:dk1>
      <a:lt1>
        <a:srgbClr val="FFFFFF"/>
      </a:lt1>
      <a:dk2>
        <a:srgbClr val="0D0D0D"/>
      </a:dk2>
      <a:lt2>
        <a:srgbClr val="E6E6E6"/>
      </a:lt2>
      <a:accent1>
        <a:srgbClr val="0078D4"/>
      </a:accent1>
      <a:accent2>
        <a:srgbClr val="002050"/>
      </a:accent2>
      <a:accent3>
        <a:srgbClr val="107C10"/>
      </a:accent3>
      <a:accent4>
        <a:srgbClr val="D73B01"/>
      </a:accent4>
      <a:accent5>
        <a:srgbClr val="737373"/>
      </a:accent5>
      <a:accent6>
        <a:srgbClr val="E6E6E6"/>
      </a:accent6>
      <a:hlink>
        <a:srgbClr val="0078D4"/>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8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M_TT_White_SoftBlack_Jan_26_2018" id="{8C2B2DB0-CA94-4312-A852-89275F4C41DC}" vid="{4904910A-0348-489F-A9AA-56F184D31B04}"/>
    </a:ext>
  </a:extLst>
</a:theme>
</file>

<file path=ppt/theme/theme3.xml><?xml version="1.0" encoding="utf-8"?>
<a:theme xmlns:a="http://schemas.openxmlformats.org/drawingml/2006/main" name="5_7-30269_Server &amp; Tools Business_16x9">
  <a:themeElements>
    <a:clrScheme name="IT Speaker Suite">
      <a:dk1>
        <a:srgbClr val="727372"/>
      </a:dk1>
      <a:lt1>
        <a:srgbClr val="E5E6E5"/>
      </a:lt1>
      <a:dk2>
        <a:srgbClr val="4F504F"/>
      </a:dk2>
      <a:lt2>
        <a:srgbClr val="F8F9F8"/>
      </a:lt2>
      <a:accent1>
        <a:srgbClr val="0077D8"/>
      </a:accent1>
      <a:accent2>
        <a:srgbClr val="00178F"/>
      </a:accent2>
      <a:accent3>
        <a:srgbClr val="001F50"/>
      </a:accent3>
      <a:accent4>
        <a:srgbClr val="00BCF2"/>
      </a:accent4>
      <a:accent5>
        <a:srgbClr val="4F504F"/>
      </a:accent5>
      <a:accent6>
        <a:srgbClr val="D1D2D1"/>
      </a:accent6>
      <a:hlink>
        <a:srgbClr val="00178F"/>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eople-Centric IT Customer Conversation Deck - Full Deck 2 Oct_v03.pptx" id="{CDD58DAD-3C0C-4EE5-BCF6-8EEC9E02A637}" vid="{142E583D-6DCD-4F9B-876C-242AC5EFF6D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
    <a:dk1>
      <a:srgbClr val="1A1A1A"/>
    </a:dk1>
    <a:lt1>
      <a:srgbClr val="FFFFFF"/>
    </a:lt1>
    <a:dk2>
      <a:srgbClr val="0D0D0D"/>
    </a:dk2>
    <a:lt2>
      <a:srgbClr val="E6E6E6"/>
    </a:lt2>
    <a:accent1>
      <a:srgbClr val="0078D4"/>
    </a:accent1>
    <a:accent2>
      <a:srgbClr val="243A5E"/>
    </a:accent2>
    <a:accent3>
      <a:srgbClr val="50E6FF"/>
    </a:accent3>
    <a:accent4>
      <a:srgbClr val="515251"/>
    </a:accent4>
    <a:accent5>
      <a:srgbClr val="737373"/>
    </a:accent5>
    <a:accent6>
      <a:srgbClr val="D2D2D2"/>
    </a:accent6>
    <a:hlink>
      <a:srgbClr val="0076D3"/>
    </a:hlink>
    <a:folHlink>
      <a:srgbClr val="0078D4"/>
    </a:folHlink>
  </a:clrScheme>
</a:themeOverride>
</file>

<file path=ppt/theme/themeOverride2.xml><?xml version="1.0" encoding="utf-8"?>
<a:themeOverride xmlns:a="http://schemas.openxmlformats.org/drawingml/2006/main">
  <a:clrScheme name="Custom 3">
    <a:dk1>
      <a:srgbClr val="1A1A1A"/>
    </a:dk1>
    <a:lt1>
      <a:srgbClr val="FFFFFF"/>
    </a:lt1>
    <a:dk2>
      <a:srgbClr val="0D0D0D"/>
    </a:dk2>
    <a:lt2>
      <a:srgbClr val="E6E6E6"/>
    </a:lt2>
    <a:accent1>
      <a:srgbClr val="0078D4"/>
    </a:accent1>
    <a:accent2>
      <a:srgbClr val="243A5E"/>
    </a:accent2>
    <a:accent3>
      <a:srgbClr val="50E6FF"/>
    </a:accent3>
    <a:accent4>
      <a:srgbClr val="515251"/>
    </a:accent4>
    <a:accent5>
      <a:srgbClr val="737373"/>
    </a:accent5>
    <a:accent6>
      <a:srgbClr val="D2D2D2"/>
    </a:accent6>
    <a:hlink>
      <a:srgbClr val="0076D3"/>
    </a:hlink>
    <a:folHlink>
      <a:srgbClr val="0078D4"/>
    </a:folHlink>
  </a:clrScheme>
</a:themeOverride>
</file>

<file path=ppt/theme/themeOverride3.xml><?xml version="1.0" encoding="utf-8"?>
<a:themeOverride xmlns:a="http://schemas.openxmlformats.org/drawingml/2006/main">
  <a:clrScheme name="Custom 3">
    <a:dk1>
      <a:srgbClr val="1A1A1A"/>
    </a:dk1>
    <a:lt1>
      <a:srgbClr val="FFFFFF"/>
    </a:lt1>
    <a:dk2>
      <a:srgbClr val="0D0D0D"/>
    </a:dk2>
    <a:lt2>
      <a:srgbClr val="E6E6E6"/>
    </a:lt2>
    <a:accent1>
      <a:srgbClr val="0078D4"/>
    </a:accent1>
    <a:accent2>
      <a:srgbClr val="243A5E"/>
    </a:accent2>
    <a:accent3>
      <a:srgbClr val="50E6FF"/>
    </a:accent3>
    <a:accent4>
      <a:srgbClr val="515251"/>
    </a:accent4>
    <a:accent5>
      <a:srgbClr val="737373"/>
    </a:accent5>
    <a:accent6>
      <a:srgbClr val="D2D2D2"/>
    </a:accent6>
    <a:hlink>
      <a:srgbClr val="0076D3"/>
    </a:hlink>
    <a:folHlink>
      <a:srgbClr val="0078D4"/>
    </a:folHlink>
  </a:clrScheme>
</a:themeOverride>
</file>

<file path=ppt/theme/themeOverride4.xml><?xml version="1.0" encoding="utf-8"?>
<a:themeOverride xmlns:a="http://schemas.openxmlformats.org/drawingml/2006/main">
  <a:clrScheme name="TT for white - NEW 2018">
    <a:dk1>
      <a:srgbClr val="1A1A1A"/>
    </a:dk1>
    <a:lt1>
      <a:srgbClr val="FFFFFF"/>
    </a:lt1>
    <a:dk2>
      <a:srgbClr val="0D0D0D"/>
    </a:dk2>
    <a:lt2>
      <a:srgbClr val="E6E6E6"/>
    </a:lt2>
    <a:accent1>
      <a:srgbClr val="0078D4"/>
    </a:accent1>
    <a:accent2>
      <a:srgbClr val="002050"/>
    </a:accent2>
    <a:accent3>
      <a:srgbClr val="107C10"/>
    </a:accent3>
    <a:accent4>
      <a:srgbClr val="D73B01"/>
    </a:accent4>
    <a:accent5>
      <a:srgbClr val="737373"/>
    </a:accent5>
    <a:accent6>
      <a:srgbClr val="E6E6E6"/>
    </a:accent6>
    <a:hlink>
      <a:srgbClr val="0078D4"/>
    </a:hlink>
    <a:folHlink>
      <a:srgbClr val="0078D4"/>
    </a:folHlink>
  </a:clrScheme>
</a:themeOverride>
</file>

<file path=docProps/app.xml><?xml version="1.0" encoding="utf-8"?>
<Properties xmlns="http://schemas.openxmlformats.org/officeDocument/2006/extended-properties" xmlns:vt="http://schemas.openxmlformats.org/officeDocument/2006/docPropsVTypes">
  <Template>Microsoft365_PowerPoint_template_Feb2020</Template>
  <TotalTime>0</TotalTime>
  <Words>2878</Words>
  <Application>Microsoft Office PowerPoint</Application>
  <PresentationFormat>Widescreen</PresentationFormat>
  <Paragraphs>460</Paragraphs>
  <Slides>21</Slides>
  <Notes>21</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21</vt:i4>
      </vt:variant>
    </vt:vector>
  </HeadingPairs>
  <TitlesOfParts>
    <vt:vector size="36" baseType="lpstr">
      <vt:lpstr>Arial</vt:lpstr>
      <vt:lpstr>Calibri</vt:lpstr>
      <vt:lpstr>Consolas</vt:lpstr>
      <vt:lpstr>Courier New</vt:lpstr>
      <vt:lpstr>Segoe Pro</vt:lpstr>
      <vt:lpstr>Segoe UI</vt:lpstr>
      <vt:lpstr>Segoe UI Light</vt:lpstr>
      <vt:lpstr>Segoe UI Semibold</vt:lpstr>
      <vt:lpstr>Segoe UI Semilight</vt:lpstr>
      <vt:lpstr>Source Serif Pro</vt:lpstr>
      <vt:lpstr>Times New Roman</vt:lpstr>
      <vt:lpstr>Wingdings</vt:lpstr>
      <vt:lpstr>LIGHT GRAY TEMPLATE</vt:lpstr>
      <vt:lpstr>1_WHITE TEMPLATE</vt:lpstr>
      <vt:lpstr>5_7-30269_Server &amp; Tools Business_16x9</vt:lpstr>
      <vt:lpstr>Microsoft 365 Network Connectivity Video Series   How Microsoft does Zero Trust</vt:lpstr>
      <vt:lpstr>COVID has changed where &amp; how we work</vt:lpstr>
      <vt:lpstr>Legacy security creates friction and latency, incentivizing shadow IT (and policy circumvention)</vt:lpstr>
      <vt:lpstr>PowerPoint Presentation</vt:lpstr>
      <vt:lpstr>Why Zero Trust? </vt:lpstr>
      <vt:lpstr>Attack services are cheap (and have evolved)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Zero Trust Framework</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2020-09-29T14:25:48Z</dcterms:created>
  <dcterms:modified xsi:type="dcterms:W3CDTF">2020-09-29T14:26:18Z</dcterms:modified>
  <cp:contentStatus/>
</cp:coreProperties>
</file>