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4229" r:id="rId2"/>
    <p:sldMasterId id="2147484955" r:id="rId3"/>
  </p:sldMasterIdLst>
  <p:notesMasterIdLst>
    <p:notesMasterId r:id="rId14"/>
  </p:notesMasterIdLst>
  <p:sldIdLst>
    <p:sldId id="1817" r:id="rId4"/>
    <p:sldId id="2063" r:id="rId5"/>
    <p:sldId id="1999" r:id="rId6"/>
    <p:sldId id="2060" r:id="rId7"/>
    <p:sldId id="2061" r:id="rId8"/>
    <p:sldId id="2062" r:id="rId9"/>
    <p:sldId id="2044" r:id="rId10"/>
    <p:sldId id="2046" r:id="rId11"/>
    <p:sldId id="2049" r:id="rId12"/>
    <p:sldId id="184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C0A91-1F00-4C3F-B03D-2EC277BFDFF9}" v="5" dt="2020-09-29T14:22:15.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varScale="1">
        <p:scale>
          <a:sx n="114" d="100"/>
          <a:sy n="114"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DB2BB-D6B1-47D9-959E-50842F8064D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CCFC7B6-23D7-4F15-B04F-DB3970227F4C}">
      <dgm:prSet/>
      <dgm:spPr/>
      <dgm:t>
        <a:bodyPr/>
        <a:lstStyle/>
        <a:p>
          <a:r>
            <a:rPr lang="en-GB" b="1" i="0" dirty="0"/>
            <a:t>Identities - </a:t>
          </a:r>
          <a:r>
            <a:rPr lang="en-GB" b="0" i="0" dirty="0"/>
            <a:t>Verify and secure each identity with strong authentication across your entire digital estate.</a:t>
          </a:r>
          <a:endParaRPr lang="en-US" dirty="0"/>
        </a:p>
      </dgm:t>
    </dgm:pt>
    <dgm:pt modelId="{7CB72BB7-D4D7-4164-8D1A-128A1E1AA102}" type="parTrans" cxnId="{F2C7C595-F9DF-4BAE-9488-4F3CC2CF067F}">
      <dgm:prSet/>
      <dgm:spPr/>
      <dgm:t>
        <a:bodyPr/>
        <a:lstStyle/>
        <a:p>
          <a:endParaRPr lang="en-US"/>
        </a:p>
      </dgm:t>
    </dgm:pt>
    <dgm:pt modelId="{6F245F21-6A5B-4112-A24D-07E9FE351DB7}" type="sibTrans" cxnId="{F2C7C595-F9DF-4BAE-9488-4F3CC2CF067F}">
      <dgm:prSet/>
      <dgm:spPr/>
      <dgm:t>
        <a:bodyPr/>
        <a:lstStyle/>
        <a:p>
          <a:endParaRPr lang="en-US"/>
        </a:p>
      </dgm:t>
    </dgm:pt>
    <dgm:pt modelId="{E1C72EE0-FB30-4420-B67A-4B22B21BCA6D}">
      <dgm:prSet/>
      <dgm:spPr/>
      <dgm:t>
        <a:bodyPr/>
        <a:lstStyle/>
        <a:p>
          <a:r>
            <a:rPr lang="en-GB" b="1" i="0" dirty="0"/>
            <a:t>Devices  - </a:t>
          </a:r>
          <a:r>
            <a:rPr lang="en-GB" b="0" i="0" dirty="0"/>
            <a:t>Gain visibility into devices accessing the network. Ensure compliance and health status before granting access.</a:t>
          </a:r>
          <a:endParaRPr lang="en-US" dirty="0"/>
        </a:p>
      </dgm:t>
    </dgm:pt>
    <dgm:pt modelId="{D7F02DF4-E633-41AD-A62E-4851DCCD9B92}" type="parTrans" cxnId="{1911E46E-7D96-45A9-8378-C66F12569A01}">
      <dgm:prSet/>
      <dgm:spPr/>
      <dgm:t>
        <a:bodyPr/>
        <a:lstStyle/>
        <a:p>
          <a:endParaRPr lang="en-US"/>
        </a:p>
      </dgm:t>
    </dgm:pt>
    <dgm:pt modelId="{FC70AC5A-3BA1-47A7-B3DF-C770FCA6B001}" type="sibTrans" cxnId="{1911E46E-7D96-45A9-8378-C66F12569A01}">
      <dgm:prSet/>
      <dgm:spPr/>
      <dgm:t>
        <a:bodyPr/>
        <a:lstStyle/>
        <a:p>
          <a:endParaRPr lang="en-US"/>
        </a:p>
      </dgm:t>
    </dgm:pt>
    <dgm:pt modelId="{96562BD6-9EE0-4903-8A61-CA54FB54D079}">
      <dgm:prSet/>
      <dgm:spPr/>
      <dgm:t>
        <a:bodyPr/>
        <a:lstStyle/>
        <a:p>
          <a:r>
            <a:rPr lang="en-GB" b="1" i="0" dirty="0"/>
            <a:t>Applications - </a:t>
          </a:r>
          <a:r>
            <a:rPr lang="en-GB" b="0" i="0" dirty="0"/>
            <a:t>Discover shadow IT, ensure appropriate in-app permissions, gate access based on real-time analytics, and monitor and control user actions.</a:t>
          </a:r>
          <a:endParaRPr lang="en-US" dirty="0"/>
        </a:p>
      </dgm:t>
    </dgm:pt>
    <dgm:pt modelId="{A7F073DF-9FF8-4C57-A6B9-2FE81B327CF3}" type="parTrans" cxnId="{1445E64F-F0C0-4CD8-AA22-DA38DC1EA97A}">
      <dgm:prSet/>
      <dgm:spPr/>
      <dgm:t>
        <a:bodyPr/>
        <a:lstStyle/>
        <a:p>
          <a:endParaRPr lang="en-US"/>
        </a:p>
      </dgm:t>
    </dgm:pt>
    <dgm:pt modelId="{010F71D8-2507-46D0-849F-184BDE45591B}" type="sibTrans" cxnId="{1445E64F-F0C0-4CD8-AA22-DA38DC1EA97A}">
      <dgm:prSet/>
      <dgm:spPr/>
      <dgm:t>
        <a:bodyPr/>
        <a:lstStyle/>
        <a:p>
          <a:endParaRPr lang="en-US"/>
        </a:p>
      </dgm:t>
    </dgm:pt>
    <dgm:pt modelId="{ABB9AD41-5057-488D-9F2D-B0FBB5C8C54E}">
      <dgm:prSet/>
      <dgm:spPr/>
      <dgm:t>
        <a:bodyPr/>
        <a:lstStyle/>
        <a:p>
          <a:r>
            <a:rPr lang="en-GB" b="1" i="0" dirty="0"/>
            <a:t>Data - </a:t>
          </a:r>
          <a:r>
            <a:rPr lang="en-GB" b="0" i="0" dirty="0"/>
            <a:t>Move from perimeter-based data protection to data-driven protection. Use intelligence to classify and label data. Encrypt and restrict access based on organizational policies.</a:t>
          </a:r>
          <a:endParaRPr lang="en-US" dirty="0"/>
        </a:p>
      </dgm:t>
    </dgm:pt>
    <dgm:pt modelId="{441F4C82-5DD7-4BF6-9382-9812C28738A6}" type="parTrans" cxnId="{3C39A837-F222-4424-A074-8DFFE3ECF22F}">
      <dgm:prSet/>
      <dgm:spPr/>
      <dgm:t>
        <a:bodyPr/>
        <a:lstStyle/>
        <a:p>
          <a:endParaRPr lang="en-US"/>
        </a:p>
      </dgm:t>
    </dgm:pt>
    <dgm:pt modelId="{9678B769-0FB9-4442-855E-00E77289D394}" type="sibTrans" cxnId="{3C39A837-F222-4424-A074-8DFFE3ECF22F}">
      <dgm:prSet/>
      <dgm:spPr/>
      <dgm:t>
        <a:bodyPr/>
        <a:lstStyle/>
        <a:p>
          <a:endParaRPr lang="en-US"/>
        </a:p>
      </dgm:t>
    </dgm:pt>
    <dgm:pt modelId="{25D049EF-C767-46B9-9435-05FD8ED28D53}">
      <dgm:prSet/>
      <dgm:spPr/>
      <dgm:t>
        <a:bodyPr/>
        <a:lstStyle/>
        <a:p>
          <a:r>
            <a:rPr lang="en-GB" b="1" i="0" dirty="0"/>
            <a:t>Infrastructure - </a:t>
          </a:r>
          <a:r>
            <a:rPr lang="en-GB" b="0" i="0" dirty="0"/>
            <a:t>Use telemetry to detect attacks and anomalies, automatically block and flag risky behavior, and employ least privilege access principles.</a:t>
          </a:r>
          <a:endParaRPr lang="en-US" dirty="0"/>
        </a:p>
      </dgm:t>
    </dgm:pt>
    <dgm:pt modelId="{ED005F65-F2C1-43B9-9A8E-BDE7C470696D}" type="parTrans" cxnId="{B6F3FB7D-3055-4FCB-8D8A-8E546B59BC17}">
      <dgm:prSet/>
      <dgm:spPr/>
      <dgm:t>
        <a:bodyPr/>
        <a:lstStyle/>
        <a:p>
          <a:endParaRPr lang="en-US"/>
        </a:p>
      </dgm:t>
    </dgm:pt>
    <dgm:pt modelId="{78DACFA9-AC05-48EA-A4A6-0E3E8268BFB2}" type="sibTrans" cxnId="{B6F3FB7D-3055-4FCB-8D8A-8E546B59BC17}">
      <dgm:prSet/>
      <dgm:spPr/>
      <dgm:t>
        <a:bodyPr/>
        <a:lstStyle/>
        <a:p>
          <a:endParaRPr lang="en-US"/>
        </a:p>
      </dgm:t>
    </dgm:pt>
    <dgm:pt modelId="{30AA5643-6BAF-45E7-BE61-5F346191AB48}">
      <dgm:prSet/>
      <dgm:spPr/>
      <dgm:t>
        <a:bodyPr/>
        <a:lstStyle/>
        <a:p>
          <a:r>
            <a:rPr lang="en-GB" b="1" i="0" dirty="0"/>
            <a:t>Network - </a:t>
          </a:r>
          <a:r>
            <a:rPr lang="en-GB" b="0" i="0" dirty="0"/>
            <a:t>Ensure devices and users aren’t trusted just because they’re on an internal network. Encrypt all internal communications, limit access by policy, and employ micro segmentation and real-time threat detection.</a:t>
          </a:r>
          <a:endParaRPr lang="en-US" dirty="0"/>
        </a:p>
      </dgm:t>
    </dgm:pt>
    <dgm:pt modelId="{CF588542-38AF-4609-84CD-86C1CB916116}" type="parTrans" cxnId="{A5DBE804-D0B4-46E1-B5B1-3800A007B120}">
      <dgm:prSet/>
      <dgm:spPr/>
      <dgm:t>
        <a:bodyPr/>
        <a:lstStyle/>
        <a:p>
          <a:endParaRPr lang="en-US"/>
        </a:p>
      </dgm:t>
    </dgm:pt>
    <dgm:pt modelId="{A99B8110-A1A1-41F7-AF25-F346AFEE1E79}" type="sibTrans" cxnId="{A5DBE804-D0B4-46E1-B5B1-3800A007B120}">
      <dgm:prSet/>
      <dgm:spPr/>
      <dgm:t>
        <a:bodyPr/>
        <a:lstStyle/>
        <a:p>
          <a:endParaRPr lang="en-US"/>
        </a:p>
      </dgm:t>
    </dgm:pt>
    <dgm:pt modelId="{35240BFE-4FF3-428A-B4E9-29BD495232B7}" type="pres">
      <dgm:prSet presAssocID="{401DB2BB-D6B1-47D9-959E-50842F8064DE}" presName="root" presStyleCnt="0">
        <dgm:presLayoutVars>
          <dgm:dir/>
          <dgm:resizeHandles val="exact"/>
        </dgm:presLayoutVars>
      </dgm:prSet>
      <dgm:spPr/>
    </dgm:pt>
    <dgm:pt modelId="{ED434796-6519-4650-84B1-A1092E9C9CEF}" type="pres">
      <dgm:prSet presAssocID="{ACCFC7B6-23D7-4F15-B04F-DB3970227F4C}" presName="compNode" presStyleCnt="0"/>
      <dgm:spPr/>
    </dgm:pt>
    <dgm:pt modelId="{D46C2664-1EA9-424F-89A5-9FBAF09F95FF}" type="pres">
      <dgm:prSet presAssocID="{ACCFC7B6-23D7-4F15-B04F-DB3970227F4C}" presName="bgRect" presStyleLbl="bgShp" presStyleIdx="0" presStyleCnt="6"/>
      <dgm:spPr/>
    </dgm:pt>
    <dgm:pt modelId="{770A2EC5-7DCF-452D-9225-0B588A6D5152}" type="pres">
      <dgm:prSet presAssocID="{ACCFC7B6-23D7-4F15-B04F-DB3970227F4C}"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ingerprint"/>
        </a:ext>
      </dgm:extLst>
    </dgm:pt>
    <dgm:pt modelId="{3051FC52-6327-4A1E-BCE7-43E9E0A3CC38}" type="pres">
      <dgm:prSet presAssocID="{ACCFC7B6-23D7-4F15-B04F-DB3970227F4C}" presName="spaceRect" presStyleCnt="0"/>
      <dgm:spPr/>
    </dgm:pt>
    <dgm:pt modelId="{1D07039A-EA97-4A17-92A0-15DCECC09269}" type="pres">
      <dgm:prSet presAssocID="{ACCFC7B6-23D7-4F15-B04F-DB3970227F4C}" presName="parTx" presStyleLbl="revTx" presStyleIdx="0" presStyleCnt="6">
        <dgm:presLayoutVars>
          <dgm:chMax val="0"/>
          <dgm:chPref val="0"/>
        </dgm:presLayoutVars>
      </dgm:prSet>
      <dgm:spPr/>
    </dgm:pt>
    <dgm:pt modelId="{0488C62B-4C1B-45FE-8F66-F328EE902320}" type="pres">
      <dgm:prSet presAssocID="{6F245F21-6A5B-4112-A24D-07E9FE351DB7}" presName="sibTrans" presStyleCnt="0"/>
      <dgm:spPr/>
    </dgm:pt>
    <dgm:pt modelId="{395EF253-55B9-4D3A-A9FC-2D54FC49AD79}" type="pres">
      <dgm:prSet presAssocID="{E1C72EE0-FB30-4420-B67A-4B22B21BCA6D}" presName="compNode" presStyleCnt="0"/>
      <dgm:spPr/>
    </dgm:pt>
    <dgm:pt modelId="{ECAEB730-BF10-4AB6-9FF9-DC92DFF78A52}" type="pres">
      <dgm:prSet presAssocID="{E1C72EE0-FB30-4420-B67A-4B22B21BCA6D}" presName="bgRect" presStyleLbl="bgShp" presStyleIdx="1" presStyleCnt="6"/>
      <dgm:spPr/>
    </dgm:pt>
    <dgm:pt modelId="{8C9C0F8C-D04C-4F5B-98D3-8B9FFDA214D4}" type="pres">
      <dgm:prSet presAssocID="{E1C72EE0-FB30-4420-B67A-4B22B21BCA6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aptop"/>
        </a:ext>
      </dgm:extLst>
    </dgm:pt>
    <dgm:pt modelId="{E7CF5849-CEFE-4724-86C3-36EE8023F5F7}" type="pres">
      <dgm:prSet presAssocID="{E1C72EE0-FB30-4420-B67A-4B22B21BCA6D}" presName="spaceRect" presStyleCnt="0"/>
      <dgm:spPr/>
    </dgm:pt>
    <dgm:pt modelId="{A39B26D9-4BD9-459C-8EED-B90DFEC79EA8}" type="pres">
      <dgm:prSet presAssocID="{E1C72EE0-FB30-4420-B67A-4B22B21BCA6D}" presName="parTx" presStyleLbl="revTx" presStyleIdx="1" presStyleCnt="6">
        <dgm:presLayoutVars>
          <dgm:chMax val="0"/>
          <dgm:chPref val="0"/>
        </dgm:presLayoutVars>
      </dgm:prSet>
      <dgm:spPr/>
    </dgm:pt>
    <dgm:pt modelId="{E5454CAD-0E62-4A02-9A0A-FE55BA236DD0}" type="pres">
      <dgm:prSet presAssocID="{FC70AC5A-3BA1-47A7-B3DF-C770FCA6B001}" presName="sibTrans" presStyleCnt="0"/>
      <dgm:spPr/>
    </dgm:pt>
    <dgm:pt modelId="{AC42E0BE-FCE4-413E-AC6C-2B3C2BD0B334}" type="pres">
      <dgm:prSet presAssocID="{96562BD6-9EE0-4903-8A61-CA54FB54D079}" presName="compNode" presStyleCnt="0"/>
      <dgm:spPr/>
    </dgm:pt>
    <dgm:pt modelId="{4C540EDE-A5DE-45EF-BBE3-157ABB1BD81A}" type="pres">
      <dgm:prSet presAssocID="{96562BD6-9EE0-4903-8A61-CA54FB54D079}" presName="bgRect" presStyleLbl="bgShp" presStyleIdx="2" presStyleCnt="6"/>
      <dgm:spPr/>
    </dgm:pt>
    <dgm:pt modelId="{5C8FE75F-084C-4FBC-A9D0-11E9858350B9}" type="pres">
      <dgm:prSet presAssocID="{96562BD6-9EE0-4903-8A61-CA54FB54D07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FC67985D-3760-4E3F-A2F8-6626282F04CE}" type="pres">
      <dgm:prSet presAssocID="{96562BD6-9EE0-4903-8A61-CA54FB54D079}" presName="spaceRect" presStyleCnt="0"/>
      <dgm:spPr/>
    </dgm:pt>
    <dgm:pt modelId="{D33E0DFE-0119-4CCB-BBA6-1663308619B8}" type="pres">
      <dgm:prSet presAssocID="{96562BD6-9EE0-4903-8A61-CA54FB54D079}" presName="parTx" presStyleLbl="revTx" presStyleIdx="2" presStyleCnt="6">
        <dgm:presLayoutVars>
          <dgm:chMax val="0"/>
          <dgm:chPref val="0"/>
        </dgm:presLayoutVars>
      </dgm:prSet>
      <dgm:spPr/>
    </dgm:pt>
    <dgm:pt modelId="{0FFD9A95-BBF6-4A4A-AF0A-1F53C8933B34}" type="pres">
      <dgm:prSet presAssocID="{010F71D8-2507-46D0-849F-184BDE45591B}" presName="sibTrans" presStyleCnt="0"/>
      <dgm:spPr/>
    </dgm:pt>
    <dgm:pt modelId="{4E707FD2-3D25-422E-8C61-BAE977513BEA}" type="pres">
      <dgm:prSet presAssocID="{ABB9AD41-5057-488D-9F2D-B0FBB5C8C54E}" presName="compNode" presStyleCnt="0"/>
      <dgm:spPr/>
    </dgm:pt>
    <dgm:pt modelId="{4425EB28-D5B5-45E0-979E-4CBC7E7516FA}" type="pres">
      <dgm:prSet presAssocID="{ABB9AD41-5057-488D-9F2D-B0FBB5C8C54E}" presName="bgRect" presStyleLbl="bgShp" presStyleIdx="3" presStyleCnt="6"/>
      <dgm:spPr/>
    </dgm:pt>
    <dgm:pt modelId="{56254A1C-B89A-4F1A-985F-5ED98B2D643D}" type="pres">
      <dgm:prSet presAssocID="{ABB9AD41-5057-488D-9F2D-B0FBB5C8C54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2A166A1A-C769-413C-BFEF-B7D7027368A8}" type="pres">
      <dgm:prSet presAssocID="{ABB9AD41-5057-488D-9F2D-B0FBB5C8C54E}" presName="spaceRect" presStyleCnt="0"/>
      <dgm:spPr/>
    </dgm:pt>
    <dgm:pt modelId="{C68FC8B6-7DAC-4D6C-9540-10E7005A2C83}" type="pres">
      <dgm:prSet presAssocID="{ABB9AD41-5057-488D-9F2D-B0FBB5C8C54E}" presName="parTx" presStyleLbl="revTx" presStyleIdx="3" presStyleCnt="6">
        <dgm:presLayoutVars>
          <dgm:chMax val="0"/>
          <dgm:chPref val="0"/>
        </dgm:presLayoutVars>
      </dgm:prSet>
      <dgm:spPr/>
    </dgm:pt>
    <dgm:pt modelId="{9F86A62C-6641-4D72-B9D9-45C4977925A6}" type="pres">
      <dgm:prSet presAssocID="{9678B769-0FB9-4442-855E-00E77289D394}" presName="sibTrans" presStyleCnt="0"/>
      <dgm:spPr/>
    </dgm:pt>
    <dgm:pt modelId="{DF4D45BC-1F17-4052-8F39-ACC43FAE46DF}" type="pres">
      <dgm:prSet presAssocID="{25D049EF-C767-46B9-9435-05FD8ED28D53}" presName="compNode" presStyleCnt="0"/>
      <dgm:spPr/>
    </dgm:pt>
    <dgm:pt modelId="{37F3E5E4-F98F-43E2-88E7-4A0F404A50E1}" type="pres">
      <dgm:prSet presAssocID="{25D049EF-C767-46B9-9435-05FD8ED28D53}" presName="bgRect" presStyleLbl="bgShp" presStyleIdx="4" presStyleCnt="6"/>
      <dgm:spPr/>
    </dgm:pt>
    <dgm:pt modelId="{A79A8B84-50AB-4AA6-BCF8-45AF264BB0DC}" type="pres">
      <dgm:prSet presAssocID="{25D049EF-C767-46B9-9435-05FD8ED28D5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sconnected"/>
        </a:ext>
      </dgm:extLst>
    </dgm:pt>
    <dgm:pt modelId="{BAFE8A74-EA15-49F8-8D30-59DB955B3AF1}" type="pres">
      <dgm:prSet presAssocID="{25D049EF-C767-46B9-9435-05FD8ED28D53}" presName="spaceRect" presStyleCnt="0"/>
      <dgm:spPr/>
    </dgm:pt>
    <dgm:pt modelId="{69576FBC-FB8B-4ACB-8230-220451692287}" type="pres">
      <dgm:prSet presAssocID="{25D049EF-C767-46B9-9435-05FD8ED28D53}" presName="parTx" presStyleLbl="revTx" presStyleIdx="4" presStyleCnt="6">
        <dgm:presLayoutVars>
          <dgm:chMax val="0"/>
          <dgm:chPref val="0"/>
        </dgm:presLayoutVars>
      </dgm:prSet>
      <dgm:spPr/>
    </dgm:pt>
    <dgm:pt modelId="{5BA9E435-2A5C-4A5E-B3F7-FFBDA7CA8D11}" type="pres">
      <dgm:prSet presAssocID="{78DACFA9-AC05-48EA-A4A6-0E3E8268BFB2}" presName="sibTrans" presStyleCnt="0"/>
      <dgm:spPr/>
    </dgm:pt>
    <dgm:pt modelId="{DEA6D0D8-A201-4A79-91F8-024D4BD82EF8}" type="pres">
      <dgm:prSet presAssocID="{30AA5643-6BAF-45E7-BE61-5F346191AB48}" presName="compNode" presStyleCnt="0"/>
      <dgm:spPr/>
    </dgm:pt>
    <dgm:pt modelId="{211F404E-059F-4412-9C84-1F8C17539BFD}" type="pres">
      <dgm:prSet presAssocID="{30AA5643-6BAF-45E7-BE61-5F346191AB48}" presName="bgRect" presStyleLbl="bgShp" presStyleIdx="5" presStyleCnt="6"/>
      <dgm:spPr/>
    </dgm:pt>
    <dgm:pt modelId="{E1B2127E-AD72-4333-82DB-264346B52DE1}" type="pres">
      <dgm:prSet presAssocID="{30AA5643-6BAF-45E7-BE61-5F346191AB4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 Network"/>
        </a:ext>
      </dgm:extLst>
    </dgm:pt>
    <dgm:pt modelId="{A8CAC465-80ED-4803-A5ED-3E79E7EB9387}" type="pres">
      <dgm:prSet presAssocID="{30AA5643-6BAF-45E7-BE61-5F346191AB48}" presName="spaceRect" presStyleCnt="0"/>
      <dgm:spPr/>
    </dgm:pt>
    <dgm:pt modelId="{FD9388B3-FDCF-4481-80B6-7ECEF7F14F65}" type="pres">
      <dgm:prSet presAssocID="{30AA5643-6BAF-45E7-BE61-5F346191AB48}" presName="parTx" presStyleLbl="revTx" presStyleIdx="5" presStyleCnt="6">
        <dgm:presLayoutVars>
          <dgm:chMax val="0"/>
          <dgm:chPref val="0"/>
        </dgm:presLayoutVars>
      </dgm:prSet>
      <dgm:spPr/>
    </dgm:pt>
  </dgm:ptLst>
  <dgm:cxnLst>
    <dgm:cxn modelId="{A5DBE804-D0B4-46E1-B5B1-3800A007B120}" srcId="{401DB2BB-D6B1-47D9-959E-50842F8064DE}" destId="{30AA5643-6BAF-45E7-BE61-5F346191AB48}" srcOrd="5" destOrd="0" parTransId="{CF588542-38AF-4609-84CD-86C1CB916116}" sibTransId="{A99B8110-A1A1-41F7-AF25-F346AFEE1E79}"/>
    <dgm:cxn modelId="{BE13DB0A-C835-4653-AFE3-15DC1336EB9D}" type="presOf" srcId="{25D049EF-C767-46B9-9435-05FD8ED28D53}" destId="{69576FBC-FB8B-4ACB-8230-220451692287}" srcOrd="0" destOrd="0" presId="urn:microsoft.com/office/officeart/2018/2/layout/IconVerticalSolidList"/>
    <dgm:cxn modelId="{01669C2B-708E-479C-A9E2-49653FF82B8D}" type="presOf" srcId="{E1C72EE0-FB30-4420-B67A-4B22B21BCA6D}" destId="{A39B26D9-4BD9-459C-8EED-B90DFEC79EA8}" srcOrd="0" destOrd="0" presId="urn:microsoft.com/office/officeart/2018/2/layout/IconVerticalSolidList"/>
    <dgm:cxn modelId="{3C39A837-F222-4424-A074-8DFFE3ECF22F}" srcId="{401DB2BB-D6B1-47D9-959E-50842F8064DE}" destId="{ABB9AD41-5057-488D-9F2D-B0FBB5C8C54E}" srcOrd="3" destOrd="0" parTransId="{441F4C82-5DD7-4BF6-9382-9812C28738A6}" sibTransId="{9678B769-0FB9-4442-855E-00E77289D394}"/>
    <dgm:cxn modelId="{DE787240-75D4-4CC8-8FED-70BC515DF040}" type="presOf" srcId="{96562BD6-9EE0-4903-8A61-CA54FB54D079}" destId="{D33E0DFE-0119-4CCB-BBA6-1663308619B8}" srcOrd="0" destOrd="0" presId="urn:microsoft.com/office/officeart/2018/2/layout/IconVerticalSolidList"/>
    <dgm:cxn modelId="{1911E46E-7D96-45A9-8378-C66F12569A01}" srcId="{401DB2BB-D6B1-47D9-959E-50842F8064DE}" destId="{E1C72EE0-FB30-4420-B67A-4B22B21BCA6D}" srcOrd="1" destOrd="0" parTransId="{D7F02DF4-E633-41AD-A62E-4851DCCD9B92}" sibTransId="{FC70AC5A-3BA1-47A7-B3DF-C770FCA6B001}"/>
    <dgm:cxn modelId="{CBE4296F-AEDE-4CB7-86B8-5E33A71FC9D2}" type="presOf" srcId="{401DB2BB-D6B1-47D9-959E-50842F8064DE}" destId="{35240BFE-4FF3-428A-B4E9-29BD495232B7}" srcOrd="0" destOrd="0" presId="urn:microsoft.com/office/officeart/2018/2/layout/IconVerticalSolidList"/>
    <dgm:cxn modelId="{1445E64F-F0C0-4CD8-AA22-DA38DC1EA97A}" srcId="{401DB2BB-D6B1-47D9-959E-50842F8064DE}" destId="{96562BD6-9EE0-4903-8A61-CA54FB54D079}" srcOrd="2" destOrd="0" parTransId="{A7F073DF-9FF8-4C57-A6B9-2FE81B327CF3}" sibTransId="{010F71D8-2507-46D0-849F-184BDE45591B}"/>
    <dgm:cxn modelId="{B6F3FB7D-3055-4FCB-8D8A-8E546B59BC17}" srcId="{401DB2BB-D6B1-47D9-959E-50842F8064DE}" destId="{25D049EF-C767-46B9-9435-05FD8ED28D53}" srcOrd="4" destOrd="0" parTransId="{ED005F65-F2C1-43B9-9A8E-BDE7C470696D}" sibTransId="{78DACFA9-AC05-48EA-A4A6-0E3E8268BFB2}"/>
    <dgm:cxn modelId="{33E7218A-38ED-4B01-AA01-04CCD7C3CB00}" type="presOf" srcId="{30AA5643-6BAF-45E7-BE61-5F346191AB48}" destId="{FD9388B3-FDCF-4481-80B6-7ECEF7F14F65}" srcOrd="0" destOrd="0" presId="urn:microsoft.com/office/officeart/2018/2/layout/IconVerticalSolidList"/>
    <dgm:cxn modelId="{F2C7C595-F9DF-4BAE-9488-4F3CC2CF067F}" srcId="{401DB2BB-D6B1-47D9-959E-50842F8064DE}" destId="{ACCFC7B6-23D7-4F15-B04F-DB3970227F4C}" srcOrd="0" destOrd="0" parTransId="{7CB72BB7-D4D7-4164-8D1A-128A1E1AA102}" sibTransId="{6F245F21-6A5B-4112-A24D-07E9FE351DB7}"/>
    <dgm:cxn modelId="{15CBA7AB-A9B5-4FF2-A97F-47AF4BDBC6D7}" type="presOf" srcId="{ABB9AD41-5057-488D-9F2D-B0FBB5C8C54E}" destId="{C68FC8B6-7DAC-4D6C-9540-10E7005A2C83}" srcOrd="0" destOrd="0" presId="urn:microsoft.com/office/officeart/2018/2/layout/IconVerticalSolidList"/>
    <dgm:cxn modelId="{EEC41BFC-0289-4A1E-9A76-062C8FEB13CA}" type="presOf" srcId="{ACCFC7B6-23D7-4F15-B04F-DB3970227F4C}" destId="{1D07039A-EA97-4A17-92A0-15DCECC09269}" srcOrd="0" destOrd="0" presId="urn:microsoft.com/office/officeart/2018/2/layout/IconVerticalSolidList"/>
    <dgm:cxn modelId="{9EE27A75-1827-4813-A0ED-19594FF2179A}" type="presParOf" srcId="{35240BFE-4FF3-428A-B4E9-29BD495232B7}" destId="{ED434796-6519-4650-84B1-A1092E9C9CEF}" srcOrd="0" destOrd="0" presId="urn:microsoft.com/office/officeart/2018/2/layout/IconVerticalSolidList"/>
    <dgm:cxn modelId="{B78AAB8E-74AF-450C-9FFC-382FFFBE7298}" type="presParOf" srcId="{ED434796-6519-4650-84B1-A1092E9C9CEF}" destId="{D46C2664-1EA9-424F-89A5-9FBAF09F95FF}" srcOrd="0" destOrd="0" presId="urn:microsoft.com/office/officeart/2018/2/layout/IconVerticalSolidList"/>
    <dgm:cxn modelId="{A8A898B6-A9CF-40F8-BEAF-B6B17BF7B76E}" type="presParOf" srcId="{ED434796-6519-4650-84B1-A1092E9C9CEF}" destId="{770A2EC5-7DCF-452D-9225-0B588A6D5152}" srcOrd="1" destOrd="0" presId="urn:microsoft.com/office/officeart/2018/2/layout/IconVerticalSolidList"/>
    <dgm:cxn modelId="{DE41CF61-CCCC-4E54-8559-230D0FC0A59D}" type="presParOf" srcId="{ED434796-6519-4650-84B1-A1092E9C9CEF}" destId="{3051FC52-6327-4A1E-BCE7-43E9E0A3CC38}" srcOrd="2" destOrd="0" presId="urn:microsoft.com/office/officeart/2018/2/layout/IconVerticalSolidList"/>
    <dgm:cxn modelId="{7A690D9C-1441-4E4C-8983-12924D6520A2}" type="presParOf" srcId="{ED434796-6519-4650-84B1-A1092E9C9CEF}" destId="{1D07039A-EA97-4A17-92A0-15DCECC09269}" srcOrd="3" destOrd="0" presId="urn:microsoft.com/office/officeart/2018/2/layout/IconVerticalSolidList"/>
    <dgm:cxn modelId="{203C121F-82E1-4452-A579-DE0757AFA047}" type="presParOf" srcId="{35240BFE-4FF3-428A-B4E9-29BD495232B7}" destId="{0488C62B-4C1B-45FE-8F66-F328EE902320}" srcOrd="1" destOrd="0" presId="urn:microsoft.com/office/officeart/2018/2/layout/IconVerticalSolidList"/>
    <dgm:cxn modelId="{F25EF59E-599D-4F71-A094-49C6FE4E5CFA}" type="presParOf" srcId="{35240BFE-4FF3-428A-B4E9-29BD495232B7}" destId="{395EF253-55B9-4D3A-A9FC-2D54FC49AD79}" srcOrd="2" destOrd="0" presId="urn:microsoft.com/office/officeart/2018/2/layout/IconVerticalSolidList"/>
    <dgm:cxn modelId="{18E2C08F-3E61-456F-9F8C-922A919FEDDD}" type="presParOf" srcId="{395EF253-55B9-4D3A-A9FC-2D54FC49AD79}" destId="{ECAEB730-BF10-4AB6-9FF9-DC92DFF78A52}" srcOrd="0" destOrd="0" presId="urn:microsoft.com/office/officeart/2018/2/layout/IconVerticalSolidList"/>
    <dgm:cxn modelId="{BE395F92-FD89-4026-8AE2-AAF843E64808}" type="presParOf" srcId="{395EF253-55B9-4D3A-A9FC-2D54FC49AD79}" destId="{8C9C0F8C-D04C-4F5B-98D3-8B9FFDA214D4}" srcOrd="1" destOrd="0" presId="urn:microsoft.com/office/officeart/2018/2/layout/IconVerticalSolidList"/>
    <dgm:cxn modelId="{B82D1E14-AD3C-441D-9511-E2F9FB4C9DE8}" type="presParOf" srcId="{395EF253-55B9-4D3A-A9FC-2D54FC49AD79}" destId="{E7CF5849-CEFE-4724-86C3-36EE8023F5F7}" srcOrd="2" destOrd="0" presId="urn:microsoft.com/office/officeart/2018/2/layout/IconVerticalSolidList"/>
    <dgm:cxn modelId="{A48F7115-0BE3-4357-8866-EB700591C148}" type="presParOf" srcId="{395EF253-55B9-4D3A-A9FC-2D54FC49AD79}" destId="{A39B26D9-4BD9-459C-8EED-B90DFEC79EA8}" srcOrd="3" destOrd="0" presId="urn:microsoft.com/office/officeart/2018/2/layout/IconVerticalSolidList"/>
    <dgm:cxn modelId="{57EA9423-9A2B-4B55-BD3F-9D877DD4ECF1}" type="presParOf" srcId="{35240BFE-4FF3-428A-B4E9-29BD495232B7}" destId="{E5454CAD-0E62-4A02-9A0A-FE55BA236DD0}" srcOrd="3" destOrd="0" presId="urn:microsoft.com/office/officeart/2018/2/layout/IconVerticalSolidList"/>
    <dgm:cxn modelId="{4088451D-0DFB-40E6-95A3-778BB15628F7}" type="presParOf" srcId="{35240BFE-4FF3-428A-B4E9-29BD495232B7}" destId="{AC42E0BE-FCE4-413E-AC6C-2B3C2BD0B334}" srcOrd="4" destOrd="0" presId="urn:microsoft.com/office/officeart/2018/2/layout/IconVerticalSolidList"/>
    <dgm:cxn modelId="{56EC738E-580A-42D5-BB4F-A1C79E80B1B9}" type="presParOf" srcId="{AC42E0BE-FCE4-413E-AC6C-2B3C2BD0B334}" destId="{4C540EDE-A5DE-45EF-BBE3-157ABB1BD81A}" srcOrd="0" destOrd="0" presId="urn:microsoft.com/office/officeart/2018/2/layout/IconVerticalSolidList"/>
    <dgm:cxn modelId="{8DF9C1E3-4814-409B-8F1E-DF1C617BAD2A}" type="presParOf" srcId="{AC42E0BE-FCE4-413E-AC6C-2B3C2BD0B334}" destId="{5C8FE75F-084C-4FBC-A9D0-11E9858350B9}" srcOrd="1" destOrd="0" presId="urn:microsoft.com/office/officeart/2018/2/layout/IconVerticalSolidList"/>
    <dgm:cxn modelId="{3A99B363-9023-49EC-AFDE-C5B96AE69290}" type="presParOf" srcId="{AC42E0BE-FCE4-413E-AC6C-2B3C2BD0B334}" destId="{FC67985D-3760-4E3F-A2F8-6626282F04CE}" srcOrd="2" destOrd="0" presId="urn:microsoft.com/office/officeart/2018/2/layout/IconVerticalSolidList"/>
    <dgm:cxn modelId="{BC461FE7-8E9E-4041-AB51-E116E3BF603D}" type="presParOf" srcId="{AC42E0BE-FCE4-413E-AC6C-2B3C2BD0B334}" destId="{D33E0DFE-0119-4CCB-BBA6-1663308619B8}" srcOrd="3" destOrd="0" presId="urn:microsoft.com/office/officeart/2018/2/layout/IconVerticalSolidList"/>
    <dgm:cxn modelId="{9ADA8F9B-7D90-42E3-A2B8-4FF0B386F758}" type="presParOf" srcId="{35240BFE-4FF3-428A-B4E9-29BD495232B7}" destId="{0FFD9A95-BBF6-4A4A-AF0A-1F53C8933B34}" srcOrd="5" destOrd="0" presId="urn:microsoft.com/office/officeart/2018/2/layout/IconVerticalSolidList"/>
    <dgm:cxn modelId="{53DE793A-798B-4C80-BFAF-198E920279FB}" type="presParOf" srcId="{35240BFE-4FF3-428A-B4E9-29BD495232B7}" destId="{4E707FD2-3D25-422E-8C61-BAE977513BEA}" srcOrd="6" destOrd="0" presId="urn:microsoft.com/office/officeart/2018/2/layout/IconVerticalSolidList"/>
    <dgm:cxn modelId="{97469252-A635-45C8-A854-D819D9447769}" type="presParOf" srcId="{4E707FD2-3D25-422E-8C61-BAE977513BEA}" destId="{4425EB28-D5B5-45E0-979E-4CBC7E7516FA}" srcOrd="0" destOrd="0" presId="urn:microsoft.com/office/officeart/2018/2/layout/IconVerticalSolidList"/>
    <dgm:cxn modelId="{1019AA5A-C09A-49E9-A156-FDC303B844E2}" type="presParOf" srcId="{4E707FD2-3D25-422E-8C61-BAE977513BEA}" destId="{56254A1C-B89A-4F1A-985F-5ED98B2D643D}" srcOrd="1" destOrd="0" presId="urn:microsoft.com/office/officeart/2018/2/layout/IconVerticalSolidList"/>
    <dgm:cxn modelId="{08C92149-514F-4315-954E-7B05C29610C5}" type="presParOf" srcId="{4E707FD2-3D25-422E-8C61-BAE977513BEA}" destId="{2A166A1A-C769-413C-BFEF-B7D7027368A8}" srcOrd="2" destOrd="0" presId="urn:microsoft.com/office/officeart/2018/2/layout/IconVerticalSolidList"/>
    <dgm:cxn modelId="{B53DD1ED-7ADA-4D8F-9BF0-5299AA627701}" type="presParOf" srcId="{4E707FD2-3D25-422E-8C61-BAE977513BEA}" destId="{C68FC8B6-7DAC-4D6C-9540-10E7005A2C83}" srcOrd="3" destOrd="0" presId="urn:microsoft.com/office/officeart/2018/2/layout/IconVerticalSolidList"/>
    <dgm:cxn modelId="{AAAFE873-8C3E-4CF1-B123-7C5071BD0628}" type="presParOf" srcId="{35240BFE-4FF3-428A-B4E9-29BD495232B7}" destId="{9F86A62C-6641-4D72-B9D9-45C4977925A6}" srcOrd="7" destOrd="0" presId="urn:microsoft.com/office/officeart/2018/2/layout/IconVerticalSolidList"/>
    <dgm:cxn modelId="{A25A5673-902D-4EF8-A057-DA959011E598}" type="presParOf" srcId="{35240BFE-4FF3-428A-B4E9-29BD495232B7}" destId="{DF4D45BC-1F17-4052-8F39-ACC43FAE46DF}" srcOrd="8" destOrd="0" presId="urn:microsoft.com/office/officeart/2018/2/layout/IconVerticalSolidList"/>
    <dgm:cxn modelId="{2E1722B3-4976-4B94-83A4-495A9AD25091}" type="presParOf" srcId="{DF4D45BC-1F17-4052-8F39-ACC43FAE46DF}" destId="{37F3E5E4-F98F-43E2-88E7-4A0F404A50E1}" srcOrd="0" destOrd="0" presId="urn:microsoft.com/office/officeart/2018/2/layout/IconVerticalSolidList"/>
    <dgm:cxn modelId="{74B7064A-55A4-4B8C-AC28-56D1935D0FDA}" type="presParOf" srcId="{DF4D45BC-1F17-4052-8F39-ACC43FAE46DF}" destId="{A79A8B84-50AB-4AA6-BCF8-45AF264BB0DC}" srcOrd="1" destOrd="0" presId="urn:microsoft.com/office/officeart/2018/2/layout/IconVerticalSolidList"/>
    <dgm:cxn modelId="{A0E22CF2-8FEA-48CA-BF6B-FD5A54853AB3}" type="presParOf" srcId="{DF4D45BC-1F17-4052-8F39-ACC43FAE46DF}" destId="{BAFE8A74-EA15-49F8-8D30-59DB955B3AF1}" srcOrd="2" destOrd="0" presId="urn:microsoft.com/office/officeart/2018/2/layout/IconVerticalSolidList"/>
    <dgm:cxn modelId="{06E00558-5FDB-433A-8A45-B0E5FC4DF801}" type="presParOf" srcId="{DF4D45BC-1F17-4052-8F39-ACC43FAE46DF}" destId="{69576FBC-FB8B-4ACB-8230-220451692287}" srcOrd="3" destOrd="0" presId="urn:microsoft.com/office/officeart/2018/2/layout/IconVerticalSolidList"/>
    <dgm:cxn modelId="{DE18CF0E-FB6B-4BF5-8F4A-189F13B9F8BC}" type="presParOf" srcId="{35240BFE-4FF3-428A-B4E9-29BD495232B7}" destId="{5BA9E435-2A5C-4A5E-B3F7-FFBDA7CA8D11}" srcOrd="9" destOrd="0" presId="urn:microsoft.com/office/officeart/2018/2/layout/IconVerticalSolidList"/>
    <dgm:cxn modelId="{05122BD9-EDB3-4329-9A80-8B43194753E3}" type="presParOf" srcId="{35240BFE-4FF3-428A-B4E9-29BD495232B7}" destId="{DEA6D0D8-A201-4A79-91F8-024D4BD82EF8}" srcOrd="10" destOrd="0" presId="urn:microsoft.com/office/officeart/2018/2/layout/IconVerticalSolidList"/>
    <dgm:cxn modelId="{B4986D99-0F91-4B4B-9420-D21DDA96F480}" type="presParOf" srcId="{DEA6D0D8-A201-4A79-91F8-024D4BD82EF8}" destId="{211F404E-059F-4412-9C84-1F8C17539BFD}" srcOrd="0" destOrd="0" presId="urn:microsoft.com/office/officeart/2018/2/layout/IconVerticalSolidList"/>
    <dgm:cxn modelId="{1FCC7B2F-06E4-4A9F-8F90-B320F8AC9EA5}" type="presParOf" srcId="{DEA6D0D8-A201-4A79-91F8-024D4BD82EF8}" destId="{E1B2127E-AD72-4333-82DB-264346B52DE1}" srcOrd="1" destOrd="0" presId="urn:microsoft.com/office/officeart/2018/2/layout/IconVerticalSolidList"/>
    <dgm:cxn modelId="{8C75B52D-227A-4782-82BB-5CB915CF8045}" type="presParOf" srcId="{DEA6D0D8-A201-4A79-91F8-024D4BD82EF8}" destId="{A8CAC465-80ED-4803-A5ED-3E79E7EB9387}" srcOrd="2" destOrd="0" presId="urn:microsoft.com/office/officeart/2018/2/layout/IconVerticalSolidList"/>
    <dgm:cxn modelId="{A56E589D-F93E-4457-9B67-8656E71DB9D8}" type="presParOf" srcId="{DEA6D0D8-A201-4A79-91F8-024D4BD82EF8}" destId="{FD9388B3-FDCF-4481-80B6-7ECEF7F14F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C2664-1EA9-424F-89A5-9FBAF09F95FF}">
      <dsp:nvSpPr>
        <dsp:cNvPr id="0" name=""/>
        <dsp:cNvSpPr/>
      </dsp:nvSpPr>
      <dsp:spPr>
        <a:xfrm>
          <a:off x="0" y="1563"/>
          <a:ext cx="11018837" cy="6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A2EC5-7DCF-452D-9225-0B588A6D5152}">
      <dsp:nvSpPr>
        <dsp:cNvPr id="0" name=""/>
        <dsp:cNvSpPr/>
      </dsp:nvSpPr>
      <dsp:spPr>
        <a:xfrm>
          <a:off x="201561" y="151485"/>
          <a:ext cx="366475" cy="3664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07039A-EA97-4A17-92A0-15DCECC09269}">
      <dsp:nvSpPr>
        <dsp:cNvPr id="0" name=""/>
        <dsp:cNvSpPr/>
      </dsp:nvSpPr>
      <dsp:spPr>
        <a:xfrm>
          <a:off x="769598" y="1563"/>
          <a:ext cx="10249239" cy="6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19" tIns="70519" rIns="70519" bIns="70519" numCol="1" spcCol="1270" anchor="ctr" anchorCtr="0">
          <a:noAutofit/>
        </a:bodyPr>
        <a:lstStyle/>
        <a:p>
          <a:pPr marL="0" lvl="0" indent="0" algn="l" defTabSz="711200">
            <a:lnSpc>
              <a:spcPct val="90000"/>
            </a:lnSpc>
            <a:spcBef>
              <a:spcPct val="0"/>
            </a:spcBef>
            <a:spcAft>
              <a:spcPct val="35000"/>
            </a:spcAft>
            <a:buNone/>
          </a:pPr>
          <a:r>
            <a:rPr lang="en-GB" sz="1600" b="1" i="0" kern="1200" dirty="0"/>
            <a:t>Identities - </a:t>
          </a:r>
          <a:r>
            <a:rPr lang="en-GB" sz="1600" b="0" i="0" kern="1200" dirty="0"/>
            <a:t>Verify and secure each identity with strong authentication across your entire digital estate.</a:t>
          </a:r>
          <a:endParaRPr lang="en-US" sz="1600" kern="1200" dirty="0"/>
        </a:p>
      </dsp:txBody>
      <dsp:txXfrm>
        <a:off x="769598" y="1563"/>
        <a:ext cx="10249239" cy="666318"/>
      </dsp:txXfrm>
    </dsp:sp>
    <dsp:sp modelId="{ECAEB730-BF10-4AB6-9FF9-DC92DFF78A52}">
      <dsp:nvSpPr>
        <dsp:cNvPr id="0" name=""/>
        <dsp:cNvSpPr/>
      </dsp:nvSpPr>
      <dsp:spPr>
        <a:xfrm>
          <a:off x="0" y="834462"/>
          <a:ext cx="11018837" cy="6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9C0F8C-D04C-4F5B-98D3-8B9FFDA214D4}">
      <dsp:nvSpPr>
        <dsp:cNvPr id="0" name=""/>
        <dsp:cNvSpPr/>
      </dsp:nvSpPr>
      <dsp:spPr>
        <a:xfrm>
          <a:off x="201561" y="984383"/>
          <a:ext cx="366475" cy="366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9B26D9-4BD9-459C-8EED-B90DFEC79EA8}">
      <dsp:nvSpPr>
        <dsp:cNvPr id="0" name=""/>
        <dsp:cNvSpPr/>
      </dsp:nvSpPr>
      <dsp:spPr>
        <a:xfrm>
          <a:off x="769598" y="834462"/>
          <a:ext cx="10249239" cy="6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19" tIns="70519" rIns="70519" bIns="70519" numCol="1" spcCol="1270" anchor="ctr" anchorCtr="0">
          <a:noAutofit/>
        </a:bodyPr>
        <a:lstStyle/>
        <a:p>
          <a:pPr marL="0" lvl="0" indent="0" algn="l" defTabSz="711200">
            <a:lnSpc>
              <a:spcPct val="90000"/>
            </a:lnSpc>
            <a:spcBef>
              <a:spcPct val="0"/>
            </a:spcBef>
            <a:spcAft>
              <a:spcPct val="35000"/>
            </a:spcAft>
            <a:buNone/>
          </a:pPr>
          <a:r>
            <a:rPr lang="en-GB" sz="1600" b="1" i="0" kern="1200" dirty="0"/>
            <a:t>Devices  - </a:t>
          </a:r>
          <a:r>
            <a:rPr lang="en-GB" sz="1600" b="0" i="0" kern="1200" dirty="0"/>
            <a:t>Gain visibility into devices accessing the network. Ensure compliance and health status before granting access.</a:t>
          </a:r>
          <a:endParaRPr lang="en-US" sz="1600" kern="1200" dirty="0"/>
        </a:p>
      </dsp:txBody>
      <dsp:txXfrm>
        <a:off x="769598" y="834462"/>
        <a:ext cx="10249239" cy="666318"/>
      </dsp:txXfrm>
    </dsp:sp>
    <dsp:sp modelId="{4C540EDE-A5DE-45EF-BBE3-157ABB1BD81A}">
      <dsp:nvSpPr>
        <dsp:cNvPr id="0" name=""/>
        <dsp:cNvSpPr/>
      </dsp:nvSpPr>
      <dsp:spPr>
        <a:xfrm>
          <a:off x="0" y="1667360"/>
          <a:ext cx="11018837" cy="6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8FE75F-084C-4FBC-A9D0-11E9858350B9}">
      <dsp:nvSpPr>
        <dsp:cNvPr id="0" name=""/>
        <dsp:cNvSpPr/>
      </dsp:nvSpPr>
      <dsp:spPr>
        <a:xfrm>
          <a:off x="201561" y="1817282"/>
          <a:ext cx="366475" cy="366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3E0DFE-0119-4CCB-BBA6-1663308619B8}">
      <dsp:nvSpPr>
        <dsp:cNvPr id="0" name=""/>
        <dsp:cNvSpPr/>
      </dsp:nvSpPr>
      <dsp:spPr>
        <a:xfrm>
          <a:off x="769598" y="1667360"/>
          <a:ext cx="10249239" cy="6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19" tIns="70519" rIns="70519" bIns="70519" numCol="1" spcCol="1270" anchor="ctr" anchorCtr="0">
          <a:noAutofit/>
        </a:bodyPr>
        <a:lstStyle/>
        <a:p>
          <a:pPr marL="0" lvl="0" indent="0" algn="l" defTabSz="711200">
            <a:lnSpc>
              <a:spcPct val="90000"/>
            </a:lnSpc>
            <a:spcBef>
              <a:spcPct val="0"/>
            </a:spcBef>
            <a:spcAft>
              <a:spcPct val="35000"/>
            </a:spcAft>
            <a:buNone/>
          </a:pPr>
          <a:r>
            <a:rPr lang="en-GB" sz="1600" b="1" i="0" kern="1200" dirty="0"/>
            <a:t>Applications - </a:t>
          </a:r>
          <a:r>
            <a:rPr lang="en-GB" sz="1600" b="0" i="0" kern="1200" dirty="0"/>
            <a:t>Discover shadow IT, ensure appropriate in-app permissions, gate access based on real-time analytics, and monitor and control user actions.</a:t>
          </a:r>
          <a:endParaRPr lang="en-US" sz="1600" kern="1200" dirty="0"/>
        </a:p>
      </dsp:txBody>
      <dsp:txXfrm>
        <a:off x="769598" y="1667360"/>
        <a:ext cx="10249239" cy="666318"/>
      </dsp:txXfrm>
    </dsp:sp>
    <dsp:sp modelId="{4425EB28-D5B5-45E0-979E-4CBC7E7516FA}">
      <dsp:nvSpPr>
        <dsp:cNvPr id="0" name=""/>
        <dsp:cNvSpPr/>
      </dsp:nvSpPr>
      <dsp:spPr>
        <a:xfrm>
          <a:off x="0" y="2500258"/>
          <a:ext cx="11018837" cy="6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254A1C-B89A-4F1A-985F-5ED98B2D643D}">
      <dsp:nvSpPr>
        <dsp:cNvPr id="0" name=""/>
        <dsp:cNvSpPr/>
      </dsp:nvSpPr>
      <dsp:spPr>
        <a:xfrm>
          <a:off x="201561" y="2650180"/>
          <a:ext cx="366475" cy="3664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8FC8B6-7DAC-4D6C-9540-10E7005A2C83}">
      <dsp:nvSpPr>
        <dsp:cNvPr id="0" name=""/>
        <dsp:cNvSpPr/>
      </dsp:nvSpPr>
      <dsp:spPr>
        <a:xfrm>
          <a:off x="769598" y="2500258"/>
          <a:ext cx="10249239" cy="6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19" tIns="70519" rIns="70519" bIns="70519" numCol="1" spcCol="1270" anchor="ctr" anchorCtr="0">
          <a:noAutofit/>
        </a:bodyPr>
        <a:lstStyle/>
        <a:p>
          <a:pPr marL="0" lvl="0" indent="0" algn="l" defTabSz="711200">
            <a:lnSpc>
              <a:spcPct val="90000"/>
            </a:lnSpc>
            <a:spcBef>
              <a:spcPct val="0"/>
            </a:spcBef>
            <a:spcAft>
              <a:spcPct val="35000"/>
            </a:spcAft>
            <a:buNone/>
          </a:pPr>
          <a:r>
            <a:rPr lang="en-GB" sz="1600" b="1" i="0" kern="1200" dirty="0"/>
            <a:t>Data - </a:t>
          </a:r>
          <a:r>
            <a:rPr lang="en-GB" sz="1600" b="0" i="0" kern="1200" dirty="0"/>
            <a:t>Move from perimeter-based data protection to data-driven protection. Use intelligence to classify and label data. Encrypt and restrict access based on organizational policies.</a:t>
          </a:r>
          <a:endParaRPr lang="en-US" sz="1600" kern="1200" dirty="0"/>
        </a:p>
      </dsp:txBody>
      <dsp:txXfrm>
        <a:off x="769598" y="2500258"/>
        <a:ext cx="10249239" cy="666318"/>
      </dsp:txXfrm>
    </dsp:sp>
    <dsp:sp modelId="{37F3E5E4-F98F-43E2-88E7-4A0F404A50E1}">
      <dsp:nvSpPr>
        <dsp:cNvPr id="0" name=""/>
        <dsp:cNvSpPr/>
      </dsp:nvSpPr>
      <dsp:spPr>
        <a:xfrm>
          <a:off x="0" y="3333157"/>
          <a:ext cx="11018837" cy="6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9A8B84-50AB-4AA6-BCF8-45AF264BB0DC}">
      <dsp:nvSpPr>
        <dsp:cNvPr id="0" name=""/>
        <dsp:cNvSpPr/>
      </dsp:nvSpPr>
      <dsp:spPr>
        <a:xfrm>
          <a:off x="201561" y="3483078"/>
          <a:ext cx="366475" cy="3664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576FBC-FB8B-4ACB-8230-220451692287}">
      <dsp:nvSpPr>
        <dsp:cNvPr id="0" name=""/>
        <dsp:cNvSpPr/>
      </dsp:nvSpPr>
      <dsp:spPr>
        <a:xfrm>
          <a:off x="769598" y="3333157"/>
          <a:ext cx="10249239" cy="6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19" tIns="70519" rIns="70519" bIns="70519" numCol="1" spcCol="1270" anchor="ctr" anchorCtr="0">
          <a:noAutofit/>
        </a:bodyPr>
        <a:lstStyle/>
        <a:p>
          <a:pPr marL="0" lvl="0" indent="0" algn="l" defTabSz="711200">
            <a:lnSpc>
              <a:spcPct val="90000"/>
            </a:lnSpc>
            <a:spcBef>
              <a:spcPct val="0"/>
            </a:spcBef>
            <a:spcAft>
              <a:spcPct val="35000"/>
            </a:spcAft>
            <a:buNone/>
          </a:pPr>
          <a:r>
            <a:rPr lang="en-GB" sz="1600" b="1" i="0" kern="1200" dirty="0"/>
            <a:t>Infrastructure - </a:t>
          </a:r>
          <a:r>
            <a:rPr lang="en-GB" sz="1600" b="0" i="0" kern="1200" dirty="0"/>
            <a:t>Use telemetry to detect attacks and anomalies, automatically block and flag risky behavior, and employ least privilege access principles.</a:t>
          </a:r>
          <a:endParaRPr lang="en-US" sz="1600" kern="1200" dirty="0"/>
        </a:p>
      </dsp:txBody>
      <dsp:txXfrm>
        <a:off x="769598" y="3333157"/>
        <a:ext cx="10249239" cy="666318"/>
      </dsp:txXfrm>
    </dsp:sp>
    <dsp:sp modelId="{211F404E-059F-4412-9C84-1F8C17539BFD}">
      <dsp:nvSpPr>
        <dsp:cNvPr id="0" name=""/>
        <dsp:cNvSpPr/>
      </dsp:nvSpPr>
      <dsp:spPr>
        <a:xfrm>
          <a:off x="0" y="4166055"/>
          <a:ext cx="11018837" cy="6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2127E-AD72-4333-82DB-264346B52DE1}">
      <dsp:nvSpPr>
        <dsp:cNvPr id="0" name=""/>
        <dsp:cNvSpPr/>
      </dsp:nvSpPr>
      <dsp:spPr>
        <a:xfrm>
          <a:off x="201561" y="4315977"/>
          <a:ext cx="366475" cy="3664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9388B3-FDCF-4481-80B6-7ECEF7F14F65}">
      <dsp:nvSpPr>
        <dsp:cNvPr id="0" name=""/>
        <dsp:cNvSpPr/>
      </dsp:nvSpPr>
      <dsp:spPr>
        <a:xfrm>
          <a:off x="769598" y="4166055"/>
          <a:ext cx="10249239" cy="6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19" tIns="70519" rIns="70519" bIns="70519" numCol="1" spcCol="1270" anchor="ctr" anchorCtr="0">
          <a:noAutofit/>
        </a:bodyPr>
        <a:lstStyle/>
        <a:p>
          <a:pPr marL="0" lvl="0" indent="0" algn="l" defTabSz="711200">
            <a:lnSpc>
              <a:spcPct val="90000"/>
            </a:lnSpc>
            <a:spcBef>
              <a:spcPct val="0"/>
            </a:spcBef>
            <a:spcAft>
              <a:spcPct val="35000"/>
            </a:spcAft>
            <a:buNone/>
          </a:pPr>
          <a:r>
            <a:rPr lang="en-GB" sz="1600" b="1" i="0" kern="1200" dirty="0"/>
            <a:t>Network - </a:t>
          </a:r>
          <a:r>
            <a:rPr lang="en-GB" sz="1600" b="0" i="0" kern="1200" dirty="0"/>
            <a:t>Ensure devices and users aren’t trusted just because they’re on an internal network. Encrypt all internal communications, limit access by policy, and employ micro segmentation and real-time threat detection.</a:t>
          </a:r>
          <a:endParaRPr lang="en-US" sz="1600" kern="1200" dirty="0"/>
        </a:p>
      </dsp:txBody>
      <dsp:txXfrm>
        <a:off x="769598" y="4166055"/>
        <a:ext cx="10249239" cy="6663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B1BD6-C8C0-4081-A16A-D0C765214C40}" type="datetimeFigureOut">
              <a:rPr lang="en-GB" smtClean="0"/>
              <a:t>29/09/2020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EA934-2C59-4DFE-BA67-2359A5E72064}" type="slidenum">
              <a:rPr lang="en-GB" smtClean="0"/>
              <a:t>‹#›</a:t>
            </a:fld>
            <a:endParaRPr lang="en-GB" dirty="0"/>
          </a:p>
        </p:txBody>
      </p:sp>
    </p:spTree>
    <p:extLst>
      <p:ext uri="{BB962C8B-B14F-4D97-AF65-F5344CB8AC3E}">
        <p14:creationId xmlns:p14="http://schemas.microsoft.com/office/powerpoint/2010/main" val="219809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dirty="0"/>
          </a:p>
        </p:txBody>
      </p:sp>
      <p:sp>
        <p:nvSpPr>
          <p:cNvPr id="11" name="Date Placeholder 10"/>
          <p:cNvSpPr>
            <a:spLocks noGrp="1"/>
          </p:cNvSpPr>
          <p:nvPr>
            <p:ph type="dt" idx="14"/>
          </p:nvPr>
        </p:nvSpPr>
        <p:spPr/>
        <p:txBody>
          <a:bodyPr/>
          <a:lstStyle/>
          <a:p>
            <a:fld id="{3A8AE42A-0CBF-4466-9DC4-244B4B05F419}" type="datetime8">
              <a:rPr lang="en-US" smtClean="0"/>
              <a:t>9/29/2020 3:21 PM</a:t>
            </a:fld>
            <a:endParaRPr lang="en-US" dirty="0"/>
          </a:p>
        </p:txBody>
      </p:sp>
      <p:sp>
        <p:nvSpPr>
          <p:cNvPr id="4" name="Footer Placeholder 3">
            <a:extLst>
              <a:ext uri="{FF2B5EF4-FFF2-40B4-BE49-F238E27FC236}">
                <a16:creationId xmlns:a16="http://schemas.microsoft.com/office/drawing/2014/main" id="{C02A3109-DCE0-4906-9311-ADB37932AB52}"/>
              </a:ext>
            </a:extLst>
          </p:cNvPr>
          <p:cNvSpPr>
            <a:spLocks noGrp="1"/>
          </p:cNvSpPr>
          <p:nvPr>
            <p:ph type="ftr" sz="quarter" idx="15"/>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5" name="Header Placeholder 4">
            <a:extLst>
              <a:ext uri="{FF2B5EF4-FFF2-40B4-BE49-F238E27FC236}">
                <a16:creationId xmlns:a16="http://schemas.microsoft.com/office/drawing/2014/main" id="{84158BD8-06DB-4BA8-8C13-7C89BDF0DA08}"/>
              </a:ext>
            </a:extLst>
          </p:cNvPr>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68447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603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9/29/2020 3:21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7467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9/29/2020 3:21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2438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9/29/2020 3:21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16357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2D2A7-FEDB-4FEC-BF57-39E9383DCE56}" type="slidenum">
              <a:rPr lang="en-US" smtClean="0"/>
              <a:t>8</a:t>
            </a:fld>
            <a:endParaRPr lang="en-US" dirty="0"/>
          </a:p>
        </p:txBody>
      </p:sp>
    </p:spTree>
    <p:extLst>
      <p:ext uri="{BB962C8B-B14F-4D97-AF65-F5344CB8AC3E}">
        <p14:creationId xmlns:p14="http://schemas.microsoft.com/office/powerpoint/2010/main" val="212214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9/29/2020 3:21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4535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E609-77F0-48EA-B41C-72C056272B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FE11DA-60CA-4E42-94EB-7E4ACD54C3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4CA0D8-9A52-4A82-861C-A339294C061D}"/>
              </a:ext>
            </a:extLst>
          </p:cNvPr>
          <p:cNvSpPr>
            <a:spLocks noGrp="1"/>
          </p:cNvSpPr>
          <p:nvPr>
            <p:ph type="dt" sz="half" idx="10"/>
          </p:nvPr>
        </p:nvSpPr>
        <p:spPr/>
        <p:txBody>
          <a:bodyPr/>
          <a:lstStyle/>
          <a:p>
            <a:fld id="{27D494D2-61CA-4C45-A807-5A3455C199F4}" type="datetimeFigureOut">
              <a:rPr lang="en-GB" smtClean="0"/>
              <a:t>29/09/2020</a:t>
            </a:fld>
            <a:endParaRPr lang="en-GB" dirty="0"/>
          </a:p>
        </p:txBody>
      </p:sp>
      <p:sp>
        <p:nvSpPr>
          <p:cNvPr id="5" name="Footer Placeholder 4">
            <a:extLst>
              <a:ext uri="{FF2B5EF4-FFF2-40B4-BE49-F238E27FC236}">
                <a16:creationId xmlns:a16="http://schemas.microsoft.com/office/drawing/2014/main" id="{FDC033DD-FC5C-43B2-BD7F-455515F4C4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C572CD3-CC31-44C1-833F-D5736F3C055C}"/>
              </a:ext>
            </a:extLst>
          </p:cNvPr>
          <p:cNvSpPr>
            <a:spLocks noGrp="1"/>
          </p:cNvSpPr>
          <p:nvPr>
            <p:ph type="sldNum" sz="quarter" idx="12"/>
          </p:nvPr>
        </p:nvSpPr>
        <p:spPr/>
        <p:txBody>
          <a:bodyPr/>
          <a:lstStyle/>
          <a:p>
            <a:fld id="{3F61AB2F-F7F6-4521-B84C-79958BCA2EF9}" type="slidenum">
              <a:rPr lang="en-GB" smtClean="0"/>
              <a:t>‹#›</a:t>
            </a:fld>
            <a:endParaRPr lang="en-GB" dirty="0"/>
          </a:p>
        </p:txBody>
      </p:sp>
    </p:spTree>
    <p:extLst>
      <p:ext uri="{BB962C8B-B14F-4D97-AF65-F5344CB8AC3E}">
        <p14:creationId xmlns:p14="http://schemas.microsoft.com/office/powerpoint/2010/main" val="114921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DFEA-A113-4582-9959-19A8550DFB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84EB6B-C52E-4B20-A8D3-8C1D8E4D93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408D6A-06DD-48D8-95BD-29359686265A}"/>
              </a:ext>
            </a:extLst>
          </p:cNvPr>
          <p:cNvSpPr>
            <a:spLocks noGrp="1"/>
          </p:cNvSpPr>
          <p:nvPr>
            <p:ph type="dt" sz="half" idx="10"/>
          </p:nvPr>
        </p:nvSpPr>
        <p:spPr/>
        <p:txBody>
          <a:bodyPr/>
          <a:lstStyle/>
          <a:p>
            <a:fld id="{27D494D2-61CA-4C45-A807-5A3455C199F4}" type="datetimeFigureOut">
              <a:rPr lang="en-GB" smtClean="0"/>
              <a:t>29/09/2020</a:t>
            </a:fld>
            <a:endParaRPr lang="en-GB" dirty="0"/>
          </a:p>
        </p:txBody>
      </p:sp>
      <p:sp>
        <p:nvSpPr>
          <p:cNvPr id="5" name="Footer Placeholder 4">
            <a:extLst>
              <a:ext uri="{FF2B5EF4-FFF2-40B4-BE49-F238E27FC236}">
                <a16:creationId xmlns:a16="http://schemas.microsoft.com/office/drawing/2014/main" id="{D61ECEBE-A848-4864-866B-9AD5A84922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5B9305C-0E4D-4930-9199-AC283171A006}"/>
              </a:ext>
            </a:extLst>
          </p:cNvPr>
          <p:cNvSpPr>
            <a:spLocks noGrp="1"/>
          </p:cNvSpPr>
          <p:nvPr>
            <p:ph type="sldNum" sz="quarter" idx="12"/>
          </p:nvPr>
        </p:nvSpPr>
        <p:spPr/>
        <p:txBody>
          <a:bodyPr/>
          <a:lstStyle/>
          <a:p>
            <a:fld id="{3F61AB2F-F7F6-4521-B84C-79958BCA2EF9}" type="slidenum">
              <a:rPr lang="en-GB" smtClean="0"/>
              <a:t>‹#›</a:t>
            </a:fld>
            <a:endParaRPr lang="en-GB" dirty="0"/>
          </a:p>
        </p:txBody>
      </p:sp>
    </p:spTree>
    <p:extLst>
      <p:ext uri="{BB962C8B-B14F-4D97-AF65-F5344CB8AC3E}">
        <p14:creationId xmlns:p14="http://schemas.microsoft.com/office/powerpoint/2010/main" val="246153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A1B1C-88E9-41E2-A818-F33829693A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69D391-7D09-4802-86F3-FA4FA64863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3EFD0F-7EA5-464C-BA81-550304283815}"/>
              </a:ext>
            </a:extLst>
          </p:cNvPr>
          <p:cNvSpPr>
            <a:spLocks noGrp="1"/>
          </p:cNvSpPr>
          <p:nvPr>
            <p:ph type="dt" sz="half" idx="10"/>
          </p:nvPr>
        </p:nvSpPr>
        <p:spPr/>
        <p:txBody>
          <a:bodyPr/>
          <a:lstStyle/>
          <a:p>
            <a:fld id="{27D494D2-61CA-4C45-A807-5A3455C199F4}" type="datetimeFigureOut">
              <a:rPr lang="en-GB" smtClean="0"/>
              <a:t>29/09/2020</a:t>
            </a:fld>
            <a:endParaRPr lang="en-GB" dirty="0"/>
          </a:p>
        </p:txBody>
      </p:sp>
      <p:sp>
        <p:nvSpPr>
          <p:cNvPr id="5" name="Footer Placeholder 4">
            <a:extLst>
              <a:ext uri="{FF2B5EF4-FFF2-40B4-BE49-F238E27FC236}">
                <a16:creationId xmlns:a16="http://schemas.microsoft.com/office/drawing/2014/main" id="{5C9304B7-26D7-4B35-8153-352E0F6A42A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FC8317C-557D-41B2-B36A-749326FFD46F}"/>
              </a:ext>
            </a:extLst>
          </p:cNvPr>
          <p:cNvSpPr>
            <a:spLocks noGrp="1"/>
          </p:cNvSpPr>
          <p:nvPr>
            <p:ph type="sldNum" sz="quarter" idx="12"/>
          </p:nvPr>
        </p:nvSpPr>
        <p:spPr/>
        <p:txBody>
          <a:bodyPr/>
          <a:lstStyle/>
          <a:p>
            <a:fld id="{3F61AB2F-F7F6-4521-B84C-79958BCA2EF9}" type="slidenum">
              <a:rPr lang="en-GB" smtClean="0"/>
              <a:t>‹#›</a:t>
            </a:fld>
            <a:endParaRPr lang="en-GB" dirty="0"/>
          </a:p>
        </p:txBody>
      </p:sp>
    </p:spTree>
    <p:extLst>
      <p:ext uri="{BB962C8B-B14F-4D97-AF65-F5344CB8AC3E}">
        <p14:creationId xmlns:p14="http://schemas.microsoft.com/office/powerpoint/2010/main" val="1991016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E30564-C64B-8E46-9139-9003B0DD2F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343525" y="0"/>
            <a:ext cx="6848475" cy="6858000"/>
          </a:xfrm>
          <a:prstGeom prst="rect">
            <a:avLst/>
          </a:prstGeom>
        </p:spPr>
      </p:pic>
    </p:spTree>
    <p:extLst>
      <p:ext uri="{BB962C8B-B14F-4D97-AF65-F5344CB8AC3E}">
        <p14:creationId xmlns:p14="http://schemas.microsoft.com/office/powerpoint/2010/main" val="3017430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71763"/>
            <a:ext cx="4167887" cy="861774"/>
          </a:xfrm>
        </p:spPr>
        <p:txBody>
          <a:bodyPr anchor="b" anchorCtr="0">
            <a:spAutoFit/>
          </a:bodyPr>
          <a:lstStyle>
            <a:lvl1pPr>
              <a:defRPr>
                <a:solidFill>
                  <a:srgbClr val="000000"/>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rgbClr val="000000"/>
                </a:solidFill>
                <a:latin typeface="+mn-lt"/>
                <a:cs typeface="Segoe UI" panose="020B0502040204020203" pitchFamily="34" charset="0"/>
              </a:defRPr>
            </a:lvl1pPr>
          </a:lstStyle>
          <a:p>
            <a:pPr lvl="0"/>
            <a:r>
              <a:rPr lang="en-US" dirty="0"/>
              <a:t>Speaker name or subtitle</a:t>
            </a:r>
          </a:p>
        </p:txBody>
      </p:sp>
      <p:pic>
        <p:nvPicPr>
          <p:cNvPr id="6" name="MS logo gray - EMF">
            <a:extLst>
              <a:ext uri="{FF2B5EF4-FFF2-40B4-BE49-F238E27FC236}">
                <a16:creationId xmlns:a16="http://schemas.microsoft.com/office/drawing/2014/main" id="{DBA914E4-44EB-1640-BCC3-F4246F3509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pic>
        <p:nvPicPr>
          <p:cNvPr id="1026" name="Picture 2" descr="MSC17_dataCenter_035">
            <a:extLst>
              <a:ext uri="{FF2B5EF4-FFF2-40B4-BE49-F238E27FC236}">
                <a16:creationId xmlns:a16="http://schemas.microsoft.com/office/drawing/2014/main" id="{B0AAB1A3-BA2F-4E7B-9DA7-388A6AEA937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5694829" y="0"/>
            <a:ext cx="64971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35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1A1A1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MS logo gray - EMF">
            <a:extLst>
              <a:ext uri="{FF2B5EF4-FFF2-40B4-BE49-F238E27FC236}">
                <a16:creationId xmlns:a16="http://schemas.microsoft.com/office/drawing/2014/main" id="{8F86527F-B7BB-AF49-9D34-D1BF54FEAE0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pic>
        <p:nvPicPr>
          <p:cNvPr id="7" name="Picture 6">
            <a:extLst>
              <a:ext uri="{FF2B5EF4-FFF2-40B4-BE49-F238E27FC236}">
                <a16:creationId xmlns:a16="http://schemas.microsoft.com/office/drawing/2014/main" id="{5EE30564-C64B-8E46-9139-9003B0DD2FE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343525" y="0"/>
            <a:ext cx="6848475"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71763"/>
            <a:ext cx="4167887" cy="861774"/>
          </a:xfrm>
        </p:spPr>
        <p:txBody>
          <a:bodyPr anchor="b" anchorCtr="0">
            <a:spAutoFit/>
          </a:bodyPr>
          <a:lstStyle>
            <a:lvl1pPr>
              <a:defRPr>
                <a:solidFill>
                  <a:srgbClr val="000000"/>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rgbClr val="000000"/>
                </a:solidFill>
                <a:latin typeface="+mn-lt"/>
                <a:cs typeface="Segoe UI" panose="020B0502040204020203" pitchFamily="34" charset="0"/>
              </a:defRPr>
            </a:lvl1pPr>
          </a:lstStyle>
          <a:p>
            <a:pPr lvl="0"/>
            <a:r>
              <a:rPr lang="en-US" dirty="0"/>
              <a:t>Speaker name or subtitle</a:t>
            </a:r>
          </a:p>
        </p:txBody>
      </p:sp>
      <p:pic>
        <p:nvPicPr>
          <p:cNvPr id="6" name="MS logo gray - EMF">
            <a:extLst>
              <a:ext uri="{FF2B5EF4-FFF2-40B4-BE49-F238E27FC236}">
                <a16:creationId xmlns:a16="http://schemas.microsoft.com/office/drawing/2014/main" id="{DBA914E4-44EB-1640-BCC3-F4246F3509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pic>
        <p:nvPicPr>
          <p:cNvPr id="1026" name="Picture 2" descr="MSC17_dataCenter_035">
            <a:extLst>
              <a:ext uri="{FF2B5EF4-FFF2-40B4-BE49-F238E27FC236}">
                <a16:creationId xmlns:a16="http://schemas.microsoft.com/office/drawing/2014/main" id="{B0AAB1A3-BA2F-4E7B-9DA7-388A6AEA937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5694829" y="0"/>
            <a:ext cx="64971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35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accent3"/>
                </a:solidFill>
                <a:latin typeface="+mn-lt"/>
                <a:cs typeface="Segoe UI" panose="020B0502040204020203" pitchFamily="34" charset="0"/>
              </a:defRPr>
            </a:lvl1pPr>
          </a:lstStyle>
          <a:p>
            <a:pPr lvl="0"/>
            <a:r>
              <a:rPr lang="en-US" dirty="0"/>
              <a:t>Speaker name or subtitle text</a:t>
            </a:r>
          </a:p>
        </p:txBody>
      </p:sp>
      <p:pic>
        <p:nvPicPr>
          <p:cNvPr id="6" name="MS logo gray - EMF">
            <a:extLst>
              <a:ext uri="{FF2B5EF4-FFF2-40B4-BE49-F238E27FC236}">
                <a16:creationId xmlns:a16="http://schemas.microsoft.com/office/drawing/2014/main" id="{D41543F4-CE18-594C-A501-0968DD537C5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lumMod val="95000"/>
          </a:schemeClr>
        </a:solidFill>
        <a:effectLst/>
      </p:bgPr>
    </p:bg>
    <p:spTree>
      <p:nvGrpSpPr>
        <p:cNvPr id="1" name=""/>
        <p:cNvGrpSpPr/>
        <p:nvPr/>
      </p:nvGrpSpPr>
      <p:grpSpPr>
        <a:xfrm>
          <a:off x="0" y="0"/>
          <a:ext cx="0" cy="0"/>
          <a:chOff x="0" y="0"/>
          <a:chExt cx="0" cy="0"/>
        </a:xfrm>
      </p:grpSpPr>
      <p:pic>
        <p:nvPicPr>
          <p:cNvPr id="6" name="MS logo gray - EMF">
            <a:extLst>
              <a:ext uri="{FF2B5EF4-FFF2-40B4-BE49-F238E27FC236}">
                <a16:creationId xmlns:a16="http://schemas.microsoft.com/office/drawing/2014/main" id="{D3453B0B-33DE-4ED0-A610-D76D0E610F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000000"/>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rgbClr val="000000"/>
                </a:soli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1849598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wiith photo_black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2E1E1D-F8EE-C240-9AB2-FB6268723E0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itle 1"/>
          <p:cNvSpPr>
            <a:spLocks noGrp="1"/>
          </p:cNvSpPr>
          <p:nvPr>
            <p:ph type="title" hasCustomPrompt="1"/>
          </p:nvPr>
        </p:nvSpPr>
        <p:spPr>
          <a:xfrm>
            <a:off x="584200" y="2425780"/>
            <a:ext cx="5083629" cy="1107996"/>
          </a:xfrm>
          <a:noFill/>
        </p:spPr>
        <p:txBody>
          <a:bodyPr wrap="square" lIns="0" tIns="0" rIns="0" bIns="0" anchor="b" anchorCtr="0">
            <a:spAutoFit/>
          </a:bodyPr>
          <a:lstStyle>
            <a:lvl1pPr>
              <a:defRPr sz="3600" spc="-50" baseline="0">
                <a:gradFill>
                  <a:gsLst>
                    <a:gs pos="21764">
                      <a:srgbClr val="1A1A1A"/>
                    </a:gs>
                    <a:gs pos="12500">
                      <a:srgbClr val="1A1A1A"/>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084064" cy="246221"/>
          </a:xfrm>
          <a:noFill/>
        </p:spPr>
        <p:txBody>
          <a:bodyPr wrap="square" lIns="0" tIns="0" rIns="0" bIns="0">
            <a:spAutoFit/>
          </a:bodyPr>
          <a:lstStyle>
            <a:lvl1pPr marL="0" indent="0">
              <a:spcBef>
                <a:spcPts val="0"/>
              </a:spcBef>
              <a:buNone/>
              <a:defRPr sz="1600" spc="0" baseline="0">
                <a:gradFill>
                  <a:gsLst>
                    <a:gs pos="21764">
                      <a:srgbClr val="1A1A1A"/>
                    </a:gs>
                    <a:gs pos="12500">
                      <a:srgbClr val="1A1A1A"/>
                    </a:gs>
                  </a:gsLst>
                  <a:lin ang="5400000" scaled="0"/>
                </a:gradFill>
                <a:latin typeface="+mn-lt"/>
                <a:cs typeface="Segoe UI" panose="020B0502040204020203" pitchFamily="34" charset="0"/>
              </a:defRPr>
            </a:lvl1pPr>
          </a:lstStyle>
          <a:p>
            <a:pPr lvl="0"/>
            <a:r>
              <a:rPr lang="en-US" dirty="0"/>
              <a:t>Speaker name or subtitle text</a:t>
            </a:r>
          </a:p>
        </p:txBody>
      </p:sp>
      <p:pic>
        <p:nvPicPr>
          <p:cNvPr id="7" name="MS logo gray - EMF">
            <a:extLst>
              <a:ext uri="{FF2B5EF4-FFF2-40B4-BE49-F238E27FC236}">
                <a16:creationId xmlns:a16="http://schemas.microsoft.com/office/drawing/2014/main" id="{C4B60698-9D0C-2245-AB54-408320A0469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spTree>
    <p:extLst>
      <p:ext uri="{BB962C8B-B14F-4D97-AF65-F5344CB8AC3E}">
        <p14:creationId xmlns:p14="http://schemas.microsoft.com/office/powerpoint/2010/main" val="3437373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wiith photo_black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2E1E1D-F8EE-C240-9AB2-FB6268723E0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9" name="Title 1"/>
          <p:cNvSpPr>
            <a:spLocks noGrp="1"/>
          </p:cNvSpPr>
          <p:nvPr>
            <p:ph type="title" hasCustomPrompt="1"/>
          </p:nvPr>
        </p:nvSpPr>
        <p:spPr>
          <a:xfrm>
            <a:off x="584200" y="2425780"/>
            <a:ext cx="5083629" cy="1107996"/>
          </a:xfrm>
          <a:noFill/>
        </p:spPr>
        <p:txBody>
          <a:bodyPr wrap="square" lIns="0" tIns="0" rIns="0" bIns="0" anchor="b" anchorCtr="0">
            <a:spAutoFit/>
          </a:bodyPr>
          <a:lstStyle>
            <a:lvl1pPr>
              <a:defRPr sz="3600" spc="-50" baseline="0">
                <a:solidFill>
                  <a:schemeClr val="bg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084064" cy="246221"/>
          </a:xfrm>
          <a:noFill/>
        </p:spPr>
        <p:txBody>
          <a:bodyPr wrap="square" lIns="0" tIns="0" rIns="0" bIns="0">
            <a:spAutoFit/>
          </a:bodyPr>
          <a:lstStyle>
            <a:lvl1pPr marL="0" indent="0">
              <a:spcBef>
                <a:spcPts val="0"/>
              </a:spcBef>
              <a:buNone/>
              <a:defRPr sz="1600" spc="0" baseline="0">
                <a:solidFill>
                  <a:schemeClr val="bg1"/>
                </a:solidFill>
                <a:latin typeface="+mn-lt"/>
                <a:cs typeface="Segoe UI" panose="020B0502040204020203" pitchFamily="34" charset="0"/>
              </a:defRPr>
            </a:lvl1pPr>
          </a:lstStyle>
          <a:p>
            <a:pPr lvl="0"/>
            <a:r>
              <a:rPr lang="en-US" dirty="0"/>
              <a:t>Speaker name or subtitle text</a:t>
            </a:r>
          </a:p>
        </p:txBody>
      </p:sp>
      <p:pic>
        <p:nvPicPr>
          <p:cNvPr id="6" name="MS logo gray - EMF">
            <a:extLst>
              <a:ext uri="{FF2B5EF4-FFF2-40B4-BE49-F238E27FC236}">
                <a16:creationId xmlns:a16="http://schemas.microsoft.com/office/drawing/2014/main" id="{1A0A0744-85F1-0F43-8CD0-F540C13B0A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2913972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77D0-2DFD-4089-9D86-6D4E51B527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A7DCD3-F0BD-4A6D-8B92-505E2ACAB2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1760D0-7747-4D31-AB96-81FD8D98F784}"/>
              </a:ext>
            </a:extLst>
          </p:cNvPr>
          <p:cNvSpPr>
            <a:spLocks noGrp="1"/>
          </p:cNvSpPr>
          <p:nvPr>
            <p:ph type="dt" sz="half" idx="10"/>
          </p:nvPr>
        </p:nvSpPr>
        <p:spPr/>
        <p:txBody>
          <a:bodyPr/>
          <a:lstStyle/>
          <a:p>
            <a:fld id="{27D494D2-61CA-4C45-A807-5A3455C199F4}" type="datetimeFigureOut">
              <a:rPr lang="en-GB" smtClean="0"/>
              <a:t>29/09/2020</a:t>
            </a:fld>
            <a:endParaRPr lang="en-GB" dirty="0"/>
          </a:p>
        </p:txBody>
      </p:sp>
      <p:sp>
        <p:nvSpPr>
          <p:cNvPr id="5" name="Footer Placeholder 4">
            <a:extLst>
              <a:ext uri="{FF2B5EF4-FFF2-40B4-BE49-F238E27FC236}">
                <a16:creationId xmlns:a16="http://schemas.microsoft.com/office/drawing/2014/main" id="{DDA7E26B-3ED5-4A35-A98A-568E68C4C49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6DE9F72-8191-4DAB-B5F6-FB315ED47349}"/>
              </a:ext>
            </a:extLst>
          </p:cNvPr>
          <p:cNvSpPr>
            <a:spLocks noGrp="1"/>
          </p:cNvSpPr>
          <p:nvPr>
            <p:ph type="sldNum" sz="quarter" idx="12"/>
          </p:nvPr>
        </p:nvSpPr>
        <p:spPr/>
        <p:txBody>
          <a:bodyPr/>
          <a:lstStyle/>
          <a:p>
            <a:fld id="{3F61AB2F-F7F6-4521-B84C-79958BCA2EF9}" type="slidenum">
              <a:rPr lang="en-GB" smtClean="0"/>
              <a:t>‹#›</a:t>
            </a:fld>
            <a:endParaRPr lang="en-GB" dirty="0"/>
          </a:p>
        </p:txBody>
      </p:sp>
    </p:spTree>
    <p:extLst>
      <p:ext uri="{BB962C8B-B14F-4D97-AF65-F5344CB8AC3E}">
        <p14:creationId xmlns:p14="http://schemas.microsoft.com/office/powerpoint/2010/main" val="1882749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ith photo_white tex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99E035-8F3C-C54D-844B-D184582FA5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9" name="Title 1"/>
          <p:cNvSpPr>
            <a:spLocks noGrp="1"/>
          </p:cNvSpPr>
          <p:nvPr>
            <p:ph type="title" hasCustomPrompt="1"/>
          </p:nvPr>
        </p:nvSpPr>
        <p:spPr bwMode="white">
          <a:xfrm>
            <a:off x="584635" y="2425780"/>
            <a:ext cx="5083629" cy="1107996"/>
          </a:xfrm>
          <a:noFill/>
        </p:spPr>
        <p:txBody>
          <a:bodyPr wrap="square" lIns="0" tIns="0" rIns="0" bIns="0" anchor="b" anchorCtr="0">
            <a:spAutoFit/>
          </a:bodyPr>
          <a:lstStyle>
            <a:lvl1pPr>
              <a:defRPr sz="3600" spc="-50" baseline="0">
                <a:gradFill>
                  <a:gsLst>
                    <a:gs pos="53365">
                      <a:srgbClr val="FFFFFF"/>
                    </a:gs>
                    <a:gs pos="21764">
                      <a:srgbClr val="FFFFFF"/>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bwMode="white">
          <a:xfrm>
            <a:off x="584200" y="3962400"/>
            <a:ext cx="5084064" cy="246221"/>
          </a:xfrm>
          <a:noFill/>
        </p:spPr>
        <p:txBody>
          <a:bodyPr wrap="square" lIns="0" tIns="0" rIns="0" bIns="0">
            <a:spAutoFit/>
          </a:bodyPr>
          <a:lstStyle>
            <a:lvl1pPr marL="0" indent="0">
              <a:spcBef>
                <a:spcPts val="0"/>
              </a:spcBef>
              <a:buNone/>
              <a:defRPr sz="1600" spc="0" baseline="0">
                <a:gradFill>
                  <a:gsLst>
                    <a:gs pos="53365">
                      <a:srgbClr val="FFFFFF"/>
                    </a:gs>
                    <a:gs pos="21764">
                      <a:srgbClr val="FFFFFF"/>
                    </a:gs>
                  </a:gsLst>
                  <a:lin ang="5400000" scaled="0"/>
                </a:gradFill>
                <a:latin typeface="+mn-lt"/>
                <a:cs typeface="Segoe UI" panose="020B0502040204020203" pitchFamily="34" charset="0"/>
              </a:defRPr>
            </a:lvl1pPr>
          </a:lstStyle>
          <a:p>
            <a:pPr lvl="0"/>
            <a:r>
              <a:rPr lang="en-US" dirty="0"/>
              <a:t>Speaker name or subtitle text</a:t>
            </a:r>
          </a:p>
        </p:txBody>
      </p:sp>
      <p:pic>
        <p:nvPicPr>
          <p:cNvPr id="7" name="MS logo gray - EMF">
            <a:extLst>
              <a:ext uri="{FF2B5EF4-FFF2-40B4-BE49-F238E27FC236}">
                <a16:creationId xmlns:a16="http://schemas.microsoft.com/office/drawing/2014/main" id="{19A64866-81C9-F346-A699-D5FE5F62973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3724541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wiith photo_white tex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99E035-8F3C-C54D-844B-D184582FA5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9" name="Title 1"/>
          <p:cNvSpPr>
            <a:spLocks noGrp="1"/>
          </p:cNvSpPr>
          <p:nvPr>
            <p:ph type="title" hasCustomPrompt="1"/>
          </p:nvPr>
        </p:nvSpPr>
        <p:spPr bwMode="white">
          <a:xfrm>
            <a:off x="584635" y="2425780"/>
            <a:ext cx="5083629" cy="1107996"/>
          </a:xfrm>
          <a:noFill/>
        </p:spPr>
        <p:txBody>
          <a:bodyPr wrap="square" lIns="0" tIns="0" rIns="0" bIns="0" anchor="b" anchorCtr="0">
            <a:spAutoFit/>
          </a:bodyPr>
          <a:lstStyle>
            <a:lvl1pPr>
              <a:defRPr sz="3600" spc="-50" baseline="0">
                <a:gradFill>
                  <a:gsLst>
                    <a:gs pos="53365">
                      <a:srgbClr val="FFFFFF"/>
                    </a:gs>
                    <a:gs pos="21764">
                      <a:srgbClr val="FFFFFF"/>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bwMode="white">
          <a:xfrm>
            <a:off x="584200" y="3962400"/>
            <a:ext cx="5084064" cy="246221"/>
          </a:xfrm>
          <a:noFill/>
        </p:spPr>
        <p:txBody>
          <a:bodyPr wrap="square" lIns="0" tIns="0" rIns="0" bIns="0">
            <a:spAutoFit/>
          </a:bodyPr>
          <a:lstStyle>
            <a:lvl1pPr marL="0" indent="0">
              <a:spcBef>
                <a:spcPts val="0"/>
              </a:spcBef>
              <a:buNone/>
              <a:defRPr sz="1600" spc="0" baseline="0">
                <a:gradFill>
                  <a:gsLst>
                    <a:gs pos="53365">
                      <a:srgbClr val="FFFFFF"/>
                    </a:gs>
                    <a:gs pos="21764">
                      <a:srgbClr val="FFFFFF"/>
                    </a:gs>
                  </a:gsLst>
                  <a:lin ang="5400000" scaled="0"/>
                </a:gradFill>
                <a:latin typeface="+mn-lt"/>
                <a:cs typeface="Segoe UI" panose="020B0502040204020203" pitchFamily="34" charset="0"/>
              </a:defRPr>
            </a:lvl1pPr>
          </a:lstStyle>
          <a:p>
            <a:pPr lvl="0"/>
            <a:r>
              <a:rPr lang="en-US" dirty="0"/>
              <a:t>Speaker name or subtitle text</a:t>
            </a:r>
          </a:p>
        </p:txBody>
      </p:sp>
      <p:pic>
        <p:nvPicPr>
          <p:cNvPr id="7" name="MS logo gray - EMF">
            <a:extLst>
              <a:ext uri="{FF2B5EF4-FFF2-40B4-BE49-F238E27FC236}">
                <a16:creationId xmlns:a16="http://schemas.microsoft.com/office/drawing/2014/main" id="{19A64866-81C9-F346-A699-D5FE5F62973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330457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498764"/>
            <a:ext cx="11018520" cy="430887"/>
          </a:xfrm>
        </p:spPr>
        <p:txBody>
          <a:bodyPr/>
          <a:lstStyle>
            <a:lvl1pPr>
              <a:defRPr sz="2800">
                <a:solidFill>
                  <a:srgbClr val="000000"/>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1083374"/>
          </a:xfrm>
        </p:spPr>
        <p:txBody>
          <a:bodyPr wrap="square">
            <a:spAutoFit/>
          </a:bodyPr>
          <a:lstStyle>
            <a:lvl1pPr marL="0" indent="0">
              <a:buNone/>
              <a:defRPr sz="2000" b="0" i="0">
                <a:solidFill>
                  <a:srgbClr val="000000"/>
                </a:solidFill>
                <a:latin typeface="+mn-lt"/>
                <a:cs typeface="Segoe UI" panose="020B0502040204020203" pitchFamily="34" charset="0"/>
              </a:defRPr>
            </a:lvl1pPr>
            <a:lvl2pPr marL="228600" indent="0">
              <a:buNone/>
              <a:defRPr sz="1600">
                <a:solidFill>
                  <a:srgbClr val="000000"/>
                </a:solidFill>
              </a:defRPr>
            </a:lvl2pPr>
            <a:lvl3pPr marL="457200" indent="0">
              <a:buNone/>
              <a:defRPr sz="1400">
                <a:solidFill>
                  <a:srgbClr val="000000"/>
                </a:solidFill>
              </a:defRPr>
            </a:lvl3pPr>
            <a:lvl4pPr marL="685800" indent="0">
              <a:buNone/>
              <a:defRPr sz="1200">
                <a:solidFill>
                  <a:srgbClr val="000000"/>
                </a:solidFill>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10">
            <a:extLst>
              <a:ext uri="{FF2B5EF4-FFF2-40B4-BE49-F238E27FC236}">
                <a16:creationId xmlns:a16="http://schemas.microsoft.com/office/drawing/2014/main" id="{37A1A54A-CF38-9947-A8FB-BBD41DE025C0}"/>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dirty="0"/>
              <a:t>© Microsoft Corporation                                                                                  					   	    	                                     Microsoft 365 </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5"/>
            <a:ext cx="11018520" cy="430887"/>
          </a:xfrm>
        </p:spPr>
        <p:txBody>
          <a:bodyPr/>
          <a:lstStyle>
            <a:lvl1pPr>
              <a:defRPr sz="2800">
                <a:solidFill>
                  <a:srgbClr val="000000"/>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1268039"/>
          </a:xfrm>
        </p:spPr>
        <p:txBody>
          <a:bodyPr/>
          <a:lstStyle>
            <a:lvl1pPr>
              <a:defRPr sz="2000">
                <a:solidFill>
                  <a:srgbClr val="000000"/>
                </a:solidFill>
                <a:latin typeface="+mn-lt"/>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10">
            <a:extLst>
              <a:ext uri="{FF2B5EF4-FFF2-40B4-BE49-F238E27FC236}">
                <a16:creationId xmlns:a16="http://schemas.microsoft.com/office/drawing/2014/main" id="{DD1BEEC7-5874-1E48-8B60-B1E5D9779C29}"/>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dirty="0"/>
              <a:t>© Microsoft Corporation                                                                                  					   	    	                                     Microsoft 365 </a:t>
            </a:r>
          </a:p>
        </p:txBody>
      </p:sp>
    </p:spTree>
    <p:extLst>
      <p:ext uri="{BB962C8B-B14F-4D97-AF65-F5344CB8AC3E}">
        <p14:creationId xmlns:p14="http://schemas.microsoft.com/office/powerpoint/2010/main" val="1703268474"/>
      </p:ext>
    </p:extLst>
  </p:cSld>
  <p:clrMapOvr>
    <a:masterClrMapping/>
  </p:clrMapOvr>
  <p:transition>
    <p:fade/>
  </p:transition>
  <p:extLst>
    <p:ext uri="{DCECCB84-F9BA-43D5-87BE-67443E8EF086}">
      <p15:sldGuideLst xmlns:p15="http://schemas.microsoft.com/office/powerpoint/2012/main">
        <p15:guide id="2" orient="horz" pos="1272" userDrawn="1">
          <p15:clr>
            <a:srgbClr val="5ACBF0"/>
          </p15:clr>
        </p15:guide>
        <p15:guide id="3" orient="horz" pos="288" userDrawn="1">
          <p15:clr>
            <a:srgbClr val="5ACBF0"/>
          </p15:clr>
        </p15:guide>
        <p15:guide id="5" orient="horz" pos="904" userDrawn="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98764"/>
            <a:ext cx="11018520" cy="430887"/>
          </a:xfrm>
        </p:spPr>
        <p:txBody>
          <a:bodyPr/>
          <a:lstStyle>
            <a:lvl1pPr>
              <a:defRPr sz="2800">
                <a:solidFill>
                  <a:srgbClr val="000000"/>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84200"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solidFill>
                  <a:srgbClr val="000000"/>
                </a:solidFill>
                <a:latin typeface="+mn-lt"/>
                <a:cs typeface="Segoe UI Semilight" panose="020B0402040204020203" pitchFamily="34" charset="0"/>
              </a:defRPr>
            </a:lvl1pPr>
            <a:lvl2pPr marL="255588" indent="0">
              <a:buFont typeface="Wingdings" panose="05000000000000000000" pitchFamily="2" charset="2"/>
              <a:buNone/>
              <a:defRPr sz="1600" b="0">
                <a:solidFill>
                  <a:srgbClr val="000000"/>
                </a:solidFill>
              </a:defRPr>
            </a:lvl2pPr>
            <a:lvl3pPr marL="450850" indent="0">
              <a:buFont typeface="Wingdings" panose="05000000000000000000" pitchFamily="2" charset="2"/>
              <a:buNone/>
              <a:tabLst/>
              <a:defRPr sz="1400" b="0">
                <a:solidFill>
                  <a:srgbClr val="000000"/>
                </a:solidFill>
              </a:defRPr>
            </a:lvl3pPr>
            <a:lvl4pPr marL="652462" indent="0">
              <a:buFont typeface="Wingdings" panose="05000000000000000000" pitchFamily="2" charset="2"/>
              <a:buNone/>
              <a:defRPr sz="1200" b="0">
                <a:solidFill>
                  <a:srgbClr val="000000"/>
                </a:solidFill>
              </a:defRPr>
            </a:lvl4pPr>
            <a:lvl5pPr marL="854075" indent="0">
              <a:buFont typeface="Wingdings" panose="05000000000000000000" pitchFamily="2" charset="2"/>
              <a:buNone/>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solidFill>
                  <a:srgbClr val="000000"/>
                </a:solidFill>
                <a:latin typeface="+mn-lt"/>
                <a:cs typeface="Segoe UI Semilight" panose="020B0402040204020203" pitchFamily="34" charset="0"/>
              </a:defRPr>
            </a:lvl1pPr>
            <a:lvl2pPr marL="255588" indent="0">
              <a:buFont typeface="Wingdings" panose="05000000000000000000" pitchFamily="2" charset="2"/>
              <a:buNone/>
              <a:defRPr sz="1600" b="0">
                <a:solidFill>
                  <a:srgbClr val="000000"/>
                </a:solidFill>
              </a:defRPr>
            </a:lvl2pPr>
            <a:lvl3pPr marL="450850" indent="0">
              <a:buFont typeface="Wingdings" panose="05000000000000000000" pitchFamily="2" charset="2"/>
              <a:buNone/>
              <a:tabLst/>
              <a:defRPr sz="1400" b="0">
                <a:solidFill>
                  <a:srgbClr val="000000"/>
                </a:solidFill>
              </a:defRPr>
            </a:lvl3pPr>
            <a:lvl4pPr marL="652462" indent="0">
              <a:buFont typeface="Wingdings" panose="05000000000000000000" pitchFamily="2" charset="2"/>
              <a:buNone/>
              <a:defRPr sz="1200" b="0">
                <a:solidFill>
                  <a:srgbClr val="000000"/>
                </a:solidFill>
              </a:defRPr>
            </a:lvl4pPr>
            <a:lvl5pPr marL="854075" indent="0">
              <a:buFont typeface="Wingdings" panose="05000000000000000000" pitchFamily="2" charset="2"/>
              <a:buNone/>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0">
            <a:extLst>
              <a:ext uri="{FF2B5EF4-FFF2-40B4-BE49-F238E27FC236}">
                <a16:creationId xmlns:a16="http://schemas.microsoft.com/office/drawing/2014/main" id="{22BDE9B7-BF0F-DF45-BCD0-D6165D547D13}"/>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dirty="0"/>
              <a:t>© Microsoft Corporation                                                                                  					   	    	                                     Microsoft 365 </a:t>
            </a:r>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84200" y="1437481"/>
            <a:ext cx="5212080" cy="1268039"/>
          </a:xfrm>
        </p:spPr>
        <p:txBody>
          <a:bodyPr wrap="square">
            <a:spAutoFit/>
          </a:bodyPr>
          <a:lstStyle>
            <a:lvl1pPr marL="231775" indent="-231775">
              <a:spcBef>
                <a:spcPts val="1224"/>
              </a:spcBef>
              <a:buClr>
                <a:schemeClr val="tx1"/>
              </a:buClr>
              <a:buFont typeface="Wingdings" panose="05000000000000000000" pitchFamily="2" charset="2"/>
              <a:buChar char=""/>
              <a:defRPr sz="2000" b="0">
                <a:solidFill>
                  <a:srgbClr val="000000"/>
                </a:solidFill>
                <a:latin typeface="+mn-lt"/>
                <a:cs typeface="Segoe UI Semilight" panose="020B0402040204020203" pitchFamily="34" charset="0"/>
              </a:defRPr>
            </a:lvl1pPr>
            <a:lvl2pPr marL="427038" indent="-171450">
              <a:buFont typeface="Wingdings" panose="05000000000000000000" pitchFamily="2" charset="2"/>
              <a:buChar char=""/>
              <a:defRPr sz="1600" b="0">
                <a:solidFill>
                  <a:srgbClr val="000000"/>
                </a:solidFill>
              </a:defRPr>
            </a:lvl2pPr>
            <a:lvl3pPr marL="639763" indent="-188913">
              <a:buFont typeface="Wingdings" panose="05000000000000000000" pitchFamily="2" charset="2"/>
              <a:buChar char=""/>
              <a:tabLst/>
              <a:defRPr sz="1400" b="0">
                <a:solidFill>
                  <a:srgbClr val="000000"/>
                </a:solidFill>
              </a:defRPr>
            </a:lvl3pPr>
            <a:lvl4pPr marL="828675" indent="-176213">
              <a:buFont typeface="Wingdings" panose="05000000000000000000" pitchFamily="2" charset="2"/>
              <a:buChar char=""/>
              <a:defRPr sz="1200" b="0">
                <a:solidFill>
                  <a:srgbClr val="000000"/>
                </a:solidFill>
              </a:defRPr>
            </a:lvl4pPr>
            <a:lvl5pPr marL="1023938" indent="-169863">
              <a:buFont typeface="Wingdings" panose="05000000000000000000" pitchFamily="2" charset="2"/>
              <a:buChar char=""/>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1EF8841F-D2F8-0646-B645-839893A70343}"/>
              </a:ext>
            </a:extLst>
          </p:cNvPr>
          <p:cNvSpPr>
            <a:spLocks noGrp="1"/>
          </p:cNvSpPr>
          <p:nvPr>
            <p:ph type="body" sz="quarter" idx="12"/>
          </p:nvPr>
        </p:nvSpPr>
        <p:spPr>
          <a:xfrm>
            <a:off x="6392849" y="1437481"/>
            <a:ext cx="5212080" cy="1268039"/>
          </a:xfrm>
        </p:spPr>
        <p:txBody>
          <a:bodyPr wrap="square">
            <a:spAutoFit/>
          </a:bodyPr>
          <a:lstStyle>
            <a:lvl1pPr marL="231775" indent="-231775">
              <a:spcBef>
                <a:spcPts val="1224"/>
              </a:spcBef>
              <a:buClr>
                <a:schemeClr val="tx1"/>
              </a:buClr>
              <a:buFont typeface="Wingdings" panose="05000000000000000000" pitchFamily="2" charset="2"/>
              <a:buChar char=""/>
              <a:defRPr sz="2000" b="0">
                <a:solidFill>
                  <a:srgbClr val="000000"/>
                </a:solidFill>
                <a:latin typeface="+mn-lt"/>
                <a:cs typeface="Segoe UI Semilight" panose="020B0402040204020203" pitchFamily="34" charset="0"/>
              </a:defRPr>
            </a:lvl1pPr>
            <a:lvl2pPr marL="427038" indent="-171450">
              <a:buFont typeface="Wingdings" panose="05000000000000000000" pitchFamily="2" charset="2"/>
              <a:buChar char=""/>
              <a:defRPr sz="1600" b="0">
                <a:solidFill>
                  <a:srgbClr val="000000"/>
                </a:solidFill>
              </a:defRPr>
            </a:lvl2pPr>
            <a:lvl3pPr marL="639763" indent="-188913">
              <a:buFont typeface="Wingdings" panose="05000000000000000000" pitchFamily="2" charset="2"/>
              <a:buChar char=""/>
              <a:tabLst/>
              <a:defRPr sz="1400" b="0">
                <a:solidFill>
                  <a:srgbClr val="000000"/>
                </a:solidFill>
              </a:defRPr>
            </a:lvl3pPr>
            <a:lvl4pPr marL="828675" indent="-176213">
              <a:buFont typeface="Wingdings" panose="05000000000000000000" pitchFamily="2" charset="2"/>
              <a:buChar char=""/>
              <a:defRPr sz="1200" b="0">
                <a:solidFill>
                  <a:srgbClr val="000000"/>
                </a:solidFill>
              </a:defRPr>
            </a:lvl4pPr>
            <a:lvl5pPr marL="1023938" indent="-169863">
              <a:buFont typeface="Wingdings" panose="05000000000000000000" pitchFamily="2" charset="2"/>
              <a:buChar char=""/>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0">
            <a:extLst>
              <a:ext uri="{FF2B5EF4-FFF2-40B4-BE49-F238E27FC236}">
                <a16:creationId xmlns:a16="http://schemas.microsoft.com/office/drawing/2014/main" id="{9EF2168D-ABC8-AA43-9EDB-A155583EFD61}"/>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dirty="0"/>
              <a:t>© Microsoft Corporation                                                                                  					   	    	                                     Microsoft 365 </a:t>
            </a:r>
          </a:p>
        </p:txBody>
      </p:sp>
    </p:spTree>
    <p:extLst>
      <p:ext uri="{BB962C8B-B14F-4D97-AF65-F5344CB8AC3E}">
        <p14:creationId xmlns:p14="http://schemas.microsoft.com/office/powerpoint/2010/main" val="4179946700"/>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6" userDrawn="1">
          <p15:clr>
            <a:srgbClr val="5ACBF0"/>
          </p15:clr>
        </p15:guide>
        <p15:guide id="3" orient="horz" pos="904"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endParaRPr lang="en-US" dirty="0"/>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dirty="0"/>
              <a:t>© Microsoft Corporation                                                                                  					   	    	                                     Microsoft 365 </a:t>
            </a:r>
          </a:p>
        </p:txBody>
      </p:sp>
    </p:spTree>
    <p:extLst>
      <p:ext uri="{BB962C8B-B14F-4D97-AF65-F5344CB8AC3E}">
        <p14:creationId xmlns:p14="http://schemas.microsoft.com/office/powerpoint/2010/main" val="2189335521"/>
      </p:ext>
    </p:extLst>
  </p:cSld>
  <p:clrMapOvr>
    <a:masterClrMapping/>
  </p:clrMapOvr>
  <p:transition>
    <p:fade/>
  </p:transition>
  <p:extLst>
    <p:ext uri="{DCECCB84-F9BA-43D5-87BE-67443E8EF086}">
      <p15:sldGuideLst xmlns:p15="http://schemas.microsoft.com/office/powerpoint/2012/main">
        <p15:guide id="3" orient="horz" pos="900" userDrawn="1">
          <p15:clr>
            <a:srgbClr val="5ACBF0"/>
          </p15:clr>
        </p15:guide>
        <p15:guide id="4" orient="horz" pos="1276" userDrawn="1">
          <p15:clr>
            <a:srgbClr val="5ACBF0"/>
          </p15:clr>
        </p15:guide>
        <p15:guide id="5" orient="horz" pos="288"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endParaRPr lang="en-US" dirty="0"/>
          </a:p>
        </p:txBody>
      </p:sp>
      <p:sp>
        <p:nvSpPr>
          <p:cNvPr id="4" name="Footer Placeholder 10">
            <a:extLst>
              <a:ext uri="{FF2B5EF4-FFF2-40B4-BE49-F238E27FC236}">
                <a16:creationId xmlns:a16="http://schemas.microsoft.com/office/drawing/2014/main" id="{59A66667-56DD-0944-88F2-9EEF75B94EA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dirty="0"/>
              <a:t>© Microsoft Corporation                                                                                  					   	    	                                     Microsoft 365 </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ll title - half p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84094"/>
            <a:ext cx="5508419" cy="372410"/>
          </a:xfrm>
        </p:spPr>
        <p:txBody>
          <a:bodyPr tIns="64008"/>
          <a:lstStyle>
            <a:lvl1pPr>
              <a:defRPr sz="2000" spc="0">
                <a:solidFill>
                  <a:srgbClr val="000000"/>
                </a:solidFill>
                <a:latin typeface="+mj-lt"/>
                <a:cs typeface="Segoe UI" panose="020B0502040204020203" pitchFamily="34" charset="0"/>
              </a:defRPr>
            </a:lvl1pPr>
          </a:lstStyle>
          <a:p>
            <a:r>
              <a:rPr lang="en-US"/>
              <a:t>Click to edit Master title style</a:t>
            </a:r>
            <a:endParaRPr lang="en-US" dirty="0"/>
          </a:p>
        </p:txBody>
      </p:sp>
      <p:sp>
        <p:nvSpPr>
          <p:cNvPr id="3" name="Footer Placeholder 10">
            <a:extLst>
              <a:ext uri="{FF2B5EF4-FFF2-40B4-BE49-F238E27FC236}">
                <a16:creationId xmlns:a16="http://schemas.microsoft.com/office/drawing/2014/main" id="{04552FE7-359D-6544-B2BC-512289B79DF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dirty="0"/>
              <a:t>© Microsoft Corporation                                                                                  					   	    	                                     Microsoft 365 </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271872"/>
            <a:ext cx="4161981" cy="861774"/>
          </a:xfrm>
        </p:spPr>
        <p:txBody>
          <a:bodyPr wrap="square" rIns="0" anchor="b">
            <a:spAutoFit/>
          </a:bodyPr>
          <a:lstStyle>
            <a:lvl1pPr>
              <a:lnSpc>
                <a:spcPct val="100000"/>
              </a:lnSpc>
              <a:defRPr sz="2800" b="0" spc="-49" baseline="0">
                <a:solidFill>
                  <a:srgbClr val="000000"/>
                </a:solidFill>
                <a:latin typeface="+mj-lt"/>
                <a:cs typeface="Segoe UI Semilight" panose="020B0402040204020203" pitchFamily="34" charset="0"/>
              </a:defRPr>
            </a:lvl1pPr>
          </a:lstStyle>
          <a:p>
            <a:r>
              <a:rPr lang="en-US" dirty="0"/>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246221"/>
          </a:xfrm>
        </p:spPr>
        <p:txBody>
          <a:bodyPr/>
          <a:lstStyle>
            <a:lvl1pPr marL="0" indent="0">
              <a:buNone/>
              <a:defRPr sz="1600">
                <a:solidFill>
                  <a:srgbClr val="000000"/>
                </a:solidFill>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9816571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EADE-3B0E-4ED2-9AC7-1EE8983301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21DAD0-11EB-4970-82A2-FFD790FD08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40F2C-B968-4C72-9E33-EAB50FE14670}"/>
              </a:ext>
            </a:extLst>
          </p:cNvPr>
          <p:cNvSpPr>
            <a:spLocks noGrp="1"/>
          </p:cNvSpPr>
          <p:nvPr>
            <p:ph type="dt" sz="half" idx="10"/>
          </p:nvPr>
        </p:nvSpPr>
        <p:spPr/>
        <p:txBody>
          <a:bodyPr/>
          <a:lstStyle/>
          <a:p>
            <a:fld id="{27D494D2-61CA-4C45-A807-5A3455C199F4}" type="datetimeFigureOut">
              <a:rPr lang="en-GB" smtClean="0"/>
              <a:t>29/09/2020</a:t>
            </a:fld>
            <a:endParaRPr lang="en-GB" dirty="0"/>
          </a:p>
        </p:txBody>
      </p:sp>
      <p:sp>
        <p:nvSpPr>
          <p:cNvPr id="5" name="Footer Placeholder 4">
            <a:extLst>
              <a:ext uri="{FF2B5EF4-FFF2-40B4-BE49-F238E27FC236}">
                <a16:creationId xmlns:a16="http://schemas.microsoft.com/office/drawing/2014/main" id="{18413DC6-32A0-4F59-8255-DBACA1A8772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80043CC-A408-4FF2-9AA1-C8AFF61B15B0}"/>
              </a:ext>
            </a:extLst>
          </p:cNvPr>
          <p:cNvSpPr>
            <a:spLocks noGrp="1"/>
          </p:cNvSpPr>
          <p:nvPr>
            <p:ph type="sldNum" sz="quarter" idx="12"/>
          </p:nvPr>
        </p:nvSpPr>
        <p:spPr/>
        <p:txBody>
          <a:bodyPr/>
          <a:lstStyle/>
          <a:p>
            <a:fld id="{3F61AB2F-F7F6-4521-B84C-79958BCA2EF9}" type="slidenum">
              <a:rPr lang="en-GB" smtClean="0"/>
              <a:t>‹#›</a:t>
            </a:fld>
            <a:endParaRPr lang="en-GB" dirty="0"/>
          </a:p>
        </p:txBody>
      </p:sp>
    </p:spTree>
    <p:extLst>
      <p:ext uri="{BB962C8B-B14F-4D97-AF65-F5344CB8AC3E}">
        <p14:creationId xmlns:p14="http://schemas.microsoft.com/office/powerpoint/2010/main" val="523504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998113"/>
            <a:ext cx="4161981" cy="861774"/>
          </a:xfrm>
        </p:spPr>
        <p:txBody>
          <a:bodyPr wrap="square" rIns="0" anchor="ctr" anchorCtr="0">
            <a:spAutoFit/>
          </a:bodyPr>
          <a:lstStyle>
            <a:lvl1pPr>
              <a:lnSpc>
                <a:spcPct val="100000"/>
              </a:lnSpc>
              <a:defRPr sz="2800" b="0" spc="-49" baseline="0">
                <a:solidFill>
                  <a:srgbClr val="000000"/>
                </a:solidFill>
                <a:latin typeface="+mj-lt"/>
                <a:cs typeface="Segoe UI Semilight" panose="020B0402040204020203" pitchFamily="34" charset="0"/>
              </a:defRPr>
            </a:lvl1pPr>
          </a:lstStyle>
          <a:p>
            <a:r>
              <a:rPr lang="en-US" dirty="0"/>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09671222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615553"/>
          </a:xfrm>
        </p:spPr>
        <p:txBody>
          <a:bodyPr wrap="square" anchor="t">
            <a:spAutoFit/>
          </a:bodyPr>
          <a:lstStyle>
            <a:lvl1pPr>
              <a:lnSpc>
                <a:spcPct val="100000"/>
              </a:lnSpc>
              <a:defRPr sz="20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3218673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77440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5555108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userDrawn="1">
          <p15:clr>
            <a:srgbClr val="5ACBF0"/>
          </p15:clr>
        </p15:guide>
        <p15:guide id="3" orient="horz" pos="1914" userDrawn="1">
          <p15:clr>
            <a:srgbClr val="5ACBF0"/>
          </p15:clr>
        </p15:guide>
        <p15:guide id="4" orient="horz" pos="2505" userDrawn="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172114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guide id="4" orient="horz" pos="2505" userDrawn="1">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0000"/>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2782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4" userDrawn="1">
          <p15:clr>
            <a:srgbClr val="5ACBF0"/>
          </p15:clr>
        </p15:guide>
        <p15:guide id="3" orient="horz" pos="288" userDrawn="1">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2">
    <p:bg>
      <p:bgPr>
        <a:solidFill>
          <a:srgbClr val="1A1A1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1272" userDrawn="1">
          <p15:clr>
            <a:srgbClr val="5ACBF0"/>
          </p15:clr>
        </p15:guide>
        <p15:guide id="3" orient="horz" pos="2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31699-8138-4EEC-BD56-98E1DA5A4B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AC17B5-2CD7-4B55-AEFA-5E68CF1296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9A3214-2AAA-4136-AC6F-FFBD993948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B00349-F8BE-4043-8BAD-FD14624BA72B}"/>
              </a:ext>
            </a:extLst>
          </p:cNvPr>
          <p:cNvSpPr>
            <a:spLocks noGrp="1"/>
          </p:cNvSpPr>
          <p:nvPr>
            <p:ph type="dt" sz="half" idx="10"/>
          </p:nvPr>
        </p:nvSpPr>
        <p:spPr/>
        <p:txBody>
          <a:bodyPr/>
          <a:lstStyle/>
          <a:p>
            <a:fld id="{27D494D2-61CA-4C45-A807-5A3455C199F4}" type="datetimeFigureOut">
              <a:rPr lang="en-GB" smtClean="0"/>
              <a:t>29/09/2020</a:t>
            </a:fld>
            <a:endParaRPr lang="en-GB" dirty="0"/>
          </a:p>
        </p:txBody>
      </p:sp>
      <p:sp>
        <p:nvSpPr>
          <p:cNvPr id="6" name="Footer Placeholder 5">
            <a:extLst>
              <a:ext uri="{FF2B5EF4-FFF2-40B4-BE49-F238E27FC236}">
                <a16:creationId xmlns:a16="http://schemas.microsoft.com/office/drawing/2014/main" id="{1E7E2CAF-BB58-4987-B454-A8C8AFE9D42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5786882-EF33-472F-BDD8-DF39C538D4BC}"/>
              </a:ext>
            </a:extLst>
          </p:cNvPr>
          <p:cNvSpPr>
            <a:spLocks noGrp="1"/>
          </p:cNvSpPr>
          <p:nvPr>
            <p:ph type="sldNum" sz="quarter" idx="12"/>
          </p:nvPr>
        </p:nvSpPr>
        <p:spPr/>
        <p:txBody>
          <a:bodyPr/>
          <a:lstStyle/>
          <a:p>
            <a:fld id="{3F61AB2F-F7F6-4521-B84C-79958BCA2EF9}" type="slidenum">
              <a:rPr lang="en-GB" smtClean="0"/>
              <a:t>‹#›</a:t>
            </a:fld>
            <a:endParaRPr lang="en-GB" dirty="0"/>
          </a:p>
        </p:txBody>
      </p:sp>
    </p:spTree>
    <p:extLst>
      <p:ext uri="{BB962C8B-B14F-4D97-AF65-F5344CB8AC3E}">
        <p14:creationId xmlns:p14="http://schemas.microsoft.com/office/powerpoint/2010/main" val="84728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a:xfrm>
            <a:off x="588263" y="497541"/>
            <a:ext cx="11018520" cy="430887"/>
          </a:xfrm>
        </p:spPr>
        <p:txBody>
          <a:bodyPr/>
          <a:lstStyle>
            <a:lvl1pPr>
              <a:defRPr sz="2800"/>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10">
            <a:extLst>
              <a:ext uri="{FF2B5EF4-FFF2-40B4-BE49-F238E27FC236}">
                <a16:creationId xmlns:a16="http://schemas.microsoft.com/office/drawing/2014/main" id="{CD7C51EB-D279-154E-8F43-40608F83D105}"/>
              </a:ext>
            </a:extLst>
          </p:cNvPr>
          <p:cNvSpPr>
            <a:spLocks noGrp="1"/>
          </p:cNvSpPr>
          <p:nvPr>
            <p:ph type="ftr" sz="quarter" idx="3"/>
          </p:nvPr>
        </p:nvSpPr>
        <p:spPr>
          <a:xfrm>
            <a:off x="584201" y="6456459"/>
            <a:ext cx="11025188" cy="107854"/>
          </a:xfrm>
          <a:prstGeom prst="rect">
            <a:avLst/>
          </a:prstGeom>
        </p:spPr>
        <p:txBody>
          <a:bodyPr/>
          <a:lstStyle>
            <a:lvl1pPr>
              <a:defRPr sz="800">
                <a:solidFill>
                  <a:schemeClr val="bg2">
                    <a:lumMod val="50000"/>
                  </a:schemeClr>
                </a:solidFill>
              </a:defRPr>
            </a:lvl1pPr>
          </a:lstStyle>
          <a:p>
            <a:r>
              <a:rPr lang="en-US" dirty="0"/>
              <a:t>© Microsoft Corporation                                                                                  					   	    	                                     Microsoft 365 </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a:xfrm>
            <a:off x="588263" y="510988"/>
            <a:ext cx="11018520" cy="430887"/>
          </a:xfrm>
        </p:spPr>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1A1A1A"/>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a:extLst>
              <a:ext uri="{FF2B5EF4-FFF2-40B4-BE49-F238E27FC236}">
                <a16:creationId xmlns:a16="http://schemas.microsoft.com/office/drawing/2014/main" id="{2EEC6248-87BC-4D4D-98C3-91E1890DDA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 option 3">
    <p:spTree>
      <p:nvGrpSpPr>
        <p:cNvPr id="1" name=""/>
        <p:cNvGrpSpPr/>
        <p:nvPr/>
      </p:nvGrpSpPr>
      <p:grpSpPr>
        <a:xfrm>
          <a:off x="0" y="0"/>
          <a:ext cx="0" cy="0"/>
          <a:chOff x="0" y="0"/>
          <a:chExt cx="0" cy="0"/>
        </a:xfrm>
      </p:grpSpPr>
      <p:sp>
        <p:nvSpPr>
          <p:cNvPr id="16" name="Content Placeholder 15"/>
          <p:cNvSpPr>
            <a:spLocks noGrp="1"/>
          </p:cNvSpPr>
          <p:nvPr>
            <p:ph sz="quarter" idx="17" hasCustomPrompt="1"/>
          </p:nvPr>
        </p:nvSpPr>
        <p:spPr>
          <a:xfrm>
            <a:off x="584200" y="1599722"/>
            <a:ext cx="3490176" cy="3099393"/>
          </a:xfrm>
          <a:blipFill>
            <a:blip r:embed="rId2" cstate="print">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dirty="0"/>
              <a:t>Place photo</a:t>
            </a:r>
          </a:p>
        </p:txBody>
      </p:sp>
      <p:sp>
        <p:nvSpPr>
          <p:cNvPr id="2" name="Title 1"/>
          <p:cNvSpPr>
            <a:spLocks noGrp="1"/>
          </p:cNvSpPr>
          <p:nvPr>
            <p:ph type="title" hasCustomPrompt="1"/>
          </p:nvPr>
        </p:nvSpPr>
        <p:spPr>
          <a:xfrm>
            <a:off x="584200" y="545447"/>
            <a:ext cx="11306469" cy="403137"/>
          </a:xfrm>
        </p:spPr>
        <p:txBody>
          <a:bodyPr wrap="square" lIns="0" tIns="0" rIns="0" bIns="0">
            <a:spAutoFit/>
          </a:bodyPr>
          <a:lstStyle>
            <a:lvl1pPr>
              <a:lnSpc>
                <a:spcPts val="3137"/>
              </a:lnSpc>
              <a:defRPr sz="2800">
                <a:solidFill>
                  <a:srgbClr val="000000"/>
                </a:solidFill>
              </a:defRPr>
            </a:lvl1pPr>
          </a:lstStyle>
          <a:p>
            <a:r>
              <a:rPr lang="en-US" dirty="0"/>
              <a:t>Text option 3: three columns images and text</a:t>
            </a:r>
          </a:p>
        </p:txBody>
      </p:sp>
      <p:sp>
        <p:nvSpPr>
          <p:cNvPr id="5" name="Text Placeholder 4"/>
          <p:cNvSpPr>
            <a:spLocks noGrp="1"/>
          </p:cNvSpPr>
          <p:nvPr>
            <p:ph type="body" sz="quarter" idx="11" hasCustomPrompt="1"/>
          </p:nvPr>
        </p:nvSpPr>
        <p:spPr>
          <a:xfrm>
            <a:off x="584200" y="4927922"/>
            <a:ext cx="3490176" cy="1186064"/>
          </a:xfrm>
        </p:spPr>
        <p:txBody>
          <a:bodyPr lIns="0" tIns="0" rIns="0" bIns="0"/>
          <a:lstStyle>
            <a:lvl1pPr marL="0" indent="0">
              <a:lnSpc>
                <a:spcPts val="1765"/>
              </a:lnSpc>
              <a:spcBef>
                <a:spcPts val="1176"/>
              </a:spcBef>
              <a:buNone/>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12/14</a:t>
            </a:r>
          </a:p>
          <a:p>
            <a:pPr lvl="1"/>
            <a:r>
              <a:rPr lang="en-US" dirty="0"/>
              <a:t>Body copy Segoe Regular 12/14.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autestiatur</a:t>
            </a:r>
            <a:r>
              <a:rPr lang="en-US" dirty="0"/>
              <a:t>.</a:t>
            </a:r>
          </a:p>
        </p:txBody>
      </p:sp>
      <p:sp>
        <p:nvSpPr>
          <p:cNvPr id="10" name="Text Placeholder 4"/>
          <p:cNvSpPr>
            <a:spLocks noGrp="1"/>
          </p:cNvSpPr>
          <p:nvPr>
            <p:ph type="body" sz="quarter" idx="13" hasCustomPrompt="1"/>
          </p:nvPr>
        </p:nvSpPr>
        <p:spPr>
          <a:xfrm>
            <a:off x="8144083" y="4927922"/>
            <a:ext cx="3465305" cy="1182568"/>
          </a:xfrm>
        </p:spPr>
        <p:txBody>
          <a:bodyPr lIns="0" tIns="0" rIns="0" bIns="0"/>
          <a:lstStyle>
            <a:lvl1pPr marL="0" marR="0" indent="0" algn="l" defTabSz="932742" rtl="0" eaLnBrk="1" fontAlgn="auto" latinLnBrk="0" hangingPunct="1">
              <a:lnSpc>
                <a:spcPts val="1765"/>
              </a:lnSpc>
              <a:spcBef>
                <a:spcPts val="1200"/>
              </a:spcBef>
              <a:spcAft>
                <a:spcPts val="0"/>
              </a:spcAft>
              <a:buClrTx/>
              <a:buSzPct val="90000"/>
              <a:buFont typeface="Wingdings" panose="05000000000000000000" pitchFamily="2" charset="2"/>
              <a:buNone/>
              <a:tabLst/>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12/14</a:t>
            </a:r>
          </a:p>
          <a:p>
            <a:pPr lvl="1"/>
            <a:r>
              <a:rPr lang="en-US" dirty="0"/>
              <a:t>Body copy Segoe Regular 12/14.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autestiatur</a:t>
            </a:r>
            <a:r>
              <a:rPr lang="en-US" dirty="0"/>
              <a:t>.</a:t>
            </a:r>
          </a:p>
        </p:txBody>
      </p:sp>
      <p:sp>
        <p:nvSpPr>
          <p:cNvPr id="25" name="Content Placeholder 15">
            <a:extLst>
              <a:ext uri="{FF2B5EF4-FFF2-40B4-BE49-F238E27FC236}">
                <a16:creationId xmlns:a16="http://schemas.microsoft.com/office/drawing/2014/main" id="{FF38BC9F-387A-498E-A040-4619A490AEDD}"/>
              </a:ext>
            </a:extLst>
          </p:cNvPr>
          <p:cNvSpPr>
            <a:spLocks noGrp="1"/>
          </p:cNvSpPr>
          <p:nvPr>
            <p:ph sz="quarter" idx="18" hasCustomPrompt="1"/>
          </p:nvPr>
        </p:nvSpPr>
        <p:spPr>
          <a:xfrm>
            <a:off x="4303151" y="1599722"/>
            <a:ext cx="3618381" cy="3099393"/>
          </a:xfrm>
          <a:blipFill>
            <a:blip r:embed="rId3" cstate="print">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dirty="0"/>
              <a:t>Place photo</a:t>
            </a:r>
          </a:p>
        </p:txBody>
      </p:sp>
      <p:sp>
        <p:nvSpPr>
          <p:cNvPr id="26" name="Content Placeholder 15">
            <a:extLst>
              <a:ext uri="{FF2B5EF4-FFF2-40B4-BE49-F238E27FC236}">
                <a16:creationId xmlns:a16="http://schemas.microsoft.com/office/drawing/2014/main" id="{EEF5E46D-3409-4544-8C4E-211F133E580F}"/>
              </a:ext>
            </a:extLst>
          </p:cNvPr>
          <p:cNvSpPr>
            <a:spLocks noGrp="1"/>
          </p:cNvSpPr>
          <p:nvPr>
            <p:ph sz="quarter" idx="19" hasCustomPrompt="1"/>
          </p:nvPr>
        </p:nvSpPr>
        <p:spPr>
          <a:xfrm>
            <a:off x="8144083" y="1599722"/>
            <a:ext cx="3465305" cy="3099394"/>
          </a:xfrm>
          <a:blipFill>
            <a:blip r:embed="rId4" cstate="print">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dirty="0"/>
              <a:t>Place photo</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03151" y="4927922"/>
            <a:ext cx="3618381" cy="1182568"/>
          </a:xfrm>
        </p:spPr>
        <p:txBody>
          <a:bodyPr lIns="0" tIns="0" rIns="0" bIns="0"/>
          <a:lstStyle>
            <a:lvl1pPr marL="0" marR="0" indent="0" algn="l" defTabSz="932742" rtl="0" eaLnBrk="1" fontAlgn="auto" latinLnBrk="0" hangingPunct="1">
              <a:lnSpc>
                <a:spcPts val="1765"/>
              </a:lnSpc>
              <a:spcBef>
                <a:spcPts val="1200"/>
              </a:spcBef>
              <a:spcAft>
                <a:spcPts val="0"/>
              </a:spcAft>
              <a:buClrTx/>
              <a:buSzPct val="90000"/>
              <a:buFont typeface="Wingdings" panose="05000000000000000000" pitchFamily="2" charset="2"/>
              <a:buNone/>
              <a:tabLst/>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12/14</a:t>
            </a:r>
          </a:p>
          <a:p>
            <a:pPr lvl="1"/>
            <a:r>
              <a:rPr lang="en-US" dirty="0"/>
              <a:t>Body copy Segoe Regular 12/14.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autestiatur</a:t>
            </a:r>
            <a:r>
              <a:rPr lang="en-US" dirty="0"/>
              <a:t>.</a:t>
            </a:r>
          </a:p>
        </p:txBody>
      </p:sp>
      <p:sp>
        <p:nvSpPr>
          <p:cNvPr id="11" name="Footer Placeholder 14">
            <a:extLst>
              <a:ext uri="{FF2B5EF4-FFF2-40B4-BE49-F238E27FC236}">
                <a16:creationId xmlns:a16="http://schemas.microsoft.com/office/drawing/2014/main" id="{AE158E7B-0220-41AE-9E99-77C3807358BA}"/>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rgbClr val="000000"/>
                </a:solidFill>
              </a:defRPr>
            </a:lvl1pPr>
          </a:lstStyle>
          <a:p>
            <a:r>
              <a:rPr lang="en-US" dirty="0"/>
              <a:t>© Microsoft Corporation                                                                                  								                      Microsoft 365 </a:t>
            </a:r>
          </a:p>
        </p:txBody>
      </p:sp>
    </p:spTree>
    <p:extLst>
      <p:ext uri="{BB962C8B-B14F-4D97-AF65-F5344CB8AC3E}">
        <p14:creationId xmlns:p14="http://schemas.microsoft.com/office/powerpoint/2010/main" val="77475075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508A-B7AE-4ACE-8EBA-5A35AF5EF9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90ACB7-2DC4-4F24-B737-91BD01AD02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7D36E-0681-4490-8668-FC1D02D8597B}"/>
              </a:ext>
            </a:extLst>
          </p:cNvPr>
          <p:cNvSpPr>
            <a:spLocks noGrp="1"/>
          </p:cNvSpPr>
          <p:nvPr>
            <p:ph type="dt" sz="half" idx="10"/>
          </p:nvPr>
        </p:nvSpPr>
        <p:spPr/>
        <p:txBody>
          <a:bodyPr/>
          <a:lstStyle/>
          <a:p>
            <a:fld id="{5EECC637-647D-44AD-BA68-E308CAEE1999}" type="datetimeFigureOut">
              <a:rPr lang="en-US" smtClean="0"/>
              <a:t>9/29/2020</a:t>
            </a:fld>
            <a:endParaRPr lang="en-US"/>
          </a:p>
        </p:txBody>
      </p:sp>
      <p:sp>
        <p:nvSpPr>
          <p:cNvPr id="5" name="Footer Placeholder 4">
            <a:extLst>
              <a:ext uri="{FF2B5EF4-FFF2-40B4-BE49-F238E27FC236}">
                <a16:creationId xmlns:a16="http://schemas.microsoft.com/office/drawing/2014/main" id="{913AD73B-EB22-4143-9F6B-1B3ACFD15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E4D7E-ECD0-4C86-8F06-2877DFCB70E5}"/>
              </a:ext>
            </a:extLst>
          </p:cNvPr>
          <p:cNvSpPr>
            <a:spLocks noGrp="1"/>
          </p:cNvSpPr>
          <p:nvPr>
            <p:ph type="sldNum" sz="quarter" idx="12"/>
          </p:nvPr>
        </p:nvSpPr>
        <p:spPr/>
        <p:txBody>
          <a:bodyPr/>
          <a:lstStyle/>
          <a:p>
            <a:fld id="{DF4BB6CE-E8C0-451E-A154-41CB3D7FB8BB}" type="slidenum">
              <a:rPr lang="en-US" smtClean="0"/>
              <a:t>‹#›</a:t>
            </a:fld>
            <a:endParaRPr lang="en-US"/>
          </a:p>
        </p:txBody>
      </p:sp>
    </p:spTree>
    <p:extLst>
      <p:ext uri="{BB962C8B-B14F-4D97-AF65-F5344CB8AC3E}">
        <p14:creationId xmlns:p14="http://schemas.microsoft.com/office/powerpoint/2010/main" val="1017751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1276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1276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4DE787-08F4-43E3-AE42-32EED81244B2}"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40B4-75FF-42D8-A930-A131FDEEECD7}" type="slidenum">
              <a:rPr lang="en-US" smtClean="0"/>
              <a:t>‹#›</a:t>
            </a:fld>
            <a:endParaRPr lang="en-US"/>
          </a:p>
        </p:txBody>
      </p:sp>
    </p:spTree>
    <p:extLst>
      <p:ext uri="{BB962C8B-B14F-4D97-AF65-F5344CB8AC3E}">
        <p14:creationId xmlns:p14="http://schemas.microsoft.com/office/powerpoint/2010/main" val="3217087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5" y="1187644"/>
            <a:ext cx="11655078" cy="1276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292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951095"/>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169473"/>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2">
          <p15:clr>
            <a:srgbClr val="A4A3A4"/>
          </p15:clr>
        </p15:guide>
        <p15:guide id="28" pos="3840">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415855"/>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8F49-4210-4CAA-95EE-B693F292BC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A80505-4E13-4FD5-82D2-82843C5FB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F2241B-299C-4CAB-9865-54CA331641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BA4462-2FC7-498E-9731-63675CCB2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5766A-EAAB-44EC-848B-AB89A0F89E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E96298-7F9B-412E-9F32-724841BC43A2}"/>
              </a:ext>
            </a:extLst>
          </p:cNvPr>
          <p:cNvSpPr>
            <a:spLocks noGrp="1"/>
          </p:cNvSpPr>
          <p:nvPr>
            <p:ph type="dt" sz="half" idx="10"/>
          </p:nvPr>
        </p:nvSpPr>
        <p:spPr/>
        <p:txBody>
          <a:bodyPr/>
          <a:lstStyle/>
          <a:p>
            <a:fld id="{27D494D2-61CA-4C45-A807-5A3455C199F4}" type="datetimeFigureOut">
              <a:rPr lang="en-GB" smtClean="0"/>
              <a:t>29/09/2020</a:t>
            </a:fld>
            <a:endParaRPr lang="en-GB" dirty="0"/>
          </a:p>
        </p:txBody>
      </p:sp>
      <p:sp>
        <p:nvSpPr>
          <p:cNvPr id="8" name="Footer Placeholder 7">
            <a:extLst>
              <a:ext uri="{FF2B5EF4-FFF2-40B4-BE49-F238E27FC236}">
                <a16:creationId xmlns:a16="http://schemas.microsoft.com/office/drawing/2014/main" id="{3DD4B203-4B2B-44EC-8B77-279848EB915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C612F8F-763A-4F70-8904-C64F8EE87B2B}"/>
              </a:ext>
            </a:extLst>
          </p:cNvPr>
          <p:cNvSpPr>
            <a:spLocks noGrp="1"/>
          </p:cNvSpPr>
          <p:nvPr>
            <p:ph type="sldNum" sz="quarter" idx="12"/>
          </p:nvPr>
        </p:nvSpPr>
        <p:spPr/>
        <p:txBody>
          <a:bodyPr/>
          <a:lstStyle/>
          <a:p>
            <a:fld id="{3F61AB2F-F7F6-4521-B84C-79958BCA2EF9}" type="slidenum">
              <a:rPr lang="en-GB" smtClean="0"/>
              <a:t>‹#›</a:t>
            </a:fld>
            <a:endParaRPr lang="en-GB" dirty="0"/>
          </a:p>
        </p:txBody>
      </p:sp>
    </p:spTree>
    <p:extLst>
      <p:ext uri="{BB962C8B-B14F-4D97-AF65-F5344CB8AC3E}">
        <p14:creationId xmlns:p14="http://schemas.microsoft.com/office/powerpoint/2010/main" val="1018477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532012"/>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x2-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749403"/>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2" pos="2682">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x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593219"/>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20" pos="4937">
          <p15:clr>
            <a:srgbClr val="A4A3A4"/>
          </p15:clr>
        </p15:guide>
        <p15:guide id="21" pos="5120">
          <p15:clr>
            <a:srgbClr val="A4A3A4"/>
          </p15:clr>
        </p15:guide>
        <p15:guide id="23" pos="4998">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quare-right 3-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260050"/>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20" pos="3543">
          <p15:clr>
            <a:srgbClr val="A4A3A4"/>
          </p15:clr>
        </p15:guide>
        <p15:guide id="21" pos="3726">
          <p15:clr>
            <a:srgbClr val="A4A3A4"/>
          </p15:clr>
        </p15:guide>
        <p15:guide id="22" pos="2048">
          <p15:clr>
            <a:srgbClr val="A4A3A4"/>
          </p15:clr>
        </p15:guide>
        <p15:guide id="23" pos="1865">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quare-left 3-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060519"/>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20" pos="3954">
          <p15:clr>
            <a:srgbClr val="A4A3A4"/>
          </p15:clr>
        </p15:guide>
        <p15:guide id="21" pos="4137">
          <p15:clr>
            <a:srgbClr val="A4A3A4"/>
          </p15:clr>
        </p15:guide>
        <p15:guide id="22" pos="5816">
          <p15:clr>
            <a:srgbClr val="A4A3A4"/>
          </p15:clr>
        </p15:guide>
        <p15:guide id="23" pos="5633">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Vertical 2-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66093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6" orient="horz" pos="2160">
          <p15:clr>
            <a:srgbClr val="F26B43"/>
          </p15:clr>
        </p15:guide>
        <p15:guide id="7" orient="horz" pos="2069">
          <p15:clr>
            <a:srgbClr val="A4A3A4"/>
          </p15:clr>
        </p15:guide>
        <p15:guide id="8" orient="horz" pos="2252">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Vertical 3-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79425"/>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6" orient="horz" pos="1566">
          <p15:clr>
            <a:srgbClr val="F26B43"/>
          </p15:clr>
        </p15:guide>
        <p15:guide id="7" orient="horz" pos="2880">
          <p15:clr>
            <a:srgbClr val="A4A3A4"/>
          </p15:clr>
        </p15:guide>
        <p15:guide id="8" orient="horz" pos="1622">
          <p15:clr>
            <a:srgbClr val="A4A3A4"/>
          </p15:clr>
        </p15:guide>
        <p15:guide id="9" orient="horz" pos="2696">
          <p15:clr>
            <a:srgbClr val="A4A3A4"/>
          </p15:clr>
        </p15:guide>
        <p15:guide id="10" orient="horz" pos="2758">
          <p15:clr>
            <a:srgbClr val="F26B43"/>
          </p15:clr>
        </p15:guide>
        <p15:guide id="11" orient="horz" pos="1438">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Vertical 4-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96107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6" orient="horz" pos="2160">
          <p15:clr>
            <a:srgbClr val="F26B43"/>
          </p15:clr>
        </p15:guide>
        <p15:guide id="7" orient="horz" pos="2069">
          <p15:clr>
            <a:srgbClr val="A4A3A4"/>
          </p15:clr>
        </p15:guide>
        <p15:guide id="8" orient="horz" pos="2252">
          <p15:clr>
            <a:srgbClr val="A4A3A4"/>
          </p15:clr>
        </p15:guide>
        <p15:guide id="9" orient="horz" pos="1125">
          <p15:clr>
            <a:srgbClr val="A4A3A4"/>
          </p15:clr>
        </p15:guide>
        <p15:guide id="10" orient="horz" pos="1263">
          <p15:clr>
            <a:srgbClr val="F26B43"/>
          </p15:clr>
        </p15:guide>
        <p15:guide id="11" orient="horz" pos="1308">
          <p15:clr>
            <a:srgbClr val="A4A3A4"/>
          </p15:clr>
        </p15:guide>
        <p15:guide id="12" orient="horz" pos="3009">
          <p15:clr>
            <a:srgbClr val="A4A3A4"/>
          </p15:clr>
        </p15:guide>
        <p15:guide id="13" orient="horz" pos="3054">
          <p15:clr>
            <a:srgbClr val="F26B43"/>
          </p15:clr>
        </p15:guide>
        <p15:guide id="14" orient="horz" pos="3192">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x4-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065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6" orient="horz" pos="2160">
          <p15:clr>
            <a:srgbClr val="F26B43"/>
          </p15:clr>
        </p15:guide>
        <p15:guide id="7" orient="horz" pos="2069">
          <p15:clr>
            <a:srgbClr val="A4A3A4"/>
          </p15:clr>
        </p15:guide>
        <p15:guide id="8" orient="horz" pos="2252">
          <p15:clr>
            <a:srgbClr val="A4A3A4"/>
          </p15:clr>
        </p15:guide>
        <p15:guide id="15" pos="3840">
          <p15:clr>
            <a:srgbClr val="F26B43"/>
          </p15:clr>
        </p15:guide>
        <p15:guide id="16" pos="2105">
          <p15:clr>
            <a:srgbClr val="F26B43"/>
          </p15:clr>
        </p15:guide>
        <p15:guide id="17" pos="5575">
          <p15:clr>
            <a:srgbClr val="F26B43"/>
          </p15:clr>
        </p15:guide>
        <p15:guide id="18" pos="5529">
          <p15:clr>
            <a:srgbClr val="A4A3A4"/>
          </p15:clr>
        </p15:guide>
        <p15:guide id="19" pos="2150">
          <p15:clr>
            <a:srgbClr val="A4A3A4"/>
          </p15:clr>
        </p15:guide>
        <p15:guide id="20" pos="1967">
          <p15:clr>
            <a:srgbClr val="A4A3A4"/>
          </p15:clr>
        </p15:guide>
        <p15:guide id="21" pos="5714">
          <p15:clr>
            <a:srgbClr val="A4A3A4"/>
          </p15:clr>
        </p15:guide>
        <p15:guide id="22" pos="3749">
          <p15:clr>
            <a:srgbClr val="A4A3A4"/>
          </p15:clr>
        </p15:guide>
        <p15:guide id="23" pos="3932">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Vertical 1x2-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46764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6" orient="horz" pos="1566">
          <p15:clr>
            <a:srgbClr val="F26B43"/>
          </p15:clr>
        </p15:guide>
        <p15:guide id="8" orient="horz" pos="1622">
          <p15:clr>
            <a:srgbClr val="A4A3A4"/>
          </p15:clr>
        </p15:guide>
        <p15:guide id="11" orient="horz" pos="1438">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8F1E-7E14-4A31-BE9F-891AD2889C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069BBE-94EF-4862-BA93-4A533D20AE70}"/>
              </a:ext>
            </a:extLst>
          </p:cNvPr>
          <p:cNvSpPr>
            <a:spLocks noGrp="1"/>
          </p:cNvSpPr>
          <p:nvPr>
            <p:ph type="dt" sz="half" idx="10"/>
          </p:nvPr>
        </p:nvSpPr>
        <p:spPr/>
        <p:txBody>
          <a:bodyPr/>
          <a:lstStyle/>
          <a:p>
            <a:fld id="{27D494D2-61CA-4C45-A807-5A3455C199F4}" type="datetimeFigureOut">
              <a:rPr lang="en-GB" smtClean="0"/>
              <a:t>29/09/2020</a:t>
            </a:fld>
            <a:endParaRPr lang="en-GB" dirty="0"/>
          </a:p>
        </p:txBody>
      </p:sp>
      <p:sp>
        <p:nvSpPr>
          <p:cNvPr id="4" name="Footer Placeholder 3">
            <a:extLst>
              <a:ext uri="{FF2B5EF4-FFF2-40B4-BE49-F238E27FC236}">
                <a16:creationId xmlns:a16="http://schemas.microsoft.com/office/drawing/2014/main" id="{7BFE63DA-312A-4737-B245-43DC302951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A7C90E6-3BFB-4387-959C-9F8EAACE8D7D}"/>
              </a:ext>
            </a:extLst>
          </p:cNvPr>
          <p:cNvSpPr>
            <a:spLocks noGrp="1"/>
          </p:cNvSpPr>
          <p:nvPr>
            <p:ph type="sldNum" sz="quarter" idx="12"/>
          </p:nvPr>
        </p:nvSpPr>
        <p:spPr/>
        <p:txBody>
          <a:bodyPr/>
          <a:lstStyle/>
          <a:p>
            <a:fld id="{3F61AB2F-F7F6-4521-B84C-79958BCA2EF9}" type="slidenum">
              <a:rPr lang="en-GB" smtClean="0"/>
              <a:t>‹#›</a:t>
            </a:fld>
            <a:endParaRPr lang="en-GB" dirty="0"/>
          </a:p>
        </p:txBody>
      </p:sp>
    </p:spTree>
    <p:extLst>
      <p:ext uri="{BB962C8B-B14F-4D97-AF65-F5344CB8AC3E}">
        <p14:creationId xmlns:p14="http://schemas.microsoft.com/office/powerpoint/2010/main" val="8337156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Vertical 2x1-column">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132400"/>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7" orient="horz" pos="2880">
          <p15:clr>
            <a:srgbClr val="A4A3A4"/>
          </p15:clr>
        </p15:guide>
        <p15:guide id="9" orient="horz" pos="2696">
          <p15:clr>
            <a:srgbClr val="A4A3A4"/>
          </p15:clr>
        </p15:guide>
        <p15:guide id="10" orient="horz" pos="2758">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4202668164"/>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5" name="Picture 4" descr="Microsoft Ignite The Tour graphic">
            <a:extLst>
              <a:ext uri="{FF2B5EF4-FFF2-40B4-BE49-F238E27FC236}">
                <a16:creationId xmlns:a16="http://schemas.microsoft.com/office/drawing/2014/main" id="{6BC7859C-3559-4338-9DC0-EC0A6FB166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06486" y="0"/>
            <a:ext cx="9285514"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grpSp>
        <p:nvGrpSpPr>
          <p:cNvPr id="11" name="Group 4" descr="Microsoft Ignite The Tour logo">
            <a:extLst>
              <a:ext uri="{FF2B5EF4-FFF2-40B4-BE49-F238E27FC236}">
                <a16:creationId xmlns:a16="http://schemas.microsoft.com/office/drawing/2014/main" id="{77D3015C-F206-4299-9E56-BE80355D041C}"/>
              </a:ext>
            </a:extLst>
          </p:cNvPr>
          <p:cNvGrpSpPr>
            <a:grpSpLocks noChangeAspect="1"/>
          </p:cNvGrpSpPr>
          <p:nvPr userDrawn="1"/>
        </p:nvGrpSpPr>
        <p:grpSpPr bwMode="black">
          <a:xfrm>
            <a:off x="537712" y="2913735"/>
            <a:ext cx="4655288" cy="1284967"/>
            <a:chOff x="342" y="1465"/>
            <a:chExt cx="2565" cy="708"/>
          </a:xfrm>
        </p:grpSpPr>
        <p:sp>
          <p:nvSpPr>
            <p:cNvPr id="12" name="Freeform 5">
              <a:extLst>
                <a:ext uri="{FF2B5EF4-FFF2-40B4-BE49-F238E27FC236}">
                  <a16:creationId xmlns:a16="http://schemas.microsoft.com/office/drawing/2014/main" id="{562B2DD0-9CB5-44D0-8DEF-3E7B1FD25602}"/>
                </a:ext>
              </a:extLst>
            </p:cNvPr>
            <p:cNvSpPr>
              <a:spLocks noChangeAspect="1" noEditPoints="1"/>
            </p:cNvSpPr>
            <p:nvPr userDrawn="1"/>
          </p:nvSpPr>
          <p:spPr bwMode="black">
            <a:xfrm>
              <a:off x="368" y="1465"/>
              <a:ext cx="2539" cy="373"/>
            </a:xfrm>
            <a:custGeom>
              <a:avLst/>
              <a:gdLst>
                <a:gd name="T0" fmla="*/ 3327 w 3480"/>
                <a:gd name="T1" fmla="*/ 182 h 502"/>
                <a:gd name="T2" fmla="*/ 3305 w 3480"/>
                <a:gd name="T3" fmla="*/ 271 h 502"/>
                <a:gd name="T4" fmla="*/ 3367 w 3480"/>
                <a:gd name="T5" fmla="*/ 388 h 502"/>
                <a:gd name="T6" fmla="*/ 3451 w 3480"/>
                <a:gd name="T7" fmla="*/ 155 h 502"/>
                <a:gd name="T8" fmla="*/ 3176 w 3480"/>
                <a:gd name="T9" fmla="*/ 388 h 502"/>
                <a:gd name="T10" fmla="*/ 3101 w 3480"/>
                <a:gd name="T11" fmla="*/ 128 h 502"/>
                <a:gd name="T12" fmla="*/ 3221 w 3480"/>
                <a:gd name="T13" fmla="*/ 173 h 502"/>
                <a:gd name="T14" fmla="*/ 3221 w 3480"/>
                <a:gd name="T15" fmla="*/ 334 h 502"/>
                <a:gd name="T16" fmla="*/ 2957 w 3480"/>
                <a:gd name="T17" fmla="*/ 128 h 502"/>
                <a:gd name="T18" fmla="*/ 2962 w 3480"/>
                <a:gd name="T19" fmla="*/ 65 h 502"/>
                <a:gd name="T20" fmla="*/ 3021 w 3480"/>
                <a:gd name="T21" fmla="*/ 41 h 502"/>
                <a:gd name="T22" fmla="*/ 2843 w 3480"/>
                <a:gd name="T23" fmla="*/ 382 h 502"/>
                <a:gd name="T24" fmla="*/ 2731 w 3480"/>
                <a:gd name="T25" fmla="*/ 382 h 502"/>
                <a:gd name="T26" fmla="*/ 2732 w 3480"/>
                <a:gd name="T27" fmla="*/ 170 h 502"/>
                <a:gd name="T28" fmla="*/ 2555 w 3480"/>
                <a:gd name="T29" fmla="*/ 266 h 502"/>
                <a:gd name="T30" fmla="*/ 2441 w 3480"/>
                <a:gd name="T31" fmla="*/ 192 h 502"/>
                <a:gd name="T32" fmla="*/ 2555 w 3480"/>
                <a:gd name="T33" fmla="*/ 266 h 502"/>
                <a:gd name="T34" fmla="*/ 2383 w 3480"/>
                <a:gd name="T35" fmla="*/ 433 h 502"/>
                <a:gd name="T36" fmla="*/ 2467 w 3480"/>
                <a:gd name="T37" fmla="*/ 388 h 502"/>
                <a:gd name="T38" fmla="*/ 2553 w 3480"/>
                <a:gd name="T39" fmla="*/ 163 h 502"/>
                <a:gd name="T40" fmla="*/ 2313 w 3480"/>
                <a:gd name="T41" fmla="*/ 382 h 502"/>
                <a:gd name="T42" fmla="*/ 2313 w 3480"/>
                <a:gd name="T43" fmla="*/ 382 h 502"/>
                <a:gd name="T44" fmla="*/ 2023 w 3480"/>
                <a:gd name="T45" fmla="*/ 52 h 502"/>
                <a:gd name="T46" fmla="*/ 1864 w 3480"/>
                <a:gd name="T47" fmla="*/ 128 h 502"/>
                <a:gd name="T48" fmla="*/ 1899 w 3480"/>
                <a:gd name="T49" fmla="*/ 0 h 502"/>
                <a:gd name="T50" fmla="*/ 1763 w 3480"/>
                <a:gd name="T51" fmla="*/ 173 h 502"/>
                <a:gd name="T52" fmla="*/ 1922 w 3480"/>
                <a:gd name="T53" fmla="*/ 173 h 502"/>
                <a:gd name="T54" fmla="*/ 2084 w 3480"/>
                <a:gd name="T55" fmla="*/ 380 h 502"/>
                <a:gd name="T56" fmla="*/ 2023 w 3480"/>
                <a:gd name="T57" fmla="*/ 173 h 502"/>
                <a:gd name="T58" fmla="*/ 1541 w 3480"/>
                <a:gd name="T59" fmla="*/ 256 h 502"/>
                <a:gd name="T60" fmla="*/ 1667 w 3480"/>
                <a:gd name="T61" fmla="*/ 190 h 502"/>
                <a:gd name="T62" fmla="*/ 1481 w 3480"/>
                <a:gd name="T63" fmla="*/ 258 h 502"/>
                <a:gd name="T64" fmla="*/ 1708 w 3480"/>
                <a:gd name="T65" fmla="*/ 352 h 502"/>
                <a:gd name="T66" fmla="*/ 1338 w 3480"/>
                <a:gd name="T67" fmla="*/ 345 h 502"/>
                <a:gd name="T68" fmla="*/ 1332 w 3480"/>
                <a:gd name="T69" fmla="*/ 272 h 502"/>
                <a:gd name="T70" fmla="*/ 1275 w 3480"/>
                <a:gd name="T71" fmla="*/ 164 h 502"/>
                <a:gd name="T72" fmla="*/ 1434 w 3480"/>
                <a:gd name="T73" fmla="*/ 183 h 502"/>
                <a:gd name="T74" fmla="*/ 1324 w 3480"/>
                <a:gd name="T75" fmla="*/ 195 h 502"/>
                <a:gd name="T76" fmla="*/ 1406 w 3480"/>
                <a:gd name="T77" fmla="*/ 248 h 502"/>
                <a:gd name="T78" fmla="*/ 1414 w 3480"/>
                <a:gd name="T79" fmla="*/ 370 h 502"/>
                <a:gd name="T80" fmla="*/ 1097 w 3480"/>
                <a:gd name="T81" fmla="*/ 168 h 502"/>
                <a:gd name="T82" fmla="*/ 1150 w 3480"/>
                <a:gd name="T83" fmla="*/ 320 h 502"/>
                <a:gd name="T84" fmla="*/ 1094 w 3480"/>
                <a:gd name="T85" fmla="*/ 388 h 502"/>
                <a:gd name="T86" fmla="*/ 1194 w 3480"/>
                <a:gd name="T87" fmla="*/ 157 h 502"/>
                <a:gd name="T88" fmla="*/ 944 w 3480"/>
                <a:gd name="T89" fmla="*/ 182 h 502"/>
                <a:gd name="T90" fmla="*/ 796 w 3480"/>
                <a:gd name="T91" fmla="*/ 382 h 502"/>
                <a:gd name="T92" fmla="*/ 881 w 3480"/>
                <a:gd name="T93" fmla="*/ 138 h 502"/>
                <a:gd name="T94" fmla="*/ 743 w 3480"/>
                <a:gd name="T95" fmla="*/ 371 h 502"/>
                <a:gd name="T96" fmla="*/ 682 w 3480"/>
                <a:gd name="T97" fmla="*/ 122 h 502"/>
                <a:gd name="T98" fmla="*/ 603 w 3480"/>
                <a:gd name="T99" fmla="*/ 257 h 502"/>
                <a:gd name="T100" fmla="*/ 499 w 3480"/>
                <a:gd name="T101" fmla="*/ 382 h 502"/>
                <a:gd name="T102" fmla="*/ 499 w 3480"/>
                <a:gd name="T103" fmla="*/ 382 h 502"/>
                <a:gd name="T104" fmla="*/ 446 w 3480"/>
                <a:gd name="T105" fmla="*/ 18 h 502"/>
                <a:gd name="T106" fmla="*/ 470 w 3480"/>
                <a:gd name="T107" fmla="*/ 74 h 502"/>
                <a:gd name="T108" fmla="*/ 329 w 3480"/>
                <a:gd name="T109" fmla="*/ 82 h 502"/>
                <a:gd name="T110" fmla="*/ 63 w 3480"/>
                <a:gd name="T111" fmla="*/ 118 h 502"/>
                <a:gd name="T112" fmla="*/ 0 w 3480"/>
                <a:gd name="T113" fmla="*/ 382 h 502"/>
                <a:gd name="T114" fmla="*/ 193 w 3480"/>
                <a:gd name="T115" fmla="*/ 30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0" h="502">
                  <a:moveTo>
                    <a:pt x="3424" y="230"/>
                  </a:moveTo>
                  <a:lnTo>
                    <a:pt x="3424" y="230"/>
                  </a:lnTo>
                  <a:cubicBezTo>
                    <a:pt x="3423" y="209"/>
                    <a:pt x="3419" y="193"/>
                    <a:pt x="3409" y="181"/>
                  </a:cubicBezTo>
                  <a:cubicBezTo>
                    <a:pt x="3399" y="170"/>
                    <a:pt x="3386" y="164"/>
                    <a:pt x="3369" y="164"/>
                  </a:cubicBezTo>
                  <a:cubicBezTo>
                    <a:pt x="3352" y="164"/>
                    <a:pt x="3338" y="170"/>
                    <a:pt x="3327" y="182"/>
                  </a:cubicBezTo>
                  <a:cubicBezTo>
                    <a:pt x="3315" y="194"/>
                    <a:pt x="3308" y="210"/>
                    <a:pt x="3305" y="230"/>
                  </a:cubicBezTo>
                  <a:lnTo>
                    <a:pt x="3424" y="230"/>
                  </a:lnTo>
                  <a:close/>
                  <a:moveTo>
                    <a:pt x="3480" y="271"/>
                  </a:moveTo>
                  <a:lnTo>
                    <a:pt x="3480" y="271"/>
                  </a:lnTo>
                  <a:lnTo>
                    <a:pt x="3305" y="271"/>
                  </a:lnTo>
                  <a:cubicBezTo>
                    <a:pt x="3306" y="294"/>
                    <a:pt x="3313" y="312"/>
                    <a:pt x="3327" y="325"/>
                  </a:cubicBezTo>
                  <a:cubicBezTo>
                    <a:pt x="3341" y="338"/>
                    <a:pt x="3360" y="344"/>
                    <a:pt x="3384" y="344"/>
                  </a:cubicBezTo>
                  <a:cubicBezTo>
                    <a:pt x="3412" y="344"/>
                    <a:pt x="3437" y="336"/>
                    <a:pt x="3460" y="320"/>
                  </a:cubicBezTo>
                  <a:lnTo>
                    <a:pt x="3460" y="366"/>
                  </a:lnTo>
                  <a:cubicBezTo>
                    <a:pt x="3436" y="381"/>
                    <a:pt x="3405" y="388"/>
                    <a:pt x="3367" y="388"/>
                  </a:cubicBezTo>
                  <a:cubicBezTo>
                    <a:pt x="3329" y="388"/>
                    <a:pt x="3300" y="377"/>
                    <a:pt x="3279" y="354"/>
                  </a:cubicBezTo>
                  <a:cubicBezTo>
                    <a:pt x="3257" y="330"/>
                    <a:pt x="3246" y="298"/>
                    <a:pt x="3246" y="256"/>
                  </a:cubicBezTo>
                  <a:cubicBezTo>
                    <a:pt x="3246" y="216"/>
                    <a:pt x="3258" y="184"/>
                    <a:pt x="3282" y="159"/>
                  </a:cubicBezTo>
                  <a:cubicBezTo>
                    <a:pt x="3305" y="134"/>
                    <a:pt x="3335" y="122"/>
                    <a:pt x="3370" y="122"/>
                  </a:cubicBezTo>
                  <a:cubicBezTo>
                    <a:pt x="3405" y="122"/>
                    <a:pt x="3432" y="133"/>
                    <a:pt x="3451" y="155"/>
                  </a:cubicBezTo>
                  <a:cubicBezTo>
                    <a:pt x="3470" y="178"/>
                    <a:pt x="3480" y="209"/>
                    <a:pt x="3480" y="248"/>
                  </a:cubicBezTo>
                  <a:lnTo>
                    <a:pt x="3480" y="271"/>
                  </a:lnTo>
                  <a:close/>
                  <a:moveTo>
                    <a:pt x="3221" y="380"/>
                  </a:moveTo>
                  <a:lnTo>
                    <a:pt x="3221" y="380"/>
                  </a:lnTo>
                  <a:cubicBezTo>
                    <a:pt x="3209" y="385"/>
                    <a:pt x="3194" y="388"/>
                    <a:pt x="3176" y="388"/>
                  </a:cubicBezTo>
                  <a:cubicBezTo>
                    <a:pt x="3126" y="388"/>
                    <a:pt x="3101" y="364"/>
                    <a:pt x="3101" y="317"/>
                  </a:cubicBezTo>
                  <a:lnTo>
                    <a:pt x="3101" y="173"/>
                  </a:lnTo>
                  <a:lnTo>
                    <a:pt x="3059" y="173"/>
                  </a:lnTo>
                  <a:lnTo>
                    <a:pt x="3059" y="128"/>
                  </a:lnTo>
                  <a:lnTo>
                    <a:pt x="3101" y="128"/>
                  </a:lnTo>
                  <a:lnTo>
                    <a:pt x="3101" y="69"/>
                  </a:lnTo>
                  <a:lnTo>
                    <a:pt x="3159" y="52"/>
                  </a:lnTo>
                  <a:lnTo>
                    <a:pt x="3159" y="128"/>
                  </a:lnTo>
                  <a:lnTo>
                    <a:pt x="3221" y="128"/>
                  </a:lnTo>
                  <a:lnTo>
                    <a:pt x="3221" y="173"/>
                  </a:lnTo>
                  <a:lnTo>
                    <a:pt x="3159" y="173"/>
                  </a:lnTo>
                  <a:lnTo>
                    <a:pt x="3159" y="300"/>
                  </a:lnTo>
                  <a:cubicBezTo>
                    <a:pt x="3159" y="315"/>
                    <a:pt x="3162" y="326"/>
                    <a:pt x="3168" y="333"/>
                  </a:cubicBezTo>
                  <a:cubicBezTo>
                    <a:pt x="3173" y="339"/>
                    <a:pt x="3182" y="342"/>
                    <a:pt x="3195" y="342"/>
                  </a:cubicBezTo>
                  <a:cubicBezTo>
                    <a:pt x="3205" y="342"/>
                    <a:pt x="3213" y="339"/>
                    <a:pt x="3221" y="334"/>
                  </a:cubicBezTo>
                  <a:lnTo>
                    <a:pt x="3221" y="380"/>
                  </a:lnTo>
                  <a:close/>
                  <a:moveTo>
                    <a:pt x="3015" y="382"/>
                  </a:moveTo>
                  <a:lnTo>
                    <a:pt x="3015" y="382"/>
                  </a:lnTo>
                  <a:lnTo>
                    <a:pt x="2957" y="382"/>
                  </a:lnTo>
                  <a:lnTo>
                    <a:pt x="2957" y="128"/>
                  </a:lnTo>
                  <a:lnTo>
                    <a:pt x="3015" y="128"/>
                  </a:lnTo>
                  <a:lnTo>
                    <a:pt x="3015" y="382"/>
                  </a:lnTo>
                  <a:close/>
                  <a:moveTo>
                    <a:pt x="2986" y="74"/>
                  </a:moveTo>
                  <a:lnTo>
                    <a:pt x="2986" y="74"/>
                  </a:lnTo>
                  <a:cubicBezTo>
                    <a:pt x="2976" y="74"/>
                    <a:pt x="2968" y="71"/>
                    <a:pt x="2962" y="65"/>
                  </a:cubicBezTo>
                  <a:cubicBezTo>
                    <a:pt x="2955" y="59"/>
                    <a:pt x="2951" y="51"/>
                    <a:pt x="2951" y="41"/>
                  </a:cubicBezTo>
                  <a:cubicBezTo>
                    <a:pt x="2951" y="32"/>
                    <a:pt x="2955" y="24"/>
                    <a:pt x="2962" y="18"/>
                  </a:cubicBezTo>
                  <a:cubicBezTo>
                    <a:pt x="2968" y="11"/>
                    <a:pt x="2976" y="8"/>
                    <a:pt x="2986" y="8"/>
                  </a:cubicBezTo>
                  <a:cubicBezTo>
                    <a:pt x="2996" y="8"/>
                    <a:pt x="3004" y="11"/>
                    <a:pt x="3011" y="18"/>
                  </a:cubicBezTo>
                  <a:cubicBezTo>
                    <a:pt x="3018" y="24"/>
                    <a:pt x="3021" y="32"/>
                    <a:pt x="3021" y="41"/>
                  </a:cubicBezTo>
                  <a:cubicBezTo>
                    <a:pt x="3021" y="50"/>
                    <a:pt x="3018" y="58"/>
                    <a:pt x="3011" y="64"/>
                  </a:cubicBezTo>
                  <a:cubicBezTo>
                    <a:pt x="3004" y="71"/>
                    <a:pt x="2996" y="74"/>
                    <a:pt x="2986" y="74"/>
                  </a:cubicBezTo>
                  <a:close/>
                  <a:moveTo>
                    <a:pt x="2901" y="382"/>
                  </a:moveTo>
                  <a:lnTo>
                    <a:pt x="2901" y="382"/>
                  </a:lnTo>
                  <a:lnTo>
                    <a:pt x="2843" y="382"/>
                  </a:lnTo>
                  <a:lnTo>
                    <a:pt x="2843" y="239"/>
                  </a:lnTo>
                  <a:cubicBezTo>
                    <a:pt x="2843" y="191"/>
                    <a:pt x="2826" y="167"/>
                    <a:pt x="2792" y="167"/>
                  </a:cubicBezTo>
                  <a:cubicBezTo>
                    <a:pt x="2774" y="167"/>
                    <a:pt x="2760" y="174"/>
                    <a:pt x="2748" y="187"/>
                  </a:cubicBezTo>
                  <a:cubicBezTo>
                    <a:pt x="2737" y="200"/>
                    <a:pt x="2731" y="217"/>
                    <a:pt x="2731" y="237"/>
                  </a:cubicBezTo>
                  <a:lnTo>
                    <a:pt x="2731" y="382"/>
                  </a:lnTo>
                  <a:lnTo>
                    <a:pt x="2673" y="382"/>
                  </a:lnTo>
                  <a:lnTo>
                    <a:pt x="2673" y="128"/>
                  </a:lnTo>
                  <a:lnTo>
                    <a:pt x="2731" y="128"/>
                  </a:lnTo>
                  <a:lnTo>
                    <a:pt x="2731" y="170"/>
                  </a:lnTo>
                  <a:lnTo>
                    <a:pt x="2732" y="170"/>
                  </a:lnTo>
                  <a:cubicBezTo>
                    <a:pt x="2751" y="138"/>
                    <a:pt x="2779" y="122"/>
                    <a:pt x="2815" y="122"/>
                  </a:cubicBezTo>
                  <a:cubicBezTo>
                    <a:pt x="2843" y="122"/>
                    <a:pt x="2864" y="131"/>
                    <a:pt x="2879" y="149"/>
                  </a:cubicBezTo>
                  <a:cubicBezTo>
                    <a:pt x="2893" y="167"/>
                    <a:pt x="2901" y="193"/>
                    <a:pt x="2901" y="227"/>
                  </a:cubicBezTo>
                  <a:lnTo>
                    <a:pt x="2901" y="382"/>
                  </a:lnTo>
                  <a:close/>
                  <a:moveTo>
                    <a:pt x="2555" y="266"/>
                  </a:moveTo>
                  <a:lnTo>
                    <a:pt x="2555" y="266"/>
                  </a:lnTo>
                  <a:lnTo>
                    <a:pt x="2555" y="233"/>
                  </a:lnTo>
                  <a:cubicBezTo>
                    <a:pt x="2555" y="215"/>
                    <a:pt x="2549" y="199"/>
                    <a:pt x="2537" y="187"/>
                  </a:cubicBezTo>
                  <a:cubicBezTo>
                    <a:pt x="2525" y="174"/>
                    <a:pt x="2510" y="168"/>
                    <a:pt x="2492" y="168"/>
                  </a:cubicBezTo>
                  <a:cubicBezTo>
                    <a:pt x="2470" y="168"/>
                    <a:pt x="2453" y="176"/>
                    <a:pt x="2441" y="192"/>
                  </a:cubicBezTo>
                  <a:cubicBezTo>
                    <a:pt x="2428" y="208"/>
                    <a:pt x="2422" y="231"/>
                    <a:pt x="2422" y="260"/>
                  </a:cubicBezTo>
                  <a:cubicBezTo>
                    <a:pt x="2422" y="285"/>
                    <a:pt x="2428" y="305"/>
                    <a:pt x="2440" y="320"/>
                  </a:cubicBezTo>
                  <a:cubicBezTo>
                    <a:pt x="2452" y="335"/>
                    <a:pt x="2468" y="342"/>
                    <a:pt x="2487" y="342"/>
                  </a:cubicBezTo>
                  <a:cubicBezTo>
                    <a:pt x="2507" y="342"/>
                    <a:pt x="2524" y="335"/>
                    <a:pt x="2536" y="321"/>
                  </a:cubicBezTo>
                  <a:cubicBezTo>
                    <a:pt x="2549" y="306"/>
                    <a:pt x="2555" y="288"/>
                    <a:pt x="2555" y="266"/>
                  </a:cubicBezTo>
                  <a:close/>
                  <a:moveTo>
                    <a:pt x="2612" y="362"/>
                  </a:moveTo>
                  <a:lnTo>
                    <a:pt x="2612" y="362"/>
                  </a:lnTo>
                  <a:cubicBezTo>
                    <a:pt x="2612" y="455"/>
                    <a:pt x="2565" y="502"/>
                    <a:pt x="2471" y="502"/>
                  </a:cubicBezTo>
                  <a:cubicBezTo>
                    <a:pt x="2437" y="502"/>
                    <a:pt x="2408" y="497"/>
                    <a:pt x="2383" y="486"/>
                  </a:cubicBezTo>
                  <a:lnTo>
                    <a:pt x="2383" y="433"/>
                  </a:lnTo>
                  <a:cubicBezTo>
                    <a:pt x="2411" y="449"/>
                    <a:pt x="2438" y="457"/>
                    <a:pt x="2463" y="457"/>
                  </a:cubicBezTo>
                  <a:cubicBezTo>
                    <a:pt x="2524" y="457"/>
                    <a:pt x="2554" y="427"/>
                    <a:pt x="2554" y="367"/>
                  </a:cubicBezTo>
                  <a:lnTo>
                    <a:pt x="2554" y="339"/>
                  </a:lnTo>
                  <a:lnTo>
                    <a:pt x="2553" y="339"/>
                  </a:lnTo>
                  <a:cubicBezTo>
                    <a:pt x="2534" y="372"/>
                    <a:pt x="2505" y="388"/>
                    <a:pt x="2467" y="388"/>
                  </a:cubicBezTo>
                  <a:cubicBezTo>
                    <a:pt x="2436" y="388"/>
                    <a:pt x="2411" y="377"/>
                    <a:pt x="2392" y="354"/>
                  </a:cubicBezTo>
                  <a:cubicBezTo>
                    <a:pt x="2372" y="332"/>
                    <a:pt x="2363" y="301"/>
                    <a:pt x="2363" y="263"/>
                  </a:cubicBezTo>
                  <a:cubicBezTo>
                    <a:pt x="2363" y="220"/>
                    <a:pt x="2373" y="185"/>
                    <a:pt x="2394" y="160"/>
                  </a:cubicBezTo>
                  <a:cubicBezTo>
                    <a:pt x="2414" y="134"/>
                    <a:pt x="2442" y="122"/>
                    <a:pt x="2478" y="122"/>
                  </a:cubicBezTo>
                  <a:cubicBezTo>
                    <a:pt x="2512" y="122"/>
                    <a:pt x="2537" y="135"/>
                    <a:pt x="2553" y="163"/>
                  </a:cubicBezTo>
                  <a:lnTo>
                    <a:pt x="2554" y="163"/>
                  </a:lnTo>
                  <a:lnTo>
                    <a:pt x="2554" y="128"/>
                  </a:lnTo>
                  <a:lnTo>
                    <a:pt x="2612" y="128"/>
                  </a:lnTo>
                  <a:lnTo>
                    <a:pt x="2612" y="362"/>
                  </a:lnTo>
                  <a:close/>
                  <a:moveTo>
                    <a:pt x="2313" y="382"/>
                  </a:moveTo>
                  <a:lnTo>
                    <a:pt x="2313" y="382"/>
                  </a:lnTo>
                  <a:lnTo>
                    <a:pt x="2251" y="382"/>
                  </a:lnTo>
                  <a:lnTo>
                    <a:pt x="2251" y="25"/>
                  </a:lnTo>
                  <a:lnTo>
                    <a:pt x="2313" y="25"/>
                  </a:lnTo>
                  <a:lnTo>
                    <a:pt x="2313" y="382"/>
                  </a:lnTo>
                  <a:close/>
                  <a:moveTo>
                    <a:pt x="2084" y="173"/>
                  </a:moveTo>
                  <a:lnTo>
                    <a:pt x="2084" y="173"/>
                  </a:lnTo>
                  <a:lnTo>
                    <a:pt x="2084" y="128"/>
                  </a:lnTo>
                  <a:lnTo>
                    <a:pt x="2023" y="128"/>
                  </a:lnTo>
                  <a:lnTo>
                    <a:pt x="2023" y="52"/>
                  </a:lnTo>
                  <a:lnTo>
                    <a:pt x="1965" y="69"/>
                  </a:lnTo>
                  <a:lnTo>
                    <a:pt x="1965" y="128"/>
                  </a:lnTo>
                  <a:lnTo>
                    <a:pt x="1924" y="128"/>
                  </a:lnTo>
                  <a:lnTo>
                    <a:pt x="1922" y="128"/>
                  </a:lnTo>
                  <a:lnTo>
                    <a:pt x="1864" y="128"/>
                  </a:lnTo>
                  <a:lnTo>
                    <a:pt x="1864" y="93"/>
                  </a:lnTo>
                  <a:cubicBezTo>
                    <a:pt x="1864" y="61"/>
                    <a:pt x="1878" y="45"/>
                    <a:pt x="1907" y="45"/>
                  </a:cubicBezTo>
                  <a:cubicBezTo>
                    <a:pt x="1917" y="45"/>
                    <a:pt x="1925" y="48"/>
                    <a:pt x="1933" y="52"/>
                  </a:cubicBezTo>
                  <a:lnTo>
                    <a:pt x="1933" y="5"/>
                  </a:lnTo>
                  <a:cubicBezTo>
                    <a:pt x="1925" y="2"/>
                    <a:pt x="1914" y="0"/>
                    <a:pt x="1899" y="0"/>
                  </a:cubicBezTo>
                  <a:cubicBezTo>
                    <a:pt x="1873" y="0"/>
                    <a:pt x="1851" y="7"/>
                    <a:pt x="1833" y="23"/>
                  </a:cubicBezTo>
                  <a:cubicBezTo>
                    <a:pt x="1815" y="38"/>
                    <a:pt x="1807" y="59"/>
                    <a:pt x="1807" y="86"/>
                  </a:cubicBezTo>
                  <a:lnTo>
                    <a:pt x="1807" y="128"/>
                  </a:lnTo>
                  <a:lnTo>
                    <a:pt x="1763" y="128"/>
                  </a:lnTo>
                  <a:lnTo>
                    <a:pt x="1763" y="173"/>
                  </a:lnTo>
                  <a:lnTo>
                    <a:pt x="1807" y="173"/>
                  </a:lnTo>
                  <a:lnTo>
                    <a:pt x="1807" y="382"/>
                  </a:lnTo>
                  <a:lnTo>
                    <a:pt x="1865" y="382"/>
                  </a:lnTo>
                  <a:lnTo>
                    <a:pt x="1865" y="173"/>
                  </a:lnTo>
                  <a:lnTo>
                    <a:pt x="1922" y="173"/>
                  </a:lnTo>
                  <a:lnTo>
                    <a:pt x="1924" y="173"/>
                  </a:lnTo>
                  <a:lnTo>
                    <a:pt x="1965" y="173"/>
                  </a:lnTo>
                  <a:lnTo>
                    <a:pt x="1965" y="317"/>
                  </a:lnTo>
                  <a:cubicBezTo>
                    <a:pt x="1965" y="364"/>
                    <a:pt x="1990" y="388"/>
                    <a:pt x="2039" y="388"/>
                  </a:cubicBezTo>
                  <a:cubicBezTo>
                    <a:pt x="2058" y="388"/>
                    <a:pt x="2073" y="385"/>
                    <a:pt x="2084" y="380"/>
                  </a:cubicBezTo>
                  <a:lnTo>
                    <a:pt x="2084" y="334"/>
                  </a:lnTo>
                  <a:cubicBezTo>
                    <a:pt x="2077" y="339"/>
                    <a:pt x="2068" y="342"/>
                    <a:pt x="2059" y="342"/>
                  </a:cubicBezTo>
                  <a:cubicBezTo>
                    <a:pt x="2046" y="342"/>
                    <a:pt x="2037" y="339"/>
                    <a:pt x="2031" y="333"/>
                  </a:cubicBezTo>
                  <a:cubicBezTo>
                    <a:pt x="2026" y="326"/>
                    <a:pt x="2023" y="315"/>
                    <a:pt x="2023" y="300"/>
                  </a:cubicBezTo>
                  <a:lnTo>
                    <a:pt x="2023" y="173"/>
                  </a:lnTo>
                  <a:lnTo>
                    <a:pt x="2084" y="173"/>
                  </a:lnTo>
                  <a:close/>
                  <a:moveTo>
                    <a:pt x="1614" y="168"/>
                  </a:moveTo>
                  <a:lnTo>
                    <a:pt x="1614" y="168"/>
                  </a:lnTo>
                  <a:cubicBezTo>
                    <a:pt x="1591" y="168"/>
                    <a:pt x="1573" y="175"/>
                    <a:pt x="1560" y="191"/>
                  </a:cubicBezTo>
                  <a:cubicBezTo>
                    <a:pt x="1547" y="207"/>
                    <a:pt x="1541" y="229"/>
                    <a:pt x="1541" y="256"/>
                  </a:cubicBezTo>
                  <a:cubicBezTo>
                    <a:pt x="1541" y="283"/>
                    <a:pt x="1547" y="304"/>
                    <a:pt x="1561" y="319"/>
                  </a:cubicBezTo>
                  <a:cubicBezTo>
                    <a:pt x="1574" y="335"/>
                    <a:pt x="1592" y="342"/>
                    <a:pt x="1614" y="342"/>
                  </a:cubicBezTo>
                  <a:cubicBezTo>
                    <a:pt x="1637" y="342"/>
                    <a:pt x="1654" y="335"/>
                    <a:pt x="1667" y="320"/>
                  </a:cubicBezTo>
                  <a:cubicBezTo>
                    <a:pt x="1679" y="305"/>
                    <a:pt x="1685" y="283"/>
                    <a:pt x="1685" y="255"/>
                  </a:cubicBezTo>
                  <a:cubicBezTo>
                    <a:pt x="1685" y="227"/>
                    <a:pt x="1679" y="206"/>
                    <a:pt x="1667" y="190"/>
                  </a:cubicBezTo>
                  <a:cubicBezTo>
                    <a:pt x="1654" y="175"/>
                    <a:pt x="1637" y="168"/>
                    <a:pt x="1614" y="168"/>
                  </a:cubicBezTo>
                  <a:close/>
                  <a:moveTo>
                    <a:pt x="1611" y="388"/>
                  </a:moveTo>
                  <a:lnTo>
                    <a:pt x="1611" y="388"/>
                  </a:lnTo>
                  <a:cubicBezTo>
                    <a:pt x="1572" y="388"/>
                    <a:pt x="1540" y="376"/>
                    <a:pt x="1517" y="353"/>
                  </a:cubicBezTo>
                  <a:cubicBezTo>
                    <a:pt x="1493" y="329"/>
                    <a:pt x="1481" y="297"/>
                    <a:pt x="1481" y="258"/>
                  </a:cubicBezTo>
                  <a:cubicBezTo>
                    <a:pt x="1481" y="215"/>
                    <a:pt x="1494" y="182"/>
                    <a:pt x="1518" y="158"/>
                  </a:cubicBezTo>
                  <a:cubicBezTo>
                    <a:pt x="1543" y="134"/>
                    <a:pt x="1576" y="122"/>
                    <a:pt x="1618" y="122"/>
                  </a:cubicBezTo>
                  <a:cubicBezTo>
                    <a:pt x="1658" y="122"/>
                    <a:pt x="1689" y="133"/>
                    <a:pt x="1711" y="157"/>
                  </a:cubicBezTo>
                  <a:cubicBezTo>
                    <a:pt x="1733" y="180"/>
                    <a:pt x="1744" y="212"/>
                    <a:pt x="1744" y="254"/>
                  </a:cubicBezTo>
                  <a:cubicBezTo>
                    <a:pt x="1744" y="295"/>
                    <a:pt x="1732" y="327"/>
                    <a:pt x="1708" y="352"/>
                  </a:cubicBezTo>
                  <a:cubicBezTo>
                    <a:pt x="1684" y="376"/>
                    <a:pt x="1652" y="388"/>
                    <a:pt x="1611" y="388"/>
                  </a:cubicBezTo>
                  <a:close/>
                  <a:moveTo>
                    <a:pt x="1266" y="374"/>
                  </a:moveTo>
                  <a:lnTo>
                    <a:pt x="1266" y="374"/>
                  </a:lnTo>
                  <a:lnTo>
                    <a:pt x="1266" y="321"/>
                  </a:lnTo>
                  <a:cubicBezTo>
                    <a:pt x="1287" y="337"/>
                    <a:pt x="1311" y="345"/>
                    <a:pt x="1338" y="345"/>
                  </a:cubicBezTo>
                  <a:cubicBezTo>
                    <a:pt x="1373" y="345"/>
                    <a:pt x="1390" y="335"/>
                    <a:pt x="1390" y="315"/>
                  </a:cubicBezTo>
                  <a:cubicBezTo>
                    <a:pt x="1390" y="309"/>
                    <a:pt x="1389" y="304"/>
                    <a:pt x="1386" y="300"/>
                  </a:cubicBezTo>
                  <a:cubicBezTo>
                    <a:pt x="1383" y="296"/>
                    <a:pt x="1378" y="292"/>
                    <a:pt x="1373" y="289"/>
                  </a:cubicBezTo>
                  <a:cubicBezTo>
                    <a:pt x="1368" y="286"/>
                    <a:pt x="1362" y="283"/>
                    <a:pt x="1355" y="281"/>
                  </a:cubicBezTo>
                  <a:cubicBezTo>
                    <a:pt x="1348" y="278"/>
                    <a:pt x="1341" y="275"/>
                    <a:pt x="1332" y="272"/>
                  </a:cubicBezTo>
                  <a:cubicBezTo>
                    <a:pt x="1322" y="268"/>
                    <a:pt x="1312" y="264"/>
                    <a:pt x="1304" y="259"/>
                  </a:cubicBezTo>
                  <a:cubicBezTo>
                    <a:pt x="1296" y="254"/>
                    <a:pt x="1289" y="249"/>
                    <a:pt x="1283" y="243"/>
                  </a:cubicBezTo>
                  <a:cubicBezTo>
                    <a:pt x="1277" y="237"/>
                    <a:pt x="1273" y="231"/>
                    <a:pt x="1270" y="223"/>
                  </a:cubicBezTo>
                  <a:cubicBezTo>
                    <a:pt x="1267" y="216"/>
                    <a:pt x="1266" y="207"/>
                    <a:pt x="1266" y="197"/>
                  </a:cubicBezTo>
                  <a:cubicBezTo>
                    <a:pt x="1266" y="185"/>
                    <a:pt x="1269" y="174"/>
                    <a:pt x="1275" y="164"/>
                  </a:cubicBezTo>
                  <a:cubicBezTo>
                    <a:pt x="1281" y="155"/>
                    <a:pt x="1288" y="147"/>
                    <a:pt x="1298" y="141"/>
                  </a:cubicBezTo>
                  <a:cubicBezTo>
                    <a:pt x="1308" y="134"/>
                    <a:pt x="1319" y="130"/>
                    <a:pt x="1332" y="126"/>
                  </a:cubicBezTo>
                  <a:cubicBezTo>
                    <a:pt x="1344" y="123"/>
                    <a:pt x="1357" y="122"/>
                    <a:pt x="1371" y="122"/>
                  </a:cubicBezTo>
                  <a:cubicBezTo>
                    <a:pt x="1394" y="122"/>
                    <a:pt x="1415" y="125"/>
                    <a:pt x="1434" y="132"/>
                  </a:cubicBezTo>
                  <a:lnTo>
                    <a:pt x="1434" y="183"/>
                  </a:lnTo>
                  <a:cubicBezTo>
                    <a:pt x="1416" y="170"/>
                    <a:pt x="1395" y="164"/>
                    <a:pt x="1372" y="164"/>
                  </a:cubicBezTo>
                  <a:cubicBezTo>
                    <a:pt x="1365" y="164"/>
                    <a:pt x="1358" y="165"/>
                    <a:pt x="1352" y="167"/>
                  </a:cubicBezTo>
                  <a:cubicBezTo>
                    <a:pt x="1346" y="168"/>
                    <a:pt x="1341" y="170"/>
                    <a:pt x="1337" y="173"/>
                  </a:cubicBezTo>
                  <a:cubicBezTo>
                    <a:pt x="1333" y="175"/>
                    <a:pt x="1330" y="179"/>
                    <a:pt x="1327" y="182"/>
                  </a:cubicBezTo>
                  <a:cubicBezTo>
                    <a:pt x="1325" y="186"/>
                    <a:pt x="1324" y="190"/>
                    <a:pt x="1324" y="195"/>
                  </a:cubicBezTo>
                  <a:cubicBezTo>
                    <a:pt x="1324" y="200"/>
                    <a:pt x="1325" y="205"/>
                    <a:pt x="1327" y="209"/>
                  </a:cubicBezTo>
                  <a:cubicBezTo>
                    <a:pt x="1330" y="212"/>
                    <a:pt x="1333" y="216"/>
                    <a:pt x="1338" y="219"/>
                  </a:cubicBezTo>
                  <a:cubicBezTo>
                    <a:pt x="1342" y="222"/>
                    <a:pt x="1348" y="224"/>
                    <a:pt x="1354" y="227"/>
                  </a:cubicBezTo>
                  <a:cubicBezTo>
                    <a:pt x="1361" y="229"/>
                    <a:pt x="1368" y="232"/>
                    <a:pt x="1376" y="234"/>
                  </a:cubicBezTo>
                  <a:cubicBezTo>
                    <a:pt x="1387" y="239"/>
                    <a:pt x="1397" y="244"/>
                    <a:pt x="1406" y="248"/>
                  </a:cubicBezTo>
                  <a:cubicBezTo>
                    <a:pt x="1415" y="253"/>
                    <a:pt x="1422" y="258"/>
                    <a:pt x="1428" y="264"/>
                  </a:cubicBezTo>
                  <a:cubicBezTo>
                    <a:pt x="1434" y="270"/>
                    <a:pt x="1439" y="277"/>
                    <a:pt x="1442" y="284"/>
                  </a:cubicBezTo>
                  <a:cubicBezTo>
                    <a:pt x="1446" y="292"/>
                    <a:pt x="1447" y="301"/>
                    <a:pt x="1447" y="312"/>
                  </a:cubicBezTo>
                  <a:cubicBezTo>
                    <a:pt x="1447" y="325"/>
                    <a:pt x="1444" y="336"/>
                    <a:pt x="1438" y="346"/>
                  </a:cubicBezTo>
                  <a:cubicBezTo>
                    <a:pt x="1432" y="355"/>
                    <a:pt x="1424" y="363"/>
                    <a:pt x="1414" y="370"/>
                  </a:cubicBezTo>
                  <a:cubicBezTo>
                    <a:pt x="1404" y="376"/>
                    <a:pt x="1393" y="381"/>
                    <a:pt x="1380" y="384"/>
                  </a:cubicBezTo>
                  <a:cubicBezTo>
                    <a:pt x="1367" y="387"/>
                    <a:pt x="1353" y="388"/>
                    <a:pt x="1339" y="388"/>
                  </a:cubicBezTo>
                  <a:cubicBezTo>
                    <a:pt x="1311" y="388"/>
                    <a:pt x="1286" y="384"/>
                    <a:pt x="1266" y="374"/>
                  </a:cubicBezTo>
                  <a:close/>
                  <a:moveTo>
                    <a:pt x="1097" y="168"/>
                  </a:moveTo>
                  <a:lnTo>
                    <a:pt x="1097" y="168"/>
                  </a:lnTo>
                  <a:cubicBezTo>
                    <a:pt x="1074" y="168"/>
                    <a:pt x="1056" y="175"/>
                    <a:pt x="1043" y="191"/>
                  </a:cubicBezTo>
                  <a:cubicBezTo>
                    <a:pt x="1030" y="207"/>
                    <a:pt x="1024" y="229"/>
                    <a:pt x="1024" y="256"/>
                  </a:cubicBezTo>
                  <a:cubicBezTo>
                    <a:pt x="1024" y="283"/>
                    <a:pt x="1030" y="304"/>
                    <a:pt x="1044" y="319"/>
                  </a:cubicBezTo>
                  <a:cubicBezTo>
                    <a:pt x="1057" y="335"/>
                    <a:pt x="1075" y="342"/>
                    <a:pt x="1097" y="342"/>
                  </a:cubicBezTo>
                  <a:cubicBezTo>
                    <a:pt x="1120" y="342"/>
                    <a:pt x="1137" y="335"/>
                    <a:pt x="1150" y="320"/>
                  </a:cubicBezTo>
                  <a:cubicBezTo>
                    <a:pt x="1162" y="305"/>
                    <a:pt x="1168" y="283"/>
                    <a:pt x="1168" y="255"/>
                  </a:cubicBezTo>
                  <a:cubicBezTo>
                    <a:pt x="1168" y="227"/>
                    <a:pt x="1162" y="206"/>
                    <a:pt x="1150" y="190"/>
                  </a:cubicBezTo>
                  <a:cubicBezTo>
                    <a:pt x="1137" y="175"/>
                    <a:pt x="1120" y="168"/>
                    <a:pt x="1097" y="168"/>
                  </a:cubicBezTo>
                  <a:close/>
                  <a:moveTo>
                    <a:pt x="1094" y="388"/>
                  </a:moveTo>
                  <a:lnTo>
                    <a:pt x="1094" y="388"/>
                  </a:lnTo>
                  <a:cubicBezTo>
                    <a:pt x="1055" y="388"/>
                    <a:pt x="1023" y="376"/>
                    <a:pt x="1000" y="353"/>
                  </a:cubicBezTo>
                  <a:cubicBezTo>
                    <a:pt x="976" y="329"/>
                    <a:pt x="964" y="297"/>
                    <a:pt x="964" y="258"/>
                  </a:cubicBezTo>
                  <a:cubicBezTo>
                    <a:pt x="964" y="215"/>
                    <a:pt x="977" y="182"/>
                    <a:pt x="1001" y="158"/>
                  </a:cubicBezTo>
                  <a:cubicBezTo>
                    <a:pt x="1026" y="134"/>
                    <a:pt x="1059" y="122"/>
                    <a:pt x="1101" y="122"/>
                  </a:cubicBezTo>
                  <a:cubicBezTo>
                    <a:pt x="1140" y="122"/>
                    <a:pt x="1172" y="133"/>
                    <a:pt x="1194" y="157"/>
                  </a:cubicBezTo>
                  <a:cubicBezTo>
                    <a:pt x="1216" y="180"/>
                    <a:pt x="1227" y="212"/>
                    <a:pt x="1227" y="254"/>
                  </a:cubicBezTo>
                  <a:cubicBezTo>
                    <a:pt x="1227" y="295"/>
                    <a:pt x="1215" y="327"/>
                    <a:pt x="1191" y="352"/>
                  </a:cubicBezTo>
                  <a:cubicBezTo>
                    <a:pt x="1167" y="376"/>
                    <a:pt x="1135" y="388"/>
                    <a:pt x="1094" y="388"/>
                  </a:cubicBezTo>
                  <a:close/>
                  <a:moveTo>
                    <a:pt x="944" y="182"/>
                  </a:moveTo>
                  <a:lnTo>
                    <a:pt x="944" y="182"/>
                  </a:lnTo>
                  <a:cubicBezTo>
                    <a:pt x="937" y="177"/>
                    <a:pt x="927" y="174"/>
                    <a:pt x="914" y="174"/>
                  </a:cubicBezTo>
                  <a:cubicBezTo>
                    <a:pt x="897" y="174"/>
                    <a:pt x="883" y="182"/>
                    <a:pt x="871" y="197"/>
                  </a:cubicBezTo>
                  <a:cubicBezTo>
                    <a:pt x="860" y="213"/>
                    <a:pt x="854" y="234"/>
                    <a:pt x="854" y="260"/>
                  </a:cubicBezTo>
                  <a:lnTo>
                    <a:pt x="854" y="382"/>
                  </a:lnTo>
                  <a:lnTo>
                    <a:pt x="796" y="382"/>
                  </a:lnTo>
                  <a:lnTo>
                    <a:pt x="796" y="128"/>
                  </a:lnTo>
                  <a:lnTo>
                    <a:pt x="854" y="128"/>
                  </a:lnTo>
                  <a:lnTo>
                    <a:pt x="854" y="180"/>
                  </a:lnTo>
                  <a:lnTo>
                    <a:pt x="855" y="180"/>
                  </a:lnTo>
                  <a:cubicBezTo>
                    <a:pt x="861" y="162"/>
                    <a:pt x="869" y="148"/>
                    <a:pt x="881" y="138"/>
                  </a:cubicBezTo>
                  <a:cubicBezTo>
                    <a:pt x="893" y="128"/>
                    <a:pt x="906" y="123"/>
                    <a:pt x="920" y="123"/>
                  </a:cubicBezTo>
                  <a:cubicBezTo>
                    <a:pt x="931" y="123"/>
                    <a:pt x="939" y="125"/>
                    <a:pt x="944" y="128"/>
                  </a:cubicBezTo>
                  <a:lnTo>
                    <a:pt x="944" y="182"/>
                  </a:lnTo>
                  <a:close/>
                  <a:moveTo>
                    <a:pt x="743" y="371"/>
                  </a:moveTo>
                  <a:lnTo>
                    <a:pt x="743" y="371"/>
                  </a:lnTo>
                  <a:cubicBezTo>
                    <a:pt x="723" y="382"/>
                    <a:pt x="698" y="388"/>
                    <a:pt x="670" y="388"/>
                  </a:cubicBezTo>
                  <a:cubicBezTo>
                    <a:pt x="632" y="388"/>
                    <a:pt x="602" y="376"/>
                    <a:pt x="578" y="353"/>
                  </a:cubicBezTo>
                  <a:cubicBezTo>
                    <a:pt x="555" y="329"/>
                    <a:pt x="544" y="299"/>
                    <a:pt x="544" y="261"/>
                  </a:cubicBezTo>
                  <a:cubicBezTo>
                    <a:pt x="544" y="219"/>
                    <a:pt x="556" y="185"/>
                    <a:pt x="581" y="160"/>
                  </a:cubicBezTo>
                  <a:cubicBezTo>
                    <a:pt x="606" y="134"/>
                    <a:pt x="640" y="122"/>
                    <a:pt x="682" y="122"/>
                  </a:cubicBezTo>
                  <a:cubicBezTo>
                    <a:pt x="705" y="122"/>
                    <a:pt x="726" y="126"/>
                    <a:pt x="743" y="134"/>
                  </a:cubicBezTo>
                  <a:lnTo>
                    <a:pt x="743" y="187"/>
                  </a:lnTo>
                  <a:cubicBezTo>
                    <a:pt x="726" y="174"/>
                    <a:pt x="707" y="168"/>
                    <a:pt x="686" y="168"/>
                  </a:cubicBezTo>
                  <a:cubicBezTo>
                    <a:pt x="662" y="168"/>
                    <a:pt x="642" y="176"/>
                    <a:pt x="626" y="192"/>
                  </a:cubicBezTo>
                  <a:cubicBezTo>
                    <a:pt x="611" y="209"/>
                    <a:pt x="603" y="230"/>
                    <a:pt x="603" y="257"/>
                  </a:cubicBezTo>
                  <a:cubicBezTo>
                    <a:pt x="603" y="284"/>
                    <a:pt x="610" y="304"/>
                    <a:pt x="625" y="320"/>
                  </a:cubicBezTo>
                  <a:cubicBezTo>
                    <a:pt x="640" y="335"/>
                    <a:pt x="659" y="342"/>
                    <a:pt x="684" y="342"/>
                  </a:cubicBezTo>
                  <a:cubicBezTo>
                    <a:pt x="705" y="342"/>
                    <a:pt x="725" y="335"/>
                    <a:pt x="743" y="320"/>
                  </a:cubicBezTo>
                  <a:lnTo>
                    <a:pt x="743" y="371"/>
                  </a:lnTo>
                  <a:close/>
                  <a:moveTo>
                    <a:pt x="499" y="382"/>
                  </a:moveTo>
                  <a:lnTo>
                    <a:pt x="499" y="382"/>
                  </a:lnTo>
                  <a:lnTo>
                    <a:pt x="441" y="382"/>
                  </a:lnTo>
                  <a:lnTo>
                    <a:pt x="441" y="128"/>
                  </a:lnTo>
                  <a:lnTo>
                    <a:pt x="499" y="128"/>
                  </a:lnTo>
                  <a:lnTo>
                    <a:pt x="499" y="382"/>
                  </a:lnTo>
                  <a:close/>
                  <a:moveTo>
                    <a:pt x="470" y="74"/>
                  </a:moveTo>
                  <a:lnTo>
                    <a:pt x="470" y="74"/>
                  </a:lnTo>
                  <a:cubicBezTo>
                    <a:pt x="461" y="74"/>
                    <a:pt x="453" y="71"/>
                    <a:pt x="446" y="65"/>
                  </a:cubicBezTo>
                  <a:cubicBezTo>
                    <a:pt x="439" y="59"/>
                    <a:pt x="436" y="51"/>
                    <a:pt x="436" y="41"/>
                  </a:cubicBezTo>
                  <a:cubicBezTo>
                    <a:pt x="436" y="32"/>
                    <a:pt x="439" y="24"/>
                    <a:pt x="446" y="18"/>
                  </a:cubicBezTo>
                  <a:cubicBezTo>
                    <a:pt x="453" y="11"/>
                    <a:pt x="461" y="8"/>
                    <a:pt x="470" y="8"/>
                  </a:cubicBezTo>
                  <a:cubicBezTo>
                    <a:pt x="480" y="8"/>
                    <a:pt x="489" y="11"/>
                    <a:pt x="495" y="18"/>
                  </a:cubicBezTo>
                  <a:cubicBezTo>
                    <a:pt x="502" y="24"/>
                    <a:pt x="506" y="32"/>
                    <a:pt x="506" y="41"/>
                  </a:cubicBezTo>
                  <a:cubicBezTo>
                    <a:pt x="506" y="50"/>
                    <a:pt x="502" y="58"/>
                    <a:pt x="495" y="64"/>
                  </a:cubicBezTo>
                  <a:cubicBezTo>
                    <a:pt x="489" y="71"/>
                    <a:pt x="480" y="74"/>
                    <a:pt x="470" y="74"/>
                  </a:cubicBezTo>
                  <a:close/>
                  <a:moveTo>
                    <a:pt x="385" y="382"/>
                  </a:moveTo>
                  <a:lnTo>
                    <a:pt x="385" y="382"/>
                  </a:lnTo>
                  <a:lnTo>
                    <a:pt x="326" y="382"/>
                  </a:lnTo>
                  <a:lnTo>
                    <a:pt x="326" y="151"/>
                  </a:lnTo>
                  <a:cubicBezTo>
                    <a:pt x="326" y="132"/>
                    <a:pt x="327" y="109"/>
                    <a:pt x="329" y="82"/>
                  </a:cubicBezTo>
                  <a:lnTo>
                    <a:pt x="328" y="82"/>
                  </a:lnTo>
                  <a:cubicBezTo>
                    <a:pt x="324" y="98"/>
                    <a:pt x="321" y="109"/>
                    <a:pt x="318" y="116"/>
                  </a:cubicBezTo>
                  <a:lnTo>
                    <a:pt x="211" y="382"/>
                  </a:lnTo>
                  <a:lnTo>
                    <a:pt x="170" y="382"/>
                  </a:lnTo>
                  <a:lnTo>
                    <a:pt x="63" y="118"/>
                  </a:lnTo>
                  <a:cubicBezTo>
                    <a:pt x="60" y="110"/>
                    <a:pt x="57" y="98"/>
                    <a:pt x="54" y="82"/>
                  </a:cubicBezTo>
                  <a:lnTo>
                    <a:pt x="53" y="82"/>
                  </a:lnTo>
                  <a:cubicBezTo>
                    <a:pt x="54" y="96"/>
                    <a:pt x="55" y="120"/>
                    <a:pt x="55" y="152"/>
                  </a:cubicBezTo>
                  <a:lnTo>
                    <a:pt x="55" y="382"/>
                  </a:lnTo>
                  <a:lnTo>
                    <a:pt x="0" y="382"/>
                  </a:lnTo>
                  <a:lnTo>
                    <a:pt x="0" y="25"/>
                  </a:lnTo>
                  <a:lnTo>
                    <a:pt x="83" y="25"/>
                  </a:lnTo>
                  <a:lnTo>
                    <a:pt x="178" y="263"/>
                  </a:lnTo>
                  <a:cubicBezTo>
                    <a:pt x="185" y="281"/>
                    <a:pt x="189" y="295"/>
                    <a:pt x="192" y="304"/>
                  </a:cubicBezTo>
                  <a:lnTo>
                    <a:pt x="193" y="304"/>
                  </a:lnTo>
                  <a:cubicBezTo>
                    <a:pt x="199" y="285"/>
                    <a:pt x="204" y="271"/>
                    <a:pt x="208" y="262"/>
                  </a:cubicBezTo>
                  <a:lnTo>
                    <a:pt x="304" y="25"/>
                  </a:lnTo>
                  <a:lnTo>
                    <a:pt x="385" y="25"/>
                  </a:lnTo>
                  <a:lnTo>
                    <a:pt x="385" y="382"/>
                  </a:lnTo>
                  <a:close/>
                </a:path>
              </a:pathLst>
            </a:custGeom>
            <a:solidFill>
              <a:srgbClr val="D83B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id="{91DB8217-F6EA-4C31-9D14-59EC72BFC62D}"/>
                </a:ext>
              </a:extLst>
            </p:cNvPr>
            <p:cNvSpPr>
              <a:spLocks noChangeAspect="1" noEditPoints="1"/>
            </p:cNvSpPr>
            <p:nvPr userDrawn="1"/>
          </p:nvSpPr>
          <p:spPr bwMode="black">
            <a:xfrm>
              <a:off x="342" y="1889"/>
              <a:ext cx="1389" cy="284"/>
            </a:xfrm>
            <a:custGeom>
              <a:avLst/>
              <a:gdLst>
                <a:gd name="T0" fmla="*/ 1904 w 1904"/>
                <a:gd name="T1" fmla="*/ 178 h 384"/>
                <a:gd name="T2" fmla="*/ 1831 w 1904"/>
                <a:gd name="T3" fmla="*/ 193 h 384"/>
                <a:gd name="T4" fmla="*/ 1814 w 1904"/>
                <a:gd name="T5" fmla="*/ 378 h 384"/>
                <a:gd name="T6" fmla="*/ 1756 w 1904"/>
                <a:gd name="T7" fmla="*/ 123 h 384"/>
                <a:gd name="T8" fmla="*/ 1814 w 1904"/>
                <a:gd name="T9" fmla="*/ 175 h 384"/>
                <a:gd name="T10" fmla="*/ 1841 w 1904"/>
                <a:gd name="T11" fmla="*/ 133 h 384"/>
                <a:gd name="T12" fmla="*/ 1904 w 1904"/>
                <a:gd name="T13" fmla="*/ 123 h 384"/>
                <a:gd name="T14" fmla="*/ 1698 w 1904"/>
                <a:gd name="T15" fmla="*/ 378 h 384"/>
                <a:gd name="T16" fmla="*/ 1640 w 1904"/>
                <a:gd name="T17" fmla="*/ 378 h 384"/>
                <a:gd name="T18" fmla="*/ 1639 w 1904"/>
                <a:gd name="T19" fmla="*/ 337 h 384"/>
                <a:gd name="T20" fmla="*/ 1470 w 1904"/>
                <a:gd name="T21" fmla="*/ 275 h 384"/>
                <a:gd name="T22" fmla="*/ 1528 w 1904"/>
                <a:gd name="T23" fmla="*/ 123 h 384"/>
                <a:gd name="T24" fmla="*/ 1581 w 1904"/>
                <a:gd name="T25" fmla="*/ 338 h 384"/>
                <a:gd name="T26" fmla="*/ 1640 w 1904"/>
                <a:gd name="T27" fmla="*/ 269 h 384"/>
                <a:gd name="T28" fmla="*/ 1698 w 1904"/>
                <a:gd name="T29" fmla="*/ 123 h 384"/>
                <a:gd name="T30" fmla="*/ 1295 w 1904"/>
                <a:gd name="T31" fmla="*/ 163 h 384"/>
                <a:gd name="T32" fmla="*/ 1241 w 1904"/>
                <a:gd name="T33" fmla="*/ 186 h 384"/>
                <a:gd name="T34" fmla="*/ 1241 w 1904"/>
                <a:gd name="T35" fmla="*/ 315 h 384"/>
                <a:gd name="T36" fmla="*/ 1347 w 1904"/>
                <a:gd name="T37" fmla="*/ 315 h 384"/>
                <a:gd name="T38" fmla="*/ 1347 w 1904"/>
                <a:gd name="T39" fmla="*/ 186 h 384"/>
                <a:gd name="T40" fmla="*/ 1292 w 1904"/>
                <a:gd name="T41" fmla="*/ 384 h 384"/>
                <a:gd name="T42" fmla="*/ 1198 w 1904"/>
                <a:gd name="T43" fmla="*/ 348 h 384"/>
                <a:gd name="T44" fmla="*/ 1199 w 1904"/>
                <a:gd name="T45" fmla="*/ 153 h 384"/>
                <a:gd name="T46" fmla="*/ 1392 w 1904"/>
                <a:gd name="T47" fmla="*/ 152 h 384"/>
                <a:gd name="T48" fmla="*/ 1389 w 1904"/>
                <a:gd name="T49" fmla="*/ 347 h 384"/>
                <a:gd name="T50" fmla="*/ 1198 w 1904"/>
                <a:gd name="T51" fmla="*/ 71 h 384"/>
                <a:gd name="T52" fmla="*/ 1095 w 1904"/>
                <a:gd name="T53" fmla="*/ 71 h 384"/>
                <a:gd name="T54" fmla="*/ 1036 w 1904"/>
                <a:gd name="T55" fmla="*/ 378 h 384"/>
                <a:gd name="T56" fmla="*/ 933 w 1904"/>
                <a:gd name="T57" fmla="*/ 71 h 384"/>
                <a:gd name="T58" fmla="*/ 1198 w 1904"/>
                <a:gd name="T59" fmla="*/ 21 h 384"/>
                <a:gd name="T60" fmla="*/ 746 w 1904"/>
                <a:gd name="T61" fmla="*/ 225 h 384"/>
                <a:gd name="T62" fmla="*/ 731 w 1904"/>
                <a:gd name="T63" fmla="*/ 177 h 384"/>
                <a:gd name="T64" fmla="*/ 649 w 1904"/>
                <a:gd name="T65" fmla="*/ 177 h 384"/>
                <a:gd name="T66" fmla="*/ 746 w 1904"/>
                <a:gd name="T67" fmla="*/ 225 h 384"/>
                <a:gd name="T68" fmla="*/ 802 w 1904"/>
                <a:gd name="T69" fmla="*/ 266 h 384"/>
                <a:gd name="T70" fmla="*/ 649 w 1904"/>
                <a:gd name="T71" fmla="*/ 320 h 384"/>
                <a:gd name="T72" fmla="*/ 782 w 1904"/>
                <a:gd name="T73" fmla="*/ 315 h 384"/>
                <a:gd name="T74" fmla="*/ 689 w 1904"/>
                <a:gd name="T75" fmla="*/ 384 h 384"/>
                <a:gd name="T76" fmla="*/ 569 w 1904"/>
                <a:gd name="T77" fmla="*/ 251 h 384"/>
                <a:gd name="T78" fmla="*/ 692 w 1904"/>
                <a:gd name="T79" fmla="*/ 117 h 384"/>
                <a:gd name="T80" fmla="*/ 802 w 1904"/>
                <a:gd name="T81" fmla="*/ 244 h 384"/>
                <a:gd name="T82" fmla="*/ 526 w 1904"/>
                <a:gd name="T83" fmla="*/ 378 h 384"/>
                <a:gd name="T84" fmla="*/ 468 w 1904"/>
                <a:gd name="T85" fmla="*/ 378 h 384"/>
                <a:gd name="T86" fmla="*/ 417 w 1904"/>
                <a:gd name="T87" fmla="*/ 163 h 384"/>
                <a:gd name="T88" fmla="*/ 357 w 1904"/>
                <a:gd name="T89" fmla="*/ 240 h 384"/>
                <a:gd name="T90" fmla="*/ 298 w 1904"/>
                <a:gd name="T91" fmla="*/ 378 h 384"/>
                <a:gd name="T92" fmla="*/ 357 w 1904"/>
                <a:gd name="T93" fmla="*/ 0 h 384"/>
                <a:gd name="T94" fmla="*/ 358 w 1904"/>
                <a:gd name="T95" fmla="*/ 165 h 384"/>
                <a:gd name="T96" fmla="*/ 526 w 1904"/>
                <a:gd name="T97" fmla="*/ 221 h 384"/>
                <a:gd name="T98" fmla="*/ 265 w 1904"/>
                <a:gd name="T99" fmla="*/ 71 h 384"/>
                <a:gd name="T100" fmla="*/ 162 w 1904"/>
                <a:gd name="T101" fmla="*/ 71 h 384"/>
                <a:gd name="T102" fmla="*/ 102 w 1904"/>
                <a:gd name="T103" fmla="*/ 378 h 384"/>
                <a:gd name="T104" fmla="*/ 0 w 1904"/>
                <a:gd name="T105" fmla="*/ 71 h 384"/>
                <a:gd name="T106" fmla="*/ 265 w 1904"/>
                <a:gd name="T107" fmla="*/ 2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4" h="384">
                  <a:moveTo>
                    <a:pt x="1904" y="178"/>
                  </a:moveTo>
                  <a:lnTo>
                    <a:pt x="1904" y="178"/>
                  </a:lnTo>
                  <a:cubicBezTo>
                    <a:pt x="1897" y="172"/>
                    <a:pt x="1887" y="170"/>
                    <a:pt x="1874" y="170"/>
                  </a:cubicBezTo>
                  <a:cubicBezTo>
                    <a:pt x="1857" y="170"/>
                    <a:pt x="1842" y="177"/>
                    <a:pt x="1831" y="193"/>
                  </a:cubicBezTo>
                  <a:cubicBezTo>
                    <a:pt x="1819" y="208"/>
                    <a:pt x="1814" y="229"/>
                    <a:pt x="1814" y="256"/>
                  </a:cubicBezTo>
                  <a:lnTo>
                    <a:pt x="1814" y="378"/>
                  </a:lnTo>
                  <a:lnTo>
                    <a:pt x="1756" y="378"/>
                  </a:lnTo>
                  <a:lnTo>
                    <a:pt x="1756" y="123"/>
                  </a:lnTo>
                  <a:lnTo>
                    <a:pt x="1814" y="123"/>
                  </a:lnTo>
                  <a:lnTo>
                    <a:pt x="1814" y="175"/>
                  </a:lnTo>
                  <a:lnTo>
                    <a:pt x="1815" y="175"/>
                  </a:lnTo>
                  <a:cubicBezTo>
                    <a:pt x="1820" y="157"/>
                    <a:pt x="1829" y="143"/>
                    <a:pt x="1841" y="133"/>
                  </a:cubicBezTo>
                  <a:cubicBezTo>
                    <a:pt x="1853" y="123"/>
                    <a:pt x="1866" y="118"/>
                    <a:pt x="1880" y="118"/>
                  </a:cubicBezTo>
                  <a:cubicBezTo>
                    <a:pt x="1891" y="118"/>
                    <a:pt x="1899" y="120"/>
                    <a:pt x="1904" y="123"/>
                  </a:cubicBezTo>
                  <a:lnTo>
                    <a:pt x="1904" y="178"/>
                  </a:lnTo>
                  <a:close/>
                  <a:moveTo>
                    <a:pt x="1698" y="378"/>
                  </a:moveTo>
                  <a:lnTo>
                    <a:pt x="1698" y="378"/>
                  </a:lnTo>
                  <a:lnTo>
                    <a:pt x="1640" y="378"/>
                  </a:lnTo>
                  <a:lnTo>
                    <a:pt x="1640" y="337"/>
                  </a:lnTo>
                  <a:lnTo>
                    <a:pt x="1639" y="337"/>
                  </a:lnTo>
                  <a:cubicBezTo>
                    <a:pt x="1623" y="368"/>
                    <a:pt x="1596" y="384"/>
                    <a:pt x="1561" y="384"/>
                  </a:cubicBezTo>
                  <a:cubicBezTo>
                    <a:pt x="1500" y="384"/>
                    <a:pt x="1470" y="347"/>
                    <a:pt x="1470" y="275"/>
                  </a:cubicBezTo>
                  <a:lnTo>
                    <a:pt x="1470" y="123"/>
                  </a:lnTo>
                  <a:lnTo>
                    <a:pt x="1528" y="123"/>
                  </a:lnTo>
                  <a:lnTo>
                    <a:pt x="1528" y="269"/>
                  </a:lnTo>
                  <a:cubicBezTo>
                    <a:pt x="1528" y="315"/>
                    <a:pt x="1546" y="338"/>
                    <a:pt x="1581" y="338"/>
                  </a:cubicBezTo>
                  <a:cubicBezTo>
                    <a:pt x="1599" y="338"/>
                    <a:pt x="1613" y="331"/>
                    <a:pt x="1624" y="319"/>
                  </a:cubicBezTo>
                  <a:cubicBezTo>
                    <a:pt x="1635" y="306"/>
                    <a:pt x="1640" y="290"/>
                    <a:pt x="1640" y="269"/>
                  </a:cubicBezTo>
                  <a:lnTo>
                    <a:pt x="1640" y="123"/>
                  </a:lnTo>
                  <a:lnTo>
                    <a:pt x="1698" y="123"/>
                  </a:lnTo>
                  <a:lnTo>
                    <a:pt x="1698" y="378"/>
                  </a:lnTo>
                  <a:close/>
                  <a:moveTo>
                    <a:pt x="1295" y="163"/>
                  </a:moveTo>
                  <a:lnTo>
                    <a:pt x="1295" y="163"/>
                  </a:lnTo>
                  <a:cubicBezTo>
                    <a:pt x="1272" y="163"/>
                    <a:pt x="1254" y="171"/>
                    <a:pt x="1241" y="186"/>
                  </a:cubicBezTo>
                  <a:cubicBezTo>
                    <a:pt x="1228" y="202"/>
                    <a:pt x="1221" y="224"/>
                    <a:pt x="1221" y="252"/>
                  </a:cubicBezTo>
                  <a:cubicBezTo>
                    <a:pt x="1221" y="278"/>
                    <a:pt x="1228" y="299"/>
                    <a:pt x="1241" y="315"/>
                  </a:cubicBezTo>
                  <a:cubicBezTo>
                    <a:pt x="1255" y="330"/>
                    <a:pt x="1273" y="338"/>
                    <a:pt x="1295" y="338"/>
                  </a:cubicBezTo>
                  <a:cubicBezTo>
                    <a:pt x="1318" y="338"/>
                    <a:pt x="1335" y="330"/>
                    <a:pt x="1347" y="315"/>
                  </a:cubicBezTo>
                  <a:cubicBezTo>
                    <a:pt x="1360" y="300"/>
                    <a:pt x="1366" y="279"/>
                    <a:pt x="1366" y="251"/>
                  </a:cubicBezTo>
                  <a:cubicBezTo>
                    <a:pt x="1366" y="223"/>
                    <a:pt x="1360" y="201"/>
                    <a:pt x="1347" y="186"/>
                  </a:cubicBezTo>
                  <a:cubicBezTo>
                    <a:pt x="1335" y="170"/>
                    <a:pt x="1318" y="163"/>
                    <a:pt x="1295" y="163"/>
                  </a:cubicBezTo>
                  <a:close/>
                  <a:moveTo>
                    <a:pt x="1292" y="384"/>
                  </a:moveTo>
                  <a:lnTo>
                    <a:pt x="1292" y="384"/>
                  </a:lnTo>
                  <a:cubicBezTo>
                    <a:pt x="1253" y="384"/>
                    <a:pt x="1221" y="372"/>
                    <a:pt x="1198" y="348"/>
                  </a:cubicBezTo>
                  <a:cubicBezTo>
                    <a:pt x="1174" y="324"/>
                    <a:pt x="1162" y="292"/>
                    <a:pt x="1162" y="253"/>
                  </a:cubicBezTo>
                  <a:cubicBezTo>
                    <a:pt x="1162" y="210"/>
                    <a:pt x="1174" y="177"/>
                    <a:pt x="1199" y="153"/>
                  </a:cubicBezTo>
                  <a:cubicBezTo>
                    <a:pt x="1224" y="129"/>
                    <a:pt x="1257" y="117"/>
                    <a:pt x="1298" y="117"/>
                  </a:cubicBezTo>
                  <a:cubicBezTo>
                    <a:pt x="1338" y="117"/>
                    <a:pt x="1370" y="128"/>
                    <a:pt x="1392" y="152"/>
                  </a:cubicBezTo>
                  <a:cubicBezTo>
                    <a:pt x="1414" y="175"/>
                    <a:pt x="1425" y="208"/>
                    <a:pt x="1425" y="249"/>
                  </a:cubicBezTo>
                  <a:cubicBezTo>
                    <a:pt x="1425" y="290"/>
                    <a:pt x="1413" y="322"/>
                    <a:pt x="1389" y="347"/>
                  </a:cubicBezTo>
                  <a:cubicBezTo>
                    <a:pt x="1365" y="371"/>
                    <a:pt x="1333" y="384"/>
                    <a:pt x="1292" y="384"/>
                  </a:cubicBezTo>
                  <a:close/>
                  <a:moveTo>
                    <a:pt x="1198" y="71"/>
                  </a:moveTo>
                  <a:lnTo>
                    <a:pt x="1198" y="71"/>
                  </a:lnTo>
                  <a:lnTo>
                    <a:pt x="1095" y="71"/>
                  </a:lnTo>
                  <a:lnTo>
                    <a:pt x="1095" y="378"/>
                  </a:lnTo>
                  <a:lnTo>
                    <a:pt x="1036" y="378"/>
                  </a:lnTo>
                  <a:lnTo>
                    <a:pt x="1036" y="71"/>
                  </a:lnTo>
                  <a:lnTo>
                    <a:pt x="933" y="71"/>
                  </a:lnTo>
                  <a:lnTo>
                    <a:pt x="933" y="21"/>
                  </a:lnTo>
                  <a:lnTo>
                    <a:pt x="1198" y="21"/>
                  </a:lnTo>
                  <a:lnTo>
                    <a:pt x="1198" y="71"/>
                  </a:lnTo>
                  <a:close/>
                  <a:moveTo>
                    <a:pt x="746" y="225"/>
                  </a:moveTo>
                  <a:lnTo>
                    <a:pt x="746" y="225"/>
                  </a:lnTo>
                  <a:cubicBezTo>
                    <a:pt x="746" y="204"/>
                    <a:pt x="741" y="188"/>
                    <a:pt x="731" y="177"/>
                  </a:cubicBezTo>
                  <a:cubicBezTo>
                    <a:pt x="721" y="165"/>
                    <a:pt x="708" y="159"/>
                    <a:pt x="691" y="159"/>
                  </a:cubicBezTo>
                  <a:cubicBezTo>
                    <a:pt x="675" y="159"/>
                    <a:pt x="660" y="165"/>
                    <a:pt x="649" y="177"/>
                  </a:cubicBezTo>
                  <a:cubicBezTo>
                    <a:pt x="637" y="190"/>
                    <a:pt x="630" y="205"/>
                    <a:pt x="627" y="225"/>
                  </a:cubicBezTo>
                  <a:lnTo>
                    <a:pt x="746" y="225"/>
                  </a:lnTo>
                  <a:close/>
                  <a:moveTo>
                    <a:pt x="802" y="266"/>
                  </a:moveTo>
                  <a:lnTo>
                    <a:pt x="802" y="266"/>
                  </a:lnTo>
                  <a:lnTo>
                    <a:pt x="627" y="266"/>
                  </a:lnTo>
                  <a:cubicBezTo>
                    <a:pt x="628" y="289"/>
                    <a:pt x="635" y="308"/>
                    <a:pt x="649" y="320"/>
                  </a:cubicBezTo>
                  <a:cubicBezTo>
                    <a:pt x="663" y="333"/>
                    <a:pt x="682" y="339"/>
                    <a:pt x="707" y="339"/>
                  </a:cubicBezTo>
                  <a:cubicBezTo>
                    <a:pt x="734" y="339"/>
                    <a:pt x="759" y="331"/>
                    <a:pt x="782" y="315"/>
                  </a:cubicBezTo>
                  <a:lnTo>
                    <a:pt x="782" y="362"/>
                  </a:lnTo>
                  <a:cubicBezTo>
                    <a:pt x="759" y="376"/>
                    <a:pt x="728" y="384"/>
                    <a:pt x="689" y="384"/>
                  </a:cubicBezTo>
                  <a:cubicBezTo>
                    <a:pt x="652" y="384"/>
                    <a:pt x="622" y="372"/>
                    <a:pt x="601" y="349"/>
                  </a:cubicBezTo>
                  <a:cubicBezTo>
                    <a:pt x="579" y="326"/>
                    <a:pt x="569" y="293"/>
                    <a:pt x="569" y="251"/>
                  </a:cubicBezTo>
                  <a:cubicBezTo>
                    <a:pt x="569" y="211"/>
                    <a:pt x="581" y="179"/>
                    <a:pt x="604" y="154"/>
                  </a:cubicBezTo>
                  <a:cubicBezTo>
                    <a:pt x="628" y="129"/>
                    <a:pt x="657" y="117"/>
                    <a:pt x="692" y="117"/>
                  </a:cubicBezTo>
                  <a:cubicBezTo>
                    <a:pt x="727" y="117"/>
                    <a:pt x="754" y="128"/>
                    <a:pt x="773" y="150"/>
                  </a:cubicBezTo>
                  <a:cubicBezTo>
                    <a:pt x="792" y="173"/>
                    <a:pt x="802" y="204"/>
                    <a:pt x="802" y="244"/>
                  </a:cubicBezTo>
                  <a:lnTo>
                    <a:pt x="802" y="266"/>
                  </a:lnTo>
                  <a:close/>
                  <a:moveTo>
                    <a:pt x="526" y="378"/>
                  </a:moveTo>
                  <a:lnTo>
                    <a:pt x="526" y="378"/>
                  </a:lnTo>
                  <a:lnTo>
                    <a:pt x="468" y="378"/>
                  </a:lnTo>
                  <a:lnTo>
                    <a:pt x="468" y="238"/>
                  </a:lnTo>
                  <a:cubicBezTo>
                    <a:pt x="468" y="188"/>
                    <a:pt x="451" y="163"/>
                    <a:pt x="417" y="163"/>
                  </a:cubicBezTo>
                  <a:cubicBezTo>
                    <a:pt x="400" y="163"/>
                    <a:pt x="386" y="170"/>
                    <a:pt x="374" y="184"/>
                  </a:cubicBezTo>
                  <a:cubicBezTo>
                    <a:pt x="362" y="199"/>
                    <a:pt x="357" y="218"/>
                    <a:pt x="357" y="240"/>
                  </a:cubicBezTo>
                  <a:lnTo>
                    <a:pt x="357" y="378"/>
                  </a:lnTo>
                  <a:lnTo>
                    <a:pt x="298" y="378"/>
                  </a:lnTo>
                  <a:lnTo>
                    <a:pt x="298" y="0"/>
                  </a:lnTo>
                  <a:lnTo>
                    <a:pt x="357" y="0"/>
                  </a:lnTo>
                  <a:lnTo>
                    <a:pt x="357" y="165"/>
                  </a:lnTo>
                  <a:lnTo>
                    <a:pt x="358" y="165"/>
                  </a:lnTo>
                  <a:cubicBezTo>
                    <a:pt x="377" y="133"/>
                    <a:pt x="405" y="117"/>
                    <a:pt x="441" y="117"/>
                  </a:cubicBezTo>
                  <a:cubicBezTo>
                    <a:pt x="497" y="117"/>
                    <a:pt x="526" y="151"/>
                    <a:pt x="526" y="221"/>
                  </a:cubicBezTo>
                  <a:lnTo>
                    <a:pt x="526" y="378"/>
                  </a:lnTo>
                  <a:close/>
                  <a:moveTo>
                    <a:pt x="265" y="71"/>
                  </a:moveTo>
                  <a:lnTo>
                    <a:pt x="265" y="71"/>
                  </a:lnTo>
                  <a:lnTo>
                    <a:pt x="162" y="71"/>
                  </a:lnTo>
                  <a:lnTo>
                    <a:pt x="162" y="378"/>
                  </a:lnTo>
                  <a:lnTo>
                    <a:pt x="102" y="378"/>
                  </a:lnTo>
                  <a:lnTo>
                    <a:pt x="102" y="71"/>
                  </a:lnTo>
                  <a:lnTo>
                    <a:pt x="0" y="71"/>
                  </a:lnTo>
                  <a:lnTo>
                    <a:pt x="0" y="21"/>
                  </a:lnTo>
                  <a:lnTo>
                    <a:pt x="265" y="21"/>
                  </a:lnTo>
                  <a:lnTo>
                    <a:pt x="265" y="71"/>
                  </a:lnTo>
                  <a:close/>
                </a:path>
              </a:pathLst>
            </a:custGeom>
            <a:solidFill>
              <a:srgbClr val="D83B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207643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D83B0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938504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10" name="Picture 9" descr="Microsoft Ignite The Tour graphic">
            <a:extLst>
              <a:ext uri="{FF2B5EF4-FFF2-40B4-BE49-F238E27FC236}">
                <a16:creationId xmlns:a16="http://schemas.microsoft.com/office/drawing/2014/main" id="{36F1C851-4FAB-44D0-8FE4-F7187E5321E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06486" y="0"/>
            <a:ext cx="9285514" cy="6858000"/>
          </a:xfrm>
          <a:prstGeom prst="rect">
            <a:avLst/>
          </a:prstGeom>
        </p:spPr>
      </p:pic>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userDrawn="1">
          <p15:clr>
            <a:srgbClr val="5ACBF0"/>
          </p15:clr>
        </p15:guide>
        <p15:guide id="4"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1"/>
      </p:bgRef>
    </p:bg>
    <p:spTree>
      <p:nvGrpSpPr>
        <p:cNvPr id="1" name=""/>
        <p:cNvGrpSpPr/>
        <p:nvPr/>
      </p:nvGrpSpPr>
      <p:grpSpPr>
        <a:xfrm>
          <a:off x="0" y="0"/>
          <a:ext cx="0" cy="0"/>
          <a:chOff x="0" y="0"/>
          <a:chExt cx="0" cy="0"/>
        </a:xfrm>
      </p:grpSpPr>
      <p:pic>
        <p:nvPicPr>
          <p:cNvPr id="7" name="Picture 6" descr="Microsoft Ignite The Tour graphic">
            <a:extLst>
              <a:ext uri="{FF2B5EF4-FFF2-40B4-BE49-F238E27FC236}">
                <a16:creationId xmlns:a16="http://schemas.microsoft.com/office/drawing/2014/main" id="{9F398C71-09A7-4918-9E1F-FBE53114CE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94626" y="-1"/>
            <a:ext cx="6897374" cy="6858001"/>
          </a:xfrm>
          <a:prstGeom prst="rect">
            <a:avLst/>
          </a:prstGeom>
        </p:spPr>
      </p:pic>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37014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8" name="Picture 7" descr="Two people at a Microsoft event">
            <a:extLst>
              <a:ext uri="{FF2B5EF4-FFF2-40B4-BE49-F238E27FC236}">
                <a16:creationId xmlns:a16="http://schemas.microsoft.com/office/drawing/2014/main" id="{5AE3A432-5FE8-40A8-8DCA-ECEBE6936E3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1285817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45362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0D377-5308-4606-ADEB-F86ED499294C}"/>
              </a:ext>
            </a:extLst>
          </p:cNvPr>
          <p:cNvSpPr>
            <a:spLocks noGrp="1"/>
          </p:cNvSpPr>
          <p:nvPr>
            <p:ph type="dt" sz="half" idx="10"/>
          </p:nvPr>
        </p:nvSpPr>
        <p:spPr/>
        <p:txBody>
          <a:bodyPr/>
          <a:lstStyle/>
          <a:p>
            <a:fld id="{27D494D2-61CA-4C45-A807-5A3455C199F4}" type="datetimeFigureOut">
              <a:rPr lang="en-GB" smtClean="0"/>
              <a:t>29/09/2020</a:t>
            </a:fld>
            <a:endParaRPr lang="en-GB" dirty="0"/>
          </a:p>
        </p:txBody>
      </p:sp>
      <p:sp>
        <p:nvSpPr>
          <p:cNvPr id="3" name="Footer Placeholder 2">
            <a:extLst>
              <a:ext uri="{FF2B5EF4-FFF2-40B4-BE49-F238E27FC236}">
                <a16:creationId xmlns:a16="http://schemas.microsoft.com/office/drawing/2014/main" id="{E1FFFE5D-99E0-46DB-A7DA-AB0F9BC9021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D0B923E-CB7A-47B1-8295-49DE0406DD1A}"/>
              </a:ext>
            </a:extLst>
          </p:cNvPr>
          <p:cNvSpPr>
            <a:spLocks noGrp="1"/>
          </p:cNvSpPr>
          <p:nvPr>
            <p:ph type="sldNum" sz="quarter" idx="12"/>
          </p:nvPr>
        </p:nvSpPr>
        <p:spPr/>
        <p:txBody>
          <a:bodyPr/>
          <a:lstStyle/>
          <a:p>
            <a:fld id="{3F61AB2F-F7F6-4521-B84C-79958BCA2EF9}" type="slidenum">
              <a:rPr lang="en-GB" smtClean="0"/>
              <a:t>‹#›</a:t>
            </a:fld>
            <a:endParaRPr lang="en-GB" dirty="0"/>
          </a:p>
        </p:txBody>
      </p:sp>
    </p:spTree>
    <p:extLst>
      <p:ext uri="{BB962C8B-B14F-4D97-AF65-F5344CB8AC3E}">
        <p14:creationId xmlns:p14="http://schemas.microsoft.com/office/powerpoint/2010/main" val="36024415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130885658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32335955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dirty="0"/>
              <a:t>Square photo layout with smaller text</a:t>
            </a:r>
          </a:p>
        </p:txBody>
      </p:sp>
    </p:spTree>
    <p:extLst>
      <p:ext uri="{BB962C8B-B14F-4D97-AF65-F5344CB8AC3E}">
        <p14:creationId xmlns:p14="http://schemas.microsoft.com/office/powerpoint/2010/main" val="215170057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3700493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3295567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8397602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61312278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2FB3-9F33-48D5-9A23-66D8268AD2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0FFBEFC-620A-479E-AA5E-678B5054E7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5A6E4D-EEAD-4B5E-B8EB-46D6BA545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1C9515-35E7-4A2F-A572-F383D5E29445}"/>
              </a:ext>
            </a:extLst>
          </p:cNvPr>
          <p:cNvSpPr>
            <a:spLocks noGrp="1"/>
          </p:cNvSpPr>
          <p:nvPr>
            <p:ph type="dt" sz="half" idx="10"/>
          </p:nvPr>
        </p:nvSpPr>
        <p:spPr/>
        <p:txBody>
          <a:bodyPr/>
          <a:lstStyle/>
          <a:p>
            <a:fld id="{27D494D2-61CA-4C45-A807-5A3455C199F4}" type="datetimeFigureOut">
              <a:rPr lang="en-GB" smtClean="0"/>
              <a:t>29/09/2020</a:t>
            </a:fld>
            <a:endParaRPr lang="en-GB" dirty="0"/>
          </a:p>
        </p:txBody>
      </p:sp>
      <p:sp>
        <p:nvSpPr>
          <p:cNvPr id="6" name="Footer Placeholder 5">
            <a:extLst>
              <a:ext uri="{FF2B5EF4-FFF2-40B4-BE49-F238E27FC236}">
                <a16:creationId xmlns:a16="http://schemas.microsoft.com/office/drawing/2014/main" id="{846C1130-A272-4CF9-87D2-A5EF493D970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2486886-74C4-41BC-815E-5F9708351D51}"/>
              </a:ext>
            </a:extLst>
          </p:cNvPr>
          <p:cNvSpPr>
            <a:spLocks noGrp="1"/>
          </p:cNvSpPr>
          <p:nvPr>
            <p:ph type="sldNum" sz="quarter" idx="12"/>
          </p:nvPr>
        </p:nvSpPr>
        <p:spPr/>
        <p:txBody>
          <a:bodyPr/>
          <a:lstStyle/>
          <a:p>
            <a:fld id="{3F61AB2F-F7F6-4521-B84C-79958BCA2EF9}" type="slidenum">
              <a:rPr lang="en-GB" smtClean="0"/>
              <a:t>‹#›</a:t>
            </a:fld>
            <a:endParaRPr lang="en-GB" dirty="0"/>
          </a:p>
        </p:txBody>
      </p:sp>
    </p:spTree>
    <p:extLst>
      <p:ext uri="{BB962C8B-B14F-4D97-AF65-F5344CB8AC3E}">
        <p14:creationId xmlns:p14="http://schemas.microsoft.com/office/powerpoint/2010/main" val="41163315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02735740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363317621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35070"/>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side by side">
    <p:bg bwMode="ltGray">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414"/>
            <a:ext cx="3183637" cy="553998"/>
          </a:xfrm>
          <a:noFill/>
        </p:spPr>
        <p:txBody>
          <a:bodyPr anchor="ctr"/>
          <a:lstStyle>
            <a:lvl1pPr>
              <a:defRPr>
                <a:solidFill>
                  <a:schemeClr val="bg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9089327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284639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pic>
        <p:nvPicPr>
          <p:cNvPr id="7" name="Picture 6" descr="Microsoft Ignite The Tour graphic">
            <a:extLst>
              <a:ext uri="{FF2B5EF4-FFF2-40B4-BE49-F238E27FC236}">
                <a16:creationId xmlns:a16="http://schemas.microsoft.com/office/drawing/2014/main" id="{BDA19F52-F45D-499E-8B0F-24F4B6A6DB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45970" y="0"/>
            <a:ext cx="9046030" cy="6858000"/>
          </a:xfrm>
          <a:prstGeom prst="rect">
            <a:avLst/>
          </a:prstGeom>
        </p:spPr>
      </p:pic>
      <p:sp>
        <p:nvSpPr>
          <p:cNvPr id="2" name="Title 1"/>
          <p:cNvSpPr>
            <a:spLocks noGrp="1"/>
          </p:cNvSpPr>
          <p:nvPr>
            <p:ph type="title" hasCustomPrompt="1"/>
          </p:nvPr>
        </p:nvSpPr>
        <p:spPr>
          <a:xfrm>
            <a:off x="585216" y="3033223"/>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55107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orient="horz" pos="1910" userDrawn="1">
          <p15:clr>
            <a:srgbClr val="5ACBF0"/>
          </p15:clr>
        </p15:guide>
        <p15:guide id="4" orient="horz" pos="2505" userDrawn="1">
          <p15:clr>
            <a:srgbClr val="5ACBF0"/>
          </p15:clr>
        </p15:guide>
        <p15:guide id="5" pos="3840"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pic>
        <p:nvPicPr>
          <p:cNvPr id="6" name="Picture 5" descr="Microsoft Ignite The Tour graphic">
            <a:extLst>
              <a:ext uri="{FF2B5EF4-FFF2-40B4-BE49-F238E27FC236}">
                <a16:creationId xmlns:a16="http://schemas.microsoft.com/office/drawing/2014/main" id="{5FCA0D90-4EC8-4E96-A729-DB2812B06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65371" y="-1"/>
            <a:ext cx="6226629" cy="6858001"/>
          </a:xfrm>
          <a:prstGeom prst="rect">
            <a:avLst/>
          </a:prstGeom>
        </p:spPr>
      </p:pic>
      <p:sp>
        <p:nvSpPr>
          <p:cNvPr id="2" name="Title 1"/>
          <p:cNvSpPr>
            <a:spLocks noGrp="1"/>
          </p:cNvSpPr>
          <p:nvPr>
            <p:ph type="title" hasCustomPrompt="1"/>
          </p:nvPr>
        </p:nvSpPr>
        <p:spPr>
          <a:xfrm>
            <a:off x="585216" y="3035808"/>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650358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5ACBF0"/>
          </p15:clr>
        </p15:guide>
        <p15:guide id="3" orient="horz" pos="1911" userDrawn="1">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4B97-44CF-4122-B7F2-B791D18C5E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51C7AF-4931-44A5-B72B-BD9C1A5D1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E0CF027-9486-41F5-A0CA-B49AD3B49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988F59-1476-4F7A-ADDF-792D1D56D9A8}"/>
              </a:ext>
            </a:extLst>
          </p:cNvPr>
          <p:cNvSpPr>
            <a:spLocks noGrp="1"/>
          </p:cNvSpPr>
          <p:nvPr>
            <p:ph type="dt" sz="half" idx="10"/>
          </p:nvPr>
        </p:nvSpPr>
        <p:spPr/>
        <p:txBody>
          <a:bodyPr/>
          <a:lstStyle/>
          <a:p>
            <a:fld id="{27D494D2-61CA-4C45-A807-5A3455C199F4}" type="datetimeFigureOut">
              <a:rPr lang="en-GB" smtClean="0"/>
              <a:t>29/09/2020</a:t>
            </a:fld>
            <a:endParaRPr lang="en-GB" dirty="0"/>
          </a:p>
        </p:txBody>
      </p:sp>
      <p:sp>
        <p:nvSpPr>
          <p:cNvPr id="6" name="Footer Placeholder 5">
            <a:extLst>
              <a:ext uri="{FF2B5EF4-FFF2-40B4-BE49-F238E27FC236}">
                <a16:creationId xmlns:a16="http://schemas.microsoft.com/office/drawing/2014/main" id="{B00B766E-40E5-4D98-8712-75F0087C6E5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739BFF-FBBE-4AC2-A440-FA43976B9E18}"/>
              </a:ext>
            </a:extLst>
          </p:cNvPr>
          <p:cNvSpPr>
            <a:spLocks noGrp="1"/>
          </p:cNvSpPr>
          <p:nvPr>
            <p:ph type="sldNum" sz="quarter" idx="12"/>
          </p:nvPr>
        </p:nvSpPr>
        <p:spPr/>
        <p:txBody>
          <a:bodyPr/>
          <a:lstStyle/>
          <a:p>
            <a:fld id="{3F61AB2F-F7F6-4521-B84C-79958BCA2EF9}" type="slidenum">
              <a:rPr lang="en-GB" smtClean="0"/>
              <a:t>‹#›</a:t>
            </a:fld>
            <a:endParaRPr lang="en-GB" dirty="0"/>
          </a:p>
        </p:txBody>
      </p:sp>
    </p:spTree>
    <p:extLst>
      <p:ext uri="{BB962C8B-B14F-4D97-AF65-F5344CB8AC3E}">
        <p14:creationId xmlns:p14="http://schemas.microsoft.com/office/powerpoint/2010/main" val="15648282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508A-B7AE-4ACE-8EBA-5A35AF5EF9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90ACB7-2DC4-4F24-B737-91BD01AD02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7D36E-0681-4490-8668-FC1D02D8597B}"/>
              </a:ext>
            </a:extLst>
          </p:cNvPr>
          <p:cNvSpPr>
            <a:spLocks noGrp="1"/>
          </p:cNvSpPr>
          <p:nvPr>
            <p:ph type="dt" sz="half" idx="10"/>
          </p:nvPr>
        </p:nvSpPr>
        <p:spPr/>
        <p:txBody>
          <a:bodyPr/>
          <a:lstStyle/>
          <a:p>
            <a:fld id="{5EECC637-647D-44AD-BA68-E308CAEE1999}" type="datetimeFigureOut">
              <a:rPr lang="en-US" smtClean="0"/>
              <a:t>9/29/2020</a:t>
            </a:fld>
            <a:endParaRPr lang="en-US" dirty="0"/>
          </a:p>
        </p:txBody>
      </p:sp>
      <p:sp>
        <p:nvSpPr>
          <p:cNvPr id="5" name="Footer Placeholder 4">
            <a:extLst>
              <a:ext uri="{FF2B5EF4-FFF2-40B4-BE49-F238E27FC236}">
                <a16:creationId xmlns:a16="http://schemas.microsoft.com/office/drawing/2014/main" id="{913AD73B-EB22-4143-9F6B-1B3ACFD15C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3E4D7E-ECD0-4C86-8F06-2877DFCB70E5}"/>
              </a:ext>
            </a:extLst>
          </p:cNvPr>
          <p:cNvSpPr>
            <a:spLocks noGrp="1"/>
          </p:cNvSpPr>
          <p:nvPr>
            <p:ph type="sldNum" sz="quarter" idx="12"/>
          </p:nvPr>
        </p:nvSpPr>
        <p:spPr/>
        <p:txBody>
          <a:bodyPr/>
          <a:lstStyle/>
          <a:p>
            <a:fld id="{DF4BB6CE-E8C0-451E-A154-41CB3D7FB8BB}" type="slidenum">
              <a:rPr lang="en-US" smtClean="0"/>
              <a:t>‹#›</a:t>
            </a:fld>
            <a:endParaRPr lang="en-US" dirty="0"/>
          </a:p>
        </p:txBody>
      </p:sp>
    </p:spTree>
    <p:extLst>
      <p:ext uri="{BB962C8B-B14F-4D97-AF65-F5344CB8AC3E}">
        <p14:creationId xmlns:p14="http://schemas.microsoft.com/office/powerpoint/2010/main" val="24251746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601849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ext option 4">
    <p:spTree>
      <p:nvGrpSpPr>
        <p:cNvPr id="1" name=""/>
        <p:cNvGrpSpPr/>
        <p:nvPr/>
      </p:nvGrpSpPr>
      <p:grpSpPr>
        <a:xfrm>
          <a:off x="0" y="0"/>
          <a:ext cx="0" cy="0"/>
          <a:chOff x="0" y="0"/>
          <a:chExt cx="0" cy="0"/>
        </a:xfrm>
      </p:grpSpPr>
      <p:sp>
        <p:nvSpPr>
          <p:cNvPr id="24" name="Content Placeholder 15"/>
          <p:cNvSpPr>
            <a:spLocks noGrp="1"/>
          </p:cNvSpPr>
          <p:nvPr>
            <p:ph sz="quarter" idx="25" hasCustomPrompt="1"/>
          </p:nvPr>
        </p:nvSpPr>
        <p:spPr>
          <a:xfrm>
            <a:off x="455995" y="2136155"/>
            <a:ext cx="1693247" cy="1021696"/>
          </a:xfrm>
        </p:spPr>
        <p:txBody>
          <a:bodyPr>
            <a:noAutofit/>
          </a:bodyPr>
          <a:lstStyle>
            <a:lvl1pPr marL="0" indent="0">
              <a:buNone/>
              <a:defRPr sz="1961"/>
            </a:lvl1pPr>
          </a:lstStyle>
          <a:p>
            <a:pPr lvl="0"/>
            <a:r>
              <a:rPr lang="en-US"/>
              <a:t>Picture</a:t>
            </a:r>
          </a:p>
        </p:txBody>
      </p:sp>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rgbClr val="2F2F2F"/>
                </a:solidFill>
              </a:defRPr>
            </a:lvl1pPr>
          </a:lstStyle>
          <a:p>
            <a:r>
              <a:rPr lang="en-US"/>
              <a:t>Text option 4: six columns (numbered list)</a:t>
            </a:r>
          </a:p>
        </p:txBody>
      </p:sp>
      <p:sp>
        <p:nvSpPr>
          <p:cNvPr id="5" name="Text Placeholder 4"/>
          <p:cNvSpPr>
            <a:spLocks noGrp="1"/>
          </p:cNvSpPr>
          <p:nvPr>
            <p:ph type="body" sz="quarter" idx="11" hasCustomPrompt="1"/>
          </p:nvPr>
        </p:nvSpPr>
        <p:spPr>
          <a:xfrm>
            <a:off x="455995" y="3167819"/>
            <a:ext cx="1693247" cy="2817053"/>
          </a:xfrm>
        </p:spPr>
        <p:txBody>
          <a:bodyPr lIns="0" tIns="0" rIns="0" bIns="0"/>
          <a:lstStyle>
            <a:lvl1pPr marL="0" indent="0">
              <a:lnSpc>
                <a:spcPts val="1765"/>
              </a:lnSpc>
              <a:spcBef>
                <a:spcPts val="882"/>
              </a:spcBef>
              <a:buNone/>
              <a:defRPr lang="en-US" sz="1371" b="1" kern="1200" spc="0" baseline="0" dirty="0">
                <a:solidFill>
                  <a:schemeClr val="accent1"/>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4" name="Text Placeholder 4"/>
          <p:cNvSpPr>
            <a:spLocks noGrp="1"/>
          </p:cNvSpPr>
          <p:nvPr>
            <p:ph type="body" sz="quarter" idx="15" hasCustomPrompt="1"/>
          </p:nvPr>
        </p:nvSpPr>
        <p:spPr>
          <a:xfrm>
            <a:off x="2378328" y="3167818"/>
            <a:ext cx="1693247" cy="2803460"/>
          </a:xfrm>
        </p:spPr>
        <p:txBody>
          <a:bodyPr lIns="0" tIns="0" rIns="0" bIns="0"/>
          <a:lstStyle>
            <a:lvl1pPr marL="0" indent="0">
              <a:lnSpc>
                <a:spcPts val="1765"/>
              </a:lnSpc>
              <a:spcBef>
                <a:spcPts val="882"/>
              </a:spcBef>
              <a:buNone/>
              <a:defRPr lang="en-US" sz="1371" b="1" kern="1200" spc="0" baseline="0" dirty="0">
                <a:solidFill>
                  <a:schemeClr val="accent1"/>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lvl="0"/>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6" name="Text Placeholder 4"/>
          <p:cNvSpPr>
            <a:spLocks noGrp="1"/>
          </p:cNvSpPr>
          <p:nvPr>
            <p:ph type="body" sz="quarter" idx="17" hasCustomPrompt="1"/>
          </p:nvPr>
        </p:nvSpPr>
        <p:spPr>
          <a:xfrm>
            <a:off x="4300663" y="3167818"/>
            <a:ext cx="1693247" cy="2803460"/>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chemeClr val="accent1"/>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8" name="Text Placeholder 4"/>
          <p:cNvSpPr>
            <a:spLocks noGrp="1"/>
          </p:cNvSpPr>
          <p:nvPr>
            <p:ph type="body" sz="quarter" idx="19" hasCustomPrompt="1"/>
          </p:nvPr>
        </p:nvSpPr>
        <p:spPr>
          <a:xfrm>
            <a:off x="6222996" y="3167818"/>
            <a:ext cx="1693247" cy="2803460"/>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chemeClr val="accent1"/>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0" name="Text Placeholder 4"/>
          <p:cNvSpPr>
            <a:spLocks noGrp="1"/>
          </p:cNvSpPr>
          <p:nvPr>
            <p:ph type="body" sz="quarter" idx="21" hasCustomPrompt="1"/>
          </p:nvPr>
        </p:nvSpPr>
        <p:spPr>
          <a:xfrm>
            <a:off x="8145328" y="3167818"/>
            <a:ext cx="1693247" cy="2803460"/>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chemeClr val="accent1"/>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2" name="Text Placeholder 4"/>
          <p:cNvSpPr>
            <a:spLocks noGrp="1"/>
          </p:cNvSpPr>
          <p:nvPr>
            <p:ph type="body" sz="quarter" idx="23" hasCustomPrompt="1"/>
          </p:nvPr>
        </p:nvSpPr>
        <p:spPr>
          <a:xfrm>
            <a:off x="10067660" y="3167818"/>
            <a:ext cx="1693247" cy="2803460"/>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chemeClr val="accent1"/>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5" name="Content Placeholder 15"/>
          <p:cNvSpPr>
            <a:spLocks noGrp="1"/>
          </p:cNvSpPr>
          <p:nvPr>
            <p:ph sz="quarter" idx="26" hasCustomPrompt="1"/>
          </p:nvPr>
        </p:nvSpPr>
        <p:spPr>
          <a:xfrm>
            <a:off x="2378328" y="2136155"/>
            <a:ext cx="1693247" cy="1021696"/>
          </a:xfrm>
        </p:spPr>
        <p:txBody>
          <a:bodyPr>
            <a:noAutofit/>
          </a:bodyPr>
          <a:lstStyle>
            <a:lvl1pPr marL="0" indent="0">
              <a:buNone/>
              <a:defRPr sz="1961"/>
            </a:lvl1pPr>
          </a:lstStyle>
          <a:p>
            <a:pPr lvl="0"/>
            <a:r>
              <a:rPr lang="en-US"/>
              <a:t>Picture</a:t>
            </a:r>
          </a:p>
        </p:txBody>
      </p:sp>
      <p:sp>
        <p:nvSpPr>
          <p:cNvPr id="26" name="Content Placeholder 15"/>
          <p:cNvSpPr>
            <a:spLocks noGrp="1"/>
          </p:cNvSpPr>
          <p:nvPr>
            <p:ph sz="quarter" idx="27" hasCustomPrompt="1"/>
          </p:nvPr>
        </p:nvSpPr>
        <p:spPr>
          <a:xfrm>
            <a:off x="4300663" y="2136155"/>
            <a:ext cx="1693247" cy="1021696"/>
          </a:xfrm>
        </p:spPr>
        <p:txBody>
          <a:bodyPr>
            <a:noAutofit/>
          </a:bodyPr>
          <a:lstStyle>
            <a:lvl1pPr marL="0" indent="0">
              <a:buNone/>
              <a:defRPr sz="1961"/>
            </a:lvl1pPr>
          </a:lstStyle>
          <a:p>
            <a:pPr lvl="0"/>
            <a:r>
              <a:rPr lang="en-US"/>
              <a:t>Picture</a:t>
            </a:r>
          </a:p>
        </p:txBody>
      </p:sp>
      <p:sp>
        <p:nvSpPr>
          <p:cNvPr id="27" name="Content Placeholder 15"/>
          <p:cNvSpPr>
            <a:spLocks noGrp="1"/>
          </p:cNvSpPr>
          <p:nvPr>
            <p:ph sz="quarter" idx="28" hasCustomPrompt="1"/>
          </p:nvPr>
        </p:nvSpPr>
        <p:spPr>
          <a:xfrm>
            <a:off x="6222996" y="2136155"/>
            <a:ext cx="1693247" cy="1021696"/>
          </a:xfrm>
        </p:spPr>
        <p:txBody>
          <a:bodyPr>
            <a:noAutofit/>
          </a:bodyPr>
          <a:lstStyle>
            <a:lvl1pPr marL="0" indent="0">
              <a:buNone/>
              <a:defRPr sz="1961"/>
            </a:lvl1pPr>
          </a:lstStyle>
          <a:p>
            <a:pPr lvl="0"/>
            <a:r>
              <a:rPr lang="en-US"/>
              <a:t>Picture</a:t>
            </a:r>
          </a:p>
        </p:txBody>
      </p:sp>
      <p:sp>
        <p:nvSpPr>
          <p:cNvPr id="28" name="Content Placeholder 15"/>
          <p:cNvSpPr>
            <a:spLocks noGrp="1"/>
          </p:cNvSpPr>
          <p:nvPr>
            <p:ph sz="quarter" idx="29" hasCustomPrompt="1"/>
          </p:nvPr>
        </p:nvSpPr>
        <p:spPr>
          <a:xfrm>
            <a:off x="8145328" y="2136155"/>
            <a:ext cx="1693247" cy="1021696"/>
          </a:xfrm>
        </p:spPr>
        <p:txBody>
          <a:bodyPr>
            <a:noAutofit/>
          </a:bodyPr>
          <a:lstStyle>
            <a:lvl1pPr marL="0" indent="0">
              <a:buNone/>
              <a:defRPr sz="1961"/>
            </a:lvl1pPr>
          </a:lstStyle>
          <a:p>
            <a:pPr lvl="0"/>
            <a:r>
              <a:rPr lang="en-US"/>
              <a:t>Picture</a:t>
            </a:r>
          </a:p>
        </p:txBody>
      </p:sp>
      <p:sp>
        <p:nvSpPr>
          <p:cNvPr id="29" name="Content Placeholder 15"/>
          <p:cNvSpPr>
            <a:spLocks noGrp="1"/>
          </p:cNvSpPr>
          <p:nvPr>
            <p:ph sz="quarter" idx="30" hasCustomPrompt="1"/>
          </p:nvPr>
        </p:nvSpPr>
        <p:spPr>
          <a:xfrm>
            <a:off x="10067660" y="2136155"/>
            <a:ext cx="1693247" cy="1021696"/>
          </a:xfrm>
        </p:spPr>
        <p:txBody>
          <a:bodyPr>
            <a:noAutofit/>
          </a:bodyPr>
          <a:lstStyle>
            <a:lvl1pPr marL="0" indent="0">
              <a:buNone/>
              <a:defRPr sz="1961"/>
            </a:lvl1pPr>
          </a:lstStyle>
          <a:p>
            <a:pPr lvl="0"/>
            <a:r>
              <a:rPr lang="en-US"/>
              <a:t>Picture</a:t>
            </a:r>
          </a:p>
        </p:txBody>
      </p:sp>
    </p:spTree>
    <p:extLst>
      <p:ext uri="{BB962C8B-B14F-4D97-AF65-F5344CB8AC3E}">
        <p14:creationId xmlns:p14="http://schemas.microsoft.com/office/powerpoint/2010/main" val="206255387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91958965"/>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2139702"/>
            <a:ext cx="11339774" cy="1259768"/>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rgbClr val="000000"/>
                </a:solidFill>
              </a:defRPr>
            </a:lvl2pPr>
            <a:lvl3pPr marL="448193" indent="0">
              <a:spcBef>
                <a:spcPts val="0"/>
              </a:spcBef>
              <a:spcAft>
                <a:spcPts val="1274"/>
              </a:spcAft>
              <a:buNone/>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425166566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agrams slide with breadcrumb + subhead">
    <p:spTree>
      <p:nvGrpSpPr>
        <p:cNvPr id="1" name=""/>
        <p:cNvGrpSpPr/>
        <p:nvPr/>
      </p:nvGrpSpPr>
      <p:grpSpPr>
        <a:xfrm>
          <a:off x="0" y="0"/>
          <a:ext cx="0" cy="0"/>
          <a:chOff x="0" y="0"/>
          <a:chExt cx="0" cy="0"/>
        </a:xfrm>
      </p:grpSpPr>
      <p:sp>
        <p:nvSpPr>
          <p:cNvPr id="4" name="Rectangle 3"/>
          <p:cNvSpPr/>
          <p:nvPr userDrawn="1"/>
        </p:nvSpPr>
        <p:spPr bwMode="auto">
          <a:xfrm>
            <a:off x="0" y="1848718"/>
            <a:ext cx="12192000" cy="500928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p:nvPr>
        </p:nvSpPr>
        <p:spPr>
          <a:xfrm>
            <a:off x="269240" y="672852"/>
            <a:ext cx="11655078" cy="899665"/>
          </a:xfrm>
        </p:spPr>
        <p:txBody>
          <a:bodyPr/>
          <a:lstStyle/>
          <a:p>
            <a:r>
              <a:rPr lang="en-US"/>
              <a:t>Click to edit Master title style</a:t>
            </a:r>
          </a:p>
        </p:txBody>
      </p:sp>
      <p:sp>
        <p:nvSpPr>
          <p:cNvPr id="6" name="Text Placeholder 5"/>
          <p:cNvSpPr>
            <a:spLocks noGrp="1"/>
          </p:cNvSpPr>
          <p:nvPr>
            <p:ph type="body" sz="quarter" idx="10" hasCustomPrompt="1"/>
          </p:nvPr>
        </p:nvSpPr>
        <p:spPr>
          <a:xfrm>
            <a:off x="269239" y="289767"/>
            <a:ext cx="11653523" cy="410369"/>
          </a:xfrm>
        </p:spPr>
        <p:txBody>
          <a:bodyPr/>
          <a:lstStyle>
            <a:lvl1pPr marL="0" indent="0">
              <a:buNone/>
              <a:defRPr sz="1600" b="1">
                <a:solidFill>
                  <a:schemeClr val="accent4"/>
                </a:solidFill>
                <a:latin typeface="+mn-lt"/>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CHAPTER TITLE BREADCRUM</a:t>
            </a:r>
          </a:p>
        </p:txBody>
      </p:sp>
      <p:sp>
        <p:nvSpPr>
          <p:cNvPr id="5" name="Text Placeholder 3"/>
          <p:cNvSpPr>
            <a:spLocks noGrp="1"/>
          </p:cNvSpPr>
          <p:nvPr>
            <p:ph type="body" sz="quarter" idx="11" hasCustomPrompt="1"/>
          </p:nvPr>
        </p:nvSpPr>
        <p:spPr>
          <a:xfrm>
            <a:off x="269239" y="1307186"/>
            <a:ext cx="11653523" cy="489365"/>
          </a:xfrm>
        </p:spPr>
        <p:txBody>
          <a:bodyPr>
            <a:spAutoFit/>
          </a:bodyPr>
          <a:lstStyle>
            <a:lvl1pPr marL="0" indent="0">
              <a:buNone/>
              <a:defRPr sz="2200" b="0">
                <a:solidFill>
                  <a:schemeClr val="accent2"/>
                </a:solidFill>
                <a:latin typeface="+mn-lt"/>
              </a:defRPr>
            </a:lvl1pPr>
            <a:lvl2pPr marL="336145" indent="0">
              <a:buNone/>
              <a:defRPr/>
            </a:lvl2pPr>
            <a:lvl3pPr marL="560241" indent="0">
              <a:buNone/>
              <a:defRPr/>
            </a:lvl3pPr>
            <a:lvl4pPr marL="784338" indent="0">
              <a:buNone/>
              <a:defRPr/>
            </a:lvl4pPr>
            <a:lvl5pPr marL="1008434" indent="0">
              <a:buNone/>
              <a:defRPr/>
            </a:lvl5pPr>
          </a:lstStyle>
          <a:p>
            <a:pPr lvl="0"/>
            <a:r>
              <a:rPr lang="en-US"/>
              <a:t>Subhead</a:t>
            </a:r>
          </a:p>
        </p:txBody>
      </p:sp>
    </p:spTree>
    <p:extLst>
      <p:ext uri="{BB962C8B-B14F-4D97-AF65-F5344CB8AC3E}">
        <p14:creationId xmlns:p14="http://schemas.microsoft.com/office/powerpoint/2010/main" val="212306566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4643029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theme" Target="../theme/theme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theme" Target="../theme/theme3.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image" Target="../media/image15.emf"/><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8" Type="http://schemas.openxmlformats.org/officeDocument/2006/relationships/slideLayout" Target="../slideLayouts/slideLayout69.xml"/><Relationship Id="rId3"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538B8D-5205-43B7-A7E0-832BB6EED0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3AAA48-7499-4D10-8B12-7469DA912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B453A4-1191-44CD-896D-123893B35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494D2-61CA-4C45-A807-5A3455C199F4}" type="datetimeFigureOut">
              <a:rPr lang="en-GB" smtClean="0"/>
              <a:t>29/09/2020</a:t>
            </a:fld>
            <a:endParaRPr lang="en-GB" dirty="0"/>
          </a:p>
        </p:txBody>
      </p:sp>
      <p:sp>
        <p:nvSpPr>
          <p:cNvPr id="5" name="Footer Placeholder 4">
            <a:extLst>
              <a:ext uri="{FF2B5EF4-FFF2-40B4-BE49-F238E27FC236}">
                <a16:creationId xmlns:a16="http://schemas.microsoft.com/office/drawing/2014/main" id="{F1015FD8-1BBB-4FFC-AB16-98CEEDCF6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0742B7D-9204-4598-86C1-DDA018963A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1AB2F-F7F6-4521-B84C-79958BCA2EF9}" type="slidenum">
              <a:rPr lang="en-GB" smtClean="0"/>
              <a:t>‹#›</a:t>
            </a:fld>
            <a:endParaRPr lang="en-GB" dirty="0"/>
          </a:p>
        </p:txBody>
      </p:sp>
    </p:spTree>
    <p:extLst>
      <p:ext uri="{BB962C8B-B14F-4D97-AF65-F5344CB8AC3E}">
        <p14:creationId xmlns:p14="http://schemas.microsoft.com/office/powerpoint/2010/main" val="1949856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74816" y="510988"/>
            <a:ext cx="11018520" cy="430887"/>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26803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52" cstate="print">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967" r:id="rId1"/>
    <p:sldLayoutId id="2147484968" r:id="rId2"/>
    <p:sldLayoutId id="2147484580" r:id="rId3"/>
    <p:sldLayoutId id="2147484609" r:id="rId4"/>
    <p:sldLayoutId id="2147484577" r:id="rId5"/>
    <p:sldLayoutId id="2147484610" r:id="rId6"/>
    <p:sldLayoutId id="2147484608" r:id="rId7"/>
    <p:sldLayoutId id="2147484665" r:id="rId8"/>
    <p:sldLayoutId id="2147484611" r:id="rId9"/>
    <p:sldLayoutId id="2147484664" r:id="rId10"/>
    <p:sldLayoutId id="2147484240" r:id="rId11"/>
    <p:sldLayoutId id="2147484241" r:id="rId12"/>
    <p:sldLayoutId id="2147484474" r:id="rId13"/>
    <p:sldLayoutId id="2147484245" r:id="rId14"/>
    <p:sldLayoutId id="2147484247" r:id="rId15"/>
    <p:sldLayoutId id="2147484639" r:id="rId16"/>
    <p:sldLayoutId id="2147484603" r:id="rId17"/>
    <p:sldLayoutId id="2147484645" r:id="rId18"/>
    <p:sldLayoutId id="2147484646" r:id="rId19"/>
    <p:sldLayoutId id="2147484647" r:id="rId20"/>
    <p:sldLayoutId id="2147484249" r:id="rId21"/>
    <p:sldLayoutId id="2147484640" r:id="rId22"/>
    <p:sldLayoutId id="2147484582" r:id="rId23"/>
    <p:sldLayoutId id="2147484641" r:id="rId24"/>
    <p:sldLayoutId id="2147484584" r:id="rId25"/>
    <p:sldLayoutId id="2147484583" r:id="rId26"/>
    <p:sldLayoutId id="2147484256" r:id="rId27"/>
    <p:sldLayoutId id="2147484257" r:id="rId28"/>
    <p:sldLayoutId id="2147484585" r:id="rId29"/>
    <p:sldLayoutId id="2147484263" r:id="rId30"/>
    <p:sldLayoutId id="2147484299" r:id="rId31"/>
    <p:sldLayoutId id="2147484649" r:id="rId32"/>
    <p:sldLayoutId id="2147484666" r:id="rId33"/>
    <p:sldLayoutId id="2147484667" r:id="rId34"/>
    <p:sldLayoutId id="2147484668" r:id="rId35"/>
    <p:sldLayoutId id="2147484650" r:id="rId36"/>
    <p:sldLayoutId id="2147484651" r:id="rId37"/>
    <p:sldLayoutId id="2147484652" r:id="rId38"/>
    <p:sldLayoutId id="2147484653" r:id="rId39"/>
    <p:sldLayoutId id="2147484654" r:id="rId40"/>
    <p:sldLayoutId id="2147484655" r:id="rId41"/>
    <p:sldLayoutId id="2147484656" r:id="rId42"/>
    <p:sldLayoutId id="2147484657" r:id="rId43"/>
    <p:sldLayoutId id="2147484658" r:id="rId44"/>
    <p:sldLayoutId id="2147484659" r:id="rId45"/>
    <p:sldLayoutId id="2147484660" r:id="rId46"/>
    <p:sldLayoutId id="2147484661" r:id="rId47"/>
    <p:sldLayoutId id="2147484662" r:id="rId48"/>
    <p:sldLayoutId id="2147484663" r:id="rId49"/>
    <p:sldLayoutId id="2147484969" r:id="rId50"/>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0"/>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832" r:id="rId1"/>
    <p:sldLayoutId id="2147484956" r:id="rId2"/>
    <p:sldLayoutId id="2147484957" r:id="rId3"/>
    <p:sldLayoutId id="2147484833" r:id="rId4"/>
    <p:sldLayoutId id="2147484834" r:id="rId5"/>
    <p:sldLayoutId id="2147484710" r:id="rId6"/>
    <p:sldLayoutId id="2147484958" r:id="rId7"/>
    <p:sldLayoutId id="2147484736" r:id="rId8"/>
    <p:sldLayoutId id="2147484959" r:id="rId9"/>
    <p:sldLayoutId id="2147484960" r:id="rId10"/>
    <p:sldLayoutId id="2147484961" r:id="rId11"/>
    <p:sldLayoutId id="2147484751" r:id="rId12"/>
    <p:sldLayoutId id="2147484752" r:id="rId13"/>
    <p:sldLayoutId id="2147484777" r:id="rId14"/>
    <p:sldLayoutId id="2147484835" r:id="rId15"/>
    <p:sldLayoutId id="2147484836" r:id="rId16"/>
    <p:sldLayoutId id="2147484837" r:id="rId17"/>
    <p:sldLayoutId id="2147484838" r:id="rId18"/>
    <p:sldLayoutId id="2147484839" r:id="rId19"/>
    <p:sldLayoutId id="2147484783" r:id="rId20"/>
    <p:sldLayoutId id="2147484784" r:id="rId21"/>
    <p:sldLayoutId id="2147484785" r:id="rId22"/>
    <p:sldLayoutId id="2147484786" r:id="rId23"/>
    <p:sldLayoutId id="2147484787" r:id="rId24"/>
    <p:sldLayoutId id="2147484962" r:id="rId25"/>
    <p:sldLayoutId id="2147484963" r:id="rId26"/>
    <p:sldLayoutId id="2147484671" r:id="rId27"/>
    <p:sldLayoutId id="2147484673" r:id="rId28"/>
    <p:sldLayoutId id="2147484964" r:id="rId29"/>
    <p:sldLayoutId id="2147484965" r:id="rId30"/>
    <p:sldLayoutId id="2147484966" r:id="rId31"/>
    <p:sldLayoutId id="2147484950" r:id="rId32"/>
    <p:sldLayoutId id="2147484951" r:id="rId33"/>
    <p:sldLayoutId id="2147484952" r:id="rId34"/>
    <p:sldLayoutId id="2147484953" r:id="rId35"/>
    <p:sldLayoutId id="2147484954" r:id="rId36"/>
    <p:sldLayoutId id="2147484916" r:id="rId37"/>
    <p:sldLayoutId id="2147484917" r:id="rId3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hyperlink" Target="https://resources.techcommunity.microsoft.com/microsoft-365-network-connectivity/" TargetMode="Externa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hyperlink" Target="https://docs.microsoft.com/en-us/office365/enterprise/office-365-network-connectivity-principles" TargetMode="External"/><Relationship Id="rId2" Type="http://schemas.openxmlformats.org/officeDocument/2006/relationships/hyperlink" Target="aka.ms/o365ip" TargetMode="External"/><Relationship Id="rId1" Type="http://schemas.openxmlformats.org/officeDocument/2006/relationships/slideLayout" Target="../slideLayouts/slideLayout4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png"/><Relationship Id="rId3" Type="http://schemas.openxmlformats.org/officeDocument/2006/relationships/image" Target="../media/image29.emf"/><Relationship Id="rId7" Type="http://schemas.openxmlformats.org/officeDocument/2006/relationships/image" Target="../media/image33.emf"/><Relationship Id="rId12"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94.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 Id="rId1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notesSlide" Target="../notesSlides/notesSlide3.xml"/><Relationship Id="rId1" Type="http://schemas.openxmlformats.org/officeDocument/2006/relationships/slideLayout" Target="../slideLayouts/slideLayout99.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5.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41.emf"/><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99.xml"/><Relationship Id="rId6" Type="http://schemas.openxmlformats.org/officeDocument/2006/relationships/image" Target="../media/image45.emf"/><Relationship Id="rId5" Type="http://schemas.openxmlformats.org/officeDocument/2006/relationships/image" Target="../media/image43.emf"/><Relationship Id="rId4" Type="http://schemas.openxmlformats.org/officeDocument/2006/relationships/image" Target="../media/image42.emf"/><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1.emf"/><Relationship Id="rId7" Type="http://schemas.openxmlformats.org/officeDocument/2006/relationships/image" Target="../media/image44.emf"/><Relationship Id="rId2" Type="http://schemas.openxmlformats.org/officeDocument/2006/relationships/notesSlide" Target="../notesSlides/notesSlide5.xml"/><Relationship Id="rId1" Type="http://schemas.openxmlformats.org/officeDocument/2006/relationships/slideLayout" Target="../slideLayouts/slideLayout99.xml"/><Relationship Id="rId6" Type="http://schemas.openxmlformats.org/officeDocument/2006/relationships/image" Target="../media/image42.emf"/><Relationship Id="rId5" Type="http://schemas.openxmlformats.org/officeDocument/2006/relationships/image" Target="../media/image46.png"/><Relationship Id="rId4" Type="http://schemas.openxmlformats.org/officeDocument/2006/relationships/image" Target="../media/image43.emf"/><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image" Target="../media/image40.png"/><Relationship Id="rId3" Type="http://schemas.openxmlformats.org/officeDocument/2006/relationships/image" Target="../media/image59.emf"/><Relationship Id="rId7" Type="http://schemas.openxmlformats.org/officeDocument/2006/relationships/image" Target="../media/image63.emf"/><Relationship Id="rId12" Type="http://schemas.openxmlformats.org/officeDocument/2006/relationships/image" Target="../media/image68.emf"/><Relationship Id="rId2" Type="http://schemas.openxmlformats.org/officeDocument/2006/relationships/notesSlide" Target="../notesSlides/notesSlide6.xml"/><Relationship Id="rId1" Type="http://schemas.openxmlformats.org/officeDocument/2006/relationships/slideLayout" Target="../slideLayouts/slideLayout88.xml"/><Relationship Id="rId6" Type="http://schemas.openxmlformats.org/officeDocument/2006/relationships/image" Target="../media/image62.emf"/><Relationship Id="rId11" Type="http://schemas.openxmlformats.org/officeDocument/2006/relationships/image" Target="../media/image67.emf"/><Relationship Id="rId5" Type="http://schemas.openxmlformats.org/officeDocument/2006/relationships/image" Target="../media/image61.emf"/><Relationship Id="rId10" Type="http://schemas.openxmlformats.org/officeDocument/2006/relationships/image" Target="../media/image66.emf"/><Relationship Id="rId4" Type="http://schemas.openxmlformats.org/officeDocument/2006/relationships/image" Target="../media/image60.emf"/><Relationship Id="rId9" Type="http://schemas.openxmlformats.org/officeDocument/2006/relationships/image" Target="../media/image65.emf"/><Relationship Id="rId14" Type="http://schemas.openxmlformats.org/officeDocument/2006/relationships/image" Target="../media/image69.png"/></Relationships>
</file>

<file path=ppt/slides/_rels/slide9.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99.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4199" y="2364225"/>
            <a:ext cx="10955867" cy="1169551"/>
          </a:xfrm>
        </p:spPr>
        <p:txBody>
          <a:bodyPr/>
          <a:lstStyle/>
          <a:p>
            <a:pPr>
              <a:spcAft>
                <a:spcPts val="2400"/>
              </a:spcAft>
            </a:pPr>
            <a:r>
              <a:rPr lang="en-US" dirty="0">
                <a:solidFill>
                  <a:schemeClr val="tx1"/>
                </a:solidFill>
              </a:rPr>
              <a:t>Microsoft 365 Network Connectivity Video Series</a:t>
            </a:r>
            <a:br>
              <a:rPr lang="en-US" dirty="0">
                <a:solidFill>
                  <a:schemeClr val="tx1"/>
                </a:solidFill>
              </a:rPr>
            </a:br>
            <a:r>
              <a:rPr lang="en-US" sz="1200" dirty="0">
                <a:solidFill>
                  <a:schemeClr val="tx1"/>
                </a:solidFill>
              </a:rPr>
              <a:t> </a:t>
            </a:r>
            <a:br>
              <a:rPr lang="en-US">
                <a:solidFill>
                  <a:schemeClr val="tx1"/>
                </a:solidFill>
              </a:rPr>
            </a:br>
            <a:r>
              <a:rPr lang="en-US" sz="2800" i="1">
                <a:solidFill>
                  <a:schemeClr val="tx1"/>
                </a:solidFill>
              </a:rPr>
              <a:t>Enterprise </a:t>
            </a:r>
            <a:r>
              <a:rPr lang="en-US" sz="2800" i="1" dirty="0">
                <a:solidFill>
                  <a:schemeClr val="tx1"/>
                </a:solidFill>
              </a:rPr>
              <a:t>network design for the cloud era</a:t>
            </a:r>
            <a:endParaRPr lang="en-US" i="1" dirty="0">
              <a:solidFill>
                <a:schemeClr val="tx1"/>
              </a:solidFill>
            </a:endParaRPr>
          </a:p>
        </p:txBody>
      </p:sp>
      <p:sp>
        <p:nvSpPr>
          <p:cNvPr id="4" name="Text Placeholder 3"/>
          <p:cNvSpPr>
            <a:spLocks noGrp="1"/>
          </p:cNvSpPr>
          <p:nvPr>
            <p:ph type="body" sz="quarter" idx="12"/>
          </p:nvPr>
        </p:nvSpPr>
        <p:spPr>
          <a:xfrm>
            <a:off x="584200" y="3962400"/>
            <a:ext cx="9144000" cy="738664"/>
          </a:xfrm>
        </p:spPr>
        <p:txBody>
          <a:bodyPr/>
          <a:lstStyle/>
          <a:p>
            <a:r>
              <a:rPr lang="en-US" dirty="0"/>
              <a:t>Paul Collinge</a:t>
            </a:r>
          </a:p>
          <a:p>
            <a:r>
              <a:rPr lang="en-US" dirty="0"/>
              <a:t>Senior Program Manager – Microsoft 365</a:t>
            </a:r>
          </a:p>
          <a:p>
            <a:r>
              <a:rPr lang="en-US" dirty="0"/>
              <a:t>July 2020</a:t>
            </a:r>
          </a:p>
        </p:txBody>
      </p:sp>
    </p:spTree>
    <p:extLst>
      <p:ext uri="{BB962C8B-B14F-4D97-AF65-F5344CB8AC3E}">
        <p14:creationId xmlns:p14="http://schemas.microsoft.com/office/powerpoint/2010/main" val="402298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F717EB-919B-444A-AAD2-EF277D780854}"/>
              </a:ext>
            </a:extLst>
          </p:cNvPr>
          <p:cNvSpPr>
            <a:spLocks noGrp="1"/>
          </p:cNvSpPr>
          <p:nvPr>
            <p:ph type="title"/>
          </p:nvPr>
        </p:nvSpPr>
        <p:spPr>
          <a:xfrm>
            <a:off x="572770" y="528638"/>
            <a:ext cx="11306469" cy="403137"/>
          </a:xfrm>
        </p:spPr>
        <p:txBody>
          <a:bodyPr/>
          <a:lstStyle/>
          <a:p>
            <a:r>
              <a:rPr lang="en-US" dirty="0"/>
              <a:t>Additional resources and recommended actions</a:t>
            </a:r>
            <a:endParaRPr lang="en-US" sz="2800" dirty="0"/>
          </a:p>
        </p:txBody>
      </p:sp>
      <p:sp>
        <p:nvSpPr>
          <p:cNvPr id="34" name="Text Placeholder 4">
            <a:extLst>
              <a:ext uri="{FF2B5EF4-FFF2-40B4-BE49-F238E27FC236}">
                <a16:creationId xmlns:a16="http://schemas.microsoft.com/office/drawing/2014/main" id="{07B63777-E386-E246-A843-0DCE57C79838}"/>
              </a:ext>
            </a:extLst>
          </p:cNvPr>
          <p:cNvSpPr txBox="1">
            <a:spLocks/>
          </p:cNvSpPr>
          <p:nvPr/>
        </p:nvSpPr>
        <p:spPr>
          <a:xfrm>
            <a:off x="572769" y="1338453"/>
            <a:ext cx="6836821" cy="2624741"/>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bg2">
                    <a:lumMod val="25000"/>
                  </a:schemeClr>
                </a:soli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bg2">
                    <a:lumMod val="25000"/>
                  </a:schemeClr>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bg2">
                    <a:lumMod val="25000"/>
                  </a:schemeClr>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bg2">
                    <a:lumMod val="25000"/>
                  </a:schemeClr>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chemeClr val="bg2">
                    <a:lumMod val="25000"/>
                  </a:schemeClr>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mn-lt"/>
              </a:rPr>
              <a:t>View our </a:t>
            </a:r>
            <a:r>
              <a:rPr lang="en-US" sz="2400" dirty="0">
                <a:latin typeface="+mn-lt"/>
                <a:hlinkClick r:id="rId2"/>
              </a:rPr>
              <a:t>Microsoft 365 Network Connectivity video series page</a:t>
            </a:r>
            <a:r>
              <a:rPr lang="en-US" sz="2400" dirty="0">
                <a:latin typeface="+mn-lt"/>
              </a:rPr>
              <a:t> </a:t>
            </a:r>
          </a:p>
          <a:p>
            <a:r>
              <a:rPr lang="en-US" sz="2400" dirty="0">
                <a:latin typeface="+mn-lt"/>
              </a:rPr>
              <a:t>Evaluate your network for SaaS cloud readiness</a:t>
            </a:r>
          </a:p>
          <a:p>
            <a:r>
              <a:rPr lang="en-US" sz="2400" dirty="0">
                <a:latin typeface="+mn-lt"/>
              </a:rPr>
              <a:t>Invest to optimize for performance and user experience</a:t>
            </a:r>
          </a:p>
          <a:p>
            <a:r>
              <a:rPr lang="en-US" sz="2400" dirty="0">
                <a:latin typeface="+mn-lt"/>
              </a:rPr>
              <a:t>Microsoft 365 Network Connectivity Principles:</a:t>
            </a:r>
          </a:p>
          <a:p>
            <a:pPr lvl="1"/>
            <a:r>
              <a:rPr lang="en-US" sz="1800" dirty="0"/>
              <a:t>Incorporate in your network designs for office and remote workers</a:t>
            </a:r>
          </a:p>
          <a:p>
            <a:pPr lvl="1"/>
            <a:r>
              <a:rPr lang="en-US" sz="1800" dirty="0"/>
              <a:t>Use to evaluate network solutions and services</a:t>
            </a:r>
          </a:p>
          <a:p>
            <a:r>
              <a:rPr lang="en-US" sz="2400" dirty="0">
                <a:latin typeface="+mn-lt"/>
              </a:rPr>
              <a:t>Use Microsoft 365 tools to monitor for network score</a:t>
            </a:r>
          </a:p>
          <a:p>
            <a:endParaRPr lang="en-US" dirty="0"/>
          </a:p>
        </p:txBody>
      </p:sp>
      <p:pic>
        <p:nvPicPr>
          <p:cNvPr id="2" name="Picture 1">
            <a:extLst>
              <a:ext uri="{FF2B5EF4-FFF2-40B4-BE49-F238E27FC236}">
                <a16:creationId xmlns:a16="http://schemas.microsoft.com/office/drawing/2014/main" id="{8AF89906-61B9-41E1-8DDC-90E30F1E2CBE}"/>
              </a:ext>
            </a:extLst>
          </p:cNvPr>
          <p:cNvPicPr>
            <a:picLocks noChangeAspect="1"/>
          </p:cNvPicPr>
          <p:nvPr/>
        </p:nvPicPr>
        <p:blipFill>
          <a:blip r:embed="rId3"/>
          <a:stretch>
            <a:fillRect/>
          </a:stretch>
        </p:blipFill>
        <p:spPr>
          <a:xfrm>
            <a:off x="8559800" y="1565910"/>
            <a:ext cx="2887675" cy="2887675"/>
          </a:xfrm>
          <a:prstGeom prst="rect">
            <a:avLst/>
          </a:prstGeom>
        </p:spPr>
      </p:pic>
    </p:spTree>
    <p:extLst>
      <p:ext uri="{BB962C8B-B14F-4D97-AF65-F5344CB8AC3E}">
        <p14:creationId xmlns:p14="http://schemas.microsoft.com/office/powerpoint/2010/main" val="17643133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F717EB-919B-444A-AAD2-EF277D780854}"/>
              </a:ext>
            </a:extLst>
          </p:cNvPr>
          <p:cNvSpPr>
            <a:spLocks noGrp="1"/>
          </p:cNvSpPr>
          <p:nvPr>
            <p:ph type="title"/>
          </p:nvPr>
        </p:nvSpPr>
        <p:spPr>
          <a:xfrm>
            <a:off x="572770" y="528638"/>
            <a:ext cx="11306469" cy="403137"/>
          </a:xfrm>
        </p:spPr>
        <p:txBody>
          <a:bodyPr/>
          <a:lstStyle/>
          <a:p>
            <a:r>
              <a:rPr lang="en-US" sz="2800" dirty="0"/>
              <a:t>Microsoft 365 Network Connectivity Principles</a:t>
            </a:r>
          </a:p>
        </p:txBody>
      </p:sp>
      <p:sp>
        <p:nvSpPr>
          <p:cNvPr id="5" name="TextBox 4">
            <a:extLst>
              <a:ext uri="{FF2B5EF4-FFF2-40B4-BE49-F238E27FC236}">
                <a16:creationId xmlns:a16="http://schemas.microsoft.com/office/drawing/2014/main" id="{EA431D3F-17E6-4DAB-B415-0ED46A0EEDE0}"/>
              </a:ext>
            </a:extLst>
          </p:cNvPr>
          <p:cNvSpPr txBox="1"/>
          <p:nvPr/>
        </p:nvSpPr>
        <p:spPr>
          <a:xfrm>
            <a:off x="269240" y="3747972"/>
            <a:ext cx="2868559" cy="23931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372"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6" name="Text Placeholder 5">
            <a:extLst>
              <a:ext uri="{FF2B5EF4-FFF2-40B4-BE49-F238E27FC236}">
                <a16:creationId xmlns:a16="http://schemas.microsoft.com/office/drawing/2014/main" id="{85DEF0DB-184B-470C-926E-9A3598898E27}"/>
              </a:ext>
            </a:extLst>
          </p:cNvPr>
          <p:cNvSpPr>
            <a:spLocks noGrp="1"/>
          </p:cNvSpPr>
          <p:nvPr>
            <p:ph type="body" sz="quarter" idx="11"/>
          </p:nvPr>
        </p:nvSpPr>
        <p:spPr>
          <a:xfrm>
            <a:off x="468446" y="3922243"/>
            <a:ext cx="2557812" cy="2278188"/>
          </a:xfrm>
        </p:spPr>
        <p:txBody>
          <a:bodyPr/>
          <a:lstStyle/>
          <a:p>
            <a:pPr>
              <a:lnSpc>
                <a:spcPct val="100000"/>
              </a:lnSpc>
              <a:spcBef>
                <a:spcPts val="1800"/>
              </a:spcBef>
            </a:pPr>
            <a:r>
              <a:rPr lang="en-US" sz="1600" b="1" dirty="0">
                <a:solidFill>
                  <a:schemeClr val="accent2"/>
                </a:solidFill>
                <a:latin typeface="Segoe UI"/>
              </a:rPr>
              <a:t>Optimize Microsoft 365 traffic</a:t>
            </a:r>
            <a:br>
              <a:rPr lang="en-US" sz="1600" dirty="0">
                <a:solidFill>
                  <a:srgbClr val="D83B01"/>
                </a:solidFill>
                <a:latin typeface="Segoe UI"/>
              </a:rPr>
            </a:br>
            <a:br>
              <a:rPr lang="en-US" sz="1600" dirty="0">
                <a:solidFill>
                  <a:srgbClr val="D83B01"/>
                </a:solidFill>
                <a:latin typeface="Segoe UI"/>
              </a:rPr>
            </a:br>
            <a:r>
              <a:rPr lang="en-US" sz="1600" b="0" dirty="0">
                <a:solidFill>
                  <a:srgbClr val="2F2F2F"/>
                </a:solidFill>
                <a:latin typeface="Segoe UI"/>
              </a:rPr>
              <a:t>Use the endpoint categories to differentiate Microsoft 365 traffic from generic Internet traffic for more efficient routing.</a:t>
            </a:r>
          </a:p>
          <a:p>
            <a:pPr lvl="1">
              <a:lnSpc>
                <a:spcPts val="2157"/>
              </a:lnSpc>
            </a:pPr>
            <a:endParaRPr lang="en-US" sz="1568" dirty="0"/>
          </a:p>
        </p:txBody>
      </p:sp>
      <p:sp>
        <p:nvSpPr>
          <p:cNvPr id="7" name="TextBox 6">
            <a:extLst>
              <a:ext uri="{FF2B5EF4-FFF2-40B4-BE49-F238E27FC236}">
                <a16:creationId xmlns:a16="http://schemas.microsoft.com/office/drawing/2014/main" id="{3F31D120-214B-459E-AE9A-0F198FCA1D81}"/>
              </a:ext>
            </a:extLst>
          </p:cNvPr>
          <p:cNvSpPr txBox="1"/>
          <p:nvPr/>
        </p:nvSpPr>
        <p:spPr>
          <a:xfrm>
            <a:off x="269240" y="1277831"/>
            <a:ext cx="2868559" cy="24231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372"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8" name="TextBox 7">
            <a:extLst>
              <a:ext uri="{FF2B5EF4-FFF2-40B4-BE49-F238E27FC236}">
                <a16:creationId xmlns:a16="http://schemas.microsoft.com/office/drawing/2014/main" id="{F96D4328-8072-4780-AB71-DC3514AF00C9}"/>
              </a:ext>
            </a:extLst>
          </p:cNvPr>
          <p:cNvSpPr txBox="1"/>
          <p:nvPr/>
        </p:nvSpPr>
        <p:spPr>
          <a:xfrm>
            <a:off x="1136996" y="3289510"/>
            <a:ext cx="1133046" cy="190087"/>
          </a:xfrm>
          <a:prstGeom prst="rect">
            <a:avLst/>
          </a:prstGeom>
          <a:noFill/>
        </p:spPr>
        <p:txBody>
          <a:bodyPr wrap="none" lIns="0" tIns="0" rIns="0" bIns="0"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372" b="0" i="0" u="none" strike="noStrike" kern="1200" cap="none" spc="0" normalizeH="0" baseline="0" noProof="0" dirty="0">
                <a:ln>
                  <a:noFill/>
                </a:ln>
                <a:gradFill>
                  <a:gsLst>
                    <a:gs pos="2917">
                      <a:srgbClr val="2F2F2F"/>
                    </a:gs>
                    <a:gs pos="30000">
                      <a:srgbClr val="2F2F2F"/>
                    </a:gs>
                  </a:gsLst>
                  <a:lin ang="5400000" scaled="0"/>
                </a:gradFill>
                <a:effectLst/>
                <a:uLnTx/>
                <a:uFillTx/>
                <a:latin typeface="Segoe UI"/>
                <a:ea typeface="+mn-ea"/>
                <a:cs typeface="+mn-cs"/>
                <a:hlinkClick r:id="rId2"/>
              </a:rPr>
              <a:t>aka.ms/o365ip</a:t>
            </a:r>
            <a:endParaRPr kumimoji="0" lang="en-US" sz="1372" b="0" i="0" u="none" strike="noStrike" kern="1200" cap="none" spc="0" normalizeH="0" baseline="0" noProof="0" dirty="0">
              <a:ln>
                <a:noFill/>
              </a:ln>
              <a:gradFill>
                <a:gsLst>
                  <a:gs pos="2917">
                    <a:srgbClr val="2F2F2F"/>
                  </a:gs>
                  <a:gs pos="30000">
                    <a:srgbClr val="2F2F2F"/>
                  </a:gs>
                </a:gsLst>
                <a:lin ang="5400000" scaled="0"/>
              </a:gradFill>
              <a:effectLst/>
              <a:uLnTx/>
              <a:uFillTx/>
              <a:latin typeface="Segoe UI"/>
              <a:ea typeface="+mn-ea"/>
              <a:cs typeface="+mn-cs"/>
            </a:endParaRPr>
          </a:p>
        </p:txBody>
      </p:sp>
      <p:sp>
        <p:nvSpPr>
          <p:cNvPr id="9" name="TextBox 8">
            <a:extLst>
              <a:ext uri="{FF2B5EF4-FFF2-40B4-BE49-F238E27FC236}">
                <a16:creationId xmlns:a16="http://schemas.microsoft.com/office/drawing/2014/main" id="{F68FEE3A-07F0-4D7C-B1CA-23EB6649F632}"/>
              </a:ext>
            </a:extLst>
          </p:cNvPr>
          <p:cNvSpPr txBox="1"/>
          <p:nvPr/>
        </p:nvSpPr>
        <p:spPr>
          <a:xfrm>
            <a:off x="3182135" y="3747972"/>
            <a:ext cx="2868559" cy="23931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0" name="Text Placeholder 5">
            <a:extLst>
              <a:ext uri="{FF2B5EF4-FFF2-40B4-BE49-F238E27FC236}">
                <a16:creationId xmlns:a16="http://schemas.microsoft.com/office/drawing/2014/main" id="{D3BFBC2F-4650-476F-9057-08FB4EC6C99B}"/>
              </a:ext>
            </a:extLst>
          </p:cNvPr>
          <p:cNvSpPr txBox="1">
            <a:spLocks/>
          </p:cNvSpPr>
          <p:nvPr/>
        </p:nvSpPr>
        <p:spPr>
          <a:xfrm>
            <a:off x="3369375" y="3922243"/>
            <a:ext cx="2482286" cy="1723549"/>
          </a:xfrm>
          <a:prstGeom prst="rect">
            <a:avLst/>
          </a:prstGeom>
        </p:spPr>
        <p:txBody>
          <a:bodyPr vert="horz" wrap="square" lIns="0" tIns="0" rIns="0" bIns="0" rtlCol="0">
            <a:spAutoFit/>
          </a:bodyPr>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1" kern="1200" spc="0" baseline="0" dirty="0">
                <a:solidFill>
                  <a:schemeClr val="accent1"/>
                </a:solidFill>
                <a:latin typeface="+mn-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00000"/>
              </a:lnSpc>
              <a:spcBef>
                <a:spcPts val="1200"/>
              </a:spcBef>
              <a:defRPr/>
            </a:pPr>
            <a:r>
              <a:rPr lang="en-US" sz="1600" dirty="0">
                <a:solidFill>
                  <a:schemeClr val="accent2"/>
                </a:solidFill>
                <a:latin typeface="Segoe UI"/>
              </a:rPr>
              <a:t>Enable local egress</a:t>
            </a:r>
            <a:br>
              <a:rPr lang="en-US" sz="1600" dirty="0">
                <a:solidFill>
                  <a:srgbClr val="D83B01"/>
                </a:solidFill>
                <a:latin typeface="Segoe UI"/>
              </a:rPr>
            </a:br>
            <a:br>
              <a:rPr lang="en-US" sz="1600" dirty="0">
                <a:solidFill>
                  <a:srgbClr val="D83B01"/>
                </a:solidFill>
                <a:latin typeface="Segoe UI"/>
              </a:rPr>
            </a:br>
            <a:r>
              <a:rPr lang="en-US" sz="1600" b="0" dirty="0" err="1">
                <a:solidFill>
                  <a:srgbClr val="2F2F2F"/>
                </a:solidFill>
                <a:latin typeface="Segoe UI"/>
              </a:rPr>
              <a:t>Egress</a:t>
            </a:r>
            <a:r>
              <a:rPr lang="en-US" sz="1600" b="0" dirty="0">
                <a:solidFill>
                  <a:srgbClr val="2F2F2F"/>
                </a:solidFill>
                <a:latin typeface="Segoe UI"/>
              </a:rPr>
              <a:t> Microsoft 365 data connections through Internet as close to the user as practical with matching DNS resolution.</a:t>
            </a:r>
          </a:p>
        </p:txBody>
      </p:sp>
      <p:sp>
        <p:nvSpPr>
          <p:cNvPr id="11" name="TextBox 10">
            <a:extLst>
              <a:ext uri="{FF2B5EF4-FFF2-40B4-BE49-F238E27FC236}">
                <a16:creationId xmlns:a16="http://schemas.microsoft.com/office/drawing/2014/main" id="{52889E00-AE2E-4A30-B1D9-15B48757D209}"/>
              </a:ext>
            </a:extLst>
          </p:cNvPr>
          <p:cNvSpPr txBox="1"/>
          <p:nvPr/>
        </p:nvSpPr>
        <p:spPr>
          <a:xfrm>
            <a:off x="3182135" y="1277831"/>
            <a:ext cx="2868559" cy="24231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2" name="TextBox 11">
            <a:extLst>
              <a:ext uri="{FF2B5EF4-FFF2-40B4-BE49-F238E27FC236}">
                <a16:creationId xmlns:a16="http://schemas.microsoft.com/office/drawing/2014/main" id="{57415DA1-1FC1-4E40-91AD-A11FF26CFC4D}"/>
              </a:ext>
            </a:extLst>
          </p:cNvPr>
          <p:cNvSpPr txBox="1"/>
          <p:nvPr/>
        </p:nvSpPr>
        <p:spPr>
          <a:xfrm>
            <a:off x="6096973" y="3747972"/>
            <a:ext cx="2868559" cy="23931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3" name="Text Placeholder 5">
            <a:extLst>
              <a:ext uri="{FF2B5EF4-FFF2-40B4-BE49-F238E27FC236}">
                <a16:creationId xmlns:a16="http://schemas.microsoft.com/office/drawing/2014/main" id="{10753D48-840E-4B52-A109-9168FE0C6195}"/>
              </a:ext>
            </a:extLst>
          </p:cNvPr>
          <p:cNvSpPr txBox="1">
            <a:spLocks/>
          </p:cNvSpPr>
          <p:nvPr/>
        </p:nvSpPr>
        <p:spPr>
          <a:xfrm>
            <a:off x="6295207" y="3922243"/>
            <a:ext cx="2482286" cy="1969770"/>
          </a:xfrm>
          <a:prstGeom prst="rect">
            <a:avLst/>
          </a:prstGeom>
        </p:spPr>
        <p:txBody>
          <a:bodyPr vert="horz" wrap="square" lIns="0" tIns="0" rIns="0" bIns="0" rtlCol="0">
            <a:spAutoFit/>
          </a:bodyPr>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1" kern="1200" spc="0" baseline="0" dirty="0">
                <a:solidFill>
                  <a:schemeClr val="accent1"/>
                </a:solidFill>
                <a:latin typeface="+mn-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695">
              <a:lnSpc>
                <a:spcPct val="100000"/>
              </a:lnSpc>
              <a:spcBef>
                <a:spcPts val="1200"/>
              </a:spcBef>
              <a:defRPr/>
            </a:pPr>
            <a:r>
              <a:rPr lang="en-US" sz="1600" dirty="0">
                <a:solidFill>
                  <a:schemeClr val="accent2"/>
                </a:solidFill>
                <a:latin typeface="Segoe UI"/>
              </a:rPr>
              <a:t>Enable direct connectivity</a:t>
            </a:r>
            <a:br>
              <a:rPr lang="en-US" sz="1600" dirty="0">
                <a:solidFill>
                  <a:srgbClr val="D83B01"/>
                </a:solidFill>
                <a:latin typeface="Segoe UI"/>
              </a:rPr>
            </a:br>
            <a:br>
              <a:rPr lang="en-US" sz="1600" dirty="0">
                <a:solidFill>
                  <a:srgbClr val="D83B01"/>
                </a:solidFill>
                <a:latin typeface="Segoe UI"/>
              </a:rPr>
            </a:br>
            <a:r>
              <a:rPr lang="en-US" sz="1600" b="0" dirty="0">
                <a:solidFill>
                  <a:srgbClr val="2F2F2F"/>
                </a:solidFill>
                <a:latin typeface="Segoe UI"/>
              </a:rPr>
              <a:t>Enable direct egress for Microsoft 365 connections. Avoid network hairpins and minimize network latency (RTT) to Microsoft’s global network.</a:t>
            </a:r>
          </a:p>
        </p:txBody>
      </p:sp>
      <p:sp>
        <p:nvSpPr>
          <p:cNvPr id="14" name="TextBox 13">
            <a:extLst>
              <a:ext uri="{FF2B5EF4-FFF2-40B4-BE49-F238E27FC236}">
                <a16:creationId xmlns:a16="http://schemas.microsoft.com/office/drawing/2014/main" id="{AC30C593-F656-4A09-934B-A8B39EE3972C}"/>
              </a:ext>
            </a:extLst>
          </p:cNvPr>
          <p:cNvSpPr txBox="1"/>
          <p:nvPr/>
        </p:nvSpPr>
        <p:spPr>
          <a:xfrm>
            <a:off x="6096973" y="1277831"/>
            <a:ext cx="2868559" cy="24231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5" name="TextBox 14">
            <a:extLst>
              <a:ext uri="{FF2B5EF4-FFF2-40B4-BE49-F238E27FC236}">
                <a16:creationId xmlns:a16="http://schemas.microsoft.com/office/drawing/2014/main" id="{D6823298-1A1E-4E9E-B4FE-135EE3E0B9B6}"/>
              </a:ext>
            </a:extLst>
          </p:cNvPr>
          <p:cNvSpPr txBox="1"/>
          <p:nvPr/>
        </p:nvSpPr>
        <p:spPr>
          <a:xfrm>
            <a:off x="9009866" y="3747972"/>
            <a:ext cx="3013811" cy="23931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6" name="Text Placeholder 5">
            <a:extLst>
              <a:ext uri="{FF2B5EF4-FFF2-40B4-BE49-F238E27FC236}">
                <a16:creationId xmlns:a16="http://schemas.microsoft.com/office/drawing/2014/main" id="{792AB506-FF5B-44F1-B68E-599A6604082D}"/>
              </a:ext>
            </a:extLst>
          </p:cNvPr>
          <p:cNvSpPr txBox="1">
            <a:spLocks/>
          </p:cNvSpPr>
          <p:nvPr/>
        </p:nvSpPr>
        <p:spPr>
          <a:xfrm>
            <a:off x="9068950" y="3922243"/>
            <a:ext cx="2853809" cy="1969770"/>
          </a:xfrm>
          <a:prstGeom prst="rect">
            <a:avLst/>
          </a:prstGeom>
        </p:spPr>
        <p:txBody>
          <a:bodyPr vert="horz" wrap="square" lIns="0" tIns="0" rIns="0" bIns="0" rtlCol="0">
            <a:spAutoFit/>
          </a:bodyPr>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1" kern="1200" spc="0" baseline="0" dirty="0">
                <a:solidFill>
                  <a:schemeClr val="accent1"/>
                </a:solidFill>
                <a:latin typeface="+mn-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32695">
              <a:lnSpc>
                <a:spcPct val="100000"/>
              </a:lnSpc>
              <a:spcBef>
                <a:spcPts val="1200"/>
              </a:spcBef>
              <a:defRPr/>
            </a:pPr>
            <a:r>
              <a:rPr lang="en-US" sz="1600" dirty="0">
                <a:solidFill>
                  <a:schemeClr val="accent2"/>
                </a:solidFill>
                <a:latin typeface="Segoe UI"/>
              </a:rPr>
              <a:t>Modernize security for SaaS</a:t>
            </a:r>
            <a:br>
              <a:rPr lang="en-US" sz="1600" dirty="0">
                <a:solidFill>
                  <a:srgbClr val="D83B01"/>
                </a:solidFill>
                <a:latin typeface="Segoe UI"/>
              </a:rPr>
            </a:br>
            <a:br>
              <a:rPr lang="en-US" sz="1600" dirty="0">
                <a:solidFill>
                  <a:srgbClr val="D83B01"/>
                </a:solidFill>
                <a:latin typeface="Segoe UI"/>
              </a:rPr>
            </a:br>
            <a:r>
              <a:rPr lang="en-US" sz="1600" b="0" dirty="0">
                <a:solidFill>
                  <a:srgbClr val="2F2F2F"/>
                </a:solidFill>
                <a:latin typeface="Segoe UI"/>
              </a:rPr>
              <a:t>Avoid intrusive network security for Microsoft 365 connections. Assess bypassing proxies, traffic inspection devices, and duplicate security already available in Microsoft 365.</a:t>
            </a:r>
          </a:p>
        </p:txBody>
      </p:sp>
      <p:sp>
        <p:nvSpPr>
          <p:cNvPr id="17" name="TextBox 16">
            <a:extLst>
              <a:ext uri="{FF2B5EF4-FFF2-40B4-BE49-F238E27FC236}">
                <a16:creationId xmlns:a16="http://schemas.microsoft.com/office/drawing/2014/main" id="{29B16A6D-23C7-4078-88DE-79361F02F297}"/>
              </a:ext>
            </a:extLst>
          </p:cNvPr>
          <p:cNvSpPr txBox="1"/>
          <p:nvPr/>
        </p:nvSpPr>
        <p:spPr>
          <a:xfrm>
            <a:off x="9009867" y="1277831"/>
            <a:ext cx="3013810" cy="24231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9" name="Rectangle 18">
            <a:extLst>
              <a:ext uri="{FF2B5EF4-FFF2-40B4-BE49-F238E27FC236}">
                <a16:creationId xmlns:a16="http://schemas.microsoft.com/office/drawing/2014/main" id="{1A276D44-8BC5-4139-8FCC-B6E31DA8941C}"/>
              </a:ext>
            </a:extLst>
          </p:cNvPr>
          <p:cNvSpPr/>
          <p:nvPr/>
        </p:nvSpPr>
        <p:spPr>
          <a:xfrm>
            <a:off x="7255866" y="3069411"/>
            <a:ext cx="307139" cy="475770"/>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cxnSp>
        <p:nvCxnSpPr>
          <p:cNvPr id="20" name="Straight Arrow Connector 19">
            <a:extLst>
              <a:ext uri="{FF2B5EF4-FFF2-40B4-BE49-F238E27FC236}">
                <a16:creationId xmlns:a16="http://schemas.microsoft.com/office/drawing/2014/main" id="{E6C24F85-4117-4D8E-A59E-E9899248D4D7}"/>
              </a:ext>
            </a:extLst>
          </p:cNvPr>
          <p:cNvCxnSpPr>
            <a:cxnSpLocks/>
            <a:endCxn id="21" idx="5"/>
          </p:cNvCxnSpPr>
          <p:nvPr/>
        </p:nvCxnSpPr>
        <p:spPr>
          <a:xfrm>
            <a:off x="6985604" y="2439592"/>
            <a:ext cx="829870" cy="0"/>
          </a:xfrm>
          <a:prstGeom prst="straightConnector1">
            <a:avLst/>
          </a:prstGeom>
          <a:ln w="28575">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1" name="cloud" title="Icon of a cloud">
            <a:extLst>
              <a:ext uri="{FF2B5EF4-FFF2-40B4-BE49-F238E27FC236}">
                <a16:creationId xmlns:a16="http://schemas.microsoft.com/office/drawing/2014/main" id="{9AD7E8A0-722B-4574-9F97-A400D39C2719}"/>
              </a:ext>
            </a:extLst>
          </p:cNvPr>
          <p:cNvSpPr>
            <a:spLocks noChangeAspect="1"/>
          </p:cNvSpPr>
          <p:nvPr/>
        </p:nvSpPr>
        <p:spPr bwMode="auto">
          <a:xfrm>
            <a:off x="7815474" y="2209072"/>
            <a:ext cx="671919" cy="38479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endParaRPr lang="en-US" sz="1568"/>
          </a:p>
        </p:txBody>
      </p:sp>
      <p:sp>
        <p:nvSpPr>
          <p:cNvPr id="24" name="cloud" title="Icon of a cloud">
            <a:extLst>
              <a:ext uri="{FF2B5EF4-FFF2-40B4-BE49-F238E27FC236}">
                <a16:creationId xmlns:a16="http://schemas.microsoft.com/office/drawing/2014/main" id="{26D1D17C-9BC5-4E04-8FC2-1478D7883E42}"/>
              </a:ext>
            </a:extLst>
          </p:cNvPr>
          <p:cNvSpPr>
            <a:spLocks noChangeAspect="1"/>
          </p:cNvSpPr>
          <p:nvPr/>
        </p:nvSpPr>
        <p:spPr bwMode="auto">
          <a:xfrm>
            <a:off x="7176023" y="2246377"/>
            <a:ext cx="389434" cy="252535"/>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sp>
        <p:nvSpPr>
          <p:cNvPr id="25" name="Oval 24">
            <a:extLst>
              <a:ext uri="{FF2B5EF4-FFF2-40B4-BE49-F238E27FC236}">
                <a16:creationId xmlns:a16="http://schemas.microsoft.com/office/drawing/2014/main" id="{F57E1373-34D2-47E9-9ABC-26CF49F96726}"/>
              </a:ext>
            </a:extLst>
          </p:cNvPr>
          <p:cNvSpPr/>
          <p:nvPr/>
        </p:nvSpPr>
        <p:spPr bwMode="auto">
          <a:xfrm>
            <a:off x="7148286" y="2185662"/>
            <a:ext cx="436716" cy="433475"/>
          </a:xfrm>
          <a:prstGeom prst="ellipse">
            <a:avLst/>
          </a:prstGeom>
          <a:noFill/>
          <a:ln>
            <a:solidFill>
              <a:schemeClr val="bg1">
                <a:lumMod val="6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a:extLst>
              <a:ext uri="{FF2B5EF4-FFF2-40B4-BE49-F238E27FC236}">
                <a16:creationId xmlns:a16="http://schemas.microsoft.com/office/drawing/2014/main" id="{14942230-35BF-4B7B-A3E6-8F99DF80A0C8}"/>
              </a:ext>
            </a:extLst>
          </p:cNvPr>
          <p:cNvSpPr txBox="1"/>
          <p:nvPr/>
        </p:nvSpPr>
        <p:spPr>
          <a:xfrm>
            <a:off x="6873282" y="2634553"/>
            <a:ext cx="958834" cy="297030"/>
          </a:xfrm>
          <a:prstGeom prst="rect">
            <a:avLst/>
          </a:prstGeom>
          <a:noFill/>
          <a:ln w="22225" cap="sq">
            <a:noFill/>
            <a:prstDash val="solid"/>
            <a:miter lim="800000"/>
            <a:headEnd/>
            <a:tailEnd/>
          </a:ln>
        </p:spPr>
        <p:txBody>
          <a:bodyPr rot="0" spcFirstLastPara="0" vertOverflow="overflow" horzOverflow="overflow" vert="horz" wrap="square" lIns="0" tIns="44821" rIns="0" bIns="44821" numCol="1" spcCol="0" rtlCol="0" fromWordArt="0" anchor="t" anchorCtr="0" forceAA="0" compatLnSpc="1">
            <a:prstTxWarp prst="textNoShape">
              <a:avLst/>
            </a:prstTxWarp>
            <a:noAutofit/>
          </a:bodyPr>
          <a:lstStyle>
            <a:defPPr>
              <a:defRPr lang="en-US"/>
            </a:defPPr>
            <a:lvl1pPr>
              <a:defRPr sz="1600"/>
            </a:lvl1pPr>
          </a:lstStyle>
          <a:p>
            <a:pPr algn="ctr"/>
            <a:r>
              <a:rPr lang="en-US" sz="1000" b="1"/>
              <a:t>ISP</a:t>
            </a:r>
          </a:p>
        </p:txBody>
      </p:sp>
      <p:cxnSp>
        <p:nvCxnSpPr>
          <p:cNvPr id="27" name="Connector: Elbow 26">
            <a:extLst>
              <a:ext uri="{FF2B5EF4-FFF2-40B4-BE49-F238E27FC236}">
                <a16:creationId xmlns:a16="http://schemas.microsoft.com/office/drawing/2014/main" id="{F72754F6-0D69-4B98-8760-A36B67DC8E3C}"/>
              </a:ext>
            </a:extLst>
          </p:cNvPr>
          <p:cNvCxnSpPr>
            <a:cxnSpLocks/>
          </p:cNvCxnSpPr>
          <p:nvPr/>
        </p:nvCxnSpPr>
        <p:spPr>
          <a:xfrm flipV="1">
            <a:off x="6886845" y="1738533"/>
            <a:ext cx="930652" cy="599827"/>
          </a:xfrm>
          <a:prstGeom prst="bentConnector3">
            <a:avLst>
              <a:gd name="adj1" fmla="val 52123"/>
            </a:avLst>
          </a:pr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EB187D79-47B7-45C6-820E-E275DE6262E8}"/>
              </a:ext>
            </a:extLst>
          </p:cNvPr>
          <p:cNvSpPr/>
          <p:nvPr/>
        </p:nvSpPr>
        <p:spPr bwMode="auto">
          <a:xfrm>
            <a:off x="6442755" y="2124120"/>
            <a:ext cx="542848" cy="556301"/>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9" name="Family_EBDA" title="Icon of a family of people">
            <a:extLst>
              <a:ext uri="{FF2B5EF4-FFF2-40B4-BE49-F238E27FC236}">
                <a16:creationId xmlns:a16="http://schemas.microsoft.com/office/drawing/2014/main" id="{E2C94823-8D59-462E-BC7A-D84AD3BB157B}"/>
              </a:ext>
            </a:extLst>
          </p:cNvPr>
          <p:cNvSpPr>
            <a:spLocks noChangeAspect="1" noEditPoints="1"/>
          </p:cNvSpPr>
          <p:nvPr/>
        </p:nvSpPr>
        <p:spPr bwMode="auto">
          <a:xfrm>
            <a:off x="6547728" y="2225469"/>
            <a:ext cx="334223" cy="309078"/>
          </a:xfrm>
          <a:custGeom>
            <a:avLst/>
            <a:gdLst>
              <a:gd name="T0" fmla="*/ 1498 w 3740"/>
              <a:gd name="T1" fmla="*/ 1874 h 3374"/>
              <a:gd name="T2" fmla="*/ 874 w 3740"/>
              <a:gd name="T3" fmla="*/ 2498 h 3374"/>
              <a:gd name="T4" fmla="*/ 250 w 3740"/>
              <a:gd name="T5" fmla="*/ 1874 h 3374"/>
              <a:gd name="T6" fmla="*/ 874 w 3740"/>
              <a:gd name="T7" fmla="*/ 1249 h 3374"/>
              <a:gd name="T8" fmla="*/ 1498 w 3740"/>
              <a:gd name="T9" fmla="*/ 1874 h 3374"/>
              <a:gd name="T10" fmla="*/ 2123 w 3740"/>
              <a:gd name="T11" fmla="*/ 0 h 3374"/>
              <a:gd name="T12" fmla="*/ 1498 w 3740"/>
              <a:gd name="T13" fmla="*/ 625 h 3374"/>
              <a:gd name="T14" fmla="*/ 2123 w 3740"/>
              <a:gd name="T15" fmla="*/ 1249 h 3374"/>
              <a:gd name="T16" fmla="*/ 2747 w 3740"/>
              <a:gd name="T17" fmla="*/ 625 h 3374"/>
              <a:gd name="T18" fmla="*/ 2123 w 3740"/>
              <a:gd name="T19" fmla="*/ 0 h 3374"/>
              <a:gd name="T20" fmla="*/ 2997 w 3740"/>
              <a:gd name="T21" fmla="*/ 1726 h 3374"/>
              <a:gd name="T22" fmla="*/ 2497 w 3740"/>
              <a:gd name="T23" fmla="*/ 2225 h 3374"/>
              <a:gd name="T24" fmla="*/ 2997 w 3740"/>
              <a:gd name="T25" fmla="*/ 2725 h 3374"/>
              <a:gd name="T26" fmla="*/ 3496 w 3740"/>
              <a:gd name="T27" fmla="*/ 2225 h 3374"/>
              <a:gd name="T28" fmla="*/ 2997 w 3740"/>
              <a:gd name="T29" fmla="*/ 1726 h 3374"/>
              <a:gd name="T30" fmla="*/ 1748 w 3740"/>
              <a:gd name="T31" fmla="*/ 3372 h 3374"/>
              <a:gd name="T32" fmla="*/ 874 w 3740"/>
              <a:gd name="T33" fmla="*/ 2498 h 3374"/>
              <a:gd name="T34" fmla="*/ 0 w 3740"/>
              <a:gd name="T35" fmla="*/ 3372 h 3374"/>
              <a:gd name="T36" fmla="*/ 2906 w 3740"/>
              <a:gd name="T37" fmla="*/ 1734 h 3374"/>
              <a:gd name="T38" fmla="*/ 2123 w 3740"/>
              <a:gd name="T39" fmla="*/ 1249 h 3374"/>
              <a:gd name="T40" fmla="*/ 1453 w 3740"/>
              <a:gd name="T41" fmla="*/ 1561 h 3374"/>
              <a:gd name="T42" fmla="*/ 3740 w 3740"/>
              <a:gd name="T43" fmla="*/ 3374 h 3374"/>
              <a:gd name="T44" fmla="*/ 3740 w 3740"/>
              <a:gd name="T45" fmla="*/ 3351 h 3374"/>
              <a:gd name="T46" fmla="*/ 2997 w 3740"/>
              <a:gd name="T47" fmla="*/ 2725 h 3374"/>
              <a:gd name="T48" fmla="*/ 2253 w 3740"/>
              <a:gd name="T49" fmla="*/ 3351 h 3374"/>
              <a:gd name="T50" fmla="*/ 2253 w 3740"/>
              <a:gd name="T51" fmla="*/ 3374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40" h="3374">
                <a:moveTo>
                  <a:pt x="1498" y="1874"/>
                </a:moveTo>
                <a:cubicBezTo>
                  <a:pt x="1498" y="2218"/>
                  <a:pt x="1219" y="2498"/>
                  <a:pt x="874" y="2498"/>
                </a:cubicBezTo>
                <a:cubicBezTo>
                  <a:pt x="529" y="2498"/>
                  <a:pt x="250" y="2218"/>
                  <a:pt x="250" y="1874"/>
                </a:cubicBezTo>
                <a:cubicBezTo>
                  <a:pt x="250" y="1529"/>
                  <a:pt x="529" y="1249"/>
                  <a:pt x="874" y="1249"/>
                </a:cubicBezTo>
                <a:cubicBezTo>
                  <a:pt x="1219" y="1249"/>
                  <a:pt x="1498" y="1529"/>
                  <a:pt x="1498" y="1874"/>
                </a:cubicBezTo>
                <a:close/>
                <a:moveTo>
                  <a:pt x="2123" y="0"/>
                </a:moveTo>
                <a:cubicBezTo>
                  <a:pt x="1778" y="0"/>
                  <a:pt x="1498" y="280"/>
                  <a:pt x="1498" y="625"/>
                </a:cubicBezTo>
                <a:cubicBezTo>
                  <a:pt x="1498" y="970"/>
                  <a:pt x="1778" y="1249"/>
                  <a:pt x="2123" y="1249"/>
                </a:cubicBezTo>
                <a:cubicBezTo>
                  <a:pt x="2468" y="1249"/>
                  <a:pt x="2747" y="970"/>
                  <a:pt x="2747" y="625"/>
                </a:cubicBezTo>
                <a:cubicBezTo>
                  <a:pt x="2747" y="280"/>
                  <a:pt x="2468" y="0"/>
                  <a:pt x="2123" y="0"/>
                </a:cubicBezTo>
                <a:close/>
                <a:moveTo>
                  <a:pt x="2997" y="1726"/>
                </a:moveTo>
                <a:cubicBezTo>
                  <a:pt x="2721" y="1726"/>
                  <a:pt x="2497" y="1950"/>
                  <a:pt x="2497" y="2225"/>
                </a:cubicBezTo>
                <a:cubicBezTo>
                  <a:pt x="2497" y="2501"/>
                  <a:pt x="2721" y="2725"/>
                  <a:pt x="2997" y="2725"/>
                </a:cubicBezTo>
                <a:cubicBezTo>
                  <a:pt x="3273" y="2725"/>
                  <a:pt x="3496" y="2501"/>
                  <a:pt x="3496" y="2225"/>
                </a:cubicBezTo>
                <a:cubicBezTo>
                  <a:pt x="3496" y="1950"/>
                  <a:pt x="3273" y="1726"/>
                  <a:pt x="2997" y="1726"/>
                </a:cubicBezTo>
                <a:close/>
                <a:moveTo>
                  <a:pt x="1748" y="3372"/>
                </a:moveTo>
                <a:cubicBezTo>
                  <a:pt x="1748" y="2889"/>
                  <a:pt x="1357" y="2498"/>
                  <a:pt x="874" y="2498"/>
                </a:cubicBezTo>
                <a:cubicBezTo>
                  <a:pt x="391" y="2498"/>
                  <a:pt x="0" y="2889"/>
                  <a:pt x="0" y="3372"/>
                </a:cubicBezTo>
                <a:moveTo>
                  <a:pt x="2906" y="1734"/>
                </a:moveTo>
                <a:cubicBezTo>
                  <a:pt x="2763" y="1447"/>
                  <a:pt x="2466" y="1249"/>
                  <a:pt x="2123" y="1249"/>
                </a:cubicBezTo>
                <a:cubicBezTo>
                  <a:pt x="1854" y="1249"/>
                  <a:pt x="1614" y="1370"/>
                  <a:pt x="1453" y="1561"/>
                </a:cubicBezTo>
                <a:moveTo>
                  <a:pt x="3740" y="3374"/>
                </a:moveTo>
                <a:cubicBezTo>
                  <a:pt x="3740" y="3351"/>
                  <a:pt x="3740" y="3351"/>
                  <a:pt x="3740" y="3351"/>
                </a:cubicBezTo>
                <a:cubicBezTo>
                  <a:pt x="3680" y="2996"/>
                  <a:pt x="3370" y="2725"/>
                  <a:pt x="2997" y="2725"/>
                </a:cubicBezTo>
                <a:cubicBezTo>
                  <a:pt x="2624" y="2725"/>
                  <a:pt x="2314" y="2995"/>
                  <a:pt x="2253" y="3351"/>
                </a:cubicBezTo>
                <a:cubicBezTo>
                  <a:pt x="2253" y="3374"/>
                  <a:pt x="2253" y="3374"/>
                  <a:pt x="2253" y="3374"/>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9ED295DE-93D6-482D-ABE3-CAE696797328}"/>
              </a:ext>
            </a:extLst>
          </p:cNvPr>
          <p:cNvSpPr/>
          <p:nvPr/>
        </p:nvSpPr>
        <p:spPr bwMode="auto">
          <a:xfrm>
            <a:off x="7887090" y="1479461"/>
            <a:ext cx="542848" cy="556301"/>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31" name="PC1_E977" title="Icon of a desktop PC">
            <a:extLst>
              <a:ext uri="{FF2B5EF4-FFF2-40B4-BE49-F238E27FC236}">
                <a16:creationId xmlns:a16="http://schemas.microsoft.com/office/drawing/2014/main" id="{050A2CF0-F2AF-443E-80DD-C536AECE7C74}"/>
              </a:ext>
            </a:extLst>
          </p:cNvPr>
          <p:cNvSpPr>
            <a:spLocks noChangeAspect="1" noEditPoints="1"/>
          </p:cNvSpPr>
          <p:nvPr/>
        </p:nvSpPr>
        <p:spPr bwMode="auto">
          <a:xfrm>
            <a:off x="8002060" y="1616030"/>
            <a:ext cx="332189" cy="272445"/>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cxnSp>
        <p:nvCxnSpPr>
          <p:cNvPr id="32" name="Connector: Elbow 31">
            <a:extLst>
              <a:ext uri="{FF2B5EF4-FFF2-40B4-BE49-F238E27FC236}">
                <a16:creationId xmlns:a16="http://schemas.microsoft.com/office/drawing/2014/main" id="{D38BF0EF-8BEB-430E-A473-23F9582BC773}"/>
              </a:ext>
            </a:extLst>
          </p:cNvPr>
          <p:cNvCxnSpPr>
            <a:cxnSpLocks/>
            <a:endCxn id="21" idx="11"/>
          </p:cNvCxnSpPr>
          <p:nvPr/>
        </p:nvCxnSpPr>
        <p:spPr>
          <a:xfrm rot="16200000" flipH="1">
            <a:off x="8101411" y="2090849"/>
            <a:ext cx="714512" cy="57449"/>
          </a:xfrm>
          <a:prstGeom prst="bentConnector4">
            <a:avLst>
              <a:gd name="adj1" fmla="val 101"/>
              <a:gd name="adj2" fmla="val 529763"/>
            </a:avLst>
          </a:pr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3" name="cloud" title="Icon of a cloud">
            <a:extLst>
              <a:ext uri="{FF2B5EF4-FFF2-40B4-BE49-F238E27FC236}">
                <a16:creationId xmlns:a16="http://schemas.microsoft.com/office/drawing/2014/main" id="{5A53299C-031E-4653-98B2-488C30073764}"/>
              </a:ext>
            </a:extLst>
          </p:cNvPr>
          <p:cNvSpPr>
            <a:spLocks noChangeAspect="1"/>
          </p:cNvSpPr>
          <p:nvPr/>
        </p:nvSpPr>
        <p:spPr bwMode="auto">
          <a:xfrm>
            <a:off x="11157419" y="1822989"/>
            <a:ext cx="372797" cy="208328"/>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endParaRPr lang="en-US" sz="1568"/>
          </a:p>
        </p:txBody>
      </p:sp>
      <p:cxnSp>
        <p:nvCxnSpPr>
          <p:cNvPr id="35" name="Straight Arrow Connector 34">
            <a:extLst>
              <a:ext uri="{FF2B5EF4-FFF2-40B4-BE49-F238E27FC236}">
                <a16:creationId xmlns:a16="http://schemas.microsoft.com/office/drawing/2014/main" id="{17856B34-0726-4336-A142-EA4CC7279FC6}"/>
              </a:ext>
            </a:extLst>
          </p:cNvPr>
          <p:cNvCxnSpPr>
            <a:cxnSpLocks/>
          </p:cNvCxnSpPr>
          <p:nvPr/>
        </p:nvCxnSpPr>
        <p:spPr>
          <a:xfrm flipV="1">
            <a:off x="11330044" y="2059572"/>
            <a:ext cx="0" cy="199483"/>
          </a:xfrm>
          <a:prstGeom prst="straightConnector1">
            <a:avLst/>
          </a:prstGeom>
          <a:ln w="28575">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FD25F49A-F2CB-4CE1-AC32-A1761FC39B41}"/>
              </a:ext>
            </a:extLst>
          </p:cNvPr>
          <p:cNvSpPr/>
          <p:nvPr/>
        </p:nvSpPr>
        <p:spPr bwMode="auto">
          <a:xfrm>
            <a:off x="11179544" y="2225670"/>
            <a:ext cx="294350" cy="29435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38" name="cloud" title="Icon of a cloud">
            <a:extLst>
              <a:ext uri="{FF2B5EF4-FFF2-40B4-BE49-F238E27FC236}">
                <a16:creationId xmlns:a16="http://schemas.microsoft.com/office/drawing/2014/main" id="{10889D17-8459-4334-8D6D-D11E9A34DD10}"/>
              </a:ext>
            </a:extLst>
          </p:cNvPr>
          <p:cNvSpPr>
            <a:spLocks noChangeAspect="1"/>
          </p:cNvSpPr>
          <p:nvPr/>
        </p:nvSpPr>
        <p:spPr bwMode="auto">
          <a:xfrm>
            <a:off x="11162662" y="2697698"/>
            <a:ext cx="372797" cy="208328"/>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endParaRPr lang="en-US" sz="1568"/>
          </a:p>
        </p:txBody>
      </p:sp>
      <p:sp>
        <p:nvSpPr>
          <p:cNvPr id="39" name="Oval 38">
            <a:extLst>
              <a:ext uri="{FF2B5EF4-FFF2-40B4-BE49-F238E27FC236}">
                <a16:creationId xmlns:a16="http://schemas.microsoft.com/office/drawing/2014/main" id="{D29B19A6-B37C-45C2-81B1-540896C35CE7}"/>
              </a:ext>
            </a:extLst>
          </p:cNvPr>
          <p:cNvSpPr/>
          <p:nvPr/>
        </p:nvSpPr>
        <p:spPr bwMode="auto">
          <a:xfrm>
            <a:off x="10102477" y="2192035"/>
            <a:ext cx="295325" cy="32514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0" name="Oval 39">
            <a:extLst>
              <a:ext uri="{FF2B5EF4-FFF2-40B4-BE49-F238E27FC236}">
                <a16:creationId xmlns:a16="http://schemas.microsoft.com/office/drawing/2014/main" id="{883ACF0A-2516-4282-AF30-181B334C5783}"/>
              </a:ext>
            </a:extLst>
          </p:cNvPr>
          <p:cNvSpPr/>
          <p:nvPr/>
        </p:nvSpPr>
        <p:spPr bwMode="auto">
          <a:xfrm>
            <a:off x="10411833" y="2192035"/>
            <a:ext cx="295325" cy="32514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a:extLst>
              <a:ext uri="{FF2B5EF4-FFF2-40B4-BE49-F238E27FC236}">
                <a16:creationId xmlns:a16="http://schemas.microsoft.com/office/drawing/2014/main" id="{DDA3FCDC-8C58-4BD9-BD85-6F19A653D872}"/>
              </a:ext>
            </a:extLst>
          </p:cNvPr>
          <p:cNvSpPr/>
          <p:nvPr/>
        </p:nvSpPr>
        <p:spPr bwMode="auto">
          <a:xfrm>
            <a:off x="10712992" y="2195210"/>
            <a:ext cx="295325" cy="32514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2" name="TextBox 41">
            <a:extLst>
              <a:ext uri="{FF2B5EF4-FFF2-40B4-BE49-F238E27FC236}">
                <a16:creationId xmlns:a16="http://schemas.microsoft.com/office/drawing/2014/main" id="{0E96ECDE-2B6E-46EF-B105-731408E721E3}"/>
              </a:ext>
            </a:extLst>
          </p:cNvPr>
          <p:cNvSpPr txBox="1"/>
          <p:nvPr/>
        </p:nvSpPr>
        <p:spPr>
          <a:xfrm>
            <a:off x="10389006" y="2211914"/>
            <a:ext cx="340621" cy="276999"/>
          </a:xfrm>
          <a:prstGeom prst="rect">
            <a:avLst/>
          </a:prstGeom>
          <a:noFill/>
        </p:spPr>
        <p:txBody>
          <a:bodyPr wrap="square" lIns="0" tIns="0" rIns="0" bIns="0" rtlCol="0">
            <a:spAutoFit/>
          </a:bodyPr>
          <a:lstStyle/>
          <a:p>
            <a:pPr algn="ctr"/>
            <a:r>
              <a:rPr lang="en-US" sz="900" b="1">
                <a:solidFill>
                  <a:schemeClr val="bg1"/>
                </a:solidFill>
              </a:rPr>
              <a:t>SSL</a:t>
            </a:r>
            <a:br>
              <a:rPr lang="en-US" sz="900" b="1">
                <a:solidFill>
                  <a:schemeClr val="bg1"/>
                </a:solidFill>
              </a:rPr>
            </a:br>
            <a:r>
              <a:rPr lang="en-US" sz="900" b="1">
                <a:solidFill>
                  <a:schemeClr val="bg1"/>
                </a:solidFill>
              </a:rPr>
              <a:t>B&amp;I</a:t>
            </a:r>
          </a:p>
        </p:txBody>
      </p:sp>
      <p:sp>
        <p:nvSpPr>
          <p:cNvPr id="43" name="Arc 42">
            <a:extLst>
              <a:ext uri="{FF2B5EF4-FFF2-40B4-BE49-F238E27FC236}">
                <a16:creationId xmlns:a16="http://schemas.microsoft.com/office/drawing/2014/main" id="{2CB1760A-AAE9-4674-9287-6F1875BDFF59}"/>
              </a:ext>
            </a:extLst>
          </p:cNvPr>
          <p:cNvSpPr/>
          <p:nvPr/>
        </p:nvSpPr>
        <p:spPr>
          <a:xfrm>
            <a:off x="9827888" y="2045292"/>
            <a:ext cx="1391588" cy="496525"/>
          </a:xfrm>
          <a:prstGeom prst="arc">
            <a:avLst>
              <a:gd name="adj1" fmla="val 11069597"/>
              <a:gd name="adj2" fmla="val 21566209"/>
            </a:avLst>
          </a:prstGeom>
          <a:ln w="28575">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Connector: Elbow 43">
            <a:extLst>
              <a:ext uri="{FF2B5EF4-FFF2-40B4-BE49-F238E27FC236}">
                <a16:creationId xmlns:a16="http://schemas.microsoft.com/office/drawing/2014/main" id="{6D8AB871-119F-49E5-A090-35B3FEC47BAE}"/>
              </a:ext>
            </a:extLst>
          </p:cNvPr>
          <p:cNvCxnSpPr>
            <a:cxnSpLocks/>
            <a:endCxn id="38" idx="8"/>
          </p:cNvCxnSpPr>
          <p:nvPr/>
        </p:nvCxnSpPr>
        <p:spPr>
          <a:xfrm>
            <a:off x="9833936" y="2356333"/>
            <a:ext cx="1528130" cy="341365"/>
          </a:xfrm>
          <a:prstGeom prst="bentConnector3">
            <a:avLst>
              <a:gd name="adj1" fmla="val 99695"/>
            </a:avLst>
          </a:pr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5" name="network_3" title="Icon of a server connected to a network">
            <a:extLst>
              <a:ext uri="{FF2B5EF4-FFF2-40B4-BE49-F238E27FC236}">
                <a16:creationId xmlns:a16="http://schemas.microsoft.com/office/drawing/2014/main" id="{A917986D-E573-4C07-B1F1-FF16F8449A39}"/>
              </a:ext>
            </a:extLst>
          </p:cNvPr>
          <p:cNvSpPr>
            <a:spLocks noChangeAspect="1" noEditPoints="1"/>
          </p:cNvSpPr>
          <p:nvPr/>
        </p:nvSpPr>
        <p:spPr bwMode="auto">
          <a:xfrm>
            <a:off x="10143224" y="2251313"/>
            <a:ext cx="213259" cy="221306"/>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noFill/>
          <a:ln w="12700" cap="flat">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endParaRPr lang="en-US" sz="1730"/>
          </a:p>
        </p:txBody>
      </p:sp>
      <p:sp>
        <p:nvSpPr>
          <p:cNvPr id="46" name="magnify" title="Icon of a magnifying glass">
            <a:extLst>
              <a:ext uri="{FF2B5EF4-FFF2-40B4-BE49-F238E27FC236}">
                <a16:creationId xmlns:a16="http://schemas.microsoft.com/office/drawing/2014/main" id="{60B0F279-A9B3-4AA6-95BD-0D1011068EF1}"/>
              </a:ext>
            </a:extLst>
          </p:cNvPr>
          <p:cNvSpPr>
            <a:spLocks noChangeAspect="1" noEditPoints="1"/>
          </p:cNvSpPr>
          <p:nvPr/>
        </p:nvSpPr>
        <p:spPr bwMode="auto">
          <a:xfrm flipH="1">
            <a:off x="10777880" y="2267228"/>
            <a:ext cx="153240" cy="150313"/>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plug" title="Icon of a power plug showing an A to B connection">
            <a:extLst>
              <a:ext uri="{FF2B5EF4-FFF2-40B4-BE49-F238E27FC236}">
                <a16:creationId xmlns:a16="http://schemas.microsoft.com/office/drawing/2014/main" id="{2B2D85F0-9982-4567-94CD-A953C514FC31}"/>
              </a:ext>
            </a:extLst>
          </p:cNvPr>
          <p:cNvSpPr>
            <a:spLocks noChangeAspect="1" noEditPoints="1"/>
          </p:cNvSpPr>
          <p:nvPr/>
        </p:nvSpPr>
        <p:spPr bwMode="auto">
          <a:xfrm>
            <a:off x="11247189" y="2270237"/>
            <a:ext cx="173679" cy="195192"/>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952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sp>
        <p:nvSpPr>
          <p:cNvPr id="48" name="Oval 47">
            <a:extLst>
              <a:ext uri="{FF2B5EF4-FFF2-40B4-BE49-F238E27FC236}">
                <a16:creationId xmlns:a16="http://schemas.microsoft.com/office/drawing/2014/main" id="{91FE2B9E-F50B-498F-B2E6-7F9B686BA3FD}"/>
              </a:ext>
            </a:extLst>
          </p:cNvPr>
          <p:cNvSpPr/>
          <p:nvPr/>
        </p:nvSpPr>
        <p:spPr bwMode="auto">
          <a:xfrm>
            <a:off x="9462580" y="2164147"/>
            <a:ext cx="425549" cy="42554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9" name="Family_EBDA" title="Icon of a family of people">
            <a:extLst>
              <a:ext uri="{FF2B5EF4-FFF2-40B4-BE49-F238E27FC236}">
                <a16:creationId xmlns:a16="http://schemas.microsoft.com/office/drawing/2014/main" id="{4B06E44A-9992-4E91-B56C-28A96C4DE25F}"/>
              </a:ext>
            </a:extLst>
          </p:cNvPr>
          <p:cNvSpPr>
            <a:spLocks noChangeAspect="1" noEditPoints="1"/>
          </p:cNvSpPr>
          <p:nvPr/>
        </p:nvSpPr>
        <p:spPr bwMode="auto">
          <a:xfrm>
            <a:off x="9544870" y="2241676"/>
            <a:ext cx="262004" cy="236433"/>
          </a:xfrm>
          <a:custGeom>
            <a:avLst/>
            <a:gdLst>
              <a:gd name="T0" fmla="*/ 1498 w 3740"/>
              <a:gd name="T1" fmla="*/ 1874 h 3374"/>
              <a:gd name="T2" fmla="*/ 874 w 3740"/>
              <a:gd name="T3" fmla="*/ 2498 h 3374"/>
              <a:gd name="T4" fmla="*/ 250 w 3740"/>
              <a:gd name="T5" fmla="*/ 1874 h 3374"/>
              <a:gd name="T6" fmla="*/ 874 w 3740"/>
              <a:gd name="T7" fmla="*/ 1249 h 3374"/>
              <a:gd name="T8" fmla="*/ 1498 w 3740"/>
              <a:gd name="T9" fmla="*/ 1874 h 3374"/>
              <a:gd name="T10" fmla="*/ 2123 w 3740"/>
              <a:gd name="T11" fmla="*/ 0 h 3374"/>
              <a:gd name="T12" fmla="*/ 1498 w 3740"/>
              <a:gd name="T13" fmla="*/ 625 h 3374"/>
              <a:gd name="T14" fmla="*/ 2123 w 3740"/>
              <a:gd name="T15" fmla="*/ 1249 h 3374"/>
              <a:gd name="T16" fmla="*/ 2747 w 3740"/>
              <a:gd name="T17" fmla="*/ 625 h 3374"/>
              <a:gd name="T18" fmla="*/ 2123 w 3740"/>
              <a:gd name="T19" fmla="*/ 0 h 3374"/>
              <a:gd name="T20" fmla="*/ 2997 w 3740"/>
              <a:gd name="T21" fmla="*/ 1726 h 3374"/>
              <a:gd name="T22" fmla="*/ 2497 w 3740"/>
              <a:gd name="T23" fmla="*/ 2225 h 3374"/>
              <a:gd name="T24" fmla="*/ 2997 w 3740"/>
              <a:gd name="T25" fmla="*/ 2725 h 3374"/>
              <a:gd name="T26" fmla="*/ 3496 w 3740"/>
              <a:gd name="T27" fmla="*/ 2225 h 3374"/>
              <a:gd name="T28" fmla="*/ 2997 w 3740"/>
              <a:gd name="T29" fmla="*/ 1726 h 3374"/>
              <a:gd name="T30" fmla="*/ 1748 w 3740"/>
              <a:gd name="T31" fmla="*/ 3372 h 3374"/>
              <a:gd name="T32" fmla="*/ 874 w 3740"/>
              <a:gd name="T33" fmla="*/ 2498 h 3374"/>
              <a:gd name="T34" fmla="*/ 0 w 3740"/>
              <a:gd name="T35" fmla="*/ 3372 h 3374"/>
              <a:gd name="T36" fmla="*/ 2906 w 3740"/>
              <a:gd name="T37" fmla="*/ 1734 h 3374"/>
              <a:gd name="T38" fmla="*/ 2123 w 3740"/>
              <a:gd name="T39" fmla="*/ 1249 h 3374"/>
              <a:gd name="T40" fmla="*/ 1453 w 3740"/>
              <a:gd name="T41" fmla="*/ 1561 h 3374"/>
              <a:gd name="T42" fmla="*/ 3740 w 3740"/>
              <a:gd name="T43" fmla="*/ 3374 h 3374"/>
              <a:gd name="T44" fmla="*/ 3740 w 3740"/>
              <a:gd name="T45" fmla="*/ 3351 h 3374"/>
              <a:gd name="T46" fmla="*/ 2997 w 3740"/>
              <a:gd name="T47" fmla="*/ 2725 h 3374"/>
              <a:gd name="T48" fmla="*/ 2253 w 3740"/>
              <a:gd name="T49" fmla="*/ 3351 h 3374"/>
              <a:gd name="T50" fmla="*/ 2253 w 3740"/>
              <a:gd name="T51" fmla="*/ 3374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40" h="3374">
                <a:moveTo>
                  <a:pt x="1498" y="1874"/>
                </a:moveTo>
                <a:cubicBezTo>
                  <a:pt x="1498" y="2218"/>
                  <a:pt x="1219" y="2498"/>
                  <a:pt x="874" y="2498"/>
                </a:cubicBezTo>
                <a:cubicBezTo>
                  <a:pt x="529" y="2498"/>
                  <a:pt x="250" y="2218"/>
                  <a:pt x="250" y="1874"/>
                </a:cubicBezTo>
                <a:cubicBezTo>
                  <a:pt x="250" y="1529"/>
                  <a:pt x="529" y="1249"/>
                  <a:pt x="874" y="1249"/>
                </a:cubicBezTo>
                <a:cubicBezTo>
                  <a:pt x="1219" y="1249"/>
                  <a:pt x="1498" y="1529"/>
                  <a:pt x="1498" y="1874"/>
                </a:cubicBezTo>
                <a:close/>
                <a:moveTo>
                  <a:pt x="2123" y="0"/>
                </a:moveTo>
                <a:cubicBezTo>
                  <a:pt x="1778" y="0"/>
                  <a:pt x="1498" y="280"/>
                  <a:pt x="1498" y="625"/>
                </a:cubicBezTo>
                <a:cubicBezTo>
                  <a:pt x="1498" y="970"/>
                  <a:pt x="1778" y="1249"/>
                  <a:pt x="2123" y="1249"/>
                </a:cubicBezTo>
                <a:cubicBezTo>
                  <a:pt x="2468" y="1249"/>
                  <a:pt x="2747" y="970"/>
                  <a:pt x="2747" y="625"/>
                </a:cubicBezTo>
                <a:cubicBezTo>
                  <a:pt x="2747" y="280"/>
                  <a:pt x="2468" y="0"/>
                  <a:pt x="2123" y="0"/>
                </a:cubicBezTo>
                <a:close/>
                <a:moveTo>
                  <a:pt x="2997" y="1726"/>
                </a:moveTo>
                <a:cubicBezTo>
                  <a:pt x="2721" y="1726"/>
                  <a:pt x="2497" y="1950"/>
                  <a:pt x="2497" y="2225"/>
                </a:cubicBezTo>
                <a:cubicBezTo>
                  <a:pt x="2497" y="2501"/>
                  <a:pt x="2721" y="2725"/>
                  <a:pt x="2997" y="2725"/>
                </a:cubicBezTo>
                <a:cubicBezTo>
                  <a:pt x="3273" y="2725"/>
                  <a:pt x="3496" y="2501"/>
                  <a:pt x="3496" y="2225"/>
                </a:cubicBezTo>
                <a:cubicBezTo>
                  <a:pt x="3496" y="1950"/>
                  <a:pt x="3273" y="1726"/>
                  <a:pt x="2997" y="1726"/>
                </a:cubicBezTo>
                <a:close/>
                <a:moveTo>
                  <a:pt x="1748" y="3372"/>
                </a:moveTo>
                <a:cubicBezTo>
                  <a:pt x="1748" y="2889"/>
                  <a:pt x="1357" y="2498"/>
                  <a:pt x="874" y="2498"/>
                </a:cubicBezTo>
                <a:cubicBezTo>
                  <a:pt x="391" y="2498"/>
                  <a:pt x="0" y="2889"/>
                  <a:pt x="0" y="3372"/>
                </a:cubicBezTo>
                <a:moveTo>
                  <a:pt x="2906" y="1734"/>
                </a:moveTo>
                <a:cubicBezTo>
                  <a:pt x="2763" y="1447"/>
                  <a:pt x="2466" y="1249"/>
                  <a:pt x="2123" y="1249"/>
                </a:cubicBezTo>
                <a:cubicBezTo>
                  <a:pt x="1854" y="1249"/>
                  <a:pt x="1614" y="1370"/>
                  <a:pt x="1453" y="1561"/>
                </a:cubicBezTo>
                <a:moveTo>
                  <a:pt x="3740" y="3374"/>
                </a:moveTo>
                <a:cubicBezTo>
                  <a:pt x="3740" y="3351"/>
                  <a:pt x="3740" y="3351"/>
                  <a:pt x="3740" y="3351"/>
                </a:cubicBezTo>
                <a:cubicBezTo>
                  <a:pt x="3680" y="2996"/>
                  <a:pt x="3370" y="2725"/>
                  <a:pt x="2997" y="2725"/>
                </a:cubicBezTo>
                <a:cubicBezTo>
                  <a:pt x="2624" y="2725"/>
                  <a:pt x="2314" y="2995"/>
                  <a:pt x="2253" y="3351"/>
                </a:cubicBezTo>
                <a:cubicBezTo>
                  <a:pt x="2253" y="3374"/>
                  <a:pt x="2253" y="3374"/>
                  <a:pt x="2253" y="3374"/>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EBFB54E6-D349-40FC-AE8D-6A27D047EE49}"/>
              </a:ext>
            </a:extLst>
          </p:cNvPr>
          <p:cNvSpPr txBox="1"/>
          <p:nvPr/>
        </p:nvSpPr>
        <p:spPr>
          <a:xfrm>
            <a:off x="1382834" y="1538845"/>
            <a:ext cx="1950936" cy="323195"/>
          </a:xfrm>
          <a:prstGeom prst="rect">
            <a:avLst/>
          </a:prstGeom>
          <a:noFill/>
          <a:ln w="15875" cap="sq">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defPPr>
              <a:defRPr lang="en-US"/>
            </a:defPPr>
            <a:lvl1pPr>
              <a:defRPr sz="1600"/>
            </a:lvl1pPr>
          </a:lstStyle>
          <a:p>
            <a:pPr algn="ctr"/>
            <a:r>
              <a:rPr lang="en-US" sz="1000" dirty="0">
                <a:solidFill>
                  <a:srgbClr val="DC3C00"/>
                </a:solidFill>
              </a:rPr>
              <a:t>Microsoft 365 endpoints</a:t>
            </a:r>
          </a:p>
        </p:txBody>
      </p:sp>
      <p:sp>
        <p:nvSpPr>
          <p:cNvPr id="51" name="Freeform 13">
            <a:extLst>
              <a:ext uri="{FF2B5EF4-FFF2-40B4-BE49-F238E27FC236}">
                <a16:creationId xmlns:a16="http://schemas.microsoft.com/office/drawing/2014/main" id="{509CEAC9-172D-4ED2-B417-AA175872C48C}"/>
              </a:ext>
            </a:extLst>
          </p:cNvPr>
          <p:cNvSpPr>
            <a:spLocks noEditPoints="1"/>
          </p:cNvSpPr>
          <p:nvPr/>
        </p:nvSpPr>
        <p:spPr bwMode="auto">
          <a:xfrm>
            <a:off x="1434227" y="2074024"/>
            <a:ext cx="572914" cy="589724"/>
          </a:xfrm>
          <a:custGeom>
            <a:avLst/>
            <a:gdLst>
              <a:gd name="T0" fmla="*/ 567 w 567"/>
              <a:gd name="T1" fmla="*/ 283 h 566"/>
              <a:gd name="T2" fmla="*/ 561 w 567"/>
              <a:gd name="T3" fmla="*/ 336 h 566"/>
              <a:gd name="T4" fmla="*/ 546 w 567"/>
              <a:gd name="T5" fmla="*/ 387 h 566"/>
              <a:gd name="T6" fmla="*/ 522 w 567"/>
              <a:gd name="T7" fmla="*/ 434 h 566"/>
              <a:gd name="T8" fmla="*/ 489 w 567"/>
              <a:gd name="T9" fmla="*/ 476 h 566"/>
              <a:gd name="T10" fmla="*/ 449 w 567"/>
              <a:gd name="T11" fmla="*/ 511 h 566"/>
              <a:gd name="T12" fmla="*/ 404 w 567"/>
              <a:gd name="T13" fmla="*/ 539 h 566"/>
              <a:gd name="T14" fmla="*/ 365 w 567"/>
              <a:gd name="T15" fmla="*/ 554 h 566"/>
              <a:gd name="T16" fmla="*/ 301 w 567"/>
              <a:gd name="T17" fmla="*/ 565 h 566"/>
              <a:gd name="T18" fmla="*/ 283 w 567"/>
              <a:gd name="T19" fmla="*/ 566 h 566"/>
              <a:gd name="T20" fmla="*/ 196 w 567"/>
              <a:gd name="T21" fmla="*/ 552 h 566"/>
              <a:gd name="T22" fmla="*/ 164 w 567"/>
              <a:gd name="T23" fmla="*/ 540 h 566"/>
              <a:gd name="T24" fmla="*/ 103 w 567"/>
              <a:gd name="T25" fmla="*/ 501 h 566"/>
              <a:gd name="T26" fmla="*/ 97 w 567"/>
              <a:gd name="T27" fmla="*/ 497 h 566"/>
              <a:gd name="T28" fmla="*/ 65 w 567"/>
              <a:gd name="T29" fmla="*/ 464 h 566"/>
              <a:gd name="T30" fmla="*/ 36 w 567"/>
              <a:gd name="T31" fmla="*/ 419 h 566"/>
              <a:gd name="T32" fmla="*/ 14 w 567"/>
              <a:gd name="T33" fmla="*/ 371 h 566"/>
              <a:gd name="T34" fmla="*/ 2 w 567"/>
              <a:gd name="T35" fmla="*/ 319 h 566"/>
              <a:gd name="T36" fmla="*/ 1 w 567"/>
              <a:gd name="T37" fmla="*/ 266 h 566"/>
              <a:gd name="T38" fmla="*/ 9 w 567"/>
              <a:gd name="T39" fmla="*/ 213 h 566"/>
              <a:gd name="T40" fmla="*/ 26 w 567"/>
              <a:gd name="T41" fmla="*/ 163 h 566"/>
              <a:gd name="T42" fmla="*/ 54 w 567"/>
              <a:gd name="T43" fmla="*/ 117 h 566"/>
              <a:gd name="T44" fmla="*/ 69 w 567"/>
              <a:gd name="T45" fmla="*/ 97 h 566"/>
              <a:gd name="T46" fmla="*/ 131 w 567"/>
              <a:gd name="T47" fmla="*/ 44 h 566"/>
              <a:gd name="T48" fmla="*/ 164 w 567"/>
              <a:gd name="T49" fmla="*/ 26 h 566"/>
              <a:gd name="T50" fmla="*/ 229 w 567"/>
              <a:gd name="T51" fmla="*/ 5 h 566"/>
              <a:gd name="T52" fmla="*/ 241 w 567"/>
              <a:gd name="T53" fmla="*/ 3 h 566"/>
              <a:gd name="T54" fmla="*/ 335 w 567"/>
              <a:gd name="T55" fmla="*/ 5 h 566"/>
              <a:gd name="T56" fmla="*/ 365 w 567"/>
              <a:gd name="T57" fmla="*/ 11 h 566"/>
              <a:gd name="T58" fmla="*/ 434 w 567"/>
              <a:gd name="T59" fmla="*/ 43 h 566"/>
              <a:gd name="T60" fmla="*/ 437 w 567"/>
              <a:gd name="T61" fmla="*/ 45 h 566"/>
              <a:gd name="T62" fmla="*/ 476 w 567"/>
              <a:gd name="T63" fmla="*/ 76 h 566"/>
              <a:gd name="T64" fmla="*/ 511 w 567"/>
              <a:gd name="T65" fmla="*/ 116 h 566"/>
              <a:gd name="T66" fmla="*/ 539 w 567"/>
              <a:gd name="T67" fmla="*/ 161 h 566"/>
              <a:gd name="T68" fmla="*/ 557 w 567"/>
              <a:gd name="T69" fmla="*/ 211 h 566"/>
              <a:gd name="T70" fmla="*/ 565 w 567"/>
              <a:gd name="T71" fmla="*/ 2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566">
                <a:moveTo>
                  <a:pt x="567" y="283"/>
                </a:moveTo>
                <a:lnTo>
                  <a:pt x="567" y="283"/>
                </a:lnTo>
                <a:lnTo>
                  <a:pt x="563" y="325"/>
                </a:lnTo>
                <a:lnTo>
                  <a:pt x="561" y="336"/>
                </a:lnTo>
                <a:moveTo>
                  <a:pt x="546" y="387"/>
                </a:moveTo>
                <a:lnTo>
                  <a:pt x="546" y="387"/>
                </a:lnTo>
                <a:lnTo>
                  <a:pt x="540" y="402"/>
                </a:lnTo>
                <a:lnTo>
                  <a:pt x="522" y="434"/>
                </a:lnTo>
                <a:moveTo>
                  <a:pt x="489" y="476"/>
                </a:moveTo>
                <a:lnTo>
                  <a:pt x="489" y="476"/>
                </a:lnTo>
                <a:lnTo>
                  <a:pt x="469" y="497"/>
                </a:lnTo>
                <a:lnTo>
                  <a:pt x="449" y="511"/>
                </a:lnTo>
                <a:moveTo>
                  <a:pt x="404" y="539"/>
                </a:moveTo>
                <a:lnTo>
                  <a:pt x="404" y="539"/>
                </a:lnTo>
                <a:lnTo>
                  <a:pt x="403" y="540"/>
                </a:lnTo>
                <a:lnTo>
                  <a:pt x="365" y="554"/>
                </a:lnTo>
                <a:lnTo>
                  <a:pt x="354" y="557"/>
                </a:lnTo>
                <a:moveTo>
                  <a:pt x="301" y="565"/>
                </a:moveTo>
                <a:lnTo>
                  <a:pt x="301" y="565"/>
                </a:lnTo>
                <a:lnTo>
                  <a:pt x="283" y="566"/>
                </a:lnTo>
                <a:lnTo>
                  <a:pt x="248" y="564"/>
                </a:lnTo>
                <a:moveTo>
                  <a:pt x="196" y="552"/>
                </a:moveTo>
                <a:lnTo>
                  <a:pt x="196" y="552"/>
                </a:lnTo>
                <a:lnTo>
                  <a:pt x="164" y="540"/>
                </a:lnTo>
                <a:lnTo>
                  <a:pt x="147" y="531"/>
                </a:lnTo>
                <a:moveTo>
                  <a:pt x="103" y="501"/>
                </a:moveTo>
                <a:lnTo>
                  <a:pt x="103" y="501"/>
                </a:lnTo>
                <a:lnTo>
                  <a:pt x="97" y="497"/>
                </a:lnTo>
                <a:lnTo>
                  <a:pt x="69" y="469"/>
                </a:lnTo>
                <a:lnTo>
                  <a:pt x="65" y="464"/>
                </a:lnTo>
                <a:moveTo>
                  <a:pt x="36" y="419"/>
                </a:moveTo>
                <a:lnTo>
                  <a:pt x="36" y="419"/>
                </a:lnTo>
                <a:lnTo>
                  <a:pt x="26" y="402"/>
                </a:lnTo>
                <a:lnTo>
                  <a:pt x="14" y="371"/>
                </a:lnTo>
                <a:moveTo>
                  <a:pt x="2" y="319"/>
                </a:moveTo>
                <a:lnTo>
                  <a:pt x="2" y="319"/>
                </a:lnTo>
                <a:lnTo>
                  <a:pt x="0" y="283"/>
                </a:lnTo>
                <a:lnTo>
                  <a:pt x="1" y="266"/>
                </a:lnTo>
                <a:moveTo>
                  <a:pt x="9" y="213"/>
                </a:moveTo>
                <a:lnTo>
                  <a:pt x="9" y="213"/>
                </a:lnTo>
                <a:lnTo>
                  <a:pt x="12" y="201"/>
                </a:lnTo>
                <a:lnTo>
                  <a:pt x="26" y="163"/>
                </a:lnTo>
                <a:lnTo>
                  <a:pt x="26" y="163"/>
                </a:lnTo>
                <a:moveTo>
                  <a:pt x="54" y="117"/>
                </a:moveTo>
                <a:lnTo>
                  <a:pt x="54" y="117"/>
                </a:lnTo>
                <a:lnTo>
                  <a:pt x="69" y="97"/>
                </a:lnTo>
                <a:lnTo>
                  <a:pt x="89" y="77"/>
                </a:lnTo>
                <a:moveTo>
                  <a:pt x="131" y="44"/>
                </a:moveTo>
                <a:lnTo>
                  <a:pt x="131" y="44"/>
                </a:lnTo>
                <a:lnTo>
                  <a:pt x="164" y="26"/>
                </a:lnTo>
                <a:lnTo>
                  <a:pt x="178" y="20"/>
                </a:lnTo>
                <a:moveTo>
                  <a:pt x="229" y="5"/>
                </a:moveTo>
                <a:lnTo>
                  <a:pt x="229" y="5"/>
                </a:lnTo>
                <a:lnTo>
                  <a:pt x="241" y="3"/>
                </a:lnTo>
                <a:lnTo>
                  <a:pt x="282" y="0"/>
                </a:lnTo>
                <a:moveTo>
                  <a:pt x="335" y="5"/>
                </a:moveTo>
                <a:lnTo>
                  <a:pt x="335" y="5"/>
                </a:lnTo>
                <a:lnTo>
                  <a:pt x="365" y="11"/>
                </a:lnTo>
                <a:lnTo>
                  <a:pt x="386" y="20"/>
                </a:lnTo>
                <a:moveTo>
                  <a:pt x="434" y="43"/>
                </a:moveTo>
                <a:lnTo>
                  <a:pt x="434" y="43"/>
                </a:lnTo>
                <a:lnTo>
                  <a:pt x="437" y="45"/>
                </a:lnTo>
                <a:lnTo>
                  <a:pt x="469" y="69"/>
                </a:lnTo>
                <a:lnTo>
                  <a:pt x="476" y="76"/>
                </a:lnTo>
                <a:moveTo>
                  <a:pt x="511" y="116"/>
                </a:moveTo>
                <a:lnTo>
                  <a:pt x="511" y="116"/>
                </a:lnTo>
                <a:lnTo>
                  <a:pt x="521" y="129"/>
                </a:lnTo>
                <a:lnTo>
                  <a:pt x="539" y="161"/>
                </a:lnTo>
                <a:moveTo>
                  <a:pt x="557" y="211"/>
                </a:moveTo>
                <a:lnTo>
                  <a:pt x="557" y="211"/>
                </a:lnTo>
                <a:lnTo>
                  <a:pt x="563" y="241"/>
                </a:lnTo>
                <a:lnTo>
                  <a:pt x="565" y="264"/>
                </a:lnTo>
              </a:path>
            </a:pathLst>
          </a:custGeom>
          <a:noFill/>
          <a:ln w="17463" cap="flat">
            <a:solidFill>
              <a:srgbClr val="DC3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2" name="Group 51">
            <a:extLst>
              <a:ext uri="{FF2B5EF4-FFF2-40B4-BE49-F238E27FC236}">
                <a16:creationId xmlns:a16="http://schemas.microsoft.com/office/drawing/2014/main" id="{7D75FA48-8F3E-4A51-B28C-5C7174957736}"/>
              </a:ext>
            </a:extLst>
          </p:cNvPr>
          <p:cNvGrpSpPr/>
          <p:nvPr/>
        </p:nvGrpSpPr>
        <p:grpSpPr>
          <a:xfrm>
            <a:off x="1496938" y="2142270"/>
            <a:ext cx="447488" cy="453230"/>
            <a:chOff x="7036846" y="5629077"/>
            <a:chExt cx="367041" cy="371751"/>
          </a:xfrm>
        </p:grpSpPr>
        <p:sp>
          <p:nvSpPr>
            <p:cNvPr id="53" name="Oval 52">
              <a:extLst>
                <a:ext uri="{FF2B5EF4-FFF2-40B4-BE49-F238E27FC236}">
                  <a16:creationId xmlns:a16="http://schemas.microsoft.com/office/drawing/2014/main" id="{C8C9400E-3F3D-4FFF-9828-7AFA34308FCA}"/>
                </a:ext>
              </a:extLst>
            </p:cNvPr>
            <p:cNvSpPr/>
            <p:nvPr/>
          </p:nvSpPr>
          <p:spPr bwMode="auto">
            <a:xfrm>
              <a:off x="7036846" y="5629077"/>
              <a:ext cx="367041" cy="371751"/>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54" name="plug" title="Icon of a power plug showing an A to B connection">
              <a:extLst>
                <a:ext uri="{FF2B5EF4-FFF2-40B4-BE49-F238E27FC236}">
                  <a16:creationId xmlns:a16="http://schemas.microsoft.com/office/drawing/2014/main" id="{7806A21E-8372-4224-8A88-A8F128A14A11}"/>
                </a:ext>
              </a:extLst>
            </p:cNvPr>
            <p:cNvSpPr>
              <a:spLocks noChangeAspect="1" noEditPoints="1"/>
            </p:cNvSpPr>
            <p:nvPr/>
          </p:nvSpPr>
          <p:spPr bwMode="auto">
            <a:xfrm>
              <a:off x="7087260" y="5657624"/>
              <a:ext cx="266212" cy="299188"/>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sp>
        <p:nvSpPr>
          <p:cNvPr id="55" name="TextBox 54">
            <a:extLst>
              <a:ext uri="{FF2B5EF4-FFF2-40B4-BE49-F238E27FC236}">
                <a16:creationId xmlns:a16="http://schemas.microsoft.com/office/drawing/2014/main" id="{5C0E98E5-67A3-4E94-81E6-BF4F5B353AFE}"/>
              </a:ext>
            </a:extLst>
          </p:cNvPr>
          <p:cNvSpPr txBox="1"/>
          <p:nvPr/>
        </p:nvSpPr>
        <p:spPr>
          <a:xfrm>
            <a:off x="1915329" y="1696186"/>
            <a:ext cx="1243987" cy="169277"/>
          </a:xfrm>
          <a:prstGeom prst="rect">
            <a:avLst/>
          </a:prstGeom>
          <a:noFill/>
        </p:spPr>
        <p:txBody>
          <a:bodyPr wrap="square" lIns="0" tIns="0" rIns="0" bIns="0" rtlCol="0">
            <a:spAutoFit/>
          </a:bodyPr>
          <a:lstStyle/>
          <a:p>
            <a:pPr algn="l"/>
            <a:r>
              <a:rPr lang="en-US" sz="1100" b="1" dirty="0">
                <a:solidFill>
                  <a:srgbClr val="E54A19"/>
                </a:solidFill>
                <a:latin typeface="Courier New" panose="02070309020205020404" pitchFamily="49" charset="0"/>
                <a:cs typeface="Courier New" panose="02070309020205020404" pitchFamily="49" charset="0"/>
              </a:rPr>
              <a:t>{REST:API}</a:t>
            </a:r>
          </a:p>
        </p:txBody>
      </p:sp>
      <p:cxnSp>
        <p:nvCxnSpPr>
          <p:cNvPr id="56" name="Connector: Elbow 55">
            <a:extLst>
              <a:ext uri="{FF2B5EF4-FFF2-40B4-BE49-F238E27FC236}">
                <a16:creationId xmlns:a16="http://schemas.microsoft.com/office/drawing/2014/main" id="{1C4D9896-91B2-49A2-9C98-3DA8690271DB}"/>
              </a:ext>
            </a:extLst>
          </p:cNvPr>
          <p:cNvCxnSpPr>
            <a:cxnSpLocks/>
            <a:stCxn id="55" idx="1"/>
          </p:cNvCxnSpPr>
          <p:nvPr/>
        </p:nvCxnSpPr>
        <p:spPr>
          <a:xfrm rot="10800000" flipV="1">
            <a:off x="1755631" y="1780824"/>
            <a:ext cx="159698" cy="268543"/>
          </a:xfrm>
          <a:prstGeom prst="bentConnector2">
            <a:avLst/>
          </a:prstGeom>
          <a:ln>
            <a:solidFill>
              <a:srgbClr val="E54A1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0FB4C00-9C52-4273-9237-2D875C082544}"/>
              </a:ext>
            </a:extLst>
          </p:cNvPr>
          <p:cNvCxnSpPr>
            <a:cxnSpLocks/>
          </p:cNvCxnSpPr>
          <p:nvPr/>
        </p:nvCxnSpPr>
        <p:spPr>
          <a:xfrm>
            <a:off x="1950168" y="2361142"/>
            <a:ext cx="313280" cy="0"/>
          </a:xfrm>
          <a:prstGeom prst="straightConnector1">
            <a:avLst/>
          </a:prstGeom>
          <a:ln w="28575">
            <a:solidFill>
              <a:srgbClr val="E54A19"/>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8" name="cloud" title="Icon of a cloud">
            <a:extLst>
              <a:ext uri="{FF2B5EF4-FFF2-40B4-BE49-F238E27FC236}">
                <a16:creationId xmlns:a16="http://schemas.microsoft.com/office/drawing/2014/main" id="{BEC0DF98-93EE-4B0B-81BA-45F2725DE97D}"/>
              </a:ext>
            </a:extLst>
          </p:cNvPr>
          <p:cNvSpPr>
            <a:spLocks noChangeAspect="1"/>
          </p:cNvSpPr>
          <p:nvPr/>
        </p:nvSpPr>
        <p:spPr bwMode="auto">
          <a:xfrm>
            <a:off x="2299023" y="2189039"/>
            <a:ext cx="526730" cy="29435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endParaRPr lang="en-US" sz="1568"/>
          </a:p>
        </p:txBody>
      </p:sp>
      <p:sp>
        <p:nvSpPr>
          <p:cNvPr id="60" name="cloud" title="Icon of a cloud">
            <a:extLst>
              <a:ext uri="{FF2B5EF4-FFF2-40B4-BE49-F238E27FC236}">
                <a16:creationId xmlns:a16="http://schemas.microsoft.com/office/drawing/2014/main" id="{7CEA641A-3820-4D19-90B2-5989418C9103}"/>
              </a:ext>
            </a:extLst>
          </p:cNvPr>
          <p:cNvSpPr>
            <a:spLocks noChangeAspect="1"/>
          </p:cNvSpPr>
          <p:nvPr/>
        </p:nvSpPr>
        <p:spPr bwMode="auto">
          <a:xfrm>
            <a:off x="582156" y="2179597"/>
            <a:ext cx="526730" cy="29435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endParaRPr lang="en-US" sz="1568"/>
          </a:p>
        </p:txBody>
      </p:sp>
      <p:cxnSp>
        <p:nvCxnSpPr>
          <p:cNvPr id="61" name="Straight Arrow Connector 60">
            <a:extLst>
              <a:ext uri="{FF2B5EF4-FFF2-40B4-BE49-F238E27FC236}">
                <a16:creationId xmlns:a16="http://schemas.microsoft.com/office/drawing/2014/main" id="{BAEFEFCF-3B7F-4F89-8BC7-DDAE28A87188}"/>
              </a:ext>
            </a:extLst>
          </p:cNvPr>
          <p:cNvCxnSpPr>
            <a:cxnSpLocks/>
          </p:cNvCxnSpPr>
          <p:nvPr/>
        </p:nvCxnSpPr>
        <p:spPr>
          <a:xfrm flipH="1">
            <a:off x="1114506" y="2361142"/>
            <a:ext cx="315563" cy="0"/>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188FB66-A305-4E22-9217-E6AA1CB1B714}"/>
              </a:ext>
            </a:extLst>
          </p:cNvPr>
          <p:cNvCxnSpPr>
            <a:cxnSpLocks/>
          </p:cNvCxnSpPr>
          <p:nvPr/>
        </p:nvCxnSpPr>
        <p:spPr>
          <a:xfrm>
            <a:off x="4972030" y="2358890"/>
            <a:ext cx="249045" cy="0"/>
          </a:xfrm>
          <a:prstGeom prst="straightConnector1">
            <a:avLst/>
          </a:prstGeom>
          <a:ln w="38100">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63" name="cloud" title="Icon of a cloud">
            <a:extLst>
              <a:ext uri="{FF2B5EF4-FFF2-40B4-BE49-F238E27FC236}">
                <a16:creationId xmlns:a16="http://schemas.microsoft.com/office/drawing/2014/main" id="{F5ADA09B-2649-45B8-9876-524179B6AFD8}"/>
              </a:ext>
            </a:extLst>
          </p:cNvPr>
          <p:cNvSpPr>
            <a:spLocks noChangeAspect="1"/>
          </p:cNvSpPr>
          <p:nvPr/>
        </p:nvSpPr>
        <p:spPr bwMode="auto">
          <a:xfrm>
            <a:off x="5207074" y="2205481"/>
            <a:ext cx="526730" cy="29435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endParaRPr lang="en-US" sz="1568"/>
          </a:p>
        </p:txBody>
      </p:sp>
      <p:sp>
        <p:nvSpPr>
          <p:cNvPr id="66" name="Freeform: Shape 65">
            <a:extLst>
              <a:ext uri="{FF2B5EF4-FFF2-40B4-BE49-F238E27FC236}">
                <a16:creationId xmlns:a16="http://schemas.microsoft.com/office/drawing/2014/main" id="{67285863-9BE2-455D-9E90-A6FA6843E46F}"/>
              </a:ext>
            </a:extLst>
          </p:cNvPr>
          <p:cNvSpPr/>
          <p:nvPr/>
        </p:nvSpPr>
        <p:spPr bwMode="auto">
          <a:xfrm>
            <a:off x="3825774" y="1876282"/>
            <a:ext cx="1608298" cy="479000"/>
          </a:xfrm>
          <a:custGeom>
            <a:avLst/>
            <a:gdLst>
              <a:gd name="connsiteX0" fmla="*/ 928047 w 1235122"/>
              <a:gd name="connsiteY0" fmla="*/ 682388 h 689212"/>
              <a:gd name="connsiteX1" fmla="*/ 928047 w 1235122"/>
              <a:gd name="connsiteY1" fmla="*/ 682388 h 689212"/>
              <a:gd name="connsiteX2" fmla="*/ 6824 w 1235122"/>
              <a:gd name="connsiteY2" fmla="*/ 689212 h 689212"/>
              <a:gd name="connsiteX3" fmla="*/ 0 w 1235122"/>
              <a:gd name="connsiteY3" fmla="*/ 0 h 689212"/>
              <a:gd name="connsiteX4" fmla="*/ 1228298 w 1235122"/>
              <a:gd name="connsiteY4" fmla="*/ 13648 h 689212"/>
              <a:gd name="connsiteX5" fmla="*/ 1235122 w 1235122"/>
              <a:gd name="connsiteY5" fmla="*/ 320722 h 689212"/>
              <a:gd name="connsiteX0" fmla="*/ 928047 w 1235122"/>
              <a:gd name="connsiteY0" fmla="*/ 736979 h 743803"/>
              <a:gd name="connsiteX1" fmla="*/ 928047 w 1235122"/>
              <a:gd name="connsiteY1" fmla="*/ 736979 h 743803"/>
              <a:gd name="connsiteX2" fmla="*/ 6824 w 1235122"/>
              <a:gd name="connsiteY2" fmla="*/ 743803 h 743803"/>
              <a:gd name="connsiteX3" fmla="*/ 0 w 1235122"/>
              <a:gd name="connsiteY3" fmla="*/ 54591 h 743803"/>
              <a:gd name="connsiteX4" fmla="*/ 1201002 w 1235122"/>
              <a:gd name="connsiteY4" fmla="*/ 0 h 743803"/>
              <a:gd name="connsiteX5" fmla="*/ 1235122 w 1235122"/>
              <a:gd name="connsiteY5" fmla="*/ 375313 h 743803"/>
              <a:gd name="connsiteX0" fmla="*/ 928047 w 1235122"/>
              <a:gd name="connsiteY0" fmla="*/ 736979 h 771099"/>
              <a:gd name="connsiteX1" fmla="*/ 928047 w 1235122"/>
              <a:gd name="connsiteY1" fmla="*/ 736979 h 771099"/>
              <a:gd name="connsiteX2" fmla="*/ 539087 w 1235122"/>
              <a:gd name="connsiteY2" fmla="*/ 771099 h 771099"/>
              <a:gd name="connsiteX3" fmla="*/ 0 w 1235122"/>
              <a:gd name="connsiteY3" fmla="*/ 54591 h 771099"/>
              <a:gd name="connsiteX4" fmla="*/ 1201002 w 1235122"/>
              <a:gd name="connsiteY4" fmla="*/ 0 h 771099"/>
              <a:gd name="connsiteX5" fmla="*/ 1235122 w 1235122"/>
              <a:gd name="connsiteY5" fmla="*/ 375313 h 771099"/>
              <a:gd name="connsiteX0" fmla="*/ 389263 w 696338"/>
              <a:gd name="connsiteY0" fmla="*/ 736979 h 771099"/>
              <a:gd name="connsiteX1" fmla="*/ 389263 w 696338"/>
              <a:gd name="connsiteY1" fmla="*/ 736979 h 771099"/>
              <a:gd name="connsiteX2" fmla="*/ 303 w 696338"/>
              <a:gd name="connsiteY2" fmla="*/ 771099 h 771099"/>
              <a:gd name="connsiteX3" fmla="*/ 7126 w 696338"/>
              <a:gd name="connsiteY3" fmla="*/ 307074 h 771099"/>
              <a:gd name="connsiteX4" fmla="*/ 662218 w 696338"/>
              <a:gd name="connsiteY4" fmla="*/ 0 h 771099"/>
              <a:gd name="connsiteX5" fmla="*/ 696338 w 696338"/>
              <a:gd name="connsiteY5" fmla="*/ 375313 h 771099"/>
              <a:gd name="connsiteX0" fmla="*/ 389263 w 1371907"/>
              <a:gd name="connsiteY0" fmla="*/ 464024 h 498144"/>
              <a:gd name="connsiteX1" fmla="*/ 389263 w 1371907"/>
              <a:gd name="connsiteY1" fmla="*/ 464024 h 498144"/>
              <a:gd name="connsiteX2" fmla="*/ 303 w 1371907"/>
              <a:gd name="connsiteY2" fmla="*/ 498144 h 498144"/>
              <a:gd name="connsiteX3" fmla="*/ 7126 w 1371907"/>
              <a:gd name="connsiteY3" fmla="*/ 34119 h 498144"/>
              <a:gd name="connsiteX4" fmla="*/ 1371902 w 1371907"/>
              <a:gd name="connsiteY4" fmla="*/ 0 h 498144"/>
              <a:gd name="connsiteX5" fmla="*/ 696338 w 1371907"/>
              <a:gd name="connsiteY5" fmla="*/ 102358 h 498144"/>
              <a:gd name="connsiteX0" fmla="*/ 389263 w 1385550"/>
              <a:gd name="connsiteY0" fmla="*/ 464024 h 498144"/>
              <a:gd name="connsiteX1" fmla="*/ 389263 w 1385550"/>
              <a:gd name="connsiteY1" fmla="*/ 464024 h 498144"/>
              <a:gd name="connsiteX2" fmla="*/ 303 w 1385550"/>
              <a:gd name="connsiteY2" fmla="*/ 498144 h 498144"/>
              <a:gd name="connsiteX3" fmla="*/ 7126 w 1385550"/>
              <a:gd name="connsiteY3" fmla="*/ 34119 h 498144"/>
              <a:gd name="connsiteX4" fmla="*/ 1371902 w 1385550"/>
              <a:gd name="connsiteY4" fmla="*/ 0 h 498144"/>
              <a:gd name="connsiteX5" fmla="*/ 1385550 w 1385550"/>
              <a:gd name="connsiteY5" fmla="*/ 348018 h 498144"/>
              <a:gd name="connsiteX0" fmla="*/ 389263 w 1385550"/>
              <a:gd name="connsiteY0" fmla="*/ 429905 h 464025"/>
              <a:gd name="connsiteX1" fmla="*/ 389263 w 1385550"/>
              <a:gd name="connsiteY1" fmla="*/ 429905 h 464025"/>
              <a:gd name="connsiteX2" fmla="*/ 303 w 1385550"/>
              <a:gd name="connsiteY2" fmla="*/ 464025 h 464025"/>
              <a:gd name="connsiteX3" fmla="*/ 7126 w 1385550"/>
              <a:gd name="connsiteY3" fmla="*/ 0 h 464025"/>
              <a:gd name="connsiteX4" fmla="*/ 1378726 w 1385550"/>
              <a:gd name="connsiteY4" fmla="*/ 0 h 464025"/>
              <a:gd name="connsiteX5" fmla="*/ 1385550 w 1385550"/>
              <a:gd name="connsiteY5" fmla="*/ 313899 h 464025"/>
              <a:gd name="connsiteX0" fmla="*/ 389263 w 1385550"/>
              <a:gd name="connsiteY0" fmla="*/ 429905 h 470848"/>
              <a:gd name="connsiteX1" fmla="*/ 341495 w 1385550"/>
              <a:gd name="connsiteY1" fmla="*/ 470848 h 470848"/>
              <a:gd name="connsiteX2" fmla="*/ 303 w 1385550"/>
              <a:gd name="connsiteY2" fmla="*/ 464025 h 470848"/>
              <a:gd name="connsiteX3" fmla="*/ 7126 w 1385550"/>
              <a:gd name="connsiteY3" fmla="*/ 0 h 470848"/>
              <a:gd name="connsiteX4" fmla="*/ 1378726 w 1385550"/>
              <a:gd name="connsiteY4" fmla="*/ 0 h 470848"/>
              <a:gd name="connsiteX5" fmla="*/ 1385550 w 1385550"/>
              <a:gd name="connsiteY5" fmla="*/ 313899 h 470848"/>
              <a:gd name="connsiteX0" fmla="*/ 389263 w 1385550"/>
              <a:gd name="connsiteY0" fmla="*/ 429905 h 464025"/>
              <a:gd name="connsiteX1" fmla="*/ 184546 w 1385550"/>
              <a:gd name="connsiteY1" fmla="*/ 431579 h 464025"/>
              <a:gd name="connsiteX2" fmla="*/ 303 w 1385550"/>
              <a:gd name="connsiteY2" fmla="*/ 464025 h 464025"/>
              <a:gd name="connsiteX3" fmla="*/ 7126 w 1385550"/>
              <a:gd name="connsiteY3" fmla="*/ 0 h 464025"/>
              <a:gd name="connsiteX4" fmla="*/ 1378726 w 1385550"/>
              <a:gd name="connsiteY4" fmla="*/ 0 h 464025"/>
              <a:gd name="connsiteX5" fmla="*/ 1385550 w 1385550"/>
              <a:gd name="connsiteY5" fmla="*/ 313899 h 464025"/>
              <a:gd name="connsiteX0" fmla="*/ 382137 w 1378424"/>
              <a:gd name="connsiteY0" fmla="*/ 429905 h 431579"/>
              <a:gd name="connsiteX1" fmla="*/ 177420 w 1378424"/>
              <a:gd name="connsiteY1" fmla="*/ 431579 h 431579"/>
              <a:gd name="connsiteX2" fmla="*/ 0 w 1378424"/>
              <a:gd name="connsiteY2" fmla="*/ 0 h 431579"/>
              <a:gd name="connsiteX3" fmla="*/ 1371600 w 1378424"/>
              <a:gd name="connsiteY3" fmla="*/ 0 h 431579"/>
              <a:gd name="connsiteX4" fmla="*/ 1378424 w 1378424"/>
              <a:gd name="connsiteY4" fmla="*/ 313899 h 431579"/>
              <a:gd name="connsiteX0" fmla="*/ 382137 w 1378424"/>
              <a:gd name="connsiteY0" fmla="*/ 429905 h 455140"/>
              <a:gd name="connsiteX1" fmla="*/ 13647 w 1378424"/>
              <a:gd name="connsiteY1" fmla="*/ 455140 h 455140"/>
              <a:gd name="connsiteX2" fmla="*/ 0 w 1378424"/>
              <a:gd name="connsiteY2" fmla="*/ 0 h 455140"/>
              <a:gd name="connsiteX3" fmla="*/ 1371600 w 1378424"/>
              <a:gd name="connsiteY3" fmla="*/ 0 h 455140"/>
              <a:gd name="connsiteX4" fmla="*/ 1378424 w 1378424"/>
              <a:gd name="connsiteY4" fmla="*/ 313899 h 455140"/>
              <a:gd name="connsiteX0" fmla="*/ 382137 w 1378424"/>
              <a:gd name="connsiteY0" fmla="*/ 429905 h 431579"/>
              <a:gd name="connsiteX1" fmla="*/ 6823 w 1378424"/>
              <a:gd name="connsiteY1" fmla="*/ 431579 h 431579"/>
              <a:gd name="connsiteX2" fmla="*/ 0 w 1378424"/>
              <a:gd name="connsiteY2" fmla="*/ 0 h 431579"/>
              <a:gd name="connsiteX3" fmla="*/ 1371600 w 1378424"/>
              <a:gd name="connsiteY3" fmla="*/ 0 h 431579"/>
              <a:gd name="connsiteX4" fmla="*/ 1378424 w 1378424"/>
              <a:gd name="connsiteY4" fmla="*/ 313899 h 431579"/>
              <a:gd name="connsiteX0" fmla="*/ 382137 w 1378424"/>
              <a:gd name="connsiteY0" fmla="*/ 429905 h 436566"/>
              <a:gd name="connsiteX1" fmla="*/ 2490 w 1378424"/>
              <a:gd name="connsiteY1" fmla="*/ 436566 h 436566"/>
              <a:gd name="connsiteX2" fmla="*/ 0 w 1378424"/>
              <a:gd name="connsiteY2" fmla="*/ 0 h 436566"/>
              <a:gd name="connsiteX3" fmla="*/ 1371600 w 1378424"/>
              <a:gd name="connsiteY3" fmla="*/ 0 h 436566"/>
              <a:gd name="connsiteX4" fmla="*/ 1378424 w 1378424"/>
              <a:gd name="connsiteY4" fmla="*/ 313899 h 436566"/>
              <a:gd name="connsiteX0" fmla="*/ 382137 w 1378424"/>
              <a:gd name="connsiteY0" fmla="*/ 434893 h 441554"/>
              <a:gd name="connsiteX1" fmla="*/ 2490 w 1378424"/>
              <a:gd name="connsiteY1" fmla="*/ 441554 h 441554"/>
              <a:gd name="connsiteX2" fmla="*/ 0 w 1378424"/>
              <a:gd name="connsiteY2" fmla="*/ 4988 h 441554"/>
              <a:gd name="connsiteX3" fmla="*/ 1371600 w 1378424"/>
              <a:gd name="connsiteY3" fmla="*/ 0 h 441554"/>
              <a:gd name="connsiteX4" fmla="*/ 1378424 w 1378424"/>
              <a:gd name="connsiteY4" fmla="*/ 318887 h 441554"/>
              <a:gd name="connsiteX0" fmla="*/ 382137 w 1371669"/>
              <a:gd name="connsiteY0" fmla="*/ 434893 h 441554"/>
              <a:gd name="connsiteX1" fmla="*/ 2490 w 1371669"/>
              <a:gd name="connsiteY1" fmla="*/ 441554 h 441554"/>
              <a:gd name="connsiteX2" fmla="*/ 0 w 1371669"/>
              <a:gd name="connsiteY2" fmla="*/ 4988 h 441554"/>
              <a:gd name="connsiteX3" fmla="*/ 1371600 w 1371669"/>
              <a:gd name="connsiteY3" fmla="*/ 0 h 441554"/>
              <a:gd name="connsiteX4" fmla="*/ 1322087 w 1371669"/>
              <a:gd name="connsiteY4" fmla="*/ 313899 h 441554"/>
              <a:gd name="connsiteX0" fmla="*/ 382137 w 1322087"/>
              <a:gd name="connsiteY0" fmla="*/ 439881 h 446542"/>
              <a:gd name="connsiteX1" fmla="*/ 2490 w 1322087"/>
              <a:gd name="connsiteY1" fmla="*/ 446542 h 446542"/>
              <a:gd name="connsiteX2" fmla="*/ 0 w 1322087"/>
              <a:gd name="connsiteY2" fmla="*/ 9976 h 446542"/>
              <a:gd name="connsiteX3" fmla="*/ 1319596 w 1322087"/>
              <a:gd name="connsiteY3" fmla="*/ 0 h 446542"/>
              <a:gd name="connsiteX4" fmla="*/ 1322087 w 1322087"/>
              <a:gd name="connsiteY4" fmla="*/ 318887 h 446542"/>
              <a:gd name="connsiteX0" fmla="*/ 382137 w 1322087"/>
              <a:gd name="connsiteY0" fmla="*/ 439881 h 446542"/>
              <a:gd name="connsiteX1" fmla="*/ 2490 w 1322087"/>
              <a:gd name="connsiteY1" fmla="*/ 446542 h 446542"/>
              <a:gd name="connsiteX2" fmla="*/ 0 w 1322087"/>
              <a:gd name="connsiteY2" fmla="*/ 9976 h 446542"/>
              <a:gd name="connsiteX3" fmla="*/ 1319596 w 1322087"/>
              <a:gd name="connsiteY3" fmla="*/ 0 h 446542"/>
              <a:gd name="connsiteX4" fmla="*/ 1322087 w 1322087"/>
              <a:gd name="connsiteY4" fmla="*/ 318887 h 446542"/>
              <a:gd name="connsiteX0" fmla="*/ 379647 w 1319597"/>
              <a:gd name="connsiteY0" fmla="*/ 444868 h 451529"/>
              <a:gd name="connsiteX1" fmla="*/ 0 w 1319597"/>
              <a:gd name="connsiteY1" fmla="*/ 451529 h 451529"/>
              <a:gd name="connsiteX2" fmla="*/ 6177 w 1319597"/>
              <a:gd name="connsiteY2" fmla="*/ 0 h 451529"/>
              <a:gd name="connsiteX3" fmla="*/ 1317106 w 1319597"/>
              <a:gd name="connsiteY3" fmla="*/ 4987 h 451529"/>
              <a:gd name="connsiteX4" fmla="*/ 1319597 w 1319597"/>
              <a:gd name="connsiteY4" fmla="*/ 323874 h 451529"/>
              <a:gd name="connsiteX0" fmla="*/ 379647 w 1317424"/>
              <a:gd name="connsiteY0" fmla="*/ 444868 h 451529"/>
              <a:gd name="connsiteX1" fmla="*/ 0 w 1317424"/>
              <a:gd name="connsiteY1" fmla="*/ 451529 h 451529"/>
              <a:gd name="connsiteX2" fmla="*/ 6177 w 1317424"/>
              <a:gd name="connsiteY2" fmla="*/ 0 h 451529"/>
              <a:gd name="connsiteX3" fmla="*/ 1317106 w 1317424"/>
              <a:gd name="connsiteY3" fmla="*/ 4987 h 451529"/>
              <a:gd name="connsiteX4" fmla="*/ 1310929 w 1317424"/>
              <a:gd name="connsiteY4" fmla="*/ 249060 h 451529"/>
              <a:gd name="connsiteX0" fmla="*/ 379647 w 1323930"/>
              <a:gd name="connsiteY0" fmla="*/ 444868 h 451529"/>
              <a:gd name="connsiteX1" fmla="*/ 0 w 1323930"/>
              <a:gd name="connsiteY1" fmla="*/ 451529 h 451529"/>
              <a:gd name="connsiteX2" fmla="*/ 6177 w 1323930"/>
              <a:gd name="connsiteY2" fmla="*/ 0 h 451529"/>
              <a:gd name="connsiteX3" fmla="*/ 1317106 w 1323930"/>
              <a:gd name="connsiteY3" fmla="*/ 4987 h 451529"/>
              <a:gd name="connsiteX4" fmla="*/ 1323930 w 1323930"/>
              <a:gd name="connsiteY4" fmla="*/ 249060 h 451529"/>
              <a:gd name="connsiteX0" fmla="*/ 379647 w 1319167"/>
              <a:gd name="connsiteY0" fmla="*/ 444868 h 451529"/>
              <a:gd name="connsiteX1" fmla="*/ 0 w 1319167"/>
              <a:gd name="connsiteY1" fmla="*/ 451529 h 451529"/>
              <a:gd name="connsiteX2" fmla="*/ 6177 w 1319167"/>
              <a:gd name="connsiteY2" fmla="*/ 0 h 451529"/>
              <a:gd name="connsiteX3" fmla="*/ 1317106 w 1319167"/>
              <a:gd name="connsiteY3" fmla="*/ 4987 h 451529"/>
              <a:gd name="connsiteX4" fmla="*/ 1319167 w 1319167"/>
              <a:gd name="connsiteY4" fmla="*/ 254541 h 451529"/>
              <a:gd name="connsiteX0" fmla="*/ 557447 w 1319167"/>
              <a:gd name="connsiteY0" fmla="*/ 452176 h 452176"/>
              <a:gd name="connsiteX1" fmla="*/ 0 w 1319167"/>
              <a:gd name="connsiteY1" fmla="*/ 451529 h 452176"/>
              <a:gd name="connsiteX2" fmla="*/ 6177 w 1319167"/>
              <a:gd name="connsiteY2" fmla="*/ 0 h 452176"/>
              <a:gd name="connsiteX3" fmla="*/ 1317106 w 1319167"/>
              <a:gd name="connsiteY3" fmla="*/ 4987 h 452176"/>
              <a:gd name="connsiteX4" fmla="*/ 1319167 w 1319167"/>
              <a:gd name="connsiteY4" fmla="*/ 254541 h 45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67" h="452176">
                <a:moveTo>
                  <a:pt x="557447" y="452176"/>
                </a:moveTo>
                <a:lnTo>
                  <a:pt x="0" y="451529"/>
                </a:lnTo>
                <a:lnTo>
                  <a:pt x="6177" y="0"/>
                </a:lnTo>
                <a:lnTo>
                  <a:pt x="1317106" y="4987"/>
                </a:lnTo>
                <a:cubicBezTo>
                  <a:pt x="1319381" y="107345"/>
                  <a:pt x="1316892" y="152183"/>
                  <a:pt x="1319167" y="254541"/>
                </a:cubicBezTo>
              </a:path>
            </a:pathLst>
          </a:cu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Oval 66">
            <a:extLst>
              <a:ext uri="{FF2B5EF4-FFF2-40B4-BE49-F238E27FC236}">
                <a16:creationId xmlns:a16="http://schemas.microsoft.com/office/drawing/2014/main" id="{ED6AC759-50C2-432E-BF33-EE0FA84F877D}"/>
              </a:ext>
            </a:extLst>
          </p:cNvPr>
          <p:cNvSpPr/>
          <p:nvPr/>
        </p:nvSpPr>
        <p:spPr bwMode="auto">
          <a:xfrm>
            <a:off x="4585951" y="2147860"/>
            <a:ext cx="425549" cy="42554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68" name="Family_EBDA" title="Icon of a family of people">
            <a:extLst>
              <a:ext uri="{FF2B5EF4-FFF2-40B4-BE49-F238E27FC236}">
                <a16:creationId xmlns:a16="http://schemas.microsoft.com/office/drawing/2014/main" id="{794A6370-FCBF-4B21-AAEF-B641D4271DDB}"/>
              </a:ext>
            </a:extLst>
          </p:cNvPr>
          <p:cNvSpPr>
            <a:spLocks noChangeAspect="1" noEditPoints="1"/>
          </p:cNvSpPr>
          <p:nvPr/>
        </p:nvSpPr>
        <p:spPr bwMode="auto">
          <a:xfrm>
            <a:off x="4668241" y="2225388"/>
            <a:ext cx="262004" cy="236433"/>
          </a:xfrm>
          <a:custGeom>
            <a:avLst/>
            <a:gdLst>
              <a:gd name="T0" fmla="*/ 1498 w 3740"/>
              <a:gd name="T1" fmla="*/ 1874 h 3374"/>
              <a:gd name="T2" fmla="*/ 874 w 3740"/>
              <a:gd name="T3" fmla="*/ 2498 h 3374"/>
              <a:gd name="T4" fmla="*/ 250 w 3740"/>
              <a:gd name="T5" fmla="*/ 1874 h 3374"/>
              <a:gd name="T6" fmla="*/ 874 w 3740"/>
              <a:gd name="T7" fmla="*/ 1249 h 3374"/>
              <a:gd name="T8" fmla="*/ 1498 w 3740"/>
              <a:gd name="T9" fmla="*/ 1874 h 3374"/>
              <a:gd name="T10" fmla="*/ 2123 w 3740"/>
              <a:gd name="T11" fmla="*/ 0 h 3374"/>
              <a:gd name="T12" fmla="*/ 1498 w 3740"/>
              <a:gd name="T13" fmla="*/ 625 h 3374"/>
              <a:gd name="T14" fmla="*/ 2123 w 3740"/>
              <a:gd name="T15" fmla="*/ 1249 h 3374"/>
              <a:gd name="T16" fmla="*/ 2747 w 3740"/>
              <a:gd name="T17" fmla="*/ 625 h 3374"/>
              <a:gd name="T18" fmla="*/ 2123 w 3740"/>
              <a:gd name="T19" fmla="*/ 0 h 3374"/>
              <a:gd name="T20" fmla="*/ 2997 w 3740"/>
              <a:gd name="T21" fmla="*/ 1726 h 3374"/>
              <a:gd name="T22" fmla="*/ 2497 w 3740"/>
              <a:gd name="T23" fmla="*/ 2225 h 3374"/>
              <a:gd name="T24" fmla="*/ 2997 w 3740"/>
              <a:gd name="T25" fmla="*/ 2725 h 3374"/>
              <a:gd name="T26" fmla="*/ 3496 w 3740"/>
              <a:gd name="T27" fmla="*/ 2225 h 3374"/>
              <a:gd name="T28" fmla="*/ 2997 w 3740"/>
              <a:gd name="T29" fmla="*/ 1726 h 3374"/>
              <a:gd name="T30" fmla="*/ 1748 w 3740"/>
              <a:gd name="T31" fmla="*/ 3372 h 3374"/>
              <a:gd name="T32" fmla="*/ 874 w 3740"/>
              <a:gd name="T33" fmla="*/ 2498 h 3374"/>
              <a:gd name="T34" fmla="*/ 0 w 3740"/>
              <a:gd name="T35" fmla="*/ 3372 h 3374"/>
              <a:gd name="T36" fmla="*/ 2906 w 3740"/>
              <a:gd name="T37" fmla="*/ 1734 h 3374"/>
              <a:gd name="T38" fmla="*/ 2123 w 3740"/>
              <a:gd name="T39" fmla="*/ 1249 h 3374"/>
              <a:gd name="T40" fmla="*/ 1453 w 3740"/>
              <a:gd name="T41" fmla="*/ 1561 h 3374"/>
              <a:gd name="T42" fmla="*/ 3740 w 3740"/>
              <a:gd name="T43" fmla="*/ 3374 h 3374"/>
              <a:gd name="T44" fmla="*/ 3740 w 3740"/>
              <a:gd name="T45" fmla="*/ 3351 h 3374"/>
              <a:gd name="T46" fmla="*/ 2997 w 3740"/>
              <a:gd name="T47" fmla="*/ 2725 h 3374"/>
              <a:gd name="T48" fmla="*/ 2253 w 3740"/>
              <a:gd name="T49" fmla="*/ 3351 h 3374"/>
              <a:gd name="T50" fmla="*/ 2253 w 3740"/>
              <a:gd name="T51" fmla="*/ 3374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40" h="3374">
                <a:moveTo>
                  <a:pt x="1498" y="1874"/>
                </a:moveTo>
                <a:cubicBezTo>
                  <a:pt x="1498" y="2218"/>
                  <a:pt x="1219" y="2498"/>
                  <a:pt x="874" y="2498"/>
                </a:cubicBezTo>
                <a:cubicBezTo>
                  <a:pt x="529" y="2498"/>
                  <a:pt x="250" y="2218"/>
                  <a:pt x="250" y="1874"/>
                </a:cubicBezTo>
                <a:cubicBezTo>
                  <a:pt x="250" y="1529"/>
                  <a:pt x="529" y="1249"/>
                  <a:pt x="874" y="1249"/>
                </a:cubicBezTo>
                <a:cubicBezTo>
                  <a:pt x="1219" y="1249"/>
                  <a:pt x="1498" y="1529"/>
                  <a:pt x="1498" y="1874"/>
                </a:cubicBezTo>
                <a:close/>
                <a:moveTo>
                  <a:pt x="2123" y="0"/>
                </a:moveTo>
                <a:cubicBezTo>
                  <a:pt x="1778" y="0"/>
                  <a:pt x="1498" y="280"/>
                  <a:pt x="1498" y="625"/>
                </a:cubicBezTo>
                <a:cubicBezTo>
                  <a:pt x="1498" y="970"/>
                  <a:pt x="1778" y="1249"/>
                  <a:pt x="2123" y="1249"/>
                </a:cubicBezTo>
                <a:cubicBezTo>
                  <a:pt x="2468" y="1249"/>
                  <a:pt x="2747" y="970"/>
                  <a:pt x="2747" y="625"/>
                </a:cubicBezTo>
                <a:cubicBezTo>
                  <a:pt x="2747" y="280"/>
                  <a:pt x="2468" y="0"/>
                  <a:pt x="2123" y="0"/>
                </a:cubicBezTo>
                <a:close/>
                <a:moveTo>
                  <a:pt x="2997" y="1726"/>
                </a:moveTo>
                <a:cubicBezTo>
                  <a:pt x="2721" y="1726"/>
                  <a:pt x="2497" y="1950"/>
                  <a:pt x="2497" y="2225"/>
                </a:cubicBezTo>
                <a:cubicBezTo>
                  <a:pt x="2497" y="2501"/>
                  <a:pt x="2721" y="2725"/>
                  <a:pt x="2997" y="2725"/>
                </a:cubicBezTo>
                <a:cubicBezTo>
                  <a:pt x="3273" y="2725"/>
                  <a:pt x="3496" y="2501"/>
                  <a:pt x="3496" y="2225"/>
                </a:cubicBezTo>
                <a:cubicBezTo>
                  <a:pt x="3496" y="1950"/>
                  <a:pt x="3273" y="1726"/>
                  <a:pt x="2997" y="1726"/>
                </a:cubicBezTo>
                <a:close/>
                <a:moveTo>
                  <a:pt x="1748" y="3372"/>
                </a:moveTo>
                <a:cubicBezTo>
                  <a:pt x="1748" y="2889"/>
                  <a:pt x="1357" y="2498"/>
                  <a:pt x="874" y="2498"/>
                </a:cubicBezTo>
                <a:cubicBezTo>
                  <a:pt x="391" y="2498"/>
                  <a:pt x="0" y="2889"/>
                  <a:pt x="0" y="3372"/>
                </a:cubicBezTo>
                <a:moveTo>
                  <a:pt x="2906" y="1734"/>
                </a:moveTo>
                <a:cubicBezTo>
                  <a:pt x="2763" y="1447"/>
                  <a:pt x="2466" y="1249"/>
                  <a:pt x="2123" y="1249"/>
                </a:cubicBezTo>
                <a:cubicBezTo>
                  <a:pt x="1854" y="1249"/>
                  <a:pt x="1614" y="1370"/>
                  <a:pt x="1453" y="1561"/>
                </a:cubicBezTo>
                <a:moveTo>
                  <a:pt x="3740" y="3374"/>
                </a:moveTo>
                <a:cubicBezTo>
                  <a:pt x="3740" y="3351"/>
                  <a:pt x="3740" y="3351"/>
                  <a:pt x="3740" y="3351"/>
                </a:cubicBezTo>
                <a:cubicBezTo>
                  <a:pt x="3680" y="2996"/>
                  <a:pt x="3370" y="2725"/>
                  <a:pt x="2997" y="2725"/>
                </a:cubicBezTo>
                <a:cubicBezTo>
                  <a:pt x="2624" y="2725"/>
                  <a:pt x="2314" y="2995"/>
                  <a:pt x="2253" y="3351"/>
                </a:cubicBezTo>
                <a:cubicBezTo>
                  <a:pt x="2253" y="3374"/>
                  <a:pt x="2253" y="3374"/>
                  <a:pt x="2253" y="3374"/>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Oval 68">
            <a:extLst>
              <a:ext uri="{FF2B5EF4-FFF2-40B4-BE49-F238E27FC236}">
                <a16:creationId xmlns:a16="http://schemas.microsoft.com/office/drawing/2014/main" id="{7E8A2160-72D9-4A43-8405-93C5B014482C}"/>
              </a:ext>
            </a:extLst>
          </p:cNvPr>
          <p:cNvSpPr/>
          <p:nvPr/>
        </p:nvSpPr>
        <p:spPr bwMode="auto">
          <a:xfrm>
            <a:off x="3478202" y="2033205"/>
            <a:ext cx="632549" cy="611352"/>
          </a:xfrm>
          <a:prstGeom prst="ellipse">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0" name="TextBox 69">
            <a:extLst>
              <a:ext uri="{FF2B5EF4-FFF2-40B4-BE49-F238E27FC236}">
                <a16:creationId xmlns:a16="http://schemas.microsoft.com/office/drawing/2014/main" id="{5F30FF1E-19F9-48F9-A804-6A91E46ABAF9}"/>
              </a:ext>
            </a:extLst>
          </p:cNvPr>
          <p:cNvSpPr txBox="1"/>
          <p:nvPr/>
        </p:nvSpPr>
        <p:spPr>
          <a:xfrm>
            <a:off x="3413010" y="2669460"/>
            <a:ext cx="751648" cy="227217"/>
          </a:xfrm>
          <a:prstGeom prst="rect">
            <a:avLst/>
          </a:prstGeom>
          <a:noFill/>
          <a:ln w="22225" cap="sq">
            <a:noFill/>
            <a:prstDash val="solid"/>
            <a:miter lim="800000"/>
            <a:headEnd/>
            <a:tailEnd/>
          </a:ln>
        </p:spPr>
        <p:txBody>
          <a:bodyPr rot="0" spcFirstLastPara="0" vertOverflow="overflow" horzOverflow="overflow" vert="horz" wrap="square" lIns="0" tIns="44821" rIns="0" bIns="44821" numCol="1" spcCol="0" rtlCol="0" fromWordArt="0" anchor="t" anchorCtr="0" forceAA="0" compatLnSpc="1">
            <a:prstTxWarp prst="textNoShape">
              <a:avLst/>
            </a:prstTxWarp>
            <a:noAutofit/>
          </a:bodyPr>
          <a:lstStyle>
            <a:defPPr>
              <a:defRPr lang="en-US"/>
            </a:defPPr>
            <a:lvl1pPr>
              <a:defRPr sz="1600"/>
            </a:lvl1pPr>
          </a:lstStyle>
          <a:p>
            <a:pPr algn="ctr"/>
            <a:r>
              <a:rPr lang="en-US" sz="900" b="1"/>
              <a:t>Datacenter</a:t>
            </a:r>
          </a:p>
        </p:txBody>
      </p:sp>
      <p:sp>
        <p:nvSpPr>
          <p:cNvPr id="71" name="building_4" title="Icon of a tall rectangular building in front of two shorter buildings">
            <a:extLst>
              <a:ext uri="{FF2B5EF4-FFF2-40B4-BE49-F238E27FC236}">
                <a16:creationId xmlns:a16="http://schemas.microsoft.com/office/drawing/2014/main" id="{B0BFA27C-2503-4EE7-845D-9306020891BE}"/>
              </a:ext>
            </a:extLst>
          </p:cNvPr>
          <p:cNvSpPr>
            <a:spLocks noChangeAspect="1" noEditPoints="1"/>
          </p:cNvSpPr>
          <p:nvPr/>
        </p:nvSpPr>
        <p:spPr bwMode="auto">
          <a:xfrm>
            <a:off x="3610935" y="2122042"/>
            <a:ext cx="371674" cy="377528"/>
          </a:xfrm>
          <a:custGeom>
            <a:avLst/>
            <a:gdLst>
              <a:gd name="T0" fmla="*/ 200 w 254"/>
              <a:gd name="T1" fmla="*/ 258 h 258"/>
              <a:gd name="T2" fmla="*/ 55 w 254"/>
              <a:gd name="T3" fmla="*/ 44 h 258"/>
              <a:gd name="T4" fmla="*/ 200 w 254"/>
              <a:gd name="T5" fmla="*/ 44 h 258"/>
              <a:gd name="T6" fmla="*/ 55 w 254"/>
              <a:gd name="T7" fmla="*/ 72 h 258"/>
              <a:gd name="T8" fmla="*/ 0 w 254"/>
              <a:gd name="T9" fmla="*/ 258 h 258"/>
              <a:gd name="T10" fmla="*/ 21 w 254"/>
              <a:gd name="T11" fmla="*/ 102 h 258"/>
              <a:gd name="T12" fmla="*/ 21 w 254"/>
              <a:gd name="T13" fmla="*/ 128 h 258"/>
              <a:gd name="T14" fmla="*/ 21 w 254"/>
              <a:gd name="T15" fmla="*/ 155 h 258"/>
              <a:gd name="T16" fmla="*/ 21 w 254"/>
              <a:gd name="T17" fmla="*/ 182 h 258"/>
              <a:gd name="T18" fmla="*/ 21 w 254"/>
              <a:gd name="T19" fmla="*/ 209 h 258"/>
              <a:gd name="T20" fmla="*/ 200 w 254"/>
              <a:gd name="T21" fmla="*/ 258 h 258"/>
              <a:gd name="T22" fmla="*/ 254 w 254"/>
              <a:gd name="T23" fmla="*/ 72 h 258"/>
              <a:gd name="T24" fmla="*/ 234 w 254"/>
              <a:gd name="T25" fmla="*/ 102 h 258"/>
              <a:gd name="T26" fmla="*/ 234 w 254"/>
              <a:gd name="T27" fmla="*/ 128 h 258"/>
              <a:gd name="T28" fmla="*/ 234 w 254"/>
              <a:gd name="T29" fmla="*/ 155 h 258"/>
              <a:gd name="T30" fmla="*/ 234 w 254"/>
              <a:gd name="T31" fmla="*/ 182 h 258"/>
              <a:gd name="T32" fmla="*/ 234 w 254"/>
              <a:gd name="T33" fmla="*/ 209 h 258"/>
              <a:gd name="T34" fmla="*/ 96 w 254"/>
              <a:gd name="T35" fmla="*/ 71 h 258"/>
              <a:gd name="T36" fmla="*/ 87 w 254"/>
              <a:gd name="T37" fmla="*/ 66 h 258"/>
              <a:gd name="T38" fmla="*/ 96 w 254"/>
              <a:gd name="T39" fmla="*/ 76 h 258"/>
              <a:gd name="T40" fmla="*/ 132 w 254"/>
              <a:gd name="T41" fmla="*/ 71 h 258"/>
              <a:gd name="T42" fmla="*/ 122 w 254"/>
              <a:gd name="T43" fmla="*/ 66 h 258"/>
              <a:gd name="T44" fmla="*/ 132 w 254"/>
              <a:gd name="T45" fmla="*/ 76 h 258"/>
              <a:gd name="T46" fmla="*/ 168 w 254"/>
              <a:gd name="T47" fmla="*/ 71 h 258"/>
              <a:gd name="T48" fmla="*/ 158 w 254"/>
              <a:gd name="T49" fmla="*/ 66 h 258"/>
              <a:gd name="T50" fmla="*/ 168 w 254"/>
              <a:gd name="T51" fmla="*/ 76 h 258"/>
              <a:gd name="T52" fmla="*/ 96 w 254"/>
              <a:gd name="T53" fmla="*/ 109 h 258"/>
              <a:gd name="T54" fmla="*/ 87 w 254"/>
              <a:gd name="T55" fmla="*/ 104 h 258"/>
              <a:gd name="T56" fmla="*/ 96 w 254"/>
              <a:gd name="T57" fmla="*/ 114 h 258"/>
              <a:gd name="T58" fmla="*/ 132 w 254"/>
              <a:gd name="T59" fmla="*/ 109 h 258"/>
              <a:gd name="T60" fmla="*/ 122 w 254"/>
              <a:gd name="T61" fmla="*/ 104 h 258"/>
              <a:gd name="T62" fmla="*/ 132 w 254"/>
              <a:gd name="T63" fmla="*/ 114 h 258"/>
              <a:gd name="T64" fmla="*/ 168 w 254"/>
              <a:gd name="T65" fmla="*/ 109 h 258"/>
              <a:gd name="T66" fmla="*/ 158 w 254"/>
              <a:gd name="T67" fmla="*/ 104 h 258"/>
              <a:gd name="T68" fmla="*/ 168 w 254"/>
              <a:gd name="T69" fmla="*/ 114 h 258"/>
              <a:gd name="T70" fmla="*/ 96 w 254"/>
              <a:gd name="T71" fmla="*/ 147 h 258"/>
              <a:gd name="T72" fmla="*/ 87 w 254"/>
              <a:gd name="T73" fmla="*/ 142 h 258"/>
              <a:gd name="T74" fmla="*/ 96 w 254"/>
              <a:gd name="T75" fmla="*/ 152 h 258"/>
              <a:gd name="T76" fmla="*/ 132 w 254"/>
              <a:gd name="T77" fmla="*/ 147 h 258"/>
              <a:gd name="T78" fmla="*/ 122 w 254"/>
              <a:gd name="T79" fmla="*/ 142 h 258"/>
              <a:gd name="T80" fmla="*/ 132 w 254"/>
              <a:gd name="T81" fmla="*/ 152 h 258"/>
              <a:gd name="T82" fmla="*/ 168 w 254"/>
              <a:gd name="T83" fmla="*/ 147 h 258"/>
              <a:gd name="T84" fmla="*/ 158 w 254"/>
              <a:gd name="T85" fmla="*/ 142 h 258"/>
              <a:gd name="T86" fmla="*/ 168 w 254"/>
              <a:gd name="T87" fmla="*/ 152 h 258"/>
              <a:gd name="T88" fmla="*/ 96 w 254"/>
              <a:gd name="T89" fmla="*/ 185 h 258"/>
              <a:gd name="T90" fmla="*/ 87 w 254"/>
              <a:gd name="T91" fmla="*/ 180 h 258"/>
              <a:gd name="T92" fmla="*/ 96 w 254"/>
              <a:gd name="T93" fmla="*/ 190 h 258"/>
              <a:gd name="T94" fmla="*/ 132 w 254"/>
              <a:gd name="T95" fmla="*/ 186 h 258"/>
              <a:gd name="T96" fmla="*/ 122 w 254"/>
              <a:gd name="T97" fmla="*/ 180 h 258"/>
              <a:gd name="T98" fmla="*/ 132 w 254"/>
              <a:gd name="T99" fmla="*/ 190 h 258"/>
              <a:gd name="T100" fmla="*/ 168 w 254"/>
              <a:gd name="T101" fmla="*/ 184 h 258"/>
              <a:gd name="T102" fmla="*/ 158 w 254"/>
              <a:gd name="T103" fmla="*/ 180 h 258"/>
              <a:gd name="T104" fmla="*/ 168 w 254"/>
              <a:gd name="T105" fmla="*/ 190 h 258"/>
              <a:gd name="T106" fmla="*/ 163 w 254"/>
              <a:gd name="T107" fmla="*/ 258 h 258"/>
              <a:gd name="T108" fmla="*/ 92 w 254"/>
              <a:gd name="T109" fmla="*/ 21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58">
                <a:moveTo>
                  <a:pt x="200" y="146"/>
                </a:moveTo>
                <a:lnTo>
                  <a:pt x="200" y="258"/>
                </a:lnTo>
                <a:lnTo>
                  <a:pt x="55" y="258"/>
                </a:lnTo>
                <a:lnTo>
                  <a:pt x="55" y="44"/>
                </a:lnTo>
                <a:lnTo>
                  <a:pt x="127" y="0"/>
                </a:lnTo>
                <a:lnTo>
                  <a:pt x="200" y="44"/>
                </a:lnTo>
                <a:lnTo>
                  <a:pt x="200" y="146"/>
                </a:lnTo>
                <a:moveTo>
                  <a:pt x="55" y="72"/>
                </a:moveTo>
                <a:lnTo>
                  <a:pt x="0" y="72"/>
                </a:lnTo>
                <a:lnTo>
                  <a:pt x="0" y="258"/>
                </a:lnTo>
                <a:lnTo>
                  <a:pt x="55" y="258"/>
                </a:lnTo>
                <a:moveTo>
                  <a:pt x="21" y="102"/>
                </a:moveTo>
                <a:lnTo>
                  <a:pt x="55" y="102"/>
                </a:lnTo>
                <a:moveTo>
                  <a:pt x="21" y="128"/>
                </a:moveTo>
                <a:lnTo>
                  <a:pt x="55" y="128"/>
                </a:lnTo>
                <a:moveTo>
                  <a:pt x="21" y="155"/>
                </a:moveTo>
                <a:lnTo>
                  <a:pt x="55" y="155"/>
                </a:lnTo>
                <a:moveTo>
                  <a:pt x="21" y="182"/>
                </a:moveTo>
                <a:lnTo>
                  <a:pt x="55" y="182"/>
                </a:lnTo>
                <a:moveTo>
                  <a:pt x="21" y="209"/>
                </a:moveTo>
                <a:lnTo>
                  <a:pt x="55" y="209"/>
                </a:lnTo>
                <a:moveTo>
                  <a:pt x="200" y="258"/>
                </a:moveTo>
                <a:lnTo>
                  <a:pt x="254" y="258"/>
                </a:lnTo>
                <a:lnTo>
                  <a:pt x="254" y="72"/>
                </a:lnTo>
                <a:lnTo>
                  <a:pt x="200" y="72"/>
                </a:lnTo>
                <a:moveTo>
                  <a:pt x="234" y="102"/>
                </a:moveTo>
                <a:lnTo>
                  <a:pt x="200" y="102"/>
                </a:lnTo>
                <a:moveTo>
                  <a:pt x="234" y="128"/>
                </a:moveTo>
                <a:lnTo>
                  <a:pt x="200" y="128"/>
                </a:lnTo>
                <a:moveTo>
                  <a:pt x="234" y="155"/>
                </a:moveTo>
                <a:lnTo>
                  <a:pt x="200" y="155"/>
                </a:lnTo>
                <a:moveTo>
                  <a:pt x="234" y="182"/>
                </a:moveTo>
                <a:lnTo>
                  <a:pt x="200" y="182"/>
                </a:lnTo>
                <a:moveTo>
                  <a:pt x="234" y="209"/>
                </a:moveTo>
                <a:lnTo>
                  <a:pt x="200" y="209"/>
                </a:lnTo>
                <a:moveTo>
                  <a:pt x="96" y="71"/>
                </a:moveTo>
                <a:lnTo>
                  <a:pt x="96" y="66"/>
                </a:lnTo>
                <a:lnTo>
                  <a:pt x="87" y="66"/>
                </a:lnTo>
                <a:lnTo>
                  <a:pt x="87" y="76"/>
                </a:lnTo>
                <a:lnTo>
                  <a:pt x="96" y="76"/>
                </a:lnTo>
                <a:lnTo>
                  <a:pt x="96" y="71"/>
                </a:lnTo>
                <a:moveTo>
                  <a:pt x="132" y="71"/>
                </a:moveTo>
                <a:lnTo>
                  <a:pt x="132" y="66"/>
                </a:lnTo>
                <a:lnTo>
                  <a:pt x="122" y="66"/>
                </a:lnTo>
                <a:lnTo>
                  <a:pt x="122" y="76"/>
                </a:lnTo>
                <a:lnTo>
                  <a:pt x="132" y="76"/>
                </a:lnTo>
                <a:lnTo>
                  <a:pt x="132" y="71"/>
                </a:lnTo>
                <a:moveTo>
                  <a:pt x="168" y="71"/>
                </a:moveTo>
                <a:lnTo>
                  <a:pt x="168" y="66"/>
                </a:lnTo>
                <a:lnTo>
                  <a:pt x="158" y="66"/>
                </a:lnTo>
                <a:lnTo>
                  <a:pt x="158" y="76"/>
                </a:lnTo>
                <a:lnTo>
                  <a:pt x="168" y="76"/>
                </a:lnTo>
                <a:lnTo>
                  <a:pt x="168" y="71"/>
                </a:lnTo>
                <a:moveTo>
                  <a:pt x="96" y="109"/>
                </a:moveTo>
                <a:lnTo>
                  <a:pt x="96" y="104"/>
                </a:lnTo>
                <a:lnTo>
                  <a:pt x="87" y="104"/>
                </a:lnTo>
                <a:lnTo>
                  <a:pt x="87" y="114"/>
                </a:lnTo>
                <a:lnTo>
                  <a:pt x="96" y="114"/>
                </a:lnTo>
                <a:lnTo>
                  <a:pt x="96" y="109"/>
                </a:lnTo>
                <a:moveTo>
                  <a:pt x="132" y="109"/>
                </a:moveTo>
                <a:lnTo>
                  <a:pt x="132" y="104"/>
                </a:lnTo>
                <a:lnTo>
                  <a:pt x="122" y="104"/>
                </a:lnTo>
                <a:lnTo>
                  <a:pt x="122" y="114"/>
                </a:lnTo>
                <a:lnTo>
                  <a:pt x="132" y="114"/>
                </a:lnTo>
                <a:lnTo>
                  <a:pt x="132" y="109"/>
                </a:lnTo>
                <a:moveTo>
                  <a:pt x="168" y="109"/>
                </a:moveTo>
                <a:lnTo>
                  <a:pt x="168" y="104"/>
                </a:lnTo>
                <a:lnTo>
                  <a:pt x="158" y="104"/>
                </a:lnTo>
                <a:lnTo>
                  <a:pt x="158" y="114"/>
                </a:lnTo>
                <a:lnTo>
                  <a:pt x="168" y="114"/>
                </a:lnTo>
                <a:lnTo>
                  <a:pt x="168" y="109"/>
                </a:lnTo>
                <a:moveTo>
                  <a:pt x="96" y="147"/>
                </a:moveTo>
                <a:lnTo>
                  <a:pt x="96" y="142"/>
                </a:lnTo>
                <a:lnTo>
                  <a:pt x="87" y="142"/>
                </a:lnTo>
                <a:lnTo>
                  <a:pt x="87" y="152"/>
                </a:lnTo>
                <a:lnTo>
                  <a:pt x="96" y="152"/>
                </a:lnTo>
                <a:lnTo>
                  <a:pt x="96" y="147"/>
                </a:lnTo>
                <a:moveTo>
                  <a:pt x="132" y="147"/>
                </a:moveTo>
                <a:lnTo>
                  <a:pt x="132" y="142"/>
                </a:lnTo>
                <a:lnTo>
                  <a:pt x="122" y="142"/>
                </a:lnTo>
                <a:lnTo>
                  <a:pt x="122" y="152"/>
                </a:lnTo>
                <a:lnTo>
                  <a:pt x="132" y="152"/>
                </a:lnTo>
                <a:lnTo>
                  <a:pt x="132" y="147"/>
                </a:lnTo>
                <a:moveTo>
                  <a:pt x="168" y="147"/>
                </a:moveTo>
                <a:lnTo>
                  <a:pt x="168" y="142"/>
                </a:lnTo>
                <a:lnTo>
                  <a:pt x="158" y="142"/>
                </a:lnTo>
                <a:lnTo>
                  <a:pt x="158" y="152"/>
                </a:lnTo>
                <a:lnTo>
                  <a:pt x="168" y="152"/>
                </a:lnTo>
                <a:lnTo>
                  <a:pt x="168" y="147"/>
                </a:lnTo>
                <a:moveTo>
                  <a:pt x="96" y="185"/>
                </a:moveTo>
                <a:lnTo>
                  <a:pt x="96" y="180"/>
                </a:lnTo>
                <a:lnTo>
                  <a:pt x="87" y="180"/>
                </a:lnTo>
                <a:lnTo>
                  <a:pt x="87" y="190"/>
                </a:lnTo>
                <a:lnTo>
                  <a:pt x="96" y="190"/>
                </a:lnTo>
                <a:lnTo>
                  <a:pt x="96" y="185"/>
                </a:lnTo>
                <a:moveTo>
                  <a:pt x="132" y="186"/>
                </a:moveTo>
                <a:lnTo>
                  <a:pt x="132" y="180"/>
                </a:lnTo>
                <a:lnTo>
                  <a:pt x="122" y="180"/>
                </a:lnTo>
                <a:lnTo>
                  <a:pt x="122" y="190"/>
                </a:lnTo>
                <a:lnTo>
                  <a:pt x="132" y="190"/>
                </a:lnTo>
                <a:lnTo>
                  <a:pt x="132" y="186"/>
                </a:lnTo>
                <a:moveTo>
                  <a:pt x="168" y="184"/>
                </a:moveTo>
                <a:lnTo>
                  <a:pt x="168" y="180"/>
                </a:lnTo>
                <a:lnTo>
                  <a:pt x="158" y="180"/>
                </a:lnTo>
                <a:lnTo>
                  <a:pt x="158" y="190"/>
                </a:lnTo>
                <a:lnTo>
                  <a:pt x="168" y="190"/>
                </a:lnTo>
                <a:lnTo>
                  <a:pt x="168" y="184"/>
                </a:lnTo>
                <a:moveTo>
                  <a:pt x="163" y="258"/>
                </a:moveTo>
                <a:lnTo>
                  <a:pt x="163" y="217"/>
                </a:lnTo>
                <a:lnTo>
                  <a:pt x="92" y="217"/>
                </a:lnTo>
                <a:lnTo>
                  <a:pt x="92" y="258"/>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2" name="TextBox 1">
            <a:extLst>
              <a:ext uri="{FF2B5EF4-FFF2-40B4-BE49-F238E27FC236}">
                <a16:creationId xmlns:a16="http://schemas.microsoft.com/office/drawing/2014/main" id="{8893A8A0-E350-4DC7-B0E8-5E21D3D45C2B}"/>
              </a:ext>
            </a:extLst>
          </p:cNvPr>
          <p:cNvSpPr txBox="1"/>
          <p:nvPr/>
        </p:nvSpPr>
        <p:spPr>
          <a:xfrm>
            <a:off x="3880170" y="6315368"/>
            <a:ext cx="4431662" cy="430887"/>
          </a:xfrm>
          <a:prstGeom prst="rect">
            <a:avLst/>
          </a:prstGeom>
          <a:noFill/>
        </p:spPr>
        <p:txBody>
          <a:bodyPr wrap="none" lIns="0" tIns="0" rIns="0" bIns="0" rtlCol="0">
            <a:spAutoFit/>
          </a:bodyPr>
          <a:lstStyle/>
          <a:p>
            <a:pPr algn="ctr"/>
            <a:r>
              <a:rPr lang="en-US" sz="2800" dirty="0">
                <a:gradFill>
                  <a:gsLst>
                    <a:gs pos="2917">
                      <a:schemeClr val="tx1"/>
                    </a:gs>
                    <a:gs pos="30000">
                      <a:schemeClr val="tx1"/>
                    </a:gs>
                  </a:gsLst>
                  <a:lin ang="5400000" scaled="0"/>
                </a:gradFill>
              </a:rPr>
              <a:t>Learn more at: </a:t>
            </a:r>
            <a:r>
              <a:rPr lang="en-US" sz="2800" b="1" dirty="0">
                <a:solidFill>
                  <a:schemeClr val="accent3"/>
                </a:solidFill>
                <a:hlinkClick r:id="rId3"/>
              </a:rPr>
              <a:t>aka.ms/PNC</a:t>
            </a:r>
            <a:endParaRPr lang="en-US" sz="2800" b="1" dirty="0">
              <a:solidFill>
                <a:schemeClr val="accent3"/>
              </a:solidFill>
            </a:endParaRPr>
          </a:p>
        </p:txBody>
      </p:sp>
      <p:pic>
        <p:nvPicPr>
          <p:cNvPr id="18" name="Picture 17" descr="A picture containing table&#10;&#10;Description automatically generated">
            <a:extLst>
              <a:ext uri="{FF2B5EF4-FFF2-40B4-BE49-F238E27FC236}">
                <a16:creationId xmlns:a16="http://schemas.microsoft.com/office/drawing/2014/main" id="{64907419-EF99-48D6-9EC2-9838CE550F4F}"/>
              </a:ext>
            </a:extLst>
          </p:cNvPr>
          <p:cNvPicPr>
            <a:picLocks noChangeAspect="1"/>
          </p:cNvPicPr>
          <p:nvPr/>
        </p:nvPicPr>
        <p:blipFill>
          <a:blip r:embed="rId4"/>
          <a:stretch>
            <a:fillRect/>
          </a:stretch>
        </p:blipFill>
        <p:spPr>
          <a:xfrm>
            <a:off x="2388335" y="2144773"/>
            <a:ext cx="380098" cy="380098"/>
          </a:xfrm>
          <a:prstGeom prst="rect">
            <a:avLst/>
          </a:prstGeom>
        </p:spPr>
      </p:pic>
      <p:pic>
        <p:nvPicPr>
          <p:cNvPr id="23" name="Picture 22" descr="A picture containing table&#10;&#10;Description automatically generated">
            <a:extLst>
              <a:ext uri="{FF2B5EF4-FFF2-40B4-BE49-F238E27FC236}">
                <a16:creationId xmlns:a16="http://schemas.microsoft.com/office/drawing/2014/main" id="{E11412B6-402A-4494-94C7-EB8DB8E4C96D}"/>
              </a:ext>
            </a:extLst>
          </p:cNvPr>
          <p:cNvPicPr>
            <a:picLocks noChangeAspect="1"/>
          </p:cNvPicPr>
          <p:nvPr/>
        </p:nvPicPr>
        <p:blipFill>
          <a:blip r:embed="rId4"/>
          <a:stretch>
            <a:fillRect/>
          </a:stretch>
        </p:blipFill>
        <p:spPr>
          <a:xfrm>
            <a:off x="5292772" y="2161719"/>
            <a:ext cx="380098" cy="380098"/>
          </a:xfrm>
          <a:prstGeom prst="rect">
            <a:avLst/>
          </a:prstGeom>
        </p:spPr>
      </p:pic>
      <p:pic>
        <p:nvPicPr>
          <p:cNvPr id="34" name="Picture 33" descr="A picture containing table&#10;&#10;Description automatically generated">
            <a:extLst>
              <a:ext uri="{FF2B5EF4-FFF2-40B4-BE49-F238E27FC236}">
                <a16:creationId xmlns:a16="http://schemas.microsoft.com/office/drawing/2014/main" id="{C36DE6E7-8E3F-4196-A0A9-746711E5A054}"/>
              </a:ext>
            </a:extLst>
          </p:cNvPr>
          <p:cNvPicPr>
            <a:picLocks noChangeAspect="1"/>
          </p:cNvPicPr>
          <p:nvPr/>
        </p:nvPicPr>
        <p:blipFill>
          <a:blip r:embed="rId4"/>
          <a:stretch>
            <a:fillRect/>
          </a:stretch>
        </p:blipFill>
        <p:spPr>
          <a:xfrm>
            <a:off x="7947421" y="2195049"/>
            <a:ext cx="434268" cy="434268"/>
          </a:xfrm>
          <a:prstGeom prst="rect">
            <a:avLst/>
          </a:prstGeom>
        </p:spPr>
      </p:pic>
      <p:pic>
        <p:nvPicPr>
          <p:cNvPr id="65" name="Picture 64" descr="A picture containing table&#10;&#10;Description automatically generated">
            <a:extLst>
              <a:ext uri="{FF2B5EF4-FFF2-40B4-BE49-F238E27FC236}">
                <a16:creationId xmlns:a16="http://schemas.microsoft.com/office/drawing/2014/main" id="{6F522948-8B3E-4A6D-AFB5-EAF4FE27EED4}"/>
              </a:ext>
            </a:extLst>
          </p:cNvPr>
          <p:cNvPicPr>
            <a:picLocks noChangeAspect="1"/>
          </p:cNvPicPr>
          <p:nvPr/>
        </p:nvPicPr>
        <p:blipFill>
          <a:blip r:embed="rId4"/>
          <a:stretch>
            <a:fillRect/>
          </a:stretch>
        </p:blipFill>
        <p:spPr>
          <a:xfrm>
            <a:off x="11201800" y="1786544"/>
            <a:ext cx="289771" cy="289771"/>
          </a:xfrm>
          <a:prstGeom prst="rect">
            <a:avLst/>
          </a:prstGeom>
        </p:spPr>
      </p:pic>
    </p:spTree>
    <p:extLst>
      <p:ext uri="{BB962C8B-B14F-4D97-AF65-F5344CB8AC3E}">
        <p14:creationId xmlns:p14="http://schemas.microsoft.com/office/powerpoint/2010/main" val="2936921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500"/>
                                        <p:tgtEl>
                                          <p:spTgt spid="6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500"/>
                                        <p:tgtEl>
                                          <p:spTgt spid="71"/>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500"/>
                                        <p:tgtEl>
                                          <p:spTgt spid="19"/>
                                        </p:tgtEl>
                                      </p:cBhvr>
                                    </p:animEffect>
                                  </p:childTnLst>
                                </p:cTn>
                              </p:par>
                              <p:par>
                                <p:cTn id="91" presetID="10" presetClass="entr" presetSubtype="0" fill="hold" nodeType="with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500"/>
                                        <p:tgtEl>
                                          <p:spTgt spid="2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childTnLst>
                                </p:cTn>
                              </p:par>
                              <p:par>
                                <p:cTn id="106" presetID="10" presetClass="entr" presetSubtype="0" fill="hold" nodeType="with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500"/>
                                        <p:tgtEl>
                                          <p:spTgt spid="2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500"/>
                                        <p:tgtEl>
                                          <p:spTgt spid="2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500"/>
                                        <p:tgtEl>
                                          <p:spTgt spid="2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fade">
                                      <p:cBhvr>
                                        <p:cTn id="120" dur="500"/>
                                        <p:tgtEl>
                                          <p:spTgt spid="31"/>
                                        </p:tgtEl>
                                      </p:cBhvr>
                                    </p:animEffect>
                                  </p:childTnLst>
                                </p:cTn>
                              </p:par>
                              <p:par>
                                <p:cTn id="121" presetID="10" presetClass="entr" presetSubtype="0" fill="hold" nodeType="with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500"/>
                                        <p:tgtEl>
                                          <p:spTgt spid="32"/>
                                        </p:tgtEl>
                                      </p:cBhvr>
                                    </p:animEffect>
                                  </p:childTnLst>
                                </p:cTn>
                              </p:par>
                            </p:childTnLst>
                          </p:cTn>
                        </p:par>
                        <p:par>
                          <p:cTn id="124" fill="hold">
                            <p:stCondLst>
                              <p:cond delay="1500"/>
                            </p:stCondLst>
                            <p:childTnLst>
                              <p:par>
                                <p:cTn id="125" presetID="10"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500"/>
                                        <p:tgtEl>
                                          <p:spTgt spid="1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fade">
                                      <p:cBhvr>
                                        <p:cTn id="130" dur="500"/>
                                        <p:tgtEl>
                                          <p:spTgt spid="1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fade">
                                      <p:cBhvr>
                                        <p:cTn id="133" dur="500"/>
                                        <p:tgtEl>
                                          <p:spTgt spid="1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fade">
                                      <p:cBhvr>
                                        <p:cTn id="136" dur="500"/>
                                        <p:tgtEl>
                                          <p:spTgt spid="33"/>
                                        </p:tgtEl>
                                      </p:cBhvr>
                                    </p:animEffect>
                                  </p:childTnLst>
                                </p:cTn>
                              </p:par>
                              <p:par>
                                <p:cTn id="137" presetID="10" presetClass="entr" presetSubtype="0" fill="hold" nodeType="with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fade">
                                      <p:cBhvr>
                                        <p:cTn id="139" dur="500"/>
                                        <p:tgtEl>
                                          <p:spTgt spid="3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fade">
                                      <p:cBhvr>
                                        <p:cTn id="142" dur="500"/>
                                        <p:tgtEl>
                                          <p:spTgt spid="37"/>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fade">
                                      <p:cBhvr>
                                        <p:cTn id="145" dur="500"/>
                                        <p:tgtEl>
                                          <p:spTgt spid="3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9"/>
                                        </p:tgtEl>
                                        <p:attrNameLst>
                                          <p:attrName>style.visibility</p:attrName>
                                        </p:attrNameLst>
                                      </p:cBhvr>
                                      <p:to>
                                        <p:strVal val="visible"/>
                                      </p:to>
                                    </p:set>
                                    <p:animEffect transition="in" filter="fade">
                                      <p:cBhvr>
                                        <p:cTn id="148" dur="500"/>
                                        <p:tgtEl>
                                          <p:spTgt spid="39"/>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fade">
                                      <p:cBhvr>
                                        <p:cTn id="151" dur="500"/>
                                        <p:tgtEl>
                                          <p:spTgt spid="4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41"/>
                                        </p:tgtEl>
                                        <p:attrNameLst>
                                          <p:attrName>style.visibility</p:attrName>
                                        </p:attrNameLst>
                                      </p:cBhvr>
                                      <p:to>
                                        <p:strVal val="visible"/>
                                      </p:to>
                                    </p:set>
                                    <p:animEffect transition="in" filter="fade">
                                      <p:cBhvr>
                                        <p:cTn id="154" dur="500"/>
                                        <p:tgtEl>
                                          <p:spTgt spid="4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42"/>
                                        </p:tgtEl>
                                        <p:attrNameLst>
                                          <p:attrName>style.visibility</p:attrName>
                                        </p:attrNameLst>
                                      </p:cBhvr>
                                      <p:to>
                                        <p:strVal val="visible"/>
                                      </p:to>
                                    </p:set>
                                    <p:animEffect transition="in" filter="fade">
                                      <p:cBhvr>
                                        <p:cTn id="157" dur="500"/>
                                        <p:tgtEl>
                                          <p:spTgt spid="4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43"/>
                                        </p:tgtEl>
                                        <p:attrNameLst>
                                          <p:attrName>style.visibility</p:attrName>
                                        </p:attrNameLst>
                                      </p:cBhvr>
                                      <p:to>
                                        <p:strVal val="visible"/>
                                      </p:to>
                                    </p:set>
                                    <p:animEffect transition="in" filter="fade">
                                      <p:cBhvr>
                                        <p:cTn id="160" dur="500"/>
                                        <p:tgtEl>
                                          <p:spTgt spid="43"/>
                                        </p:tgtEl>
                                      </p:cBhvr>
                                    </p:animEffect>
                                  </p:childTnLst>
                                </p:cTn>
                              </p:par>
                              <p:par>
                                <p:cTn id="161" presetID="10" presetClass="entr" presetSubtype="0" fill="hold" nodeType="withEffect">
                                  <p:stCondLst>
                                    <p:cond delay="0"/>
                                  </p:stCondLst>
                                  <p:childTnLst>
                                    <p:set>
                                      <p:cBhvr>
                                        <p:cTn id="162" dur="1" fill="hold">
                                          <p:stCondLst>
                                            <p:cond delay="0"/>
                                          </p:stCondLst>
                                        </p:cTn>
                                        <p:tgtEl>
                                          <p:spTgt spid="44"/>
                                        </p:tgtEl>
                                        <p:attrNameLst>
                                          <p:attrName>style.visibility</p:attrName>
                                        </p:attrNameLst>
                                      </p:cBhvr>
                                      <p:to>
                                        <p:strVal val="visible"/>
                                      </p:to>
                                    </p:set>
                                    <p:animEffect transition="in" filter="fade">
                                      <p:cBhvr>
                                        <p:cTn id="163" dur="500"/>
                                        <p:tgtEl>
                                          <p:spTgt spid="4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45"/>
                                        </p:tgtEl>
                                        <p:attrNameLst>
                                          <p:attrName>style.visibility</p:attrName>
                                        </p:attrNameLst>
                                      </p:cBhvr>
                                      <p:to>
                                        <p:strVal val="visible"/>
                                      </p:to>
                                    </p:set>
                                    <p:animEffect transition="in" filter="fade">
                                      <p:cBhvr>
                                        <p:cTn id="166" dur="500"/>
                                        <p:tgtEl>
                                          <p:spTgt spid="45"/>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fade">
                                      <p:cBhvr>
                                        <p:cTn id="169" dur="500"/>
                                        <p:tgtEl>
                                          <p:spTgt spid="4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7"/>
                                        </p:tgtEl>
                                        <p:attrNameLst>
                                          <p:attrName>style.visibility</p:attrName>
                                        </p:attrNameLst>
                                      </p:cBhvr>
                                      <p:to>
                                        <p:strVal val="visible"/>
                                      </p:to>
                                    </p:set>
                                    <p:animEffect transition="in" filter="fade">
                                      <p:cBhvr>
                                        <p:cTn id="172" dur="500"/>
                                        <p:tgtEl>
                                          <p:spTgt spid="47"/>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fade">
                                      <p:cBhvr>
                                        <p:cTn id="175" dur="500"/>
                                        <p:tgtEl>
                                          <p:spTgt spid="48"/>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49"/>
                                        </p:tgtEl>
                                        <p:attrNameLst>
                                          <p:attrName>style.visibility</p:attrName>
                                        </p:attrNameLst>
                                      </p:cBhvr>
                                      <p:to>
                                        <p:strVal val="visible"/>
                                      </p:to>
                                    </p:set>
                                    <p:animEffect transition="in" filter="fade">
                                      <p:cBhvr>
                                        <p:cTn id="178" dur="500"/>
                                        <p:tgtEl>
                                          <p:spTgt spid="49"/>
                                        </p:tgtEl>
                                      </p:cBhvr>
                                    </p:animEffect>
                                  </p:childTnLst>
                                </p:cTn>
                              </p:par>
                            </p:childTnLst>
                          </p:cTn>
                        </p:par>
                        <p:par>
                          <p:cTn id="179" fill="hold">
                            <p:stCondLst>
                              <p:cond delay="2000"/>
                            </p:stCondLst>
                            <p:childTnLst>
                              <p:par>
                                <p:cTn id="180" presetID="10" presetClass="entr" presetSubtype="0" fill="hold" grpId="0" nodeType="afterEffect">
                                  <p:stCondLst>
                                    <p:cond delay="0"/>
                                  </p:stCondLst>
                                  <p:childTnLst>
                                    <p:set>
                                      <p:cBhvr>
                                        <p:cTn id="181" dur="1" fill="hold">
                                          <p:stCondLst>
                                            <p:cond delay="0"/>
                                          </p:stCondLst>
                                        </p:cTn>
                                        <p:tgtEl>
                                          <p:spTgt spid="2"/>
                                        </p:tgtEl>
                                        <p:attrNameLst>
                                          <p:attrName>style.visibility</p:attrName>
                                        </p:attrNameLst>
                                      </p:cBhvr>
                                      <p:to>
                                        <p:strVal val="visible"/>
                                      </p:to>
                                    </p:set>
                                    <p:animEffect transition="in" filter="fade">
                                      <p:cBhvr>
                                        <p:cTn id="18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P spid="7" grpId="0" animBg="1"/>
      <p:bldP spid="8" grpId="0"/>
      <p:bldP spid="9" grpId="0" animBg="1"/>
      <p:bldP spid="10" grpId="0"/>
      <p:bldP spid="11" grpId="0" animBg="1"/>
      <p:bldP spid="12" grpId="0" animBg="1"/>
      <p:bldP spid="13" grpId="0"/>
      <p:bldP spid="14" grpId="0" animBg="1"/>
      <p:bldP spid="15" grpId="0" animBg="1"/>
      <p:bldP spid="16" grpId="0"/>
      <p:bldP spid="17" grpId="0" animBg="1"/>
      <p:bldP spid="19" grpId="0"/>
      <p:bldP spid="21" grpId="0" animBg="1"/>
      <p:bldP spid="24" grpId="0" animBg="1"/>
      <p:bldP spid="25" grpId="0" animBg="1"/>
      <p:bldP spid="26" grpId="0"/>
      <p:bldP spid="28" grpId="0" animBg="1"/>
      <p:bldP spid="29" grpId="0" animBg="1"/>
      <p:bldP spid="30" grpId="0" animBg="1"/>
      <p:bldP spid="31" grpId="0" animBg="1"/>
      <p:bldP spid="33" grpId="0" animBg="1"/>
      <p:bldP spid="37" grpId="0" animBg="1"/>
      <p:bldP spid="38" grpId="0" animBg="1"/>
      <p:bldP spid="39" grpId="0" animBg="1"/>
      <p:bldP spid="40" grpId="0" animBg="1"/>
      <p:bldP spid="41" grpId="0" animBg="1"/>
      <p:bldP spid="42" grpId="0"/>
      <p:bldP spid="43" grpId="0" animBg="1"/>
      <p:bldP spid="45" grpId="0" animBg="1"/>
      <p:bldP spid="46" grpId="0" animBg="1"/>
      <p:bldP spid="47" grpId="0" animBg="1"/>
      <p:bldP spid="48" grpId="0" animBg="1"/>
      <p:bldP spid="49" grpId="0" animBg="1"/>
      <p:bldP spid="50" grpId="0"/>
      <p:bldP spid="51" grpId="0" animBg="1"/>
      <p:bldP spid="55" grpId="0"/>
      <p:bldP spid="58" grpId="0" animBg="1"/>
      <p:bldP spid="60" grpId="0" animBg="1"/>
      <p:bldP spid="63" grpId="0" animBg="1"/>
      <p:bldP spid="66" grpId="0" animBg="1"/>
      <p:bldP spid="67" grpId="0" animBg="1"/>
      <p:bldP spid="68" grpId="0" animBg="1"/>
      <p:bldP spid="69" grpId="0" animBg="1"/>
      <p:bldP spid="70" grpId="0"/>
      <p:bldP spid="71"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 name="Straight Connector 120">
            <a:extLst>
              <a:ext uri="{FF2B5EF4-FFF2-40B4-BE49-F238E27FC236}">
                <a16:creationId xmlns:a16="http://schemas.microsoft.com/office/drawing/2014/main" id="{BC73CFFE-24C0-4120-B073-16578623EE38}"/>
              </a:ext>
            </a:extLst>
          </p:cNvPr>
          <p:cNvCxnSpPr>
            <a:cxnSpLocks/>
            <a:endCxn id="24" idx="2"/>
          </p:cNvCxnSpPr>
          <p:nvPr/>
        </p:nvCxnSpPr>
        <p:spPr>
          <a:xfrm flipV="1">
            <a:off x="1883847" y="2114926"/>
            <a:ext cx="3103764" cy="23249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9A565CB-D049-4038-87D4-CA58FAFF8693}"/>
              </a:ext>
            </a:extLst>
          </p:cNvPr>
          <p:cNvGrpSpPr/>
          <p:nvPr/>
        </p:nvGrpSpPr>
        <p:grpSpPr>
          <a:xfrm>
            <a:off x="456798" y="1549358"/>
            <a:ext cx="11304864" cy="4572187"/>
            <a:chOff x="455995" y="1549092"/>
            <a:chExt cx="11306467" cy="4572835"/>
          </a:xfrm>
        </p:grpSpPr>
        <p:pic>
          <p:nvPicPr>
            <p:cNvPr id="30" name="Picture 29">
              <a:extLst>
                <a:ext uri="{FF2B5EF4-FFF2-40B4-BE49-F238E27FC236}">
                  <a16:creationId xmlns:a16="http://schemas.microsoft.com/office/drawing/2014/main" id="{48F30240-6FF5-4813-A9D8-90D032DC88EA}"/>
                </a:ext>
              </a:extLst>
            </p:cNvPr>
            <p:cNvPicPr>
              <a:picLocks noChangeAspect="1"/>
            </p:cNvPicPr>
            <p:nvPr/>
          </p:nvPicPr>
          <p:blipFill>
            <a:blip r:embed="rId3"/>
            <a:stretch>
              <a:fillRect/>
            </a:stretch>
          </p:blipFill>
          <p:spPr>
            <a:xfrm>
              <a:off x="455995" y="4447087"/>
              <a:ext cx="11306467" cy="1674840"/>
            </a:xfrm>
            <a:prstGeom prst="rect">
              <a:avLst/>
            </a:prstGeom>
          </p:spPr>
        </p:pic>
        <p:cxnSp>
          <p:nvCxnSpPr>
            <p:cNvPr id="35" name="Straight Connector 34">
              <a:extLst>
                <a:ext uri="{FF2B5EF4-FFF2-40B4-BE49-F238E27FC236}">
                  <a16:creationId xmlns:a16="http://schemas.microsoft.com/office/drawing/2014/main" id="{E89C3B75-CCD1-435C-9169-8500D7C6599F}"/>
                </a:ext>
              </a:extLst>
            </p:cNvPr>
            <p:cNvCxnSpPr>
              <a:cxnSpLocks/>
            </p:cNvCxnSpPr>
            <p:nvPr/>
          </p:nvCxnSpPr>
          <p:spPr>
            <a:xfrm>
              <a:off x="5867441" y="2717356"/>
              <a:ext cx="0" cy="17388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6F86A5A-E270-4FDD-83F0-74E32564562C}"/>
                </a:ext>
              </a:extLst>
            </p:cNvPr>
            <p:cNvGrpSpPr/>
            <p:nvPr/>
          </p:nvGrpSpPr>
          <p:grpSpPr>
            <a:xfrm>
              <a:off x="2889254" y="4899365"/>
              <a:ext cx="2978188" cy="303599"/>
              <a:chOff x="4913169" y="7513522"/>
              <a:chExt cx="5062423" cy="516067"/>
            </a:xfrm>
          </p:grpSpPr>
          <p:cxnSp>
            <p:nvCxnSpPr>
              <p:cNvPr id="62" name="Straight Connector 61">
                <a:extLst>
                  <a:ext uri="{FF2B5EF4-FFF2-40B4-BE49-F238E27FC236}">
                    <a16:creationId xmlns:a16="http://schemas.microsoft.com/office/drawing/2014/main" id="{7C3146EA-C486-4142-A449-BFEE1529349D}"/>
                  </a:ext>
                </a:extLst>
              </p:cNvPr>
              <p:cNvCxnSpPr>
                <a:cxnSpLocks/>
              </p:cNvCxnSpPr>
              <p:nvPr/>
            </p:nvCxnSpPr>
            <p:spPr>
              <a:xfrm flipV="1">
                <a:off x="4913169" y="8028159"/>
                <a:ext cx="1466385" cy="2"/>
              </a:xfrm>
              <a:prstGeom prst="line">
                <a:avLst/>
              </a:prstGeom>
              <a:ln w="19050">
                <a:solidFill>
                  <a:schemeClr val="tx1"/>
                </a:solidFill>
                <a:headEnd w="sm" len="sm"/>
                <a:tailEnd w="sm" len="sm"/>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ECF65D67-3079-4E4B-9D3A-B86A90CA90B1}"/>
                  </a:ext>
                </a:extLst>
              </p:cNvPr>
              <p:cNvGrpSpPr/>
              <p:nvPr/>
            </p:nvGrpSpPr>
            <p:grpSpPr>
              <a:xfrm>
                <a:off x="8677656" y="7513522"/>
                <a:ext cx="1297936" cy="516067"/>
                <a:chOff x="8677656" y="7513522"/>
                <a:chExt cx="1297936" cy="516067"/>
              </a:xfrm>
            </p:grpSpPr>
            <p:cxnSp>
              <p:nvCxnSpPr>
                <p:cNvPr id="64" name="Straight Connector 63">
                  <a:extLst>
                    <a:ext uri="{FF2B5EF4-FFF2-40B4-BE49-F238E27FC236}">
                      <a16:creationId xmlns:a16="http://schemas.microsoft.com/office/drawing/2014/main" id="{884F5D13-0A2A-4367-9C66-74307A17ED72}"/>
                    </a:ext>
                  </a:extLst>
                </p:cNvPr>
                <p:cNvCxnSpPr>
                  <a:cxnSpLocks/>
                </p:cNvCxnSpPr>
                <p:nvPr/>
              </p:nvCxnSpPr>
              <p:spPr>
                <a:xfrm>
                  <a:off x="8677656" y="8029589"/>
                  <a:ext cx="1297931" cy="0"/>
                </a:xfrm>
                <a:prstGeom prst="line">
                  <a:avLst/>
                </a:prstGeom>
                <a:ln w="19050">
                  <a:solidFill>
                    <a:schemeClr val="tx1"/>
                  </a:solidFill>
                  <a:headEnd w="sm" len="sm"/>
                  <a:tailEnd w="sm" len="sm"/>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4C6495E-555A-43F5-B778-F5C18933844F}"/>
                    </a:ext>
                  </a:extLst>
                </p:cNvPr>
                <p:cNvCxnSpPr>
                  <a:cxnSpLocks/>
                </p:cNvCxnSpPr>
                <p:nvPr/>
              </p:nvCxnSpPr>
              <p:spPr>
                <a:xfrm>
                  <a:off x="9975592" y="7513522"/>
                  <a:ext cx="0" cy="514637"/>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32" name="Straight Connector 31">
              <a:extLst>
                <a:ext uri="{FF2B5EF4-FFF2-40B4-BE49-F238E27FC236}">
                  <a16:creationId xmlns:a16="http://schemas.microsoft.com/office/drawing/2014/main" id="{B72580A5-F9DD-464A-A8C1-51DA4C63ED07}"/>
                </a:ext>
              </a:extLst>
            </p:cNvPr>
            <p:cNvCxnSpPr>
              <a:cxnSpLocks/>
            </p:cNvCxnSpPr>
            <p:nvPr/>
          </p:nvCxnSpPr>
          <p:spPr>
            <a:xfrm flipV="1">
              <a:off x="8050098" y="1549092"/>
              <a:ext cx="1256539" cy="1148275"/>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1AF301-0011-4506-802B-57E476263E86}"/>
                </a:ext>
              </a:extLst>
            </p:cNvPr>
            <p:cNvCxnSpPr>
              <a:cxnSpLocks/>
            </p:cNvCxnSpPr>
            <p:nvPr/>
          </p:nvCxnSpPr>
          <p:spPr>
            <a:xfrm>
              <a:off x="7453127" y="2720812"/>
              <a:ext cx="61103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1C1ED5-2BC1-47A9-B5D6-7A324CB6E0EC}"/>
                </a:ext>
              </a:extLst>
            </p:cNvPr>
            <p:cNvCxnSpPr>
              <a:cxnSpLocks/>
            </p:cNvCxnSpPr>
            <p:nvPr/>
          </p:nvCxnSpPr>
          <p:spPr>
            <a:xfrm>
              <a:off x="5867438" y="2720812"/>
              <a:ext cx="1683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bject 21">
              <a:extLst>
                <a:ext uri="{FF2B5EF4-FFF2-40B4-BE49-F238E27FC236}">
                  <a16:creationId xmlns:a16="http://schemas.microsoft.com/office/drawing/2014/main" id="{5C5568D6-9BAD-4485-85BE-FB0A3A03E14A}"/>
                </a:ext>
              </a:extLst>
            </p:cNvPr>
            <p:cNvSpPr/>
            <p:nvPr/>
          </p:nvSpPr>
          <p:spPr>
            <a:xfrm>
              <a:off x="973326" y="4933841"/>
              <a:ext cx="516641" cy="516641"/>
            </a:xfrm>
            <a:custGeom>
              <a:avLst/>
              <a:gdLst/>
              <a:ahLst/>
              <a:cxnLst/>
              <a:rect l="l" t="t" r="r" b="b"/>
              <a:pathLst>
                <a:path w="878205" h="878204">
                  <a:moveTo>
                    <a:pt x="439062" y="0"/>
                  </a:moveTo>
                  <a:lnTo>
                    <a:pt x="391224" y="2576"/>
                  </a:lnTo>
                  <a:lnTo>
                    <a:pt x="344877" y="10126"/>
                  </a:lnTo>
                  <a:lnTo>
                    <a:pt x="300289" y="22383"/>
                  </a:lnTo>
                  <a:lnTo>
                    <a:pt x="257729" y="39078"/>
                  </a:lnTo>
                  <a:lnTo>
                    <a:pt x="217464" y="59944"/>
                  </a:lnTo>
                  <a:lnTo>
                    <a:pt x="179763" y="84713"/>
                  </a:lnTo>
                  <a:lnTo>
                    <a:pt x="144892" y="113117"/>
                  </a:lnTo>
                  <a:lnTo>
                    <a:pt x="113121" y="144887"/>
                  </a:lnTo>
                  <a:lnTo>
                    <a:pt x="84717" y="179757"/>
                  </a:lnTo>
                  <a:lnTo>
                    <a:pt x="59947" y="217459"/>
                  </a:lnTo>
                  <a:lnTo>
                    <a:pt x="39080" y="257724"/>
                  </a:lnTo>
                  <a:lnTo>
                    <a:pt x="22384" y="300284"/>
                  </a:lnTo>
                  <a:lnTo>
                    <a:pt x="10127" y="344873"/>
                  </a:lnTo>
                  <a:lnTo>
                    <a:pt x="2576" y="391221"/>
                  </a:lnTo>
                  <a:lnTo>
                    <a:pt x="0" y="439062"/>
                  </a:lnTo>
                  <a:lnTo>
                    <a:pt x="2576" y="486903"/>
                  </a:lnTo>
                  <a:lnTo>
                    <a:pt x="10127" y="533252"/>
                  </a:lnTo>
                  <a:lnTo>
                    <a:pt x="22384" y="577841"/>
                  </a:lnTo>
                  <a:lnTo>
                    <a:pt x="39080" y="620403"/>
                  </a:lnTo>
                  <a:lnTo>
                    <a:pt x="59947" y="660669"/>
                  </a:lnTo>
                  <a:lnTo>
                    <a:pt x="84717" y="698372"/>
                  </a:lnTo>
                  <a:lnTo>
                    <a:pt x="113121" y="733243"/>
                  </a:lnTo>
                  <a:lnTo>
                    <a:pt x="144892" y="765015"/>
                  </a:lnTo>
                  <a:lnTo>
                    <a:pt x="179763" y="793420"/>
                  </a:lnTo>
                  <a:lnTo>
                    <a:pt x="217464" y="818189"/>
                  </a:lnTo>
                  <a:lnTo>
                    <a:pt x="257729" y="839056"/>
                  </a:lnTo>
                  <a:lnTo>
                    <a:pt x="300289" y="855753"/>
                  </a:lnTo>
                  <a:lnTo>
                    <a:pt x="344877" y="868010"/>
                  </a:lnTo>
                  <a:lnTo>
                    <a:pt x="391224" y="875561"/>
                  </a:lnTo>
                  <a:lnTo>
                    <a:pt x="439062" y="878138"/>
                  </a:lnTo>
                  <a:lnTo>
                    <a:pt x="486905" y="875561"/>
                  </a:lnTo>
                  <a:lnTo>
                    <a:pt x="533256" y="868010"/>
                  </a:lnTo>
                  <a:lnTo>
                    <a:pt x="577846" y="855753"/>
                  </a:lnTo>
                  <a:lnTo>
                    <a:pt x="620408" y="839056"/>
                  </a:lnTo>
                  <a:lnTo>
                    <a:pt x="660675" y="818189"/>
                  </a:lnTo>
                  <a:lnTo>
                    <a:pt x="698377" y="793420"/>
                  </a:lnTo>
                  <a:lnTo>
                    <a:pt x="733248" y="765015"/>
                  </a:lnTo>
                  <a:lnTo>
                    <a:pt x="765019" y="733243"/>
                  </a:lnTo>
                  <a:lnTo>
                    <a:pt x="793423" y="698372"/>
                  </a:lnTo>
                  <a:lnTo>
                    <a:pt x="818192" y="660669"/>
                  </a:lnTo>
                  <a:lnTo>
                    <a:pt x="839058" y="620403"/>
                  </a:lnTo>
                  <a:lnTo>
                    <a:pt x="855754" y="577841"/>
                  </a:lnTo>
                  <a:lnTo>
                    <a:pt x="868011" y="533252"/>
                  </a:lnTo>
                  <a:lnTo>
                    <a:pt x="875561" y="486903"/>
                  </a:lnTo>
                  <a:lnTo>
                    <a:pt x="878138" y="439062"/>
                  </a:lnTo>
                  <a:lnTo>
                    <a:pt x="875561" y="391221"/>
                  </a:lnTo>
                  <a:lnTo>
                    <a:pt x="868011" y="344873"/>
                  </a:lnTo>
                  <a:lnTo>
                    <a:pt x="855754" y="300284"/>
                  </a:lnTo>
                  <a:lnTo>
                    <a:pt x="839058" y="257724"/>
                  </a:lnTo>
                  <a:lnTo>
                    <a:pt x="818192" y="217459"/>
                  </a:lnTo>
                  <a:lnTo>
                    <a:pt x="793423" y="179757"/>
                  </a:lnTo>
                  <a:lnTo>
                    <a:pt x="765019" y="144887"/>
                  </a:lnTo>
                  <a:lnTo>
                    <a:pt x="733248" y="113117"/>
                  </a:lnTo>
                  <a:lnTo>
                    <a:pt x="698377" y="84713"/>
                  </a:lnTo>
                  <a:lnTo>
                    <a:pt x="660675" y="59944"/>
                  </a:lnTo>
                  <a:lnTo>
                    <a:pt x="620408" y="39078"/>
                  </a:lnTo>
                  <a:lnTo>
                    <a:pt x="577846" y="22383"/>
                  </a:lnTo>
                  <a:lnTo>
                    <a:pt x="533256" y="10126"/>
                  </a:lnTo>
                  <a:lnTo>
                    <a:pt x="486905" y="2576"/>
                  </a:lnTo>
                  <a:lnTo>
                    <a:pt x="439062" y="0"/>
                  </a:lnTo>
                  <a:close/>
                </a:path>
              </a:pathLst>
            </a:custGeom>
            <a:solidFill>
              <a:srgbClr val="333333"/>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37" name="object 22">
              <a:extLst>
                <a:ext uri="{FF2B5EF4-FFF2-40B4-BE49-F238E27FC236}">
                  <a16:creationId xmlns:a16="http://schemas.microsoft.com/office/drawing/2014/main" id="{BF169958-A712-42ED-8A63-F2EA5D8F3767}"/>
                </a:ext>
              </a:extLst>
            </p:cNvPr>
            <p:cNvSpPr/>
            <p:nvPr/>
          </p:nvSpPr>
          <p:spPr>
            <a:xfrm>
              <a:off x="1572148" y="4933841"/>
              <a:ext cx="516641" cy="516641"/>
            </a:xfrm>
            <a:custGeom>
              <a:avLst/>
              <a:gdLst/>
              <a:ahLst/>
              <a:cxnLst/>
              <a:rect l="l" t="t" r="r" b="b"/>
              <a:pathLst>
                <a:path w="878204" h="878204">
                  <a:moveTo>
                    <a:pt x="439062" y="0"/>
                  </a:moveTo>
                  <a:lnTo>
                    <a:pt x="391224" y="2576"/>
                  </a:lnTo>
                  <a:lnTo>
                    <a:pt x="344877" y="10126"/>
                  </a:lnTo>
                  <a:lnTo>
                    <a:pt x="300289" y="22383"/>
                  </a:lnTo>
                  <a:lnTo>
                    <a:pt x="257729" y="39078"/>
                  </a:lnTo>
                  <a:lnTo>
                    <a:pt x="217464" y="59944"/>
                  </a:lnTo>
                  <a:lnTo>
                    <a:pt x="179763" y="84713"/>
                  </a:lnTo>
                  <a:lnTo>
                    <a:pt x="144892" y="113117"/>
                  </a:lnTo>
                  <a:lnTo>
                    <a:pt x="113121" y="144887"/>
                  </a:lnTo>
                  <a:lnTo>
                    <a:pt x="84717" y="179757"/>
                  </a:lnTo>
                  <a:lnTo>
                    <a:pt x="59947" y="217459"/>
                  </a:lnTo>
                  <a:lnTo>
                    <a:pt x="39080" y="257724"/>
                  </a:lnTo>
                  <a:lnTo>
                    <a:pt x="22384" y="300284"/>
                  </a:lnTo>
                  <a:lnTo>
                    <a:pt x="10127" y="344873"/>
                  </a:lnTo>
                  <a:lnTo>
                    <a:pt x="2576" y="391221"/>
                  </a:lnTo>
                  <a:lnTo>
                    <a:pt x="0" y="439062"/>
                  </a:lnTo>
                  <a:lnTo>
                    <a:pt x="2576" y="486903"/>
                  </a:lnTo>
                  <a:lnTo>
                    <a:pt x="10127" y="533252"/>
                  </a:lnTo>
                  <a:lnTo>
                    <a:pt x="22384" y="577841"/>
                  </a:lnTo>
                  <a:lnTo>
                    <a:pt x="39080" y="620403"/>
                  </a:lnTo>
                  <a:lnTo>
                    <a:pt x="59947" y="660669"/>
                  </a:lnTo>
                  <a:lnTo>
                    <a:pt x="84717" y="698372"/>
                  </a:lnTo>
                  <a:lnTo>
                    <a:pt x="113121" y="733243"/>
                  </a:lnTo>
                  <a:lnTo>
                    <a:pt x="144892" y="765015"/>
                  </a:lnTo>
                  <a:lnTo>
                    <a:pt x="179763" y="793420"/>
                  </a:lnTo>
                  <a:lnTo>
                    <a:pt x="217464" y="818189"/>
                  </a:lnTo>
                  <a:lnTo>
                    <a:pt x="257729" y="839056"/>
                  </a:lnTo>
                  <a:lnTo>
                    <a:pt x="300289" y="855753"/>
                  </a:lnTo>
                  <a:lnTo>
                    <a:pt x="344877" y="868010"/>
                  </a:lnTo>
                  <a:lnTo>
                    <a:pt x="391224" y="875561"/>
                  </a:lnTo>
                  <a:lnTo>
                    <a:pt x="439062" y="878138"/>
                  </a:lnTo>
                  <a:lnTo>
                    <a:pt x="486905" y="875561"/>
                  </a:lnTo>
                  <a:lnTo>
                    <a:pt x="533256" y="868010"/>
                  </a:lnTo>
                  <a:lnTo>
                    <a:pt x="577846" y="855753"/>
                  </a:lnTo>
                  <a:lnTo>
                    <a:pt x="620408" y="839056"/>
                  </a:lnTo>
                  <a:lnTo>
                    <a:pt x="660675" y="818189"/>
                  </a:lnTo>
                  <a:lnTo>
                    <a:pt x="698377" y="793420"/>
                  </a:lnTo>
                  <a:lnTo>
                    <a:pt x="733248" y="765015"/>
                  </a:lnTo>
                  <a:lnTo>
                    <a:pt x="765019" y="733243"/>
                  </a:lnTo>
                  <a:lnTo>
                    <a:pt x="793423" y="698372"/>
                  </a:lnTo>
                  <a:lnTo>
                    <a:pt x="818192" y="660669"/>
                  </a:lnTo>
                  <a:lnTo>
                    <a:pt x="839058" y="620403"/>
                  </a:lnTo>
                  <a:lnTo>
                    <a:pt x="855754" y="577841"/>
                  </a:lnTo>
                  <a:lnTo>
                    <a:pt x="868011" y="533252"/>
                  </a:lnTo>
                  <a:lnTo>
                    <a:pt x="875561" y="486903"/>
                  </a:lnTo>
                  <a:lnTo>
                    <a:pt x="878138" y="439062"/>
                  </a:lnTo>
                  <a:lnTo>
                    <a:pt x="875561" y="391221"/>
                  </a:lnTo>
                  <a:lnTo>
                    <a:pt x="868011" y="344873"/>
                  </a:lnTo>
                  <a:lnTo>
                    <a:pt x="855754" y="300284"/>
                  </a:lnTo>
                  <a:lnTo>
                    <a:pt x="839058" y="257724"/>
                  </a:lnTo>
                  <a:lnTo>
                    <a:pt x="818192" y="217459"/>
                  </a:lnTo>
                  <a:lnTo>
                    <a:pt x="793423" y="179757"/>
                  </a:lnTo>
                  <a:lnTo>
                    <a:pt x="765019" y="144887"/>
                  </a:lnTo>
                  <a:lnTo>
                    <a:pt x="733248" y="113117"/>
                  </a:lnTo>
                  <a:lnTo>
                    <a:pt x="698377" y="84713"/>
                  </a:lnTo>
                  <a:lnTo>
                    <a:pt x="660675" y="59944"/>
                  </a:lnTo>
                  <a:lnTo>
                    <a:pt x="620408" y="39078"/>
                  </a:lnTo>
                  <a:lnTo>
                    <a:pt x="577846" y="22383"/>
                  </a:lnTo>
                  <a:lnTo>
                    <a:pt x="533256" y="10126"/>
                  </a:lnTo>
                  <a:lnTo>
                    <a:pt x="486905" y="2576"/>
                  </a:lnTo>
                  <a:lnTo>
                    <a:pt x="439062" y="0"/>
                  </a:lnTo>
                  <a:close/>
                </a:path>
              </a:pathLst>
            </a:custGeom>
            <a:solidFill>
              <a:srgbClr val="333333"/>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38" name="object 23">
              <a:extLst>
                <a:ext uri="{FF2B5EF4-FFF2-40B4-BE49-F238E27FC236}">
                  <a16:creationId xmlns:a16="http://schemas.microsoft.com/office/drawing/2014/main" id="{B20D5C1D-2560-4C6F-BB0C-6629F5530F41}"/>
                </a:ext>
              </a:extLst>
            </p:cNvPr>
            <p:cNvSpPr/>
            <p:nvPr/>
          </p:nvSpPr>
          <p:spPr>
            <a:xfrm>
              <a:off x="2170972" y="4933841"/>
              <a:ext cx="516641" cy="516641"/>
            </a:xfrm>
            <a:custGeom>
              <a:avLst/>
              <a:gdLst/>
              <a:ahLst/>
              <a:cxnLst/>
              <a:rect l="l" t="t" r="r" b="b"/>
              <a:pathLst>
                <a:path w="878204" h="878204">
                  <a:moveTo>
                    <a:pt x="439062" y="0"/>
                  </a:moveTo>
                  <a:lnTo>
                    <a:pt x="391224" y="2576"/>
                  </a:lnTo>
                  <a:lnTo>
                    <a:pt x="344877" y="10126"/>
                  </a:lnTo>
                  <a:lnTo>
                    <a:pt x="300289" y="22383"/>
                  </a:lnTo>
                  <a:lnTo>
                    <a:pt x="257729" y="39078"/>
                  </a:lnTo>
                  <a:lnTo>
                    <a:pt x="217464" y="59944"/>
                  </a:lnTo>
                  <a:lnTo>
                    <a:pt x="179763" y="84713"/>
                  </a:lnTo>
                  <a:lnTo>
                    <a:pt x="144892" y="113117"/>
                  </a:lnTo>
                  <a:lnTo>
                    <a:pt x="113121" y="144887"/>
                  </a:lnTo>
                  <a:lnTo>
                    <a:pt x="84717" y="179757"/>
                  </a:lnTo>
                  <a:lnTo>
                    <a:pt x="59947" y="217459"/>
                  </a:lnTo>
                  <a:lnTo>
                    <a:pt x="39080" y="257724"/>
                  </a:lnTo>
                  <a:lnTo>
                    <a:pt x="22384" y="300284"/>
                  </a:lnTo>
                  <a:lnTo>
                    <a:pt x="10127" y="344873"/>
                  </a:lnTo>
                  <a:lnTo>
                    <a:pt x="2576" y="391221"/>
                  </a:lnTo>
                  <a:lnTo>
                    <a:pt x="0" y="439062"/>
                  </a:lnTo>
                  <a:lnTo>
                    <a:pt x="2576" y="486903"/>
                  </a:lnTo>
                  <a:lnTo>
                    <a:pt x="10127" y="533252"/>
                  </a:lnTo>
                  <a:lnTo>
                    <a:pt x="22384" y="577841"/>
                  </a:lnTo>
                  <a:lnTo>
                    <a:pt x="39080" y="620403"/>
                  </a:lnTo>
                  <a:lnTo>
                    <a:pt x="59947" y="660669"/>
                  </a:lnTo>
                  <a:lnTo>
                    <a:pt x="84717" y="698372"/>
                  </a:lnTo>
                  <a:lnTo>
                    <a:pt x="113121" y="733243"/>
                  </a:lnTo>
                  <a:lnTo>
                    <a:pt x="144892" y="765015"/>
                  </a:lnTo>
                  <a:lnTo>
                    <a:pt x="179763" y="793420"/>
                  </a:lnTo>
                  <a:lnTo>
                    <a:pt x="217464" y="818189"/>
                  </a:lnTo>
                  <a:lnTo>
                    <a:pt x="257729" y="839056"/>
                  </a:lnTo>
                  <a:lnTo>
                    <a:pt x="300289" y="855753"/>
                  </a:lnTo>
                  <a:lnTo>
                    <a:pt x="344877" y="868010"/>
                  </a:lnTo>
                  <a:lnTo>
                    <a:pt x="391224" y="875561"/>
                  </a:lnTo>
                  <a:lnTo>
                    <a:pt x="439062" y="878138"/>
                  </a:lnTo>
                  <a:lnTo>
                    <a:pt x="486905" y="875561"/>
                  </a:lnTo>
                  <a:lnTo>
                    <a:pt x="533256" y="868010"/>
                  </a:lnTo>
                  <a:lnTo>
                    <a:pt x="577846" y="855753"/>
                  </a:lnTo>
                  <a:lnTo>
                    <a:pt x="620408" y="839056"/>
                  </a:lnTo>
                  <a:lnTo>
                    <a:pt x="660675" y="818189"/>
                  </a:lnTo>
                  <a:lnTo>
                    <a:pt x="698377" y="793420"/>
                  </a:lnTo>
                  <a:lnTo>
                    <a:pt x="733248" y="765015"/>
                  </a:lnTo>
                  <a:lnTo>
                    <a:pt x="765019" y="733243"/>
                  </a:lnTo>
                  <a:lnTo>
                    <a:pt x="793423" y="698372"/>
                  </a:lnTo>
                  <a:lnTo>
                    <a:pt x="818192" y="660669"/>
                  </a:lnTo>
                  <a:lnTo>
                    <a:pt x="839058" y="620403"/>
                  </a:lnTo>
                  <a:lnTo>
                    <a:pt x="855754" y="577841"/>
                  </a:lnTo>
                  <a:lnTo>
                    <a:pt x="868011" y="533252"/>
                  </a:lnTo>
                  <a:lnTo>
                    <a:pt x="875561" y="486903"/>
                  </a:lnTo>
                  <a:lnTo>
                    <a:pt x="878138" y="439062"/>
                  </a:lnTo>
                  <a:lnTo>
                    <a:pt x="875561" y="391221"/>
                  </a:lnTo>
                  <a:lnTo>
                    <a:pt x="868011" y="344873"/>
                  </a:lnTo>
                  <a:lnTo>
                    <a:pt x="855754" y="300284"/>
                  </a:lnTo>
                  <a:lnTo>
                    <a:pt x="839058" y="257724"/>
                  </a:lnTo>
                  <a:lnTo>
                    <a:pt x="818192" y="217459"/>
                  </a:lnTo>
                  <a:lnTo>
                    <a:pt x="793423" y="179757"/>
                  </a:lnTo>
                  <a:lnTo>
                    <a:pt x="765019" y="144887"/>
                  </a:lnTo>
                  <a:lnTo>
                    <a:pt x="733248" y="113117"/>
                  </a:lnTo>
                  <a:lnTo>
                    <a:pt x="698377" y="84713"/>
                  </a:lnTo>
                  <a:lnTo>
                    <a:pt x="660675" y="59944"/>
                  </a:lnTo>
                  <a:lnTo>
                    <a:pt x="620408" y="39078"/>
                  </a:lnTo>
                  <a:lnTo>
                    <a:pt x="577846" y="22383"/>
                  </a:lnTo>
                  <a:lnTo>
                    <a:pt x="533256" y="10126"/>
                  </a:lnTo>
                  <a:lnTo>
                    <a:pt x="486905" y="2576"/>
                  </a:lnTo>
                  <a:lnTo>
                    <a:pt x="439062" y="0"/>
                  </a:lnTo>
                  <a:close/>
                </a:path>
              </a:pathLst>
            </a:custGeom>
            <a:solidFill>
              <a:srgbClr val="333333"/>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39" name="object 25">
              <a:extLst>
                <a:ext uri="{FF2B5EF4-FFF2-40B4-BE49-F238E27FC236}">
                  <a16:creationId xmlns:a16="http://schemas.microsoft.com/office/drawing/2014/main" id="{A086F1D0-1032-4C6C-B4CF-B9CFE4EF181D}"/>
                </a:ext>
              </a:extLst>
            </p:cNvPr>
            <p:cNvSpPr/>
            <p:nvPr/>
          </p:nvSpPr>
          <p:spPr>
            <a:xfrm>
              <a:off x="781580" y="4727214"/>
              <a:ext cx="2106912" cy="930179"/>
            </a:xfrm>
            <a:custGeom>
              <a:avLst/>
              <a:gdLst/>
              <a:ahLst/>
              <a:cxnLst/>
              <a:rect l="l" t="t" r="r" b="b"/>
              <a:pathLst>
                <a:path w="3581400" h="1581150">
                  <a:moveTo>
                    <a:pt x="784339" y="1580590"/>
                  </a:moveTo>
                  <a:lnTo>
                    <a:pt x="0" y="1580590"/>
                  </a:lnTo>
                  <a:lnTo>
                    <a:pt x="0" y="0"/>
                  </a:lnTo>
                  <a:lnTo>
                    <a:pt x="3581263" y="0"/>
                  </a:lnTo>
                  <a:lnTo>
                    <a:pt x="3581263" y="1580590"/>
                  </a:lnTo>
                  <a:lnTo>
                    <a:pt x="2820140" y="1580590"/>
                  </a:lnTo>
                </a:path>
              </a:pathLst>
            </a:custGeom>
            <a:ln w="25289">
              <a:solidFill>
                <a:srgbClr val="B9B7B5"/>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40" name="object 32">
              <a:extLst>
                <a:ext uri="{FF2B5EF4-FFF2-40B4-BE49-F238E27FC236}">
                  <a16:creationId xmlns:a16="http://schemas.microsoft.com/office/drawing/2014/main" id="{E1B1B5E2-F451-4C4B-8C81-EBD5B77A3D26}"/>
                </a:ext>
              </a:extLst>
            </p:cNvPr>
            <p:cNvSpPr/>
            <p:nvPr/>
          </p:nvSpPr>
          <p:spPr>
            <a:xfrm>
              <a:off x="2739638" y="5043362"/>
              <a:ext cx="297732" cy="297732"/>
            </a:xfrm>
            <a:custGeom>
              <a:avLst/>
              <a:gdLst/>
              <a:ahLst/>
              <a:cxnLst/>
              <a:rect l="l" t="t" r="r" b="b"/>
              <a:pathLst>
                <a:path w="506095" h="506095">
                  <a:moveTo>
                    <a:pt x="252894" y="0"/>
                  </a:moveTo>
                  <a:lnTo>
                    <a:pt x="207438" y="4074"/>
                  </a:lnTo>
                  <a:lnTo>
                    <a:pt x="164654" y="15822"/>
                  </a:lnTo>
                  <a:lnTo>
                    <a:pt x="125257" y="34529"/>
                  </a:lnTo>
                  <a:lnTo>
                    <a:pt x="89961" y="59480"/>
                  </a:lnTo>
                  <a:lnTo>
                    <a:pt x="59480" y="89961"/>
                  </a:lnTo>
                  <a:lnTo>
                    <a:pt x="34529" y="125257"/>
                  </a:lnTo>
                  <a:lnTo>
                    <a:pt x="15822" y="164654"/>
                  </a:lnTo>
                  <a:lnTo>
                    <a:pt x="4074" y="207438"/>
                  </a:lnTo>
                  <a:lnTo>
                    <a:pt x="0" y="252894"/>
                  </a:lnTo>
                  <a:lnTo>
                    <a:pt x="4074" y="298353"/>
                  </a:lnTo>
                  <a:lnTo>
                    <a:pt x="15822" y="341139"/>
                  </a:lnTo>
                  <a:lnTo>
                    <a:pt x="34529" y="380536"/>
                  </a:lnTo>
                  <a:lnTo>
                    <a:pt x="59480" y="415832"/>
                  </a:lnTo>
                  <a:lnTo>
                    <a:pt x="89961" y="446312"/>
                  </a:lnTo>
                  <a:lnTo>
                    <a:pt x="125257" y="471262"/>
                  </a:lnTo>
                  <a:lnTo>
                    <a:pt x="164654" y="489967"/>
                  </a:lnTo>
                  <a:lnTo>
                    <a:pt x="207438" y="501714"/>
                  </a:lnTo>
                  <a:lnTo>
                    <a:pt x="252894" y="505788"/>
                  </a:lnTo>
                  <a:lnTo>
                    <a:pt x="298353" y="501714"/>
                  </a:lnTo>
                  <a:lnTo>
                    <a:pt x="341139" y="489967"/>
                  </a:lnTo>
                  <a:lnTo>
                    <a:pt x="380536" y="471262"/>
                  </a:lnTo>
                  <a:lnTo>
                    <a:pt x="415832" y="446312"/>
                  </a:lnTo>
                  <a:lnTo>
                    <a:pt x="446312" y="415832"/>
                  </a:lnTo>
                  <a:lnTo>
                    <a:pt x="471262" y="380536"/>
                  </a:lnTo>
                  <a:lnTo>
                    <a:pt x="489967" y="341139"/>
                  </a:lnTo>
                  <a:lnTo>
                    <a:pt x="501714" y="298353"/>
                  </a:lnTo>
                  <a:lnTo>
                    <a:pt x="505788" y="252894"/>
                  </a:lnTo>
                  <a:lnTo>
                    <a:pt x="501714" y="207438"/>
                  </a:lnTo>
                  <a:lnTo>
                    <a:pt x="489967" y="164654"/>
                  </a:lnTo>
                  <a:lnTo>
                    <a:pt x="471262" y="125257"/>
                  </a:lnTo>
                  <a:lnTo>
                    <a:pt x="446312" y="89961"/>
                  </a:lnTo>
                  <a:lnTo>
                    <a:pt x="415832" y="59480"/>
                  </a:lnTo>
                  <a:lnTo>
                    <a:pt x="380536" y="34529"/>
                  </a:lnTo>
                  <a:lnTo>
                    <a:pt x="341139" y="15822"/>
                  </a:lnTo>
                  <a:lnTo>
                    <a:pt x="298353" y="4074"/>
                  </a:lnTo>
                  <a:lnTo>
                    <a:pt x="252894" y="0"/>
                  </a:lnTo>
                  <a:close/>
                </a:path>
              </a:pathLst>
            </a:custGeom>
            <a:solidFill>
              <a:srgbClr val="999999"/>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41" name="object 34">
              <a:extLst>
                <a:ext uri="{FF2B5EF4-FFF2-40B4-BE49-F238E27FC236}">
                  <a16:creationId xmlns:a16="http://schemas.microsoft.com/office/drawing/2014/main" id="{BCA3894D-4A78-4D4F-BBD5-D932BA90DD22}"/>
                </a:ext>
              </a:extLst>
            </p:cNvPr>
            <p:cNvSpPr/>
            <p:nvPr/>
          </p:nvSpPr>
          <p:spPr>
            <a:xfrm>
              <a:off x="637364" y="5043362"/>
              <a:ext cx="297732" cy="297732"/>
            </a:xfrm>
            <a:custGeom>
              <a:avLst/>
              <a:gdLst/>
              <a:ahLst/>
              <a:cxnLst/>
              <a:rect l="l" t="t" r="r" b="b"/>
              <a:pathLst>
                <a:path w="506094" h="506095">
                  <a:moveTo>
                    <a:pt x="252894" y="0"/>
                  </a:moveTo>
                  <a:lnTo>
                    <a:pt x="207435" y="4074"/>
                  </a:lnTo>
                  <a:lnTo>
                    <a:pt x="164649" y="15822"/>
                  </a:lnTo>
                  <a:lnTo>
                    <a:pt x="125252" y="34529"/>
                  </a:lnTo>
                  <a:lnTo>
                    <a:pt x="89956" y="59480"/>
                  </a:lnTo>
                  <a:lnTo>
                    <a:pt x="59476" y="89961"/>
                  </a:lnTo>
                  <a:lnTo>
                    <a:pt x="34526" y="125257"/>
                  </a:lnTo>
                  <a:lnTo>
                    <a:pt x="15821" y="164654"/>
                  </a:lnTo>
                  <a:lnTo>
                    <a:pt x="4074" y="207438"/>
                  </a:lnTo>
                  <a:lnTo>
                    <a:pt x="0" y="252894"/>
                  </a:lnTo>
                  <a:lnTo>
                    <a:pt x="4074" y="298353"/>
                  </a:lnTo>
                  <a:lnTo>
                    <a:pt x="15821" y="341139"/>
                  </a:lnTo>
                  <a:lnTo>
                    <a:pt x="34526" y="380536"/>
                  </a:lnTo>
                  <a:lnTo>
                    <a:pt x="59476" y="415832"/>
                  </a:lnTo>
                  <a:lnTo>
                    <a:pt x="89956" y="446312"/>
                  </a:lnTo>
                  <a:lnTo>
                    <a:pt x="125252" y="471262"/>
                  </a:lnTo>
                  <a:lnTo>
                    <a:pt x="164649" y="489967"/>
                  </a:lnTo>
                  <a:lnTo>
                    <a:pt x="207435" y="501714"/>
                  </a:lnTo>
                  <a:lnTo>
                    <a:pt x="252894" y="505788"/>
                  </a:lnTo>
                  <a:lnTo>
                    <a:pt x="298350" y="501714"/>
                  </a:lnTo>
                  <a:lnTo>
                    <a:pt x="341134" y="489967"/>
                  </a:lnTo>
                  <a:lnTo>
                    <a:pt x="380531" y="471262"/>
                  </a:lnTo>
                  <a:lnTo>
                    <a:pt x="415827" y="446312"/>
                  </a:lnTo>
                  <a:lnTo>
                    <a:pt x="446308" y="415832"/>
                  </a:lnTo>
                  <a:lnTo>
                    <a:pt x="471259" y="380536"/>
                  </a:lnTo>
                  <a:lnTo>
                    <a:pt x="489966" y="341139"/>
                  </a:lnTo>
                  <a:lnTo>
                    <a:pt x="501714" y="298353"/>
                  </a:lnTo>
                  <a:lnTo>
                    <a:pt x="505788" y="252894"/>
                  </a:lnTo>
                  <a:lnTo>
                    <a:pt x="501714" y="207438"/>
                  </a:lnTo>
                  <a:lnTo>
                    <a:pt x="489966" y="164654"/>
                  </a:lnTo>
                  <a:lnTo>
                    <a:pt x="471259" y="125257"/>
                  </a:lnTo>
                  <a:lnTo>
                    <a:pt x="446308" y="89961"/>
                  </a:lnTo>
                  <a:lnTo>
                    <a:pt x="415827" y="59480"/>
                  </a:lnTo>
                  <a:lnTo>
                    <a:pt x="380531" y="34529"/>
                  </a:lnTo>
                  <a:lnTo>
                    <a:pt x="341134" y="15822"/>
                  </a:lnTo>
                  <a:lnTo>
                    <a:pt x="298350" y="4074"/>
                  </a:lnTo>
                  <a:lnTo>
                    <a:pt x="252894" y="0"/>
                  </a:lnTo>
                  <a:close/>
                </a:path>
              </a:pathLst>
            </a:custGeom>
            <a:solidFill>
              <a:srgbClr val="999999"/>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45" name="object 53">
              <a:extLst>
                <a:ext uri="{FF2B5EF4-FFF2-40B4-BE49-F238E27FC236}">
                  <a16:creationId xmlns:a16="http://schemas.microsoft.com/office/drawing/2014/main" id="{AA3AB035-B43B-4A33-9DD7-A42B94C671C6}"/>
                </a:ext>
              </a:extLst>
            </p:cNvPr>
            <p:cNvSpPr/>
            <p:nvPr/>
          </p:nvSpPr>
          <p:spPr>
            <a:xfrm>
              <a:off x="4968738" y="4683938"/>
              <a:ext cx="1887629" cy="195749"/>
            </a:xfrm>
            <a:prstGeom prst="roundRect">
              <a:avLst/>
            </a:prstGeom>
            <a:solidFill>
              <a:srgbClr val="DBD9D7"/>
            </a:solidFill>
            <a:ln>
              <a:solidFill>
                <a:schemeClr val="tx1"/>
              </a:solidFill>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47" name="object 86">
              <a:extLst>
                <a:ext uri="{FF2B5EF4-FFF2-40B4-BE49-F238E27FC236}">
                  <a16:creationId xmlns:a16="http://schemas.microsoft.com/office/drawing/2014/main" id="{87C0573B-969C-4834-AE9B-25089A6A8358}"/>
                </a:ext>
              </a:extLst>
            </p:cNvPr>
            <p:cNvSpPr/>
            <p:nvPr/>
          </p:nvSpPr>
          <p:spPr>
            <a:xfrm>
              <a:off x="7729431" y="2464669"/>
              <a:ext cx="618252" cy="379917"/>
            </a:xfrm>
            <a:custGeom>
              <a:avLst/>
              <a:gdLst/>
              <a:ahLst/>
              <a:cxnLst/>
              <a:rect l="l" t="t" r="r" b="b"/>
              <a:pathLst>
                <a:path w="1050925" h="645795">
                  <a:moveTo>
                    <a:pt x="309074" y="72036"/>
                  </a:moveTo>
                  <a:lnTo>
                    <a:pt x="266175" y="78956"/>
                  </a:lnTo>
                  <a:lnTo>
                    <a:pt x="228916" y="98224"/>
                  </a:lnTo>
                  <a:lnTo>
                    <a:pt x="199535" y="127604"/>
                  </a:lnTo>
                  <a:lnTo>
                    <a:pt x="180266" y="164859"/>
                  </a:lnTo>
                  <a:lnTo>
                    <a:pt x="173346" y="207752"/>
                  </a:lnTo>
                  <a:lnTo>
                    <a:pt x="173346" y="215794"/>
                  </a:lnTo>
                  <a:lnTo>
                    <a:pt x="174092" y="223647"/>
                  </a:lnTo>
                  <a:lnTo>
                    <a:pt x="175420" y="231284"/>
                  </a:lnTo>
                  <a:lnTo>
                    <a:pt x="127903" y="244824"/>
                  </a:lnTo>
                  <a:lnTo>
                    <a:pt x="85751" y="268615"/>
                  </a:lnTo>
                  <a:lnTo>
                    <a:pt x="50425" y="301200"/>
                  </a:lnTo>
                  <a:lnTo>
                    <a:pt x="23384" y="341121"/>
                  </a:lnTo>
                  <a:lnTo>
                    <a:pt x="6089" y="386920"/>
                  </a:lnTo>
                  <a:lnTo>
                    <a:pt x="0" y="437140"/>
                  </a:lnTo>
                  <a:lnTo>
                    <a:pt x="5505" y="484944"/>
                  </a:lnTo>
                  <a:lnTo>
                    <a:pt x="21188" y="528827"/>
                  </a:lnTo>
                  <a:lnTo>
                    <a:pt x="45798" y="567537"/>
                  </a:lnTo>
                  <a:lnTo>
                    <a:pt x="78083" y="599824"/>
                  </a:lnTo>
                  <a:lnTo>
                    <a:pt x="116794" y="624436"/>
                  </a:lnTo>
                  <a:lnTo>
                    <a:pt x="160678" y="640120"/>
                  </a:lnTo>
                  <a:lnTo>
                    <a:pt x="208486" y="645626"/>
                  </a:lnTo>
                  <a:lnTo>
                    <a:pt x="914820" y="645626"/>
                  </a:lnTo>
                  <a:lnTo>
                    <a:pt x="957720" y="638708"/>
                  </a:lnTo>
                  <a:lnTo>
                    <a:pt x="994978" y="619442"/>
                  </a:lnTo>
                  <a:lnTo>
                    <a:pt x="1024360" y="590064"/>
                  </a:lnTo>
                  <a:lnTo>
                    <a:pt x="1043629" y="552809"/>
                  </a:lnTo>
                  <a:lnTo>
                    <a:pt x="1050548" y="509911"/>
                  </a:lnTo>
                  <a:lnTo>
                    <a:pt x="1041689" y="461585"/>
                  </a:lnTo>
                  <a:lnTo>
                    <a:pt x="1017294" y="420927"/>
                  </a:lnTo>
                  <a:lnTo>
                    <a:pt x="980640" y="391207"/>
                  </a:lnTo>
                  <a:lnTo>
                    <a:pt x="935001" y="375700"/>
                  </a:lnTo>
                  <a:lnTo>
                    <a:pt x="935831" y="369007"/>
                  </a:lnTo>
                  <a:lnTo>
                    <a:pt x="936438" y="362247"/>
                  </a:lnTo>
                  <a:lnTo>
                    <a:pt x="936809" y="355423"/>
                  </a:lnTo>
                  <a:lnTo>
                    <a:pt x="936936" y="348539"/>
                  </a:lnTo>
                  <a:lnTo>
                    <a:pt x="930430" y="298636"/>
                  </a:lnTo>
                  <a:lnTo>
                    <a:pt x="912034" y="253586"/>
                  </a:lnTo>
                  <a:lnTo>
                    <a:pt x="883431" y="215070"/>
                  </a:lnTo>
                  <a:lnTo>
                    <a:pt x="846302" y="184772"/>
                  </a:lnTo>
                  <a:lnTo>
                    <a:pt x="802329" y="164372"/>
                  </a:lnTo>
                  <a:lnTo>
                    <a:pt x="753195" y="155555"/>
                  </a:lnTo>
                  <a:lnTo>
                    <a:pt x="737901" y="113066"/>
                  </a:lnTo>
                  <a:lnTo>
                    <a:pt x="726398" y="95037"/>
                  </a:lnTo>
                  <a:lnTo>
                    <a:pt x="384665" y="95037"/>
                  </a:lnTo>
                  <a:lnTo>
                    <a:pt x="367677" y="85319"/>
                  </a:lnTo>
                  <a:lnTo>
                    <a:pt x="349264" y="78093"/>
                  </a:lnTo>
                  <a:lnTo>
                    <a:pt x="329654" y="73589"/>
                  </a:lnTo>
                  <a:lnTo>
                    <a:pt x="309074" y="72036"/>
                  </a:lnTo>
                  <a:close/>
                </a:path>
                <a:path w="1050925" h="645795">
                  <a:moveTo>
                    <a:pt x="556254" y="0"/>
                  </a:moveTo>
                  <a:lnTo>
                    <a:pt x="503960" y="6824"/>
                  </a:lnTo>
                  <a:lnTo>
                    <a:pt x="456760" y="26119"/>
                  </a:lnTo>
                  <a:lnTo>
                    <a:pt x="416410" y="56113"/>
                  </a:lnTo>
                  <a:lnTo>
                    <a:pt x="384665" y="95037"/>
                  </a:lnTo>
                  <a:lnTo>
                    <a:pt x="726398" y="95037"/>
                  </a:lnTo>
                  <a:lnTo>
                    <a:pt x="682663" y="44333"/>
                  </a:lnTo>
                  <a:lnTo>
                    <a:pt x="645129" y="20510"/>
                  </a:lnTo>
                  <a:lnTo>
                    <a:pt x="602591" y="5329"/>
                  </a:lnTo>
                  <a:lnTo>
                    <a:pt x="556254" y="0"/>
                  </a:lnTo>
                  <a:close/>
                </a:path>
              </a:pathLst>
            </a:custGeom>
            <a:solidFill>
              <a:srgbClr val="D83B01"/>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50" name="object 10">
              <a:extLst>
                <a:ext uri="{FF2B5EF4-FFF2-40B4-BE49-F238E27FC236}">
                  <a16:creationId xmlns:a16="http://schemas.microsoft.com/office/drawing/2014/main" id="{4907BB92-88AD-4669-B04A-B07CF4B2BC89}"/>
                </a:ext>
              </a:extLst>
            </p:cNvPr>
            <p:cNvSpPr txBox="1"/>
            <p:nvPr/>
          </p:nvSpPr>
          <p:spPr>
            <a:xfrm>
              <a:off x="3588254" y="5107785"/>
              <a:ext cx="1690091" cy="199706"/>
            </a:xfrm>
            <a:prstGeom prst="rect">
              <a:avLst/>
            </a:prstGeom>
          </p:spPr>
          <p:txBody>
            <a:bodyPr vert="horz" wrap="square" lIns="0" tIns="9242" rIns="0" bIns="0" rtlCol="0">
              <a:spAutoFit/>
            </a:bodyPr>
            <a:lstStyle/>
            <a:p>
              <a:pPr marL="7699" marR="0" lvl="0" indent="0" algn="ctr" defTabSz="914168" rtl="0" eaLnBrk="1" fontAlgn="auto" latinLnBrk="0" hangingPunct="1">
                <a:lnSpc>
                  <a:spcPct val="100000"/>
                </a:lnSpc>
                <a:spcBef>
                  <a:spcPts val="73"/>
                </a:spcBef>
                <a:spcAft>
                  <a:spcPts val="0"/>
                </a:spcAft>
                <a:buClrTx/>
                <a:buSzTx/>
                <a:buFontTx/>
                <a:buNone/>
                <a:tabLst/>
                <a:defRPr/>
              </a:pPr>
              <a:r>
                <a:rPr kumimoji="0" sz="1213" b="0" i="0" u="none" strike="noStrike" kern="1200" cap="none" spc="3" normalizeH="0" baseline="0" noProof="0" dirty="0">
                  <a:ln>
                    <a:noFill/>
                  </a:ln>
                  <a:solidFill>
                    <a:srgbClr val="333333"/>
                  </a:solidFill>
                  <a:effectLst/>
                  <a:uLnTx/>
                  <a:uFillTx/>
                  <a:latin typeface="Segoe Pro"/>
                  <a:ea typeface="+mn-ea"/>
                  <a:cs typeface="Segoe Pro"/>
                </a:rPr>
                <a:t>Enterprise </a:t>
              </a:r>
              <a:r>
                <a:rPr kumimoji="0" sz="1213" b="0" i="0" u="none" strike="noStrike" kern="1200" cap="none" spc="0" normalizeH="0" baseline="0" noProof="0" dirty="0">
                  <a:ln>
                    <a:noFill/>
                  </a:ln>
                  <a:solidFill>
                    <a:srgbClr val="333333"/>
                  </a:solidFill>
                  <a:effectLst/>
                  <a:uLnTx/>
                  <a:uFillTx/>
                  <a:latin typeface="Segoe Pro"/>
                  <a:ea typeface="+mn-ea"/>
                  <a:cs typeface="Segoe Pro"/>
                </a:rPr>
                <a:t>last</a:t>
              </a:r>
              <a:r>
                <a:rPr kumimoji="0" sz="1213" b="0" i="0" u="none" strike="noStrike" kern="1200" cap="none" spc="15" normalizeH="0" baseline="0" noProof="0" dirty="0">
                  <a:ln>
                    <a:noFill/>
                  </a:ln>
                  <a:solidFill>
                    <a:srgbClr val="333333"/>
                  </a:solidFill>
                  <a:effectLst/>
                  <a:uLnTx/>
                  <a:uFillTx/>
                  <a:latin typeface="Segoe Pro"/>
                  <a:ea typeface="+mn-ea"/>
                  <a:cs typeface="Segoe Pro"/>
                </a:rPr>
                <a:t> </a:t>
              </a:r>
              <a:r>
                <a:rPr kumimoji="0" sz="1213" b="0" i="0" u="none" strike="noStrike" kern="1200" cap="none" spc="3" normalizeH="0" baseline="0" noProof="0" dirty="0">
                  <a:ln>
                    <a:noFill/>
                  </a:ln>
                  <a:solidFill>
                    <a:srgbClr val="333333"/>
                  </a:solidFill>
                  <a:effectLst/>
                  <a:uLnTx/>
                  <a:uFillTx/>
                  <a:latin typeface="Segoe Pro"/>
                  <a:ea typeface="+mn-ea"/>
                  <a:cs typeface="Segoe Pro"/>
                </a:rPr>
                <a:t>mile</a:t>
              </a:r>
              <a:endParaRPr kumimoji="0" sz="1213"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51" name="object 14">
              <a:extLst>
                <a:ext uri="{FF2B5EF4-FFF2-40B4-BE49-F238E27FC236}">
                  <a16:creationId xmlns:a16="http://schemas.microsoft.com/office/drawing/2014/main" id="{96B9B146-705D-460E-849A-6919894F800B}"/>
                </a:ext>
              </a:extLst>
            </p:cNvPr>
            <p:cNvSpPr txBox="1"/>
            <p:nvPr/>
          </p:nvSpPr>
          <p:spPr>
            <a:xfrm>
              <a:off x="6010392" y="2602471"/>
              <a:ext cx="1458469" cy="199706"/>
            </a:xfrm>
            <a:prstGeom prst="rect">
              <a:avLst/>
            </a:prstGeom>
          </p:spPr>
          <p:txBody>
            <a:bodyPr vert="horz" wrap="square" lIns="0" tIns="9242" rIns="0" bIns="0" rtlCol="0">
              <a:spAutoFit/>
            </a:bodyPr>
            <a:lstStyle/>
            <a:p>
              <a:pPr marL="7699" marR="0" lvl="0" indent="0" algn="ctr" defTabSz="914168" rtl="0" eaLnBrk="1" fontAlgn="auto" latinLnBrk="0" hangingPunct="1">
                <a:lnSpc>
                  <a:spcPct val="100000"/>
                </a:lnSpc>
                <a:spcBef>
                  <a:spcPts val="73"/>
                </a:spcBef>
                <a:spcAft>
                  <a:spcPts val="0"/>
                </a:spcAft>
                <a:buClrTx/>
                <a:buSzTx/>
                <a:buFontTx/>
                <a:buNone/>
                <a:tabLst/>
                <a:defRPr/>
              </a:pPr>
              <a:r>
                <a:rPr kumimoji="0" sz="1213" b="0" i="0" u="none" strike="noStrike" kern="1200" cap="none" spc="3" normalizeH="0" baseline="0" noProof="0" dirty="0">
                  <a:ln>
                    <a:noFill/>
                  </a:ln>
                  <a:solidFill>
                    <a:srgbClr val="333333"/>
                  </a:solidFill>
                  <a:effectLst/>
                  <a:uLnTx/>
                  <a:uFillTx/>
                  <a:latin typeface="Segoe Pro"/>
                  <a:ea typeface="+mn-ea"/>
                  <a:cs typeface="Segoe Pro"/>
                </a:rPr>
                <a:t>Enterprise </a:t>
              </a:r>
              <a:r>
                <a:rPr kumimoji="0" sz="1213" b="0" i="0" u="none" strike="noStrike" kern="1200" cap="none" spc="0" normalizeH="0" baseline="0" noProof="0" dirty="0">
                  <a:ln>
                    <a:noFill/>
                  </a:ln>
                  <a:solidFill>
                    <a:srgbClr val="333333"/>
                  </a:solidFill>
                  <a:effectLst/>
                  <a:uLnTx/>
                  <a:uFillTx/>
                  <a:latin typeface="Segoe Pro"/>
                  <a:ea typeface="+mn-ea"/>
                  <a:cs typeface="Segoe Pro"/>
                </a:rPr>
                <a:t>last</a:t>
              </a:r>
              <a:r>
                <a:rPr kumimoji="0" sz="1213" b="0" i="0" u="none" strike="noStrike" kern="1200" cap="none" spc="15" normalizeH="0" baseline="0" noProof="0" dirty="0">
                  <a:ln>
                    <a:noFill/>
                  </a:ln>
                  <a:solidFill>
                    <a:srgbClr val="333333"/>
                  </a:solidFill>
                  <a:effectLst/>
                  <a:uLnTx/>
                  <a:uFillTx/>
                  <a:latin typeface="Segoe Pro"/>
                  <a:ea typeface="+mn-ea"/>
                  <a:cs typeface="Segoe Pro"/>
                </a:rPr>
                <a:t> </a:t>
              </a:r>
              <a:r>
                <a:rPr kumimoji="0" sz="1213" b="0" i="0" u="none" strike="noStrike" kern="1200" cap="none" spc="3" normalizeH="0" baseline="0" noProof="0" dirty="0">
                  <a:ln>
                    <a:noFill/>
                  </a:ln>
                  <a:solidFill>
                    <a:srgbClr val="333333"/>
                  </a:solidFill>
                  <a:effectLst/>
                  <a:uLnTx/>
                  <a:uFillTx/>
                  <a:latin typeface="Segoe Pro"/>
                  <a:ea typeface="+mn-ea"/>
                  <a:cs typeface="Segoe Pro"/>
                </a:rPr>
                <a:t>mile</a:t>
              </a:r>
              <a:endParaRPr kumimoji="0" sz="1213"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52" name="object 20">
              <a:extLst>
                <a:ext uri="{FF2B5EF4-FFF2-40B4-BE49-F238E27FC236}">
                  <a16:creationId xmlns:a16="http://schemas.microsoft.com/office/drawing/2014/main" id="{9475DF17-E17B-4EA3-B60D-9C60100B9E54}"/>
                </a:ext>
              </a:extLst>
            </p:cNvPr>
            <p:cNvSpPr txBox="1"/>
            <p:nvPr/>
          </p:nvSpPr>
          <p:spPr>
            <a:xfrm>
              <a:off x="1362336" y="5774149"/>
              <a:ext cx="907923" cy="157714"/>
            </a:xfrm>
            <a:prstGeom prst="rect">
              <a:avLst/>
            </a:prstGeom>
          </p:spPr>
          <p:txBody>
            <a:bodyPr vert="horz" wrap="square" lIns="0" tIns="10010" rIns="0" bIns="0" rtlCol="0">
              <a:spAutoFit/>
            </a:bodyPr>
            <a:lstStyle/>
            <a:p>
              <a:pPr marL="7699" marR="0" lvl="0" indent="0" algn="ctr" defTabSz="914168" rtl="0" eaLnBrk="1" fontAlgn="auto" latinLnBrk="0" hangingPunct="1">
                <a:lnSpc>
                  <a:spcPct val="100000"/>
                </a:lnSpc>
                <a:spcBef>
                  <a:spcPts val="79"/>
                </a:spcBef>
                <a:spcAft>
                  <a:spcPts val="0"/>
                </a:spcAft>
                <a:buClrTx/>
                <a:buSzTx/>
                <a:buFontTx/>
                <a:buNone/>
                <a:tabLst/>
                <a:defRPr/>
              </a:pPr>
              <a:r>
                <a:rPr kumimoji="0" sz="940" b="0" i="0" u="none" strike="noStrike" kern="1200" cap="none" spc="7" normalizeH="0" baseline="0" noProof="0" dirty="0">
                  <a:ln>
                    <a:noFill/>
                  </a:ln>
                  <a:solidFill>
                    <a:srgbClr val="333333"/>
                  </a:solidFill>
                  <a:effectLst/>
                  <a:uLnTx/>
                  <a:uFillTx/>
                  <a:latin typeface="Segoe Pro"/>
                  <a:ea typeface="+mn-ea"/>
                  <a:cs typeface="Segoe Pro"/>
                </a:rPr>
                <a:t>Head</a:t>
              </a:r>
              <a:r>
                <a:rPr kumimoji="0" sz="940" b="0" i="0" u="none" strike="noStrike" kern="1200" cap="none" spc="0" normalizeH="0" baseline="0" noProof="0" dirty="0">
                  <a:ln>
                    <a:noFill/>
                  </a:ln>
                  <a:solidFill>
                    <a:srgbClr val="333333"/>
                  </a:solidFill>
                  <a:effectLst/>
                  <a:uLnTx/>
                  <a:uFillTx/>
                  <a:latin typeface="Segoe Pro"/>
                  <a:ea typeface="+mn-ea"/>
                  <a:cs typeface="Segoe Pro"/>
                </a:rPr>
                <a:t> </a:t>
              </a:r>
              <a:r>
                <a:rPr kumimoji="0" sz="940" b="0" i="0" u="none" strike="noStrike" kern="1200" cap="none" spc="3" normalizeH="0" baseline="0" noProof="0" dirty="0">
                  <a:ln>
                    <a:noFill/>
                  </a:ln>
                  <a:solidFill>
                    <a:srgbClr val="333333"/>
                  </a:solidFill>
                  <a:effectLst/>
                  <a:uLnTx/>
                  <a:uFillTx/>
                  <a:latin typeface="Segoe Pro"/>
                  <a:ea typeface="+mn-ea"/>
                  <a:cs typeface="Segoe Pro"/>
                </a:rPr>
                <a:t>Office</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53" name="object 87">
              <a:extLst>
                <a:ext uri="{FF2B5EF4-FFF2-40B4-BE49-F238E27FC236}">
                  <a16:creationId xmlns:a16="http://schemas.microsoft.com/office/drawing/2014/main" id="{5F316238-62DE-46E1-B3AF-430B6643C4FA}"/>
                </a:ext>
              </a:extLst>
            </p:cNvPr>
            <p:cNvSpPr txBox="1"/>
            <p:nvPr/>
          </p:nvSpPr>
          <p:spPr>
            <a:xfrm>
              <a:off x="7784471" y="2581195"/>
              <a:ext cx="499163" cy="187818"/>
            </a:xfrm>
            <a:prstGeom prst="rect">
              <a:avLst/>
            </a:prstGeom>
          </p:spPr>
          <p:txBody>
            <a:bodyPr vert="horz" wrap="square" lIns="0" tIns="6931" rIns="0" bIns="0" rtlCol="0">
              <a:spAutoFit/>
            </a:bodyPr>
            <a:lstStyle/>
            <a:p>
              <a:pPr marL="7699" marR="0" lvl="0" indent="0" algn="ctr" defTabSz="914168" rtl="0" eaLnBrk="1" fontAlgn="auto" latinLnBrk="0" hangingPunct="1">
                <a:lnSpc>
                  <a:spcPct val="100000"/>
                </a:lnSpc>
                <a:spcBef>
                  <a:spcPts val="55"/>
                </a:spcBef>
                <a:spcAft>
                  <a:spcPts val="0"/>
                </a:spcAft>
                <a:buClrTx/>
                <a:buSzTx/>
                <a:buFontTx/>
                <a:buNone/>
                <a:tabLst/>
                <a:defRPr/>
              </a:pPr>
              <a:r>
                <a:rPr kumimoji="0" sz="1152" b="1" i="0" u="none" strike="noStrike" kern="1200" cap="none" spc="-3" normalizeH="0" baseline="0" noProof="0" dirty="0">
                  <a:ln>
                    <a:noFill/>
                  </a:ln>
                  <a:solidFill>
                    <a:srgbClr val="FFFFFF"/>
                  </a:solidFill>
                  <a:effectLst/>
                  <a:uLnTx/>
                  <a:uFillTx/>
                  <a:latin typeface="Segoe UI"/>
                  <a:ea typeface="+mn-ea"/>
                  <a:cs typeface="Segoe UI"/>
                </a:rPr>
                <a:t>ISP</a:t>
              </a:r>
              <a:endParaRPr kumimoji="0" sz="1152" b="0" i="0" u="none" strike="noStrike" kern="1200" cap="none" spc="0" normalizeH="0" baseline="0" noProof="0" dirty="0">
                <a:ln>
                  <a:noFill/>
                </a:ln>
                <a:solidFill>
                  <a:srgbClr val="2F2F2F"/>
                </a:solidFill>
                <a:effectLst/>
                <a:uLnTx/>
                <a:uFillTx/>
                <a:latin typeface="Segoe UI"/>
                <a:ea typeface="+mn-ea"/>
                <a:cs typeface="Segoe UI"/>
              </a:endParaRPr>
            </a:p>
          </p:txBody>
        </p:sp>
        <p:sp>
          <p:nvSpPr>
            <p:cNvPr id="54" name="object 30">
              <a:extLst>
                <a:ext uri="{FF2B5EF4-FFF2-40B4-BE49-F238E27FC236}">
                  <a16:creationId xmlns:a16="http://schemas.microsoft.com/office/drawing/2014/main" id="{C3EEA525-DA78-44A3-ADA7-B2E1E4B23E9B}"/>
                </a:ext>
              </a:extLst>
            </p:cNvPr>
            <p:cNvSpPr txBox="1"/>
            <p:nvPr/>
          </p:nvSpPr>
          <p:spPr>
            <a:xfrm>
              <a:off x="1115835" y="5572493"/>
              <a:ext cx="1480443" cy="169301"/>
            </a:xfrm>
            <a:prstGeom prst="rect">
              <a:avLst/>
            </a:prstGeom>
            <a:solidFill>
              <a:srgbClr val="E6E6E6"/>
            </a:solidFill>
          </p:spPr>
          <p:txBody>
            <a:bodyPr vert="horz" wrap="square" lIns="0" tIns="0" rIns="0" bIns="0" rtlCol="0">
              <a:spAutoFit/>
            </a:bodyPr>
            <a:lstStyle>
              <a:defPPr>
                <a:defRPr lang="en-US"/>
              </a:defPPr>
              <a:lvl1pPr marR="0" lvl="0" indent="0" algn="ctr" defTabSz="914168" fontAlgn="auto">
                <a:lnSpc>
                  <a:spcPct val="100000"/>
                </a:lnSpc>
                <a:spcBef>
                  <a:spcPts val="735"/>
                </a:spcBef>
                <a:spcAft>
                  <a:spcPts val="0"/>
                </a:spcAft>
                <a:buClrTx/>
                <a:buSzTx/>
                <a:buFontTx/>
                <a:buNone/>
                <a:tabLst/>
                <a:defRPr kumimoji="0" sz="1152" i="0" u="none" strike="noStrike" cap="none" spc="0" normalizeH="0" baseline="0">
                  <a:ln>
                    <a:noFill/>
                  </a:ln>
                  <a:effectLst/>
                  <a:uLnTx/>
                  <a:uFillTx/>
                  <a:latin typeface="Segoe UI Semibold" panose="020B0702040204020203" pitchFamily="34" charset="0"/>
                  <a:cs typeface="Segoe UI Semibold" panose="020B0702040204020203" pitchFamily="34" charset="0"/>
                </a:defRPr>
              </a:lvl1pPr>
            </a:lstStyle>
            <a:p>
              <a:r>
                <a:rPr sz="1100" dirty="0"/>
                <a:t>On </a:t>
              </a:r>
              <a:r>
                <a:rPr lang="en-US" sz="1100" dirty="0"/>
                <a:t>premises</a:t>
              </a:r>
              <a:r>
                <a:rPr sz="1100" dirty="0"/>
                <a:t> network</a:t>
              </a:r>
            </a:p>
          </p:txBody>
        </p:sp>
        <p:sp>
          <p:nvSpPr>
            <p:cNvPr id="56" name="object 54">
              <a:extLst>
                <a:ext uri="{FF2B5EF4-FFF2-40B4-BE49-F238E27FC236}">
                  <a16:creationId xmlns:a16="http://schemas.microsoft.com/office/drawing/2014/main" id="{64BFF4ED-E76D-4307-91BF-ECD21EC40FAC}"/>
                </a:ext>
              </a:extLst>
            </p:cNvPr>
            <p:cNvSpPr txBox="1"/>
            <p:nvPr/>
          </p:nvSpPr>
          <p:spPr>
            <a:xfrm>
              <a:off x="5185693" y="4698318"/>
              <a:ext cx="1453171" cy="153098"/>
            </a:xfrm>
            <a:prstGeom prst="rect">
              <a:avLst/>
            </a:prstGeom>
          </p:spPr>
          <p:txBody>
            <a:bodyPr vert="horz" wrap="square" lIns="0" tIns="10010" rIns="0" bIns="0" rtlCol="0">
              <a:spAutoFit/>
            </a:bodyPr>
            <a:lstStyle/>
            <a:p>
              <a:pPr marL="7699" marR="0" lvl="0" indent="0" algn="ctr" defTabSz="914168" rtl="0" eaLnBrk="1" fontAlgn="auto" latinLnBrk="0" hangingPunct="1">
                <a:lnSpc>
                  <a:spcPct val="100000"/>
                </a:lnSpc>
                <a:spcBef>
                  <a:spcPts val="79"/>
                </a:spcBef>
                <a:spcAft>
                  <a:spcPts val="0"/>
                </a:spcAft>
                <a:buClrTx/>
                <a:buSzTx/>
                <a:buFontTx/>
                <a:buNone/>
                <a:tabLst/>
                <a:defRPr/>
              </a:pPr>
              <a:r>
                <a:rPr kumimoji="0" lang="en-US" sz="911" b="0" i="0" u="none" strike="noStrike" kern="1200" cap="none" spc="7" normalizeH="0" baseline="0" noProof="0" dirty="0">
                  <a:ln>
                    <a:noFill/>
                  </a:ln>
                  <a:solidFill>
                    <a:srgbClr val="333333"/>
                  </a:solidFill>
                  <a:effectLst/>
                  <a:uLnTx/>
                  <a:uFillTx/>
                  <a:latin typeface="Segoe Pro"/>
                  <a:ea typeface="+mn-ea"/>
                  <a:cs typeface="Segoe Pro"/>
                </a:rPr>
                <a:t>Proxy Server</a:t>
              </a:r>
              <a:endParaRPr kumimoji="0" lang="en-US" sz="911"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57" name="Picture 56">
              <a:extLst>
                <a:ext uri="{FF2B5EF4-FFF2-40B4-BE49-F238E27FC236}">
                  <a16:creationId xmlns:a16="http://schemas.microsoft.com/office/drawing/2014/main" id="{F607B488-C228-4CC0-A4BF-9DCA96EEACAE}"/>
                </a:ext>
              </a:extLst>
            </p:cNvPr>
            <p:cNvPicPr>
              <a:picLocks noChangeAspect="1"/>
            </p:cNvPicPr>
            <p:nvPr/>
          </p:nvPicPr>
          <p:blipFill>
            <a:blip r:embed="rId4"/>
            <a:stretch>
              <a:fillRect/>
            </a:stretch>
          </p:blipFill>
          <p:spPr>
            <a:xfrm>
              <a:off x="708440" y="5131154"/>
              <a:ext cx="144756" cy="151336"/>
            </a:xfrm>
            <a:prstGeom prst="rect">
              <a:avLst/>
            </a:prstGeom>
          </p:spPr>
        </p:pic>
        <p:pic>
          <p:nvPicPr>
            <p:cNvPr id="58" name="Picture 57">
              <a:extLst>
                <a:ext uri="{FF2B5EF4-FFF2-40B4-BE49-F238E27FC236}">
                  <a16:creationId xmlns:a16="http://schemas.microsoft.com/office/drawing/2014/main" id="{1C02BBEA-7515-4E80-9711-3EE0A873BBD2}"/>
                </a:ext>
              </a:extLst>
            </p:cNvPr>
            <p:cNvPicPr>
              <a:picLocks noChangeAspect="1"/>
            </p:cNvPicPr>
            <p:nvPr/>
          </p:nvPicPr>
          <p:blipFill>
            <a:blip r:embed="rId4"/>
            <a:stretch>
              <a:fillRect/>
            </a:stretch>
          </p:blipFill>
          <p:spPr>
            <a:xfrm>
              <a:off x="2812716" y="5131154"/>
              <a:ext cx="144756" cy="151336"/>
            </a:xfrm>
            <a:prstGeom prst="rect">
              <a:avLst/>
            </a:prstGeom>
          </p:spPr>
        </p:pic>
        <p:pic>
          <p:nvPicPr>
            <p:cNvPr id="59" name="Picture 58">
              <a:extLst>
                <a:ext uri="{FF2B5EF4-FFF2-40B4-BE49-F238E27FC236}">
                  <a16:creationId xmlns:a16="http://schemas.microsoft.com/office/drawing/2014/main" id="{96ABA5C1-0D6C-4C98-AFBD-C93421B5C055}"/>
                </a:ext>
              </a:extLst>
            </p:cNvPr>
            <p:cNvPicPr>
              <a:picLocks noChangeAspect="1"/>
            </p:cNvPicPr>
            <p:nvPr/>
          </p:nvPicPr>
          <p:blipFill>
            <a:blip r:embed="rId5"/>
            <a:stretch>
              <a:fillRect/>
            </a:stretch>
          </p:blipFill>
          <p:spPr>
            <a:xfrm>
              <a:off x="1110080" y="5067648"/>
              <a:ext cx="268968" cy="216668"/>
            </a:xfrm>
            <a:prstGeom prst="rect">
              <a:avLst/>
            </a:prstGeom>
          </p:spPr>
        </p:pic>
        <p:pic>
          <p:nvPicPr>
            <p:cNvPr id="60" name="Picture 59">
              <a:extLst>
                <a:ext uri="{FF2B5EF4-FFF2-40B4-BE49-F238E27FC236}">
                  <a16:creationId xmlns:a16="http://schemas.microsoft.com/office/drawing/2014/main" id="{689C33A3-D37E-4530-8033-404A01E44457}"/>
                </a:ext>
              </a:extLst>
            </p:cNvPr>
            <p:cNvPicPr>
              <a:picLocks noChangeAspect="1"/>
            </p:cNvPicPr>
            <p:nvPr/>
          </p:nvPicPr>
          <p:blipFill>
            <a:blip r:embed="rId5"/>
            <a:stretch>
              <a:fillRect/>
            </a:stretch>
          </p:blipFill>
          <p:spPr>
            <a:xfrm>
              <a:off x="2304613" y="5067648"/>
              <a:ext cx="268968" cy="216668"/>
            </a:xfrm>
            <a:prstGeom prst="rect">
              <a:avLst/>
            </a:prstGeom>
          </p:spPr>
        </p:pic>
        <p:pic>
          <p:nvPicPr>
            <p:cNvPr id="61" name="Picture 60">
              <a:extLst>
                <a:ext uri="{FF2B5EF4-FFF2-40B4-BE49-F238E27FC236}">
                  <a16:creationId xmlns:a16="http://schemas.microsoft.com/office/drawing/2014/main" id="{155BE4B6-2219-4AAD-9998-079E59712CBC}"/>
                </a:ext>
              </a:extLst>
            </p:cNvPr>
            <p:cNvPicPr>
              <a:picLocks noChangeAspect="1"/>
            </p:cNvPicPr>
            <p:nvPr/>
          </p:nvPicPr>
          <p:blipFill>
            <a:blip r:embed="rId6"/>
            <a:stretch>
              <a:fillRect/>
            </a:stretch>
          </p:blipFill>
          <p:spPr>
            <a:xfrm>
              <a:off x="1703457" y="5051586"/>
              <a:ext cx="254025" cy="254025"/>
            </a:xfrm>
            <a:prstGeom prst="rect">
              <a:avLst/>
            </a:prstGeom>
          </p:spPr>
        </p:pic>
      </p:grpSp>
      <p:sp>
        <p:nvSpPr>
          <p:cNvPr id="119" name="object 40">
            <a:extLst>
              <a:ext uri="{FF2B5EF4-FFF2-40B4-BE49-F238E27FC236}">
                <a16:creationId xmlns:a16="http://schemas.microsoft.com/office/drawing/2014/main" id="{A9813DCA-4EE2-420D-B709-6C53DEBA092C}"/>
              </a:ext>
            </a:extLst>
          </p:cNvPr>
          <p:cNvSpPr/>
          <p:nvPr/>
        </p:nvSpPr>
        <p:spPr>
          <a:xfrm>
            <a:off x="4830907" y="4414879"/>
            <a:ext cx="2163387" cy="485267"/>
          </a:xfrm>
          <a:custGeom>
            <a:avLst/>
            <a:gdLst/>
            <a:ahLst/>
            <a:cxnLst/>
            <a:rect l="l" t="t" r="r" b="b"/>
            <a:pathLst>
              <a:path w="3677920" h="3414395">
                <a:moveTo>
                  <a:pt x="3601546" y="0"/>
                </a:moveTo>
                <a:lnTo>
                  <a:pt x="75868" y="0"/>
                </a:lnTo>
                <a:lnTo>
                  <a:pt x="46410" y="5986"/>
                </a:lnTo>
                <a:lnTo>
                  <a:pt x="22286" y="22286"/>
                </a:lnTo>
                <a:lnTo>
                  <a:pt x="5986" y="46410"/>
                </a:lnTo>
                <a:lnTo>
                  <a:pt x="0" y="75868"/>
                </a:lnTo>
                <a:lnTo>
                  <a:pt x="0" y="3338207"/>
                </a:lnTo>
                <a:lnTo>
                  <a:pt x="5986" y="3367665"/>
                </a:lnTo>
                <a:lnTo>
                  <a:pt x="22286" y="3391789"/>
                </a:lnTo>
                <a:lnTo>
                  <a:pt x="46410" y="3408088"/>
                </a:lnTo>
                <a:lnTo>
                  <a:pt x="75868" y="3414075"/>
                </a:lnTo>
                <a:lnTo>
                  <a:pt x="3601546" y="3414075"/>
                </a:lnTo>
                <a:lnTo>
                  <a:pt x="3631004" y="3408088"/>
                </a:lnTo>
                <a:lnTo>
                  <a:pt x="3655128" y="3391789"/>
                </a:lnTo>
                <a:lnTo>
                  <a:pt x="3671427" y="3367665"/>
                </a:lnTo>
                <a:lnTo>
                  <a:pt x="3677414" y="3338207"/>
                </a:lnTo>
                <a:lnTo>
                  <a:pt x="3677414" y="75868"/>
                </a:lnTo>
                <a:lnTo>
                  <a:pt x="3671427" y="46410"/>
                </a:lnTo>
                <a:lnTo>
                  <a:pt x="3655128" y="22286"/>
                </a:lnTo>
                <a:lnTo>
                  <a:pt x="3631004" y="5986"/>
                </a:lnTo>
                <a:lnTo>
                  <a:pt x="3601546" y="0"/>
                </a:lnTo>
                <a:close/>
              </a:path>
            </a:pathLst>
          </a:custGeom>
          <a:solidFill>
            <a:srgbClr val="E6E7E8"/>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18" name="object 51">
            <a:extLst>
              <a:ext uri="{FF2B5EF4-FFF2-40B4-BE49-F238E27FC236}">
                <a16:creationId xmlns:a16="http://schemas.microsoft.com/office/drawing/2014/main" id="{2EF74F87-1752-4575-AB8C-6531CD212B87}"/>
              </a:ext>
            </a:extLst>
          </p:cNvPr>
          <p:cNvSpPr/>
          <p:nvPr/>
        </p:nvSpPr>
        <p:spPr>
          <a:xfrm>
            <a:off x="4968626" y="4426660"/>
            <a:ext cx="1887361" cy="199754"/>
          </a:xfrm>
          <a:prstGeom prst="roundRect">
            <a:avLst/>
          </a:prstGeom>
          <a:solidFill>
            <a:srgbClr val="DBD9D7"/>
          </a:solidFill>
          <a:ln>
            <a:solidFill>
              <a:schemeClr val="tx1"/>
            </a:solidFill>
          </a:ln>
        </p:spPr>
        <p:txBody>
          <a:bodyPr wrap="square" lIns="0" tIns="0" rIns="0" bIns="0" rtlCol="0" anchor="ctr"/>
          <a:lstStyle/>
          <a:p>
            <a:pPr marL="7699" lvl="0" algn="ctr" defTabSz="914168">
              <a:spcBef>
                <a:spcPts val="79"/>
              </a:spcBef>
              <a:defRPr/>
            </a:pPr>
            <a:r>
              <a:rPr lang="en-US" sz="900" spc="7" dirty="0">
                <a:solidFill>
                  <a:srgbClr val="333333"/>
                </a:solidFill>
                <a:latin typeface="Segoe Pro"/>
                <a:cs typeface="Segoe Pro"/>
              </a:rPr>
              <a:t>Firewall / NGFW</a:t>
            </a:r>
            <a:endParaRPr lang="en-US" sz="900" dirty="0">
              <a:solidFill>
                <a:srgbClr val="2F2F2F"/>
              </a:solidFill>
              <a:latin typeface="Segoe Pro"/>
              <a:cs typeface="Segoe Pro"/>
            </a:endParaRPr>
          </a:p>
        </p:txBody>
      </p:sp>
      <p:sp>
        <p:nvSpPr>
          <p:cNvPr id="3" name="Title 2">
            <a:extLst>
              <a:ext uri="{FF2B5EF4-FFF2-40B4-BE49-F238E27FC236}">
                <a16:creationId xmlns:a16="http://schemas.microsoft.com/office/drawing/2014/main" id="{57871B8D-CACA-4AED-AAC4-D6BB8FE7A81B}"/>
              </a:ext>
            </a:extLst>
          </p:cNvPr>
          <p:cNvSpPr>
            <a:spLocks noGrp="1"/>
          </p:cNvSpPr>
          <p:nvPr>
            <p:ph type="title"/>
          </p:nvPr>
        </p:nvSpPr>
        <p:spPr/>
        <p:txBody>
          <a:bodyPr/>
          <a:lstStyle/>
          <a:p>
            <a:r>
              <a:rPr lang="en-US" dirty="0">
                <a:solidFill>
                  <a:srgbClr val="2F2F2F"/>
                </a:solidFill>
              </a:rPr>
              <a:t>The enterprise connectivity challenge</a:t>
            </a:r>
            <a:endParaRPr lang="en-US" dirty="0"/>
          </a:p>
        </p:txBody>
      </p:sp>
      <p:sp>
        <p:nvSpPr>
          <p:cNvPr id="5" name="Title 1">
            <a:extLst>
              <a:ext uri="{FF2B5EF4-FFF2-40B4-BE49-F238E27FC236}">
                <a16:creationId xmlns:a16="http://schemas.microsoft.com/office/drawing/2014/main" id="{79675950-EC09-4BB3-BA09-0F60A0253005}"/>
              </a:ext>
            </a:extLst>
          </p:cNvPr>
          <p:cNvSpPr txBox="1">
            <a:spLocks/>
          </p:cNvSpPr>
          <p:nvPr/>
        </p:nvSpPr>
        <p:spPr>
          <a:xfrm>
            <a:off x="456797" y="620828"/>
            <a:ext cx="11304865" cy="410310"/>
          </a:xfrm>
          <a:prstGeom prst="rect">
            <a:avLst/>
          </a:prstGeom>
          <a:ln w="12700">
            <a:miter lim="400000"/>
          </a:ln>
          <a:extLst>
            <a:ext uri="{C572A759-6A51-4108-AA02-DFA0A04FC94B}">
              <ma14:wrappingTextBoxFlag xmlns="" xmlns:ma14="http://schemas.microsoft.com/office/mac/drawingml/2011/main" val="1"/>
            </a:ext>
          </a:extLst>
        </p:spPr>
        <p:txBody>
          <a:bodyPr lIns="65013" tIns="65013" rIns="65013" bIns="65013"/>
          <a:lstStyle>
            <a:lvl1pPr marL="0" marR="0" indent="0" algn="ctr" defTabSz="309536" rtl="0" latinLnBrk="0">
              <a:lnSpc>
                <a:spcPct val="90000"/>
              </a:lnSpc>
              <a:spcBef>
                <a:spcPts val="0"/>
              </a:spcBef>
              <a:spcAft>
                <a:spcPts val="0"/>
              </a:spcAft>
              <a:buClrTx/>
              <a:buSzTx/>
              <a:buFontTx/>
              <a:buNone/>
              <a:tabLst/>
              <a:defRPr sz="2800" b="0" i="0" u="none" strike="noStrike" cap="none" spc="-100" baseline="0">
                <a:ln>
                  <a:noFill/>
                </a:ln>
                <a:solidFill>
                  <a:srgbClr val="000000"/>
                </a:solidFill>
                <a:uFillTx/>
                <a:latin typeface="Arial"/>
                <a:ea typeface="Arial"/>
                <a:cs typeface="Arial"/>
                <a:sym typeface="Helvetica"/>
              </a:defRPr>
            </a:lvl1pPr>
            <a:lvl2pPr marL="0" marR="0" indent="85717" algn="l" defTabSz="309536" rtl="0" latinLnBrk="0">
              <a:lnSpc>
                <a:spcPct val="100000"/>
              </a:lnSpc>
              <a:spcBef>
                <a:spcPts val="0"/>
              </a:spcBef>
              <a:spcAft>
                <a:spcPts val="0"/>
              </a:spcAft>
              <a:buClrTx/>
              <a:buSzTx/>
              <a:buFontTx/>
              <a:buNone/>
              <a:tabLst/>
              <a:defRPr sz="2305" b="1" i="0" u="none" strike="noStrike" cap="none" spc="0" baseline="0">
                <a:ln>
                  <a:noFill/>
                </a:ln>
                <a:solidFill>
                  <a:srgbClr val="000000"/>
                </a:solidFill>
                <a:uFillTx/>
                <a:latin typeface="+mn-lt"/>
                <a:ea typeface="+mn-ea"/>
                <a:cs typeface="+mn-cs"/>
                <a:sym typeface="Helvetica"/>
              </a:defRPr>
            </a:lvl2pPr>
            <a:lvl3pPr marL="0" marR="0" indent="171435" algn="l" defTabSz="309536" rtl="0" latinLnBrk="0">
              <a:lnSpc>
                <a:spcPct val="100000"/>
              </a:lnSpc>
              <a:spcBef>
                <a:spcPts val="0"/>
              </a:spcBef>
              <a:spcAft>
                <a:spcPts val="0"/>
              </a:spcAft>
              <a:buClrTx/>
              <a:buSzTx/>
              <a:buFontTx/>
              <a:buNone/>
              <a:tabLst/>
              <a:defRPr sz="2305" b="1" i="0" u="none" strike="noStrike" cap="none" spc="0" baseline="0">
                <a:ln>
                  <a:noFill/>
                </a:ln>
                <a:solidFill>
                  <a:srgbClr val="000000"/>
                </a:solidFill>
                <a:uFillTx/>
                <a:latin typeface="+mn-lt"/>
                <a:ea typeface="+mn-ea"/>
                <a:cs typeface="+mn-cs"/>
                <a:sym typeface="Helvetica"/>
              </a:defRPr>
            </a:lvl3pPr>
            <a:lvl4pPr marL="0" marR="0" indent="257152" algn="l" defTabSz="309536" rtl="0" latinLnBrk="0">
              <a:lnSpc>
                <a:spcPct val="100000"/>
              </a:lnSpc>
              <a:spcBef>
                <a:spcPts val="0"/>
              </a:spcBef>
              <a:spcAft>
                <a:spcPts val="0"/>
              </a:spcAft>
              <a:buClrTx/>
              <a:buSzTx/>
              <a:buFontTx/>
              <a:buNone/>
              <a:tabLst/>
              <a:defRPr sz="2305" b="1" i="0" u="none" strike="noStrike" cap="none" spc="0" baseline="0">
                <a:ln>
                  <a:noFill/>
                </a:ln>
                <a:solidFill>
                  <a:srgbClr val="000000"/>
                </a:solidFill>
                <a:uFillTx/>
                <a:latin typeface="+mn-lt"/>
                <a:ea typeface="+mn-ea"/>
                <a:cs typeface="+mn-cs"/>
                <a:sym typeface="Helvetica"/>
              </a:defRPr>
            </a:lvl4pPr>
            <a:lvl5pPr marL="0" marR="0" indent="342869" algn="l" defTabSz="309536" rtl="0" latinLnBrk="0">
              <a:lnSpc>
                <a:spcPct val="100000"/>
              </a:lnSpc>
              <a:spcBef>
                <a:spcPts val="0"/>
              </a:spcBef>
              <a:spcAft>
                <a:spcPts val="0"/>
              </a:spcAft>
              <a:buClrTx/>
              <a:buSzTx/>
              <a:buFontTx/>
              <a:buNone/>
              <a:tabLst/>
              <a:defRPr sz="2305" b="1" i="0" u="none" strike="noStrike" cap="none" spc="0" baseline="0">
                <a:ln>
                  <a:noFill/>
                </a:ln>
                <a:solidFill>
                  <a:srgbClr val="000000"/>
                </a:solidFill>
                <a:uFillTx/>
                <a:latin typeface="+mn-lt"/>
                <a:ea typeface="+mn-ea"/>
                <a:cs typeface="+mn-cs"/>
                <a:sym typeface="Helvetica"/>
              </a:defRPr>
            </a:lvl5pPr>
            <a:lvl6pPr marL="0" marR="0" indent="428587" algn="l" defTabSz="309536" rtl="0" latinLnBrk="0">
              <a:lnSpc>
                <a:spcPct val="100000"/>
              </a:lnSpc>
              <a:spcBef>
                <a:spcPts val="0"/>
              </a:spcBef>
              <a:spcAft>
                <a:spcPts val="0"/>
              </a:spcAft>
              <a:buClrTx/>
              <a:buSzTx/>
              <a:buFontTx/>
              <a:buNone/>
              <a:tabLst/>
              <a:defRPr sz="2305" b="1" i="0" u="none" strike="noStrike" cap="none" spc="0" baseline="0">
                <a:ln>
                  <a:noFill/>
                </a:ln>
                <a:solidFill>
                  <a:srgbClr val="000000"/>
                </a:solidFill>
                <a:uFillTx/>
                <a:latin typeface="+mn-lt"/>
                <a:ea typeface="+mn-ea"/>
                <a:cs typeface="+mn-cs"/>
                <a:sym typeface="Helvetica"/>
              </a:defRPr>
            </a:lvl6pPr>
            <a:lvl7pPr marL="0" marR="0" indent="514304" algn="l" defTabSz="309536" rtl="0" latinLnBrk="0">
              <a:lnSpc>
                <a:spcPct val="100000"/>
              </a:lnSpc>
              <a:spcBef>
                <a:spcPts val="0"/>
              </a:spcBef>
              <a:spcAft>
                <a:spcPts val="0"/>
              </a:spcAft>
              <a:buClrTx/>
              <a:buSzTx/>
              <a:buFontTx/>
              <a:buNone/>
              <a:tabLst/>
              <a:defRPr sz="2305" b="1" i="0" u="none" strike="noStrike" cap="none" spc="0" baseline="0">
                <a:ln>
                  <a:noFill/>
                </a:ln>
                <a:solidFill>
                  <a:srgbClr val="000000"/>
                </a:solidFill>
                <a:uFillTx/>
                <a:latin typeface="+mn-lt"/>
                <a:ea typeface="+mn-ea"/>
                <a:cs typeface="+mn-cs"/>
                <a:sym typeface="Helvetica"/>
              </a:defRPr>
            </a:lvl7pPr>
            <a:lvl8pPr marL="0" marR="0" indent="600022" algn="l" defTabSz="309536" rtl="0" latinLnBrk="0">
              <a:lnSpc>
                <a:spcPct val="100000"/>
              </a:lnSpc>
              <a:spcBef>
                <a:spcPts val="0"/>
              </a:spcBef>
              <a:spcAft>
                <a:spcPts val="0"/>
              </a:spcAft>
              <a:buClrTx/>
              <a:buSzTx/>
              <a:buFontTx/>
              <a:buNone/>
              <a:tabLst/>
              <a:defRPr sz="2305" b="1" i="0" u="none" strike="noStrike" cap="none" spc="0" baseline="0">
                <a:ln>
                  <a:noFill/>
                </a:ln>
                <a:solidFill>
                  <a:srgbClr val="000000"/>
                </a:solidFill>
                <a:uFillTx/>
                <a:latin typeface="+mn-lt"/>
                <a:ea typeface="+mn-ea"/>
                <a:cs typeface="+mn-cs"/>
                <a:sym typeface="Helvetica"/>
              </a:defRPr>
            </a:lvl8pPr>
            <a:lvl9pPr marL="0" marR="0" indent="685739" algn="l" defTabSz="309536" rtl="0" latinLnBrk="0">
              <a:lnSpc>
                <a:spcPct val="100000"/>
              </a:lnSpc>
              <a:spcBef>
                <a:spcPts val="0"/>
              </a:spcBef>
              <a:spcAft>
                <a:spcPts val="0"/>
              </a:spcAft>
              <a:buClrTx/>
              <a:buSzTx/>
              <a:buFontTx/>
              <a:buNone/>
              <a:tabLst/>
              <a:defRPr sz="2305" b="1" i="0" u="none" strike="noStrike" cap="none" spc="0" baseline="0">
                <a:ln>
                  <a:noFill/>
                </a:ln>
                <a:solidFill>
                  <a:srgbClr val="000000"/>
                </a:solidFill>
                <a:uFillTx/>
                <a:latin typeface="+mn-lt"/>
                <a:ea typeface="+mn-ea"/>
                <a:cs typeface="+mn-cs"/>
                <a:sym typeface="Helvetica"/>
              </a:defRPr>
            </a:lvl9pPr>
          </a:lstStyle>
          <a:p>
            <a:pPr marL="0" marR="0" lvl="0" indent="0" algn="ctr" defTabSz="309536" rtl="0" eaLnBrk="1" fontAlgn="auto" latinLnBrk="0" hangingPunct="1">
              <a:lnSpc>
                <a:spcPct val="90000"/>
              </a:lnSpc>
              <a:spcBef>
                <a:spcPts val="0"/>
              </a:spcBef>
              <a:spcAft>
                <a:spcPts val="0"/>
              </a:spcAft>
              <a:buClrTx/>
              <a:buSzTx/>
              <a:buFontTx/>
              <a:buNone/>
              <a:tabLst/>
              <a:defRPr/>
            </a:pPr>
            <a:endParaRPr kumimoji="0" lang="en-US" sz="3732" b="0" i="0" u="none" strike="noStrike" kern="1200" cap="none" spc="-100" normalizeH="0" baseline="0" noProof="0" dirty="0">
              <a:ln>
                <a:noFill/>
              </a:ln>
              <a:solidFill>
                <a:srgbClr val="000000"/>
              </a:solidFill>
              <a:effectLst/>
              <a:uLnTx/>
              <a:uFillTx/>
              <a:latin typeface="Arial"/>
              <a:cs typeface="Arial"/>
              <a:sym typeface="Helvetica"/>
            </a:endParaRPr>
          </a:p>
        </p:txBody>
      </p:sp>
      <p:grpSp>
        <p:nvGrpSpPr>
          <p:cNvPr id="212" name="Group 211">
            <a:extLst>
              <a:ext uri="{FF2B5EF4-FFF2-40B4-BE49-F238E27FC236}">
                <a16:creationId xmlns:a16="http://schemas.microsoft.com/office/drawing/2014/main" id="{AA0D288C-228C-4431-B493-75BEB641D67D}"/>
              </a:ext>
            </a:extLst>
          </p:cNvPr>
          <p:cNvGrpSpPr/>
          <p:nvPr/>
        </p:nvGrpSpPr>
        <p:grpSpPr>
          <a:xfrm>
            <a:off x="8787271" y="4734510"/>
            <a:ext cx="2399670" cy="1204479"/>
            <a:chOff x="8787271" y="4734510"/>
            <a:chExt cx="2399670" cy="1204479"/>
          </a:xfrm>
        </p:grpSpPr>
        <p:sp>
          <p:nvSpPr>
            <p:cNvPr id="213" name="object 27">
              <a:extLst>
                <a:ext uri="{FF2B5EF4-FFF2-40B4-BE49-F238E27FC236}">
                  <a16:creationId xmlns:a16="http://schemas.microsoft.com/office/drawing/2014/main" id="{389DC89D-BCE8-4CFF-84A3-E905C4B9F82A}"/>
                </a:ext>
              </a:extLst>
            </p:cNvPr>
            <p:cNvSpPr/>
            <p:nvPr/>
          </p:nvSpPr>
          <p:spPr>
            <a:xfrm>
              <a:off x="9123186" y="4941108"/>
              <a:ext cx="516568" cy="516568"/>
            </a:xfrm>
            <a:custGeom>
              <a:avLst/>
              <a:gdLst/>
              <a:ahLst/>
              <a:cxnLst/>
              <a:rect l="l" t="t" r="r" b="b"/>
              <a:pathLst>
                <a:path w="878205" h="878204">
                  <a:moveTo>
                    <a:pt x="439075" y="0"/>
                  </a:moveTo>
                  <a:lnTo>
                    <a:pt x="391234" y="2576"/>
                  </a:lnTo>
                  <a:lnTo>
                    <a:pt x="344885" y="10126"/>
                  </a:lnTo>
                  <a:lnTo>
                    <a:pt x="300296" y="22383"/>
                  </a:lnTo>
                  <a:lnTo>
                    <a:pt x="257734" y="39078"/>
                  </a:lnTo>
                  <a:lnTo>
                    <a:pt x="217468" y="59944"/>
                  </a:lnTo>
                  <a:lnTo>
                    <a:pt x="179766" y="84713"/>
                  </a:lnTo>
                  <a:lnTo>
                    <a:pt x="144894" y="113117"/>
                  </a:lnTo>
                  <a:lnTo>
                    <a:pt x="113122" y="144887"/>
                  </a:lnTo>
                  <a:lnTo>
                    <a:pt x="84718" y="179757"/>
                  </a:lnTo>
                  <a:lnTo>
                    <a:pt x="59948" y="217459"/>
                  </a:lnTo>
                  <a:lnTo>
                    <a:pt x="39081" y="257724"/>
                  </a:lnTo>
                  <a:lnTo>
                    <a:pt x="22385" y="300284"/>
                  </a:lnTo>
                  <a:lnTo>
                    <a:pt x="10127" y="344873"/>
                  </a:lnTo>
                  <a:lnTo>
                    <a:pt x="2576" y="391221"/>
                  </a:lnTo>
                  <a:lnTo>
                    <a:pt x="0" y="439062"/>
                  </a:lnTo>
                  <a:lnTo>
                    <a:pt x="2576" y="486903"/>
                  </a:lnTo>
                  <a:lnTo>
                    <a:pt x="10127" y="533252"/>
                  </a:lnTo>
                  <a:lnTo>
                    <a:pt x="22385" y="577841"/>
                  </a:lnTo>
                  <a:lnTo>
                    <a:pt x="39081" y="620403"/>
                  </a:lnTo>
                  <a:lnTo>
                    <a:pt x="59948" y="660669"/>
                  </a:lnTo>
                  <a:lnTo>
                    <a:pt x="84718" y="698372"/>
                  </a:lnTo>
                  <a:lnTo>
                    <a:pt x="113122" y="733243"/>
                  </a:lnTo>
                  <a:lnTo>
                    <a:pt x="144894" y="765015"/>
                  </a:lnTo>
                  <a:lnTo>
                    <a:pt x="179766" y="793420"/>
                  </a:lnTo>
                  <a:lnTo>
                    <a:pt x="217468" y="818189"/>
                  </a:lnTo>
                  <a:lnTo>
                    <a:pt x="257734" y="839056"/>
                  </a:lnTo>
                  <a:lnTo>
                    <a:pt x="300296" y="855753"/>
                  </a:lnTo>
                  <a:lnTo>
                    <a:pt x="344885" y="868010"/>
                  </a:lnTo>
                  <a:lnTo>
                    <a:pt x="391234" y="875561"/>
                  </a:lnTo>
                  <a:lnTo>
                    <a:pt x="439075" y="878138"/>
                  </a:lnTo>
                  <a:lnTo>
                    <a:pt x="486916" y="875561"/>
                  </a:lnTo>
                  <a:lnTo>
                    <a:pt x="533264" y="868010"/>
                  </a:lnTo>
                  <a:lnTo>
                    <a:pt x="577853" y="855753"/>
                  </a:lnTo>
                  <a:lnTo>
                    <a:pt x="620413" y="839056"/>
                  </a:lnTo>
                  <a:lnTo>
                    <a:pt x="660678" y="818189"/>
                  </a:lnTo>
                  <a:lnTo>
                    <a:pt x="698380" y="793420"/>
                  </a:lnTo>
                  <a:lnTo>
                    <a:pt x="733250" y="765015"/>
                  </a:lnTo>
                  <a:lnTo>
                    <a:pt x="765020" y="733243"/>
                  </a:lnTo>
                  <a:lnTo>
                    <a:pt x="793424" y="698372"/>
                  </a:lnTo>
                  <a:lnTo>
                    <a:pt x="818193" y="660669"/>
                  </a:lnTo>
                  <a:lnTo>
                    <a:pt x="839059" y="620403"/>
                  </a:lnTo>
                  <a:lnTo>
                    <a:pt x="855754" y="577841"/>
                  </a:lnTo>
                  <a:lnTo>
                    <a:pt x="868011" y="533252"/>
                  </a:lnTo>
                  <a:lnTo>
                    <a:pt x="875561" y="486903"/>
                  </a:lnTo>
                  <a:lnTo>
                    <a:pt x="878138" y="439062"/>
                  </a:lnTo>
                  <a:lnTo>
                    <a:pt x="875561" y="391221"/>
                  </a:lnTo>
                  <a:lnTo>
                    <a:pt x="868011" y="344873"/>
                  </a:lnTo>
                  <a:lnTo>
                    <a:pt x="855754" y="300284"/>
                  </a:lnTo>
                  <a:lnTo>
                    <a:pt x="839059" y="257724"/>
                  </a:lnTo>
                  <a:lnTo>
                    <a:pt x="818193" y="217459"/>
                  </a:lnTo>
                  <a:lnTo>
                    <a:pt x="793424" y="179757"/>
                  </a:lnTo>
                  <a:lnTo>
                    <a:pt x="765020" y="144887"/>
                  </a:lnTo>
                  <a:lnTo>
                    <a:pt x="733250" y="113117"/>
                  </a:lnTo>
                  <a:lnTo>
                    <a:pt x="698380" y="84713"/>
                  </a:lnTo>
                  <a:lnTo>
                    <a:pt x="660678" y="59944"/>
                  </a:lnTo>
                  <a:lnTo>
                    <a:pt x="620413" y="39078"/>
                  </a:lnTo>
                  <a:lnTo>
                    <a:pt x="577853" y="22383"/>
                  </a:lnTo>
                  <a:lnTo>
                    <a:pt x="533264" y="10126"/>
                  </a:lnTo>
                  <a:lnTo>
                    <a:pt x="486916" y="2576"/>
                  </a:lnTo>
                  <a:lnTo>
                    <a:pt x="439075" y="0"/>
                  </a:lnTo>
                  <a:close/>
                </a:path>
              </a:pathLst>
            </a:custGeom>
            <a:solidFill>
              <a:srgbClr val="333333"/>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214" name="object 28">
              <a:extLst>
                <a:ext uri="{FF2B5EF4-FFF2-40B4-BE49-F238E27FC236}">
                  <a16:creationId xmlns:a16="http://schemas.microsoft.com/office/drawing/2014/main" id="{7BD939F8-427A-4882-926A-509F716F7E4A}"/>
                </a:ext>
              </a:extLst>
            </p:cNvPr>
            <p:cNvSpPr/>
            <p:nvPr/>
          </p:nvSpPr>
          <p:spPr>
            <a:xfrm>
              <a:off x="9721924" y="4941108"/>
              <a:ext cx="516568" cy="516568"/>
            </a:xfrm>
            <a:custGeom>
              <a:avLst/>
              <a:gdLst/>
              <a:ahLst/>
              <a:cxnLst/>
              <a:rect l="l" t="t" r="r" b="b"/>
              <a:pathLst>
                <a:path w="878205" h="878204">
                  <a:moveTo>
                    <a:pt x="439075" y="0"/>
                  </a:moveTo>
                  <a:lnTo>
                    <a:pt x="391234" y="2576"/>
                  </a:lnTo>
                  <a:lnTo>
                    <a:pt x="344885" y="10126"/>
                  </a:lnTo>
                  <a:lnTo>
                    <a:pt x="300296" y="22383"/>
                  </a:lnTo>
                  <a:lnTo>
                    <a:pt x="257734" y="39078"/>
                  </a:lnTo>
                  <a:lnTo>
                    <a:pt x="217468" y="59944"/>
                  </a:lnTo>
                  <a:lnTo>
                    <a:pt x="179766" y="84713"/>
                  </a:lnTo>
                  <a:lnTo>
                    <a:pt x="144894" y="113117"/>
                  </a:lnTo>
                  <a:lnTo>
                    <a:pt x="113122" y="144887"/>
                  </a:lnTo>
                  <a:lnTo>
                    <a:pt x="84718" y="179757"/>
                  </a:lnTo>
                  <a:lnTo>
                    <a:pt x="59948" y="217459"/>
                  </a:lnTo>
                  <a:lnTo>
                    <a:pt x="39081" y="257724"/>
                  </a:lnTo>
                  <a:lnTo>
                    <a:pt x="22385" y="300284"/>
                  </a:lnTo>
                  <a:lnTo>
                    <a:pt x="10127" y="344873"/>
                  </a:lnTo>
                  <a:lnTo>
                    <a:pt x="2576" y="391221"/>
                  </a:lnTo>
                  <a:lnTo>
                    <a:pt x="0" y="439062"/>
                  </a:lnTo>
                  <a:lnTo>
                    <a:pt x="2576" y="486903"/>
                  </a:lnTo>
                  <a:lnTo>
                    <a:pt x="10127" y="533252"/>
                  </a:lnTo>
                  <a:lnTo>
                    <a:pt x="22385" y="577841"/>
                  </a:lnTo>
                  <a:lnTo>
                    <a:pt x="39081" y="620403"/>
                  </a:lnTo>
                  <a:lnTo>
                    <a:pt x="59948" y="660669"/>
                  </a:lnTo>
                  <a:lnTo>
                    <a:pt x="84718" y="698372"/>
                  </a:lnTo>
                  <a:lnTo>
                    <a:pt x="113122" y="733243"/>
                  </a:lnTo>
                  <a:lnTo>
                    <a:pt x="144894" y="765015"/>
                  </a:lnTo>
                  <a:lnTo>
                    <a:pt x="179766" y="793420"/>
                  </a:lnTo>
                  <a:lnTo>
                    <a:pt x="217468" y="818189"/>
                  </a:lnTo>
                  <a:lnTo>
                    <a:pt x="257734" y="839056"/>
                  </a:lnTo>
                  <a:lnTo>
                    <a:pt x="300296" y="855753"/>
                  </a:lnTo>
                  <a:lnTo>
                    <a:pt x="344885" y="868010"/>
                  </a:lnTo>
                  <a:lnTo>
                    <a:pt x="391234" y="875561"/>
                  </a:lnTo>
                  <a:lnTo>
                    <a:pt x="439075" y="878138"/>
                  </a:lnTo>
                  <a:lnTo>
                    <a:pt x="486916" y="875561"/>
                  </a:lnTo>
                  <a:lnTo>
                    <a:pt x="533264" y="868010"/>
                  </a:lnTo>
                  <a:lnTo>
                    <a:pt x="577853" y="855753"/>
                  </a:lnTo>
                  <a:lnTo>
                    <a:pt x="620413" y="839056"/>
                  </a:lnTo>
                  <a:lnTo>
                    <a:pt x="660678" y="818189"/>
                  </a:lnTo>
                  <a:lnTo>
                    <a:pt x="698380" y="793420"/>
                  </a:lnTo>
                  <a:lnTo>
                    <a:pt x="733250" y="765015"/>
                  </a:lnTo>
                  <a:lnTo>
                    <a:pt x="765020" y="733243"/>
                  </a:lnTo>
                  <a:lnTo>
                    <a:pt x="793424" y="698372"/>
                  </a:lnTo>
                  <a:lnTo>
                    <a:pt x="818193" y="660669"/>
                  </a:lnTo>
                  <a:lnTo>
                    <a:pt x="839059" y="620403"/>
                  </a:lnTo>
                  <a:lnTo>
                    <a:pt x="855754" y="577841"/>
                  </a:lnTo>
                  <a:lnTo>
                    <a:pt x="868011" y="533252"/>
                  </a:lnTo>
                  <a:lnTo>
                    <a:pt x="875561" y="486903"/>
                  </a:lnTo>
                  <a:lnTo>
                    <a:pt x="878138" y="439062"/>
                  </a:lnTo>
                  <a:lnTo>
                    <a:pt x="875561" y="391221"/>
                  </a:lnTo>
                  <a:lnTo>
                    <a:pt x="868011" y="344873"/>
                  </a:lnTo>
                  <a:lnTo>
                    <a:pt x="855754" y="300284"/>
                  </a:lnTo>
                  <a:lnTo>
                    <a:pt x="839059" y="257724"/>
                  </a:lnTo>
                  <a:lnTo>
                    <a:pt x="818193" y="217459"/>
                  </a:lnTo>
                  <a:lnTo>
                    <a:pt x="793424" y="179757"/>
                  </a:lnTo>
                  <a:lnTo>
                    <a:pt x="765020" y="144887"/>
                  </a:lnTo>
                  <a:lnTo>
                    <a:pt x="733250" y="113117"/>
                  </a:lnTo>
                  <a:lnTo>
                    <a:pt x="698380" y="84713"/>
                  </a:lnTo>
                  <a:lnTo>
                    <a:pt x="660678" y="59944"/>
                  </a:lnTo>
                  <a:lnTo>
                    <a:pt x="620413" y="39078"/>
                  </a:lnTo>
                  <a:lnTo>
                    <a:pt x="577853" y="22383"/>
                  </a:lnTo>
                  <a:lnTo>
                    <a:pt x="533264" y="10126"/>
                  </a:lnTo>
                  <a:lnTo>
                    <a:pt x="486916" y="2576"/>
                  </a:lnTo>
                  <a:lnTo>
                    <a:pt x="439075" y="0"/>
                  </a:lnTo>
                  <a:close/>
                </a:path>
              </a:pathLst>
            </a:custGeom>
            <a:solidFill>
              <a:srgbClr val="333333"/>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215" name="object 29">
              <a:extLst>
                <a:ext uri="{FF2B5EF4-FFF2-40B4-BE49-F238E27FC236}">
                  <a16:creationId xmlns:a16="http://schemas.microsoft.com/office/drawing/2014/main" id="{97D38ED9-AD35-4834-83A9-8F3B70F0927B}"/>
                </a:ext>
              </a:extLst>
            </p:cNvPr>
            <p:cNvSpPr/>
            <p:nvPr/>
          </p:nvSpPr>
          <p:spPr>
            <a:xfrm>
              <a:off x="10320661" y="4941108"/>
              <a:ext cx="516568" cy="516568"/>
            </a:xfrm>
            <a:custGeom>
              <a:avLst/>
              <a:gdLst/>
              <a:ahLst/>
              <a:cxnLst/>
              <a:rect l="l" t="t" r="r" b="b"/>
              <a:pathLst>
                <a:path w="878205" h="878204">
                  <a:moveTo>
                    <a:pt x="439075" y="0"/>
                  </a:moveTo>
                  <a:lnTo>
                    <a:pt x="391234" y="2576"/>
                  </a:lnTo>
                  <a:lnTo>
                    <a:pt x="344885" y="10126"/>
                  </a:lnTo>
                  <a:lnTo>
                    <a:pt x="300296" y="22383"/>
                  </a:lnTo>
                  <a:lnTo>
                    <a:pt x="257734" y="39078"/>
                  </a:lnTo>
                  <a:lnTo>
                    <a:pt x="217468" y="59944"/>
                  </a:lnTo>
                  <a:lnTo>
                    <a:pt x="179766" y="84713"/>
                  </a:lnTo>
                  <a:lnTo>
                    <a:pt x="144894" y="113117"/>
                  </a:lnTo>
                  <a:lnTo>
                    <a:pt x="113122" y="144887"/>
                  </a:lnTo>
                  <a:lnTo>
                    <a:pt x="84718" y="179757"/>
                  </a:lnTo>
                  <a:lnTo>
                    <a:pt x="59948" y="217459"/>
                  </a:lnTo>
                  <a:lnTo>
                    <a:pt x="39081" y="257724"/>
                  </a:lnTo>
                  <a:lnTo>
                    <a:pt x="22385" y="300284"/>
                  </a:lnTo>
                  <a:lnTo>
                    <a:pt x="10127" y="344873"/>
                  </a:lnTo>
                  <a:lnTo>
                    <a:pt x="2576" y="391221"/>
                  </a:lnTo>
                  <a:lnTo>
                    <a:pt x="0" y="439062"/>
                  </a:lnTo>
                  <a:lnTo>
                    <a:pt x="2576" y="486903"/>
                  </a:lnTo>
                  <a:lnTo>
                    <a:pt x="10127" y="533252"/>
                  </a:lnTo>
                  <a:lnTo>
                    <a:pt x="22385" y="577841"/>
                  </a:lnTo>
                  <a:lnTo>
                    <a:pt x="39081" y="620403"/>
                  </a:lnTo>
                  <a:lnTo>
                    <a:pt x="59948" y="660669"/>
                  </a:lnTo>
                  <a:lnTo>
                    <a:pt x="84718" y="698372"/>
                  </a:lnTo>
                  <a:lnTo>
                    <a:pt x="113122" y="733243"/>
                  </a:lnTo>
                  <a:lnTo>
                    <a:pt x="144894" y="765015"/>
                  </a:lnTo>
                  <a:lnTo>
                    <a:pt x="179766" y="793420"/>
                  </a:lnTo>
                  <a:lnTo>
                    <a:pt x="217468" y="818189"/>
                  </a:lnTo>
                  <a:lnTo>
                    <a:pt x="257734" y="839056"/>
                  </a:lnTo>
                  <a:lnTo>
                    <a:pt x="300296" y="855753"/>
                  </a:lnTo>
                  <a:lnTo>
                    <a:pt x="344885" y="868010"/>
                  </a:lnTo>
                  <a:lnTo>
                    <a:pt x="391234" y="875561"/>
                  </a:lnTo>
                  <a:lnTo>
                    <a:pt x="439075" y="878138"/>
                  </a:lnTo>
                  <a:lnTo>
                    <a:pt x="486916" y="875561"/>
                  </a:lnTo>
                  <a:lnTo>
                    <a:pt x="533264" y="868010"/>
                  </a:lnTo>
                  <a:lnTo>
                    <a:pt x="577853" y="855753"/>
                  </a:lnTo>
                  <a:lnTo>
                    <a:pt x="620413" y="839056"/>
                  </a:lnTo>
                  <a:lnTo>
                    <a:pt x="660678" y="818189"/>
                  </a:lnTo>
                  <a:lnTo>
                    <a:pt x="698380" y="793420"/>
                  </a:lnTo>
                  <a:lnTo>
                    <a:pt x="733250" y="765015"/>
                  </a:lnTo>
                  <a:lnTo>
                    <a:pt x="765020" y="733243"/>
                  </a:lnTo>
                  <a:lnTo>
                    <a:pt x="793424" y="698372"/>
                  </a:lnTo>
                  <a:lnTo>
                    <a:pt x="818193" y="660669"/>
                  </a:lnTo>
                  <a:lnTo>
                    <a:pt x="839059" y="620403"/>
                  </a:lnTo>
                  <a:lnTo>
                    <a:pt x="855754" y="577841"/>
                  </a:lnTo>
                  <a:lnTo>
                    <a:pt x="868011" y="533252"/>
                  </a:lnTo>
                  <a:lnTo>
                    <a:pt x="875561" y="486903"/>
                  </a:lnTo>
                  <a:lnTo>
                    <a:pt x="878138" y="439062"/>
                  </a:lnTo>
                  <a:lnTo>
                    <a:pt x="875561" y="391221"/>
                  </a:lnTo>
                  <a:lnTo>
                    <a:pt x="868011" y="344873"/>
                  </a:lnTo>
                  <a:lnTo>
                    <a:pt x="855754" y="300284"/>
                  </a:lnTo>
                  <a:lnTo>
                    <a:pt x="839059" y="257724"/>
                  </a:lnTo>
                  <a:lnTo>
                    <a:pt x="818193" y="217459"/>
                  </a:lnTo>
                  <a:lnTo>
                    <a:pt x="793424" y="179757"/>
                  </a:lnTo>
                  <a:lnTo>
                    <a:pt x="765020" y="144887"/>
                  </a:lnTo>
                  <a:lnTo>
                    <a:pt x="733250" y="113117"/>
                  </a:lnTo>
                  <a:lnTo>
                    <a:pt x="698380" y="84713"/>
                  </a:lnTo>
                  <a:lnTo>
                    <a:pt x="660678" y="59944"/>
                  </a:lnTo>
                  <a:lnTo>
                    <a:pt x="620413" y="39078"/>
                  </a:lnTo>
                  <a:lnTo>
                    <a:pt x="577853" y="22383"/>
                  </a:lnTo>
                  <a:lnTo>
                    <a:pt x="533264" y="10126"/>
                  </a:lnTo>
                  <a:lnTo>
                    <a:pt x="486916" y="2576"/>
                  </a:lnTo>
                  <a:lnTo>
                    <a:pt x="439075" y="0"/>
                  </a:lnTo>
                  <a:close/>
                </a:path>
              </a:pathLst>
            </a:custGeom>
            <a:solidFill>
              <a:srgbClr val="333333"/>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216" name="object 31">
              <a:extLst>
                <a:ext uri="{FF2B5EF4-FFF2-40B4-BE49-F238E27FC236}">
                  <a16:creationId xmlns:a16="http://schemas.microsoft.com/office/drawing/2014/main" id="{3536B89E-43AE-4158-BD44-84766070E281}"/>
                </a:ext>
              </a:extLst>
            </p:cNvPr>
            <p:cNvSpPr/>
            <p:nvPr/>
          </p:nvSpPr>
          <p:spPr>
            <a:xfrm>
              <a:off x="8931468" y="4734510"/>
              <a:ext cx="2106613" cy="930047"/>
            </a:xfrm>
            <a:custGeom>
              <a:avLst/>
              <a:gdLst/>
              <a:ahLst/>
              <a:cxnLst/>
              <a:rect l="l" t="t" r="r" b="b"/>
              <a:pathLst>
                <a:path w="3581400" h="1581150">
                  <a:moveTo>
                    <a:pt x="784339" y="1580590"/>
                  </a:moveTo>
                  <a:lnTo>
                    <a:pt x="0" y="1580590"/>
                  </a:lnTo>
                  <a:lnTo>
                    <a:pt x="0" y="0"/>
                  </a:lnTo>
                  <a:lnTo>
                    <a:pt x="3581276" y="0"/>
                  </a:lnTo>
                  <a:lnTo>
                    <a:pt x="3581276" y="1580590"/>
                  </a:lnTo>
                  <a:lnTo>
                    <a:pt x="2820140" y="1580590"/>
                  </a:lnTo>
                </a:path>
              </a:pathLst>
            </a:custGeom>
            <a:ln w="25289">
              <a:solidFill>
                <a:srgbClr val="B9B7B5"/>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217" name="object 36">
              <a:extLst>
                <a:ext uri="{FF2B5EF4-FFF2-40B4-BE49-F238E27FC236}">
                  <a16:creationId xmlns:a16="http://schemas.microsoft.com/office/drawing/2014/main" id="{D9490137-F9BD-4774-B777-EBC4F0775ED9}"/>
                </a:ext>
              </a:extLst>
            </p:cNvPr>
            <p:cNvSpPr/>
            <p:nvPr/>
          </p:nvSpPr>
          <p:spPr>
            <a:xfrm>
              <a:off x="8787271" y="5050613"/>
              <a:ext cx="297690" cy="297690"/>
            </a:xfrm>
            <a:custGeom>
              <a:avLst/>
              <a:gdLst/>
              <a:ahLst/>
              <a:cxnLst/>
              <a:rect l="l" t="t" r="r" b="b"/>
              <a:pathLst>
                <a:path w="506094" h="506095">
                  <a:moveTo>
                    <a:pt x="252894" y="0"/>
                  </a:moveTo>
                  <a:lnTo>
                    <a:pt x="207438" y="4074"/>
                  </a:lnTo>
                  <a:lnTo>
                    <a:pt x="164654" y="15822"/>
                  </a:lnTo>
                  <a:lnTo>
                    <a:pt x="125257" y="34529"/>
                  </a:lnTo>
                  <a:lnTo>
                    <a:pt x="89961" y="59480"/>
                  </a:lnTo>
                  <a:lnTo>
                    <a:pt x="59480" y="89961"/>
                  </a:lnTo>
                  <a:lnTo>
                    <a:pt x="34529" y="125257"/>
                  </a:lnTo>
                  <a:lnTo>
                    <a:pt x="15822" y="164654"/>
                  </a:lnTo>
                  <a:lnTo>
                    <a:pt x="4074" y="207438"/>
                  </a:lnTo>
                  <a:lnTo>
                    <a:pt x="0" y="252894"/>
                  </a:lnTo>
                  <a:lnTo>
                    <a:pt x="4074" y="298353"/>
                  </a:lnTo>
                  <a:lnTo>
                    <a:pt x="15822" y="341139"/>
                  </a:lnTo>
                  <a:lnTo>
                    <a:pt x="34529" y="380536"/>
                  </a:lnTo>
                  <a:lnTo>
                    <a:pt x="59480" y="415832"/>
                  </a:lnTo>
                  <a:lnTo>
                    <a:pt x="89961" y="446312"/>
                  </a:lnTo>
                  <a:lnTo>
                    <a:pt x="125257" y="471262"/>
                  </a:lnTo>
                  <a:lnTo>
                    <a:pt x="164654" y="489967"/>
                  </a:lnTo>
                  <a:lnTo>
                    <a:pt x="207438" y="501714"/>
                  </a:lnTo>
                  <a:lnTo>
                    <a:pt x="252894" y="505788"/>
                  </a:lnTo>
                  <a:lnTo>
                    <a:pt x="298353" y="501714"/>
                  </a:lnTo>
                  <a:lnTo>
                    <a:pt x="341139" y="489967"/>
                  </a:lnTo>
                  <a:lnTo>
                    <a:pt x="380536" y="471262"/>
                  </a:lnTo>
                  <a:lnTo>
                    <a:pt x="415832" y="446312"/>
                  </a:lnTo>
                  <a:lnTo>
                    <a:pt x="446312" y="415832"/>
                  </a:lnTo>
                  <a:lnTo>
                    <a:pt x="471262" y="380536"/>
                  </a:lnTo>
                  <a:lnTo>
                    <a:pt x="489967" y="341139"/>
                  </a:lnTo>
                  <a:lnTo>
                    <a:pt x="501714" y="298353"/>
                  </a:lnTo>
                  <a:lnTo>
                    <a:pt x="505788" y="252894"/>
                  </a:lnTo>
                  <a:lnTo>
                    <a:pt x="501714" y="207438"/>
                  </a:lnTo>
                  <a:lnTo>
                    <a:pt x="489967" y="164654"/>
                  </a:lnTo>
                  <a:lnTo>
                    <a:pt x="471262" y="125257"/>
                  </a:lnTo>
                  <a:lnTo>
                    <a:pt x="446312" y="89961"/>
                  </a:lnTo>
                  <a:lnTo>
                    <a:pt x="415832" y="59480"/>
                  </a:lnTo>
                  <a:lnTo>
                    <a:pt x="380536" y="34529"/>
                  </a:lnTo>
                  <a:lnTo>
                    <a:pt x="341139" y="15822"/>
                  </a:lnTo>
                  <a:lnTo>
                    <a:pt x="298353" y="4074"/>
                  </a:lnTo>
                  <a:lnTo>
                    <a:pt x="252894" y="0"/>
                  </a:lnTo>
                  <a:close/>
                </a:path>
              </a:pathLst>
            </a:custGeom>
            <a:solidFill>
              <a:srgbClr val="999999"/>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218" name="object 38">
              <a:extLst>
                <a:ext uri="{FF2B5EF4-FFF2-40B4-BE49-F238E27FC236}">
                  <a16:creationId xmlns:a16="http://schemas.microsoft.com/office/drawing/2014/main" id="{9CB50CFE-E8C5-4DB2-A37D-80718949953A}"/>
                </a:ext>
              </a:extLst>
            </p:cNvPr>
            <p:cNvSpPr/>
            <p:nvPr/>
          </p:nvSpPr>
          <p:spPr>
            <a:xfrm>
              <a:off x="10889251" y="5050613"/>
              <a:ext cx="297690" cy="297690"/>
            </a:xfrm>
            <a:custGeom>
              <a:avLst/>
              <a:gdLst/>
              <a:ahLst/>
              <a:cxnLst/>
              <a:rect l="l" t="t" r="r" b="b"/>
              <a:pathLst>
                <a:path w="506094" h="506095">
                  <a:moveTo>
                    <a:pt x="252894" y="0"/>
                  </a:moveTo>
                  <a:lnTo>
                    <a:pt x="207435" y="4074"/>
                  </a:lnTo>
                  <a:lnTo>
                    <a:pt x="164649" y="15822"/>
                  </a:lnTo>
                  <a:lnTo>
                    <a:pt x="125252" y="34529"/>
                  </a:lnTo>
                  <a:lnTo>
                    <a:pt x="89956" y="59480"/>
                  </a:lnTo>
                  <a:lnTo>
                    <a:pt x="59476" y="89961"/>
                  </a:lnTo>
                  <a:lnTo>
                    <a:pt x="34526" y="125257"/>
                  </a:lnTo>
                  <a:lnTo>
                    <a:pt x="15821" y="164654"/>
                  </a:lnTo>
                  <a:lnTo>
                    <a:pt x="4074" y="207438"/>
                  </a:lnTo>
                  <a:lnTo>
                    <a:pt x="0" y="252894"/>
                  </a:lnTo>
                  <a:lnTo>
                    <a:pt x="4074" y="298353"/>
                  </a:lnTo>
                  <a:lnTo>
                    <a:pt x="15821" y="341139"/>
                  </a:lnTo>
                  <a:lnTo>
                    <a:pt x="34526" y="380536"/>
                  </a:lnTo>
                  <a:lnTo>
                    <a:pt x="59476" y="415832"/>
                  </a:lnTo>
                  <a:lnTo>
                    <a:pt x="89956" y="446312"/>
                  </a:lnTo>
                  <a:lnTo>
                    <a:pt x="125252" y="471262"/>
                  </a:lnTo>
                  <a:lnTo>
                    <a:pt x="164649" y="489967"/>
                  </a:lnTo>
                  <a:lnTo>
                    <a:pt x="207435" y="501714"/>
                  </a:lnTo>
                  <a:lnTo>
                    <a:pt x="252894" y="505788"/>
                  </a:lnTo>
                  <a:lnTo>
                    <a:pt x="298350" y="501714"/>
                  </a:lnTo>
                  <a:lnTo>
                    <a:pt x="341134" y="489967"/>
                  </a:lnTo>
                  <a:lnTo>
                    <a:pt x="380531" y="471262"/>
                  </a:lnTo>
                  <a:lnTo>
                    <a:pt x="415827" y="446312"/>
                  </a:lnTo>
                  <a:lnTo>
                    <a:pt x="446308" y="415832"/>
                  </a:lnTo>
                  <a:lnTo>
                    <a:pt x="471259" y="380536"/>
                  </a:lnTo>
                  <a:lnTo>
                    <a:pt x="489966" y="341139"/>
                  </a:lnTo>
                  <a:lnTo>
                    <a:pt x="501714" y="298353"/>
                  </a:lnTo>
                  <a:lnTo>
                    <a:pt x="505788" y="252894"/>
                  </a:lnTo>
                  <a:lnTo>
                    <a:pt x="501714" y="207438"/>
                  </a:lnTo>
                  <a:lnTo>
                    <a:pt x="489966" y="164654"/>
                  </a:lnTo>
                  <a:lnTo>
                    <a:pt x="471259" y="125257"/>
                  </a:lnTo>
                  <a:lnTo>
                    <a:pt x="446308" y="89961"/>
                  </a:lnTo>
                  <a:lnTo>
                    <a:pt x="415827" y="59480"/>
                  </a:lnTo>
                  <a:lnTo>
                    <a:pt x="380531" y="34529"/>
                  </a:lnTo>
                  <a:lnTo>
                    <a:pt x="341134" y="15822"/>
                  </a:lnTo>
                  <a:lnTo>
                    <a:pt x="298350" y="4074"/>
                  </a:lnTo>
                  <a:lnTo>
                    <a:pt x="252894" y="0"/>
                  </a:lnTo>
                  <a:close/>
                </a:path>
              </a:pathLst>
            </a:custGeom>
            <a:solidFill>
              <a:srgbClr val="999999"/>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219" name="object 26">
              <a:extLst>
                <a:ext uri="{FF2B5EF4-FFF2-40B4-BE49-F238E27FC236}">
                  <a16:creationId xmlns:a16="http://schemas.microsoft.com/office/drawing/2014/main" id="{06D75519-3107-41B8-95DC-73885B33F604}"/>
                </a:ext>
              </a:extLst>
            </p:cNvPr>
            <p:cNvSpPr txBox="1"/>
            <p:nvPr/>
          </p:nvSpPr>
          <p:spPr>
            <a:xfrm>
              <a:off x="9437086" y="5781297"/>
              <a:ext cx="1092704" cy="157692"/>
            </a:xfrm>
            <a:prstGeom prst="rect">
              <a:avLst/>
            </a:prstGeom>
          </p:spPr>
          <p:txBody>
            <a:bodyPr vert="horz" wrap="square" lIns="0" tIns="10010" rIns="0" bIns="0" rtlCol="0">
              <a:spAutoFit/>
            </a:bodyPr>
            <a:lstStyle/>
            <a:p>
              <a:pPr marL="7699" marR="0" lvl="0" indent="0" algn="ctr" defTabSz="914168" rtl="0" eaLnBrk="1" fontAlgn="auto" latinLnBrk="0" hangingPunct="1">
                <a:lnSpc>
                  <a:spcPct val="100000"/>
                </a:lnSpc>
                <a:spcBef>
                  <a:spcPts val="79"/>
                </a:spcBef>
                <a:spcAft>
                  <a:spcPts val="0"/>
                </a:spcAft>
                <a:buClrTx/>
                <a:buSzTx/>
                <a:buFontTx/>
                <a:buNone/>
                <a:tabLst/>
                <a:defRPr/>
              </a:pPr>
              <a:r>
                <a:rPr kumimoji="0" sz="940" b="0" i="0" u="none" strike="noStrike" kern="1200" cap="none" spc="7" normalizeH="0" baseline="0" noProof="0" dirty="0">
                  <a:ln>
                    <a:noFill/>
                  </a:ln>
                  <a:solidFill>
                    <a:srgbClr val="333333"/>
                  </a:solidFill>
                  <a:effectLst/>
                  <a:uLnTx/>
                  <a:uFillTx/>
                  <a:latin typeface="Segoe Pro"/>
                  <a:ea typeface="+mn-ea"/>
                  <a:cs typeface="Segoe Pro"/>
                </a:rPr>
                <a:t>Branch</a:t>
              </a:r>
              <a:r>
                <a:rPr kumimoji="0" sz="940" b="0" i="0" u="none" strike="noStrike" kern="1200" cap="none" spc="-3" normalizeH="0" baseline="0" noProof="0" dirty="0">
                  <a:ln>
                    <a:noFill/>
                  </a:ln>
                  <a:solidFill>
                    <a:srgbClr val="333333"/>
                  </a:solidFill>
                  <a:effectLst/>
                  <a:uLnTx/>
                  <a:uFillTx/>
                  <a:latin typeface="Segoe Pro"/>
                  <a:ea typeface="+mn-ea"/>
                  <a:cs typeface="Segoe Pro"/>
                </a:rPr>
                <a:t> </a:t>
              </a:r>
              <a:r>
                <a:rPr kumimoji="0" sz="940" b="0" i="0" u="none" strike="noStrike" kern="1200" cap="none" spc="3" normalizeH="0" baseline="0" noProof="0" dirty="0">
                  <a:ln>
                    <a:noFill/>
                  </a:ln>
                  <a:solidFill>
                    <a:srgbClr val="333333"/>
                  </a:solidFill>
                  <a:effectLst/>
                  <a:uLnTx/>
                  <a:uFillTx/>
                  <a:latin typeface="Segoe Pro"/>
                  <a:ea typeface="+mn-ea"/>
                  <a:cs typeface="Segoe Pro"/>
                </a:rPr>
                <a:t>Office</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220" name="object 30">
              <a:extLst>
                <a:ext uri="{FF2B5EF4-FFF2-40B4-BE49-F238E27FC236}">
                  <a16:creationId xmlns:a16="http://schemas.microsoft.com/office/drawing/2014/main" id="{6AD092E2-F078-4C6E-BD51-4EB6A3705A14}"/>
                </a:ext>
              </a:extLst>
            </p:cNvPr>
            <p:cNvSpPr txBox="1"/>
            <p:nvPr/>
          </p:nvSpPr>
          <p:spPr>
            <a:xfrm>
              <a:off x="9251472" y="5579669"/>
              <a:ext cx="1480231" cy="153466"/>
            </a:xfrm>
            <a:prstGeom prst="rect">
              <a:avLst/>
            </a:prstGeom>
            <a:solidFill>
              <a:srgbClr val="E6E6E6"/>
            </a:solidFill>
          </p:spPr>
          <p:txBody>
            <a:bodyPr vert="horz" wrap="square" lIns="0" tIns="0" rIns="0" bIns="0" rtlCol="0">
              <a:spAutoFit/>
            </a:bodyPr>
            <a:lstStyle>
              <a:defPPr>
                <a:defRPr lang="en-US"/>
              </a:defPPr>
              <a:lvl1pPr marR="0" lvl="0" indent="0" algn="ctr" defTabSz="914168" fontAlgn="auto">
                <a:lnSpc>
                  <a:spcPct val="100000"/>
                </a:lnSpc>
                <a:spcBef>
                  <a:spcPts val="735"/>
                </a:spcBef>
                <a:spcAft>
                  <a:spcPts val="0"/>
                </a:spcAft>
                <a:buClrTx/>
                <a:buSzTx/>
                <a:buFontTx/>
                <a:buNone/>
                <a:tabLst/>
                <a:defRPr kumimoji="0" sz="1100" i="0" u="none" strike="noStrike" cap="none" spc="0" normalizeH="0" baseline="0">
                  <a:ln>
                    <a:noFill/>
                  </a:ln>
                  <a:effectLst/>
                  <a:uLnTx/>
                  <a:uFillTx/>
                  <a:latin typeface="Segoe UI Semibold" panose="020B0702040204020203" pitchFamily="34" charset="0"/>
                  <a:cs typeface="Segoe UI Semibold" panose="020B0702040204020203" pitchFamily="34" charset="0"/>
                </a:defRPr>
              </a:lvl1pPr>
            </a:lstStyle>
            <a:p>
              <a:r>
                <a:rPr dirty="0"/>
                <a:t>On </a:t>
              </a:r>
              <a:r>
                <a:rPr lang="en-US" dirty="0"/>
                <a:t>premises</a:t>
              </a:r>
              <a:r>
                <a:rPr dirty="0"/>
                <a:t> network</a:t>
              </a:r>
            </a:p>
          </p:txBody>
        </p:sp>
        <p:pic>
          <p:nvPicPr>
            <p:cNvPr id="221" name="Picture 220">
              <a:extLst>
                <a:ext uri="{FF2B5EF4-FFF2-40B4-BE49-F238E27FC236}">
                  <a16:creationId xmlns:a16="http://schemas.microsoft.com/office/drawing/2014/main" id="{6D2D97C0-53B2-41FF-B2CC-9B4A39A15C37}"/>
                </a:ext>
              </a:extLst>
            </p:cNvPr>
            <p:cNvPicPr>
              <a:picLocks noChangeAspect="1"/>
            </p:cNvPicPr>
            <p:nvPr/>
          </p:nvPicPr>
          <p:blipFill>
            <a:blip r:embed="rId4"/>
            <a:stretch>
              <a:fillRect/>
            </a:stretch>
          </p:blipFill>
          <p:spPr>
            <a:xfrm>
              <a:off x="8864094" y="5138393"/>
              <a:ext cx="144735" cy="151315"/>
            </a:xfrm>
            <a:prstGeom prst="rect">
              <a:avLst/>
            </a:prstGeom>
          </p:spPr>
        </p:pic>
        <p:pic>
          <p:nvPicPr>
            <p:cNvPr id="222" name="Picture 221">
              <a:extLst>
                <a:ext uri="{FF2B5EF4-FFF2-40B4-BE49-F238E27FC236}">
                  <a16:creationId xmlns:a16="http://schemas.microsoft.com/office/drawing/2014/main" id="{CD03B9EB-3ABF-4AE1-B93A-12F7E76E513D}"/>
                </a:ext>
              </a:extLst>
            </p:cNvPr>
            <p:cNvPicPr>
              <a:picLocks noChangeAspect="1"/>
            </p:cNvPicPr>
            <p:nvPr/>
          </p:nvPicPr>
          <p:blipFill>
            <a:blip r:embed="rId4"/>
            <a:stretch>
              <a:fillRect/>
            </a:stretch>
          </p:blipFill>
          <p:spPr>
            <a:xfrm>
              <a:off x="10968070" y="5138393"/>
              <a:ext cx="144735" cy="151315"/>
            </a:xfrm>
            <a:prstGeom prst="rect">
              <a:avLst/>
            </a:prstGeom>
          </p:spPr>
        </p:pic>
        <p:pic>
          <p:nvPicPr>
            <p:cNvPr id="223" name="Picture 222">
              <a:extLst>
                <a:ext uri="{FF2B5EF4-FFF2-40B4-BE49-F238E27FC236}">
                  <a16:creationId xmlns:a16="http://schemas.microsoft.com/office/drawing/2014/main" id="{D2C66CFC-021D-4AC9-975F-F293D4961897}"/>
                </a:ext>
              </a:extLst>
            </p:cNvPr>
            <p:cNvPicPr>
              <a:picLocks noChangeAspect="1"/>
            </p:cNvPicPr>
            <p:nvPr/>
          </p:nvPicPr>
          <p:blipFill>
            <a:blip r:embed="rId5"/>
            <a:stretch>
              <a:fillRect/>
            </a:stretch>
          </p:blipFill>
          <p:spPr>
            <a:xfrm>
              <a:off x="9257766" y="5074896"/>
              <a:ext cx="268930" cy="216637"/>
            </a:xfrm>
            <a:prstGeom prst="rect">
              <a:avLst/>
            </a:prstGeom>
          </p:spPr>
        </p:pic>
        <p:pic>
          <p:nvPicPr>
            <p:cNvPr id="224" name="Picture 223">
              <a:extLst>
                <a:ext uri="{FF2B5EF4-FFF2-40B4-BE49-F238E27FC236}">
                  <a16:creationId xmlns:a16="http://schemas.microsoft.com/office/drawing/2014/main" id="{DCDDFF82-99D2-4795-8FEC-A43D379B073A}"/>
                </a:ext>
              </a:extLst>
            </p:cNvPr>
            <p:cNvPicPr>
              <a:picLocks noChangeAspect="1"/>
            </p:cNvPicPr>
            <p:nvPr/>
          </p:nvPicPr>
          <p:blipFill>
            <a:blip r:embed="rId5"/>
            <a:stretch>
              <a:fillRect/>
            </a:stretch>
          </p:blipFill>
          <p:spPr>
            <a:xfrm>
              <a:off x="10460038" y="5074896"/>
              <a:ext cx="268930" cy="216637"/>
            </a:xfrm>
            <a:prstGeom prst="rect">
              <a:avLst/>
            </a:prstGeom>
          </p:spPr>
        </p:pic>
        <p:pic>
          <p:nvPicPr>
            <p:cNvPr id="225" name="Picture 224">
              <a:extLst>
                <a:ext uri="{FF2B5EF4-FFF2-40B4-BE49-F238E27FC236}">
                  <a16:creationId xmlns:a16="http://schemas.microsoft.com/office/drawing/2014/main" id="{78D0899F-7FEA-4125-A0F5-3908979D65AA}"/>
                </a:ext>
              </a:extLst>
            </p:cNvPr>
            <p:cNvPicPr>
              <a:picLocks noChangeAspect="1"/>
            </p:cNvPicPr>
            <p:nvPr/>
          </p:nvPicPr>
          <p:blipFill>
            <a:blip r:embed="rId7"/>
            <a:stretch>
              <a:fillRect/>
            </a:stretch>
          </p:blipFill>
          <p:spPr>
            <a:xfrm>
              <a:off x="9831975" y="5074896"/>
              <a:ext cx="268930" cy="268930"/>
            </a:xfrm>
            <a:prstGeom prst="rect">
              <a:avLst/>
            </a:prstGeom>
          </p:spPr>
        </p:pic>
      </p:grpSp>
      <p:sp>
        <p:nvSpPr>
          <p:cNvPr id="226" name="object 2">
            <a:extLst>
              <a:ext uri="{FF2B5EF4-FFF2-40B4-BE49-F238E27FC236}">
                <a16:creationId xmlns:a16="http://schemas.microsoft.com/office/drawing/2014/main" id="{D6B0C225-00CD-4422-A5D0-86B0E475B6DA}"/>
              </a:ext>
            </a:extLst>
          </p:cNvPr>
          <p:cNvSpPr txBox="1"/>
          <p:nvPr/>
        </p:nvSpPr>
        <p:spPr>
          <a:xfrm>
            <a:off x="4559389" y="6008872"/>
            <a:ext cx="3099680" cy="199678"/>
          </a:xfrm>
          <a:prstGeom prst="rect">
            <a:avLst/>
          </a:prstGeom>
          <a:solidFill>
            <a:srgbClr val="E6E6E6"/>
          </a:solidFill>
        </p:spPr>
        <p:txBody>
          <a:bodyPr vert="horz" wrap="square" lIns="0" tIns="9242" rIns="0" bIns="0" rtlCol="0">
            <a:spAutoFit/>
          </a:bodyPr>
          <a:lstStyle/>
          <a:p>
            <a:pPr marL="7699" marR="0" lvl="0" indent="0" algn="ctr" defTabSz="914168" rtl="0" eaLnBrk="1" fontAlgn="auto" latinLnBrk="0" hangingPunct="1">
              <a:lnSpc>
                <a:spcPct val="100000"/>
              </a:lnSpc>
              <a:spcBef>
                <a:spcPts val="73"/>
              </a:spcBef>
              <a:spcAft>
                <a:spcPts val="0"/>
              </a:spcAft>
              <a:buClrTx/>
              <a:buSzTx/>
              <a:buFontTx/>
              <a:buNone/>
              <a:tabLst/>
              <a:defRPr/>
            </a:pPr>
            <a:r>
              <a:rPr kumimoji="0" sz="1213" b="0" i="0" u="none" strike="noStrike" kern="1200" cap="none" spc="3" normalizeH="0" baseline="0" noProof="0" dirty="0">
                <a:ln>
                  <a:noFill/>
                </a:ln>
                <a:solidFill>
                  <a:srgbClr val="333333"/>
                </a:solidFill>
                <a:effectLst/>
                <a:uLnTx/>
                <a:uFillTx/>
                <a:latin typeface="Segoe Pro"/>
                <a:ea typeface="+mn-ea"/>
                <a:cs typeface="Segoe Pro"/>
              </a:rPr>
              <a:t>Corporate MPLS </a:t>
            </a:r>
            <a:r>
              <a:rPr kumimoji="0" sz="1213" b="0" i="0" u="none" strike="noStrike" kern="1200" cap="none" spc="7" normalizeH="0" baseline="0" noProof="0" dirty="0">
                <a:ln>
                  <a:noFill/>
                </a:ln>
                <a:solidFill>
                  <a:srgbClr val="333333"/>
                </a:solidFill>
                <a:effectLst/>
                <a:uLnTx/>
                <a:uFillTx/>
                <a:latin typeface="Segoe Pro"/>
                <a:ea typeface="+mn-ea"/>
                <a:cs typeface="Segoe Pro"/>
              </a:rPr>
              <a:t>WAN </a:t>
            </a:r>
            <a:r>
              <a:rPr kumimoji="0" sz="1213" b="0" i="0" u="none" strike="noStrike" kern="1200" cap="none" spc="0" normalizeH="0" baseline="0" noProof="0" dirty="0">
                <a:ln>
                  <a:noFill/>
                </a:ln>
                <a:solidFill>
                  <a:srgbClr val="333333"/>
                </a:solidFill>
                <a:effectLst/>
                <a:uLnTx/>
                <a:uFillTx/>
                <a:latin typeface="Segoe Pro"/>
                <a:ea typeface="+mn-ea"/>
                <a:cs typeface="Segoe Pro"/>
              </a:rPr>
              <a:t>/ </a:t>
            </a:r>
            <a:r>
              <a:rPr kumimoji="0" sz="1213" b="0" i="0" u="none" strike="noStrike" kern="1200" cap="none" spc="3" normalizeH="0" baseline="0" noProof="0" dirty="0">
                <a:ln>
                  <a:noFill/>
                </a:ln>
                <a:solidFill>
                  <a:srgbClr val="333333"/>
                </a:solidFill>
                <a:effectLst/>
                <a:uLnTx/>
                <a:uFillTx/>
                <a:latin typeface="Segoe Pro"/>
                <a:ea typeface="+mn-ea"/>
                <a:cs typeface="Segoe Pro"/>
              </a:rPr>
              <a:t>Network</a:t>
            </a:r>
            <a:r>
              <a:rPr kumimoji="0" sz="1213" b="0" i="0" u="none" strike="noStrike" kern="1200" cap="none" spc="100" normalizeH="0" baseline="0" noProof="0" dirty="0">
                <a:ln>
                  <a:noFill/>
                </a:ln>
                <a:solidFill>
                  <a:srgbClr val="333333"/>
                </a:solidFill>
                <a:effectLst/>
                <a:uLnTx/>
                <a:uFillTx/>
                <a:latin typeface="Segoe Pro"/>
                <a:ea typeface="+mn-ea"/>
                <a:cs typeface="Segoe Pro"/>
              </a:rPr>
              <a:t> </a:t>
            </a:r>
            <a:r>
              <a:rPr kumimoji="0" sz="1213" b="0" i="0" u="none" strike="noStrike" kern="1200" cap="none" spc="3" normalizeH="0" baseline="0" noProof="0" dirty="0">
                <a:ln>
                  <a:noFill/>
                </a:ln>
                <a:solidFill>
                  <a:srgbClr val="333333"/>
                </a:solidFill>
                <a:effectLst/>
                <a:uLnTx/>
                <a:uFillTx/>
                <a:latin typeface="Segoe Pro"/>
                <a:ea typeface="+mn-ea"/>
                <a:cs typeface="Segoe Pro"/>
              </a:rPr>
              <a:t>perimeter</a:t>
            </a:r>
            <a:endParaRPr kumimoji="0" sz="1213" b="0" i="0" u="none" strike="noStrike" kern="1200" cap="none" spc="0" normalizeH="0" baseline="0" noProof="0" dirty="0">
              <a:ln>
                <a:noFill/>
              </a:ln>
              <a:solidFill>
                <a:srgbClr val="2F2F2F"/>
              </a:solidFill>
              <a:effectLst/>
              <a:uLnTx/>
              <a:uFillTx/>
              <a:latin typeface="Segoe Pro"/>
              <a:ea typeface="+mn-ea"/>
              <a:cs typeface="Segoe Pro"/>
            </a:endParaRPr>
          </a:p>
        </p:txBody>
      </p:sp>
      <p:cxnSp>
        <p:nvCxnSpPr>
          <p:cNvPr id="228" name="Straight Connector 227">
            <a:extLst>
              <a:ext uri="{FF2B5EF4-FFF2-40B4-BE49-F238E27FC236}">
                <a16:creationId xmlns:a16="http://schemas.microsoft.com/office/drawing/2014/main" id="{ECAA272D-9548-4D80-B977-9987CDD5D2B8}"/>
              </a:ext>
            </a:extLst>
          </p:cNvPr>
          <p:cNvCxnSpPr>
            <a:cxnSpLocks/>
          </p:cNvCxnSpPr>
          <p:nvPr/>
        </p:nvCxnSpPr>
        <p:spPr>
          <a:xfrm flipV="1">
            <a:off x="2948809" y="5544132"/>
            <a:ext cx="5955948" cy="1"/>
          </a:xfrm>
          <a:prstGeom prst="line">
            <a:avLst/>
          </a:prstGeom>
          <a:ln w="19050">
            <a:solidFill>
              <a:schemeClr val="accent3"/>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7" name="object 13">
            <a:extLst>
              <a:ext uri="{FF2B5EF4-FFF2-40B4-BE49-F238E27FC236}">
                <a16:creationId xmlns:a16="http://schemas.microsoft.com/office/drawing/2014/main" id="{16F92B89-57CE-428B-95C0-9D33CB01A3BF}"/>
              </a:ext>
            </a:extLst>
          </p:cNvPr>
          <p:cNvSpPr txBox="1"/>
          <p:nvPr/>
        </p:nvSpPr>
        <p:spPr>
          <a:xfrm>
            <a:off x="6681609" y="5438306"/>
            <a:ext cx="1427895" cy="199678"/>
          </a:xfrm>
          <a:prstGeom prst="rect">
            <a:avLst/>
          </a:prstGeom>
          <a:solidFill>
            <a:srgbClr val="E6E6E6"/>
          </a:solidFill>
        </p:spPr>
        <p:txBody>
          <a:bodyPr vert="horz" wrap="square" lIns="0" tIns="9242" rIns="0" bIns="0" rtlCol="0">
            <a:spAutoFit/>
          </a:bodyPr>
          <a:lstStyle/>
          <a:p>
            <a:pPr marL="7699" algn="ctr" defTabSz="914168">
              <a:spcBef>
                <a:spcPts val="73"/>
              </a:spcBef>
              <a:defRPr/>
            </a:pPr>
            <a:r>
              <a:rPr lang="en-GB" sz="1213" spc="3" dirty="0">
                <a:solidFill>
                  <a:srgbClr val="333333"/>
                </a:solidFill>
                <a:latin typeface="Segoe Pro"/>
                <a:cs typeface="Segoe Pro"/>
              </a:rPr>
              <a:t>MPLS</a:t>
            </a:r>
            <a:endParaRPr sz="1213" dirty="0">
              <a:solidFill>
                <a:srgbClr val="2F2F2F"/>
              </a:solidFill>
              <a:latin typeface="Segoe Pro"/>
              <a:cs typeface="Segoe Pro"/>
            </a:endParaRPr>
          </a:p>
        </p:txBody>
      </p:sp>
      <p:sp>
        <p:nvSpPr>
          <p:cNvPr id="233" name="object 88">
            <a:extLst>
              <a:ext uri="{FF2B5EF4-FFF2-40B4-BE49-F238E27FC236}">
                <a16:creationId xmlns:a16="http://schemas.microsoft.com/office/drawing/2014/main" id="{9B6B506B-1815-4C97-9F21-EB2AD5E5015B}"/>
              </a:ext>
            </a:extLst>
          </p:cNvPr>
          <p:cNvSpPr/>
          <p:nvPr/>
        </p:nvSpPr>
        <p:spPr>
          <a:xfrm>
            <a:off x="7576558" y="2227821"/>
            <a:ext cx="923324" cy="923324"/>
          </a:xfrm>
          <a:custGeom>
            <a:avLst/>
            <a:gdLst/>
            <a:ahLst/>
            <a:cxnLst/>
            <a:rect l="l" t="t" r="r" b="b"/>
            <a:pathLst>
              <a:path w="1569719" h="1569720">
                <a:moveTo>
                  <a:pt x="1569614" y="784794"/>
                </a:moveTo>
                <a:lnTo>
                  <a:pt x="1568182" y="832602"/>
                </a:lnTo>
                <a:lnTo>
                  <a:pt x="1563940" y="879653"/>
                </a:lnTo>
                <a:lnTo>
                  <a:pt x="1556970" y="925864"/>
                </a:lnTo>
                <a:lnTo>
                  <a:pt x="1547354" y="971153"/>
                </a:lnTo>
                <a:lnTo>
                  <a:pt x="1535175" y="1015439"/>
                </a:lnTo>
                <a:lnTo>
                  <a:pt x="1520515" y="1058638"/>
                </a:lnTo>
                <a:lnTo>
                  <a:pt x="1503455" y="1100670"/>
                </a:lnTo>
                <a:lnTo>
                  <a:pt x="1484077" y="1141452"/>
                </a:lnTo>
                <a:lnTo>
                  <a:pt x="1462465" y="1180901"/>
                </a:lnTo>
                <a:lnTo>
                  <a:pt x="1438699" y="1218936"/>
                </a:lnTo>
                <a:lnTo>
                  <a:pt x="1412863" y="1255475"/>
                </a:lnTo>
                <a:lnTo>
                  <a:pt x="1385037" y="1290435"/>
                </a:lnTo>
                <a:lnTo>
                  <a:pt x="1355305" y="1323735"/>
                </a:lnTo>
                <a:lnTo>
                  <a:pt x="1323748" y="1355292"/>
                </a:lnTo>
                <a:lnTo>
                  <a:pt x="1290448" y="1385024"/>
                </a:lnTo>
                <a:lnTo>
                  <a:pt x="1255488" y="1412850"/>
                </a:lnTo>
                <a:lnTo>
                  <a:pt x="1218949" y="1438687"/>
                </a:lnTo>
                <a:lnTo>
                  <a:pt x="1180914" y="1462452"/>
                </a:lnTo>
                <a:lnTo>
                  <a:pt x="1141464" y="1484065"/>
                </a:lnTo>
                <a:lnTo>
                  <a:pt x="1100683" y="1503442"/>
                </a:lnTo>
                <a:lnTo>
                  <a:pt x="1058651" y="1520502"/>
                </a:lnTo>
                <a:lnTo>
                  <a:pt x="1015452" y="1535163"/>
                </a:lnTo>
                <a:lnTo>
                  <a:pt x="971166" y="1547342"/>
                </a:lnTo>
                <a:lnTo>
                  <a:pt x="925877" y="1556957"/>
                </a:lnTo>
                <a:lnTo>
                  <a:pt x="879666" y="1563927"/>
                </a:lnTo>
                <a:lnTo>
                  <a:pt x="832615" y="1568169"/>
                </a:lnTo>
                <a:lnTo>
                  <a:pt x="784807" y="1569602"/>
                </a:lnTo>
                <a:lnTo>
                  <a:pt x="736999" y="1568169"/>
                </a:lnTo>
                <a:lnTo>
                  <a:pt x="689948" y="1563927"/>
                </a:lnTo>
                <a:lnTo>
                  <a:pt x="643737" y="1556957"/>
                </a:lnTo>
                <a:lnTo>
                  <a:pt x="598448" y="1547342"/>
                </a:lnTo>
                <a:lnTo>
                  <a:pt x="554162" y="1535163"/>
                </a:lnTo>
                <a:lnTo>
                  <a:pt x="510963" y="1520502"/>
                </a:lnTo>
                <a:lnTo>
                  <a:pt x="468931" y="1503442"/>
                </a:lnTo>
                <a:lnTo>
                  <a:pt x="428150" y="1484065"/>
                </a:lnTo>
                <a:lnTo>
                  <a:pt x="388700" y="1462452"/>
                </a:lnTo>
                <a:lnTo>
                  <a:pt x="350665" y="1438687"/>
                </a:lnTo>
                <a:lnTo>
                  <a:pt x="314126" y="1412850"/>
                </a:lnTo>
                <a:lnTo>
                  <a:pt x="279166" y="1385024"/>
                </a:lnTo>
                <a:lnTo>
                  <a:pt x="245866" y="1355292"/>
                </a:lnTo>
                <a:lnTo>
                  <a:pt x="214309" y="1323735"/>
                </a:lnTo>
                <a:lnTo>
                  <a:pt x="184577" y="1290435"/>
                </a:lnTo>
                <a:lnTo>
                  <a:pt x="156751" y="1255475"/>
                </a:lnTo>
                <a:lnTo>
                  <a:pt x="130915" y="1218936"/>
                </a:lnTo>
                <a:lnTo>
                  <a:pt x="107149" y="1180901"/>
                </a:lnTo>
                <a:lnTo>
                  <a:pt x="85537" y="1141452"/>
                </a:lnTo>
                <a:lnTo>
                  <a:pt x="66159" y="1100670"/>
                </a:lnTo>
                <a:lnTo>
                  <a:pt x="49099" y="1058638"/>
                </a:lnTo>
                <a:lnTo>
                  <a:pt x="34439" y="1015439"/>
                </a:lnTo>
                <a:lnTo>
                  <a:pt x="22259" y="971153"/>
                </a:lnTo>
                <a:lnTo>
                  <a:pt x="12644" y="925864"/>
                </a:lnTo>
                <a:lnTo>
                  <a:pt x="5674" y="879653"/>
                </a:lnTo>
                <a:lnTo>
                  <a:pt x="1432" y="832602"/>
                </a:lnTo>
                <a:lnTo>
                  <a:pt x="0" y="784794"/>
                </a:lnTo>
                <a:lnTo>
                  <a:pt x="1432" y="736986"/>
                </a:lnTo>
                <a:lnTo>
                  <a:pt x="5674" y="689936"/>
                </a:lnTo>
                <a:lnTo>
                  <a:pt x="12644" y="643725"/>
                </a:lnTo>
                <a:lnTo>
                  <a:pt x="22259" y="598436"/>
                </a:lnTo>
                <a:lnTo>
                  <a:pt x="34439" y="554151"/>
                </a:lnTo>
                <a:lnTo>
                  <a:pt x="49099" y="510952"/>
                </a:lnTo>
                <a:lnTo>
                  <a:pt x="66159" y="468921"/>
                </a:lnTo>
                <a:lnTo>
                  <a:pt x="85537" y="428140"/>
                </a:lnTo>
                <a:lnTo>
                  <a:pt x="107149" y="388691"/>
                </a:lnTo>
                <a:lnTo>
                  <a:pt x="130915" y="350656"/>
                </a:lnTo>
                <a:lnTo>
                  <a:pt x="156751" y="314118"/>
                </a:lnTo>
                <a:lnTo>
                  <a:pt x="184577" y="279159"/>
                </a:lnTo>
                <a:lnTo>
                  <a:pt x="214309" y="245860"/>
                </a:lnTo>
                <a:lnTo>
                  <a:pt x="245866" y="214303"/>
                </a:lnTo>
                <a:lnTo>
                  <a:pt x="279166" y="184572"/>
                </a:lnTo>
                <a:lnTo>
                  <a:pt x="314126" y="156747"/>
                </a:lnTo>
                <a:lnTo>
                  <a:pt x="350665" y="130911"/>
                </a:lnTo>
                <a:lnTo>
                  <a:pt x="388700" y="107146"/>
                </a:lnTo>
                <a:lnTo>
                  <a:pt x="428150" y="85534"/>
                </a:lnTo>
                <a:lnTo>
                  <a:pt x="468931" y="66157"/>
                </a:lnTo>
                <a:lnTo>
                  <a:pt x="510963" y="49098"/>
                </a:lnTo>
                <a:lnTo>
                  <a:pt x="554162" y="34437"/>
                </a:lnTo>
                <a:lnTo>
                  <a:pt x="598448" y="22259"/>
                </a:lnTo>
                <a:lnTo>
                  <a:pt x="643737" y="12643"/>
                </a:lnTo>
                <a:lnTo>
                  <a:pt x="689948" y="5674"/>
                </a:lnTo>
                <a:lnTo>
                  <a:pt x="736999" y="1432"/>
                </a:lnTo>
                <a:lnTo>
                  <a:pt x="784807" y="0"/>
                </a:lnTo>
                <a:lnTo>
                  <a:pt x="832615" y="1432"/>
                </a:lnTo>
                <a:lnTo>
                  <a:pt x="879666" y="5674"/>
                </a:lnTo>
                <a:lnTo>
                  <a:pt x="925877" y="12643"/>
                </a:lnTo>
                <a:lnTo>
                  <a:pt x="971166" y="22259"/>
                </a:lnTo>
                <a:lnTo>
                  <a:pt x="1015452" y="34437"/>
                </a:lnTo>
                <a:lnTo>
                  <a:pt x="1058651" y="49098"/>
                </a:lnTo>
                <a:lnTo>
                  <a:pt x="1100683" y="66157"/>
                </a:lnTo>
                <a:lnTo>
                  <a:pt x="1141464" y="85534"/>
                </a:lnTo>
                <a:lnTo>
                  <a:pt x="1180914" y="107146"/>
                </a:lnTo>
                <a:lnTo>
                  <a:pt x="1218949" y="130911"/>
                </a:lnTo>
                <a:lnTo>
                  <a:pt x="1255488" y="156747"/>
                </a:lnTo>
                <a:lnTo>
                  <a:pt x="1290448" y="184572"/>
                </a:lnTo>
                <a:lnTo>
                  <a:pt x="1323748" y="214303"/>
                </a:lnTo>
                <a:lnTo>
                  <a:pt x="1355305" y="245860"/>
                </a:lnTo>
                <a:lnTo>
                  <a:pt x="1385037" y="279159"/>
                </a:lnTo>
                <a:lnTo>
                  <a:pt x="1412863" y="314118"/>
                </a:lnTo>
                <a:lnTo>
                  <a:pt x="1438699" y="350656"/>
                </a:lnTo>
                <a:lnTo>
                  <a:pt x="1462465" y="388691"/>
                </a:lnTo>
                <a:lnTo>
                  <a:pt x="1484077" y="428140"/>
                </a:lnTo>
                <a:lnTo>
                  <a:pt x="1503455" y="468921"/>
                </a:lnTo>
                <a:lnTo>
                  <a:pt x="1520515" y="510952"/>
                </a:lnTo>
                <a:lnTo>
                  <a:pt x="1535175" y="554151"/>
                </a:lnTo>
                <a:lnTo>
                  <a:pt x="1547354" y="598436"/>
                </a:lnTo>
                <a:lnTo>
                  <a:pt x="1556970" y="643725"/>
                </a:lnTo>
                <a:lnTo>
                  <a:pt x="1563940" y="689936"/>
                </a:lnTo>
                <a:lnTo>
                  <a:pt x="1568182" y="736986"/>
                </a:lnTo>
                <a:lnTo>
                  <a:pt x="1569614" y="784794"/>
                </a:lnTo>
                <a:close/>
              </a:path>
            </a:pathLst>
          </a:custGeom>
          <a:ln w="25289">
            <a:solidFill>
              <a:srgbClr val="D83B01"/>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grpSp>
        <p:nvGrpSpPr>
          <p:cNvPr id="66" name="Group 65">
            <a:extLst>
              <a:ext uri="{FF2B5EF4-FFF2-40B4-BE49-F238E27FC236}">
                <a16:creationId xmlns:a16="http://schemas.microsoft.com/office/drawing/2014/main" id="{563EAF11-B2BD-4459-B69D-306CA7CE5D6E}"/>
              </a:ext>
            </a:extLst>
          </p:cNvPr>
          <p:cNvGrpSpPr/>
          <p:nvPr/>
        </p:nvGrpSpPr>
        <p:grpSpPr>
          <a:xfrm>
            <a:off x="4828102" y="3098063"/>
            <a:ext cx="2163387" cy="1529503"/>
            <a:chOff x="4830907" y="3107802"/>
            <a:chExt cx="2163387" cy="1529503"/>
          </a:xfrm>
        </p:grpSpPr>
        <p:sp>
          <p:nvSpPr>
            <p:cNvPr id="256" name="object 40">
              <a:extLst>
                <a:ext uri="{FF2B5EF4-FFF2-40B4-BE49-F238E27FC236}">
                  <a16:creationId xmlns:a16="http://schemas.microsoft.com/office/drawing/2014/main" id="{7F0A04FF-A999-4DC1-A558-A4717C8A1001}"/>
                </a:ext>
              </a:extLst>
            </p:cNvPr>
            <p:cNvSpPr/>
            <p:nvPr/>
          </p:nvSpPr>
          <p:spPr>
            <a:xfrm>
              <a:off x="4830907" y="3107802"/>
              <a:ext cx="2163387" cy="1323800"/>
            </a:xfrm>
            <a:custGeom>
              <a:avLst/>
              <a:gdLst/>
              <a:ahLst/>
              <a:cxnLst/>
              <a:rect l="l" t="t" r="r" b="b"/>
              <a:pathLst>
                <a:path w="3677920" h="3414395">
                  <a:moveTo>
                    <a:pt x="3601546" y="0"/>
                  </a:moveTo>
                  <a:lnTo>
                    <a:pt x="75868" y="0"/>
                  </a:lnTo>
                  <a:lnTo>
                    <a:pt x="46410" y="5986"/>
                  </a:lnTo>
                  <a:lnTo>
                    <a:pt x="22286" y="22286"/>
                  </a:lnTo>
                  <a:lnTo>
                    <a:pt x="5986" y="46410"/>
                  </a:lnTo>
                  <a:lnTo>
                    <a:pt x="0" y="75868"/>
                  </a:lnTo>
                  <a:lnTo>
                    <a:pt x="0" y="3338207"/>
                  </a:lnTo>
                  <a:lnTo>
                    <a:pt x="5986" y="3367665"/>
                  </a:lnTo>
                  <a:lnTo>
                    <a:pt x="22286" y="3391789"/>
                  </a:lnTo>
                  <a:lnTo>
                    <a:pt x="46410" y="3408088"/>
                  </a:lnTo>
                  <a:lnTo>
                    <a:pt x="75868" y="3414075"/>
                  </a:lnTo>
                  <a:lnTo>
                    <a:pt x="3601546" y="3414075"/>
                  </a:lnTo>
                  <a:lnTo>
                    <a:pt x="3631004" y="3408088"/>
                  </a:lnTo>
                  <a:lnTo>
                    <a:pt x="3655128" y="3391789"/>
                  </a:lnTo>
                  <a:lnTo>
                    <a:pt x="3671427" y="3367665"/>
                  </a:lnTo>
                  <a:lnTo>
                    <a:pt x="3677414" y="3338207"/>
                  </a:lnTo>
                  <a:lnTo>
                    <a:pt x="3677414" y="75868"/>
                  </a:lnTo>
                  <a:lnTo>
                    <a:pt x="3671427" y="46410"/>
                  </a:lnTo>
                  <a:lnTo>
                    <a:pt x="3655128" y="22286"/>
                  </a:lnTo>
                  <a:lnTo>
                    <a:pt x="3631004" y="5986"/>
                  </a:lnTo>
                  <a:lnTo>
                    <a:pt x="3601546" y="0"/>
                  </a:lnTo>
                  <a:close/>
                </a:path>
              </a:pathLst>
            </a:custGeom>
            <a:solidFill>
              <a:srgbClr val="E6E7E8"/>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257" name="object 51">
              <a:extLst>
                <a:ext uri="{FF2B5EF4-FFF2-40B4-BE49-F238E27FC236}">
                  <a16:creationId xmlns:a16="http://schemas.microsoft.com/office/drawing/2014/main" id="{4A1EA55C-0683-401B-BC7B-4749364319DE}"/>
                </a:ext>
              </a:extLst>
            </p:cNvPr>
            <p:cNvSpPr/>
            <p:nvPr/>
          </p:nvSpPr>
          <p:spPr>
            <a:xfrm>
              <a:off x="4969175" y="4174016"/>
              <a:ext cx="1887361" cy="195721"/>
            </a:xfrm>
            <a:prstGeom prst="roundRect">
              <a:avLst/>
            </a:prstGeom>
            <a:solidFill>
              <a:srgbClr val="DBD9D7"/>
            </a:solidFill>
            <a:ln>
              <a:solidFill>
                <a:schemeClr val="tx1"/>
              </a:solidFill>
            </a:ln>
          </p:spPr>
          <p:txBody>
            <a:bodyPr wrap="square" lIns="0" tIns="0" rIns="0" bIns="0" rtlCol="0" anchor="ctr"/>
            <a:lstStyle/>
            <a:p>
              <a:pPr marL="7699" algn="ctr" defTabSz="914168">
                <a:spcBef>
                  <a:spcPts val="79"/>
                </a:spcBef>
                <a:defRPr/>
              </a:pPr>
              <a:r>
                <a:rPr lang="en-US" sz="900" spc="7" dirty="0">
                  <a:solidFill>
                    <a:srgbClr val="333333"/>
                  </a:solidFill>
                  <a:latin typeface="Segoe Pro"/>
                  <a:cs typeface="Segoe Pro"/>
                </a:rPr>
                <a:t>Secure Web Gateway </a:t>
              </a:r>
              <a:endParaRPr lang="en-US" sz="900" dirty="0">
                <a:solidFill>
                  <a:srgbClr val="2F2F2F"/>
                </a:solidFill>
                <a:latin typeface="Segoe Pro"/>
                <a:cs typeface="Segoe Pro"/>
              </a:endParaRPr>
            </a:p>
          </p:txBody>
        </p:sp>
        <p:sp>
          <p:nvSpPr>
            <p:cNvPr id="258" name="object 51">
              <a:extLst>
                <a:ext uri="{FF2B5EF4-FFF2-40B4-BE49-F238E27FC236}">
                  <a16:creationId xmlns:a16="http://schemas.microsoft.com/office/drawing/2014/main" id="{334232E9-45DF-43E7-9950-32F0A632E255}"/>
                </a:ext>
              </a:extLst>
            </p:cNvPr>
            <p:cNvSpPr/>
            <p:nvPr/>
          </p:nvSpPr>
          <p:spPr>
            <a:xfrm>
              <a:off x="4969175" y="3914276"/>
              <a:ext cx="1887361" cy="195721"/>
            </a:xfrm>
            <a:prstGeom prst="roundRect">
              <a:avLst/>
            </a:prstGeom>
            <a:solidFill>
              <a:srgbClr val="DBD9D7"/>
            </a:solidFill>
            <a:ln>
              <a:solidFill>
                <a:schemeClr val="tx1"/>
              </a:solidFill>
            </a:ln>
          </p:spPr>
          <p:txBody>
            <a:bodyPr wrap="square" lIns="0" tIns="0" rIns="0" bIns="0" rtlCol="0" anchor="ctr"/>
            <a:lstStyle/>
            <a:p>
              <a:pPr marL="7699" algn="ctr" defTabSz="914168">
                <a:spcBef>
                  <a:spcPts val="79"/>
                </a:spcBef>
                <a:defRPr/>
              </a:pPr>
              <a:r>
                <a:rPr lang="en-US" sz="900" spc="7" dirty="0">
                  <a:solidFill>
                    <a:srgbClr val="333333"/>
                  </a:solidFill>
                  <a:latin typeface="Segoe Pro"/>
                  <a:cs typeface="Segoe Pro"/>
                </a:rPr>
                <a:t>Data Loss Prevention </a:t>
              </a:r>
              <a:endParaRPr lang="en-US" sz="900" dirty="0">
                <a:solidFill>
                  <a:srgbClr val="2F2F2F"/>
                </a:solidFill>
                <a:latin typeface="Segoe Pro"/>
                <a:cs typeface="Segoe Pro"/>
              </a:endParaRPr>
            </a:p>
          </p:txBody>
        </p:sp>
        <p:sp>
          <p:nvSpPr>
            <p:cNvPr id="259" name="object 51">
              <a:extLst>
                <a:ext uri="{FF2B5EF4-FFF2-40B4-BE49-F238E27FC236}">
                  <a16:creationId xmlns:a16="http://schemas.microsoft.com/office/drawing/2014/main" id="{356B27B6-C25A-4356-A485-F95CADC55169}"/>
                </a:ext>
              </a:extLst>
            </p:cNvPr>
            <p:cNvSpPr/>
            <p:nvPr/>
          </p:nvSpPr>
          <p:spPr>
            <a:xfrm>
              <a:off x="4969175" y="3649090"/>
              <a:ext cx="1887361" cy="195721"/>
            </a:xfrm>
            <a:prstGeom prst="roundRect">
              <a:avLst/>
            </a:prstGeom>
            <a:solidFill>
              <a:srgbClr val="DBD9D7"/>
            </a:solidFill>
            <a:ln>
              <a:solidFill>
                <a:schemeClr val="tx1"/>
              </a:solidFill>
            </a:ln>
          </p:spPr>
          <p:txBody>
            <a:bodyPr wrap="square" lIns="0" tIns="0" rIns="0" bIns="0" rtlCol="0" anchor="ctr"/>
            <a:lstStyle/>
            <a:p>
              <a:pPr marL="7699" algn="ctr" defTabSz="914168">
                <a:spcBef>
                  <a:spcPts val="79"/>
                </a:spcBef>
                <a:defRPr/>
              </a:pPr>
              <a:r>
                <a:rPr lang="en-US" sz="900" spc="7" dirty="0">
                  <a:solidFill>
                    <a:srgbClr val="333333"/>
                  </a:solidFill>
                  <a:latin typeface="Segoe Pro"/>
                  <a:cs typeface="Segoe Pro"/>
                </a:rPr>
                <a:t>Intrusion Prevention System</a:t>
              </a:r>
              <a:endParaRPr lang="en-US" sz="900" dirty="0">
                <a:solidFill>
                  <a:srgbClr val="2F2F2F"/>
                </a:solidFill>
                <a:latin typeface="Segoe Pro"/>
                <a:cs typeface="Segoe Pro"/>
              </a:endParaRPr>
            </a:p>
          </p:txBody>
        </p:sp>
        <p:sp>
          <p:nvSpPr>
            <p:cNvPr id="260" name="object 51">
              <a:extLst>
                <a:ext uri="{FF2B5EF4-FFF2-40B4-BE49-F238E27FC236}">
                  <a16:creationId xmlns:a16="http://schemas.microsoft.com/office/drawing/2014/main" id="{7DA05069-0426-43AC-B3EA-2C6304699A14}"/>
                </a:ext>
              </a:extLst>
            </p:cNvPr>
            <p:cNvSpPr/>
            <p:nvPr/>
          </p:nvSpPr>
          <p:spPr>
            <a:xfrm>
              <a:off x="4969175" y="3380530"/>
              <a:ext cx="1887361" cy="195721"/>
            </a:xfrm>
            <a:prstGeom prst="roundRect">
              <a:avLst/>
            </a:prstGeom>
            <a:solidFill>
              <a:srgbClr val="DBD9D7"/>
            </a:solidFill>
            <a:ln>
              <a:solidFill>
                <a:schemeClr val="tx1"/>
              </a:solidFill>
            </a:ln>
          </p:spPr>
          <p:txBody>
            <a:bodyPr wrap="square" lIns="0" tIns="0" rIns="0" bIns="0" rtlCol="0" anchor="ctr"/>
            <a:lstStyle/>
            <a:p>
              <a:pPr marL="7699" algn="ctr" defTabSz="914168">
                <a:spcBef>
                  <a:spcPts val="79"/>
                </a:spcBef>
                <a:defRPr/>
              </a:pPr>
              <a:r>
                <a:rPr lang="en-US" sz="900" spc="7" dirty="0">
                  <a:solidFill>
                    <a:srgbClr val="333333"/>
                  </a:solidFill>
                  <a:latin typeface="Segoe Pro"/>
                  <a:cs typeface="Segoe Pro"/>
                </a:rPr>
                <a:t>Firewall / NGFW </a:t>
              </a:r>
              <a:endParaRPr lang="en-US" sz="900" dirty="0">
                <a:solidFill>
                  <a:srgbClr val="2F2F2F"/>
                </a:solidFill>
                <a:latin typeface="Segoe Pro"/>
                <a:cs typeface="Segoe Pro"/>
              </a:endParaRPr>
            </a:p>
          </p:txBody>
        </p:sp>
        <p:sp>
          <p:nvSpPr>
            <p:cNvPr id="261" name="object 51">
              <a:extLst>
                <a:ext uri="{FF2B5EF4-FFF2-40B4-BE49-F238E27FC236}">
                  <a16:creationId xmlns:a16="http://schemas.microsoft.com/office/drawing/2014/main" id="{4F7C2D33-12D2-454A-8A28-E88E21FF5889}"/>
                </a:ext>
              </a:extLst>
            </p:cNvPr>
            <p:cNvSpPr/>
            <p:nvPr/>
          </p:nvSpPr>
          <p:spPr>
            <a:xfrm>
              <a:off x="4969175" y="3112506"/>
              <a:ext cx="1887361" cy="195721"/>
            </a:xfrm>
            <a:prstGeom prst="roundRect">
              <a:avLst/>
            </a:prstGeom>
            <a:solidFill>
              <a:srgbClr val="DBD9D7"/>
            </a:solidFill>
            <a:ln>
              <a:solidFill>
                <a:schemeClr val="tx1"/>
              </a:solidFill>
            </a:ln>
          </p:spPr>
          <p:txBody>
            <a:bodyPr wrap="square" lIns="0" tIns="0" rIns="0" bIns="0" rtlCol="0" anchor="ctr"/>
            <a:lstStyle/>
            <a:p>
              <a:pPr marL="7699" algn="ctr" defTabSz="914168">
                <a:spcBef>
                  <a:spcPts val="79"/>
                </a:spcBef>
                <a:defRPr/>
              </a:pPr>
              <a:r>
                <a:rPr lang="en-US" sz="900" spc="7" dirty="0">
                  <a:solidFill>
                    <a:srgbClr val="333333"/>
                  </a:solidFill>
                  <a:latin typeface="Segoe Pro"/>
                  <a:cs typeface="Segoe Pro"/>
                </a:rPr>
                <a:t>Cloud Access </a:t>
              </a:r>
              <a:r>
                <a:rPr lang="en-US" sz="900" spc="3" dirty="0">
                  <a:solidFill>
                    <a:srgbClr val="333333"/>
                  </a:solidFill>
                  <a:latin typeface="Segoe Pro"/>
                  <a:cs typeface="Segoe Pro"/>
                </a:rPr>
                <a:t>Security</a:t>
              </a:r>
              <a:r>
                <a:rPr lang="en-US" sz="900" spc="33" dirty="0">
                  <a:solidFill>
                    <a:srgbClr val="333333"/>
                  </a:solidFill>
                  <a:latin typeface="Segoe Pro"/>
                  <a:cs typeface="Segoe Pro"/>
                </a:rPr>
                <a:t> </a:t>
              </a:r>
              <a:r>
                <a:rPr lang="en-US" sz="900" spc="7" dirty="0">
                  <a:solidFill>
                    <a:srgbClr val="333333"/>
                  </a:solidFill>
                  <a:latin typeface="Segoe Pro"/>
                  <a:cs typeface="Segoe Pro"/>
                </a:rPr>
                <a:t>Broker</a:t>
              </a:r>
              <a:endParaRPr lang="en-US" sz="900" dirty="0">
                <a:solidFill>
                  <a:srgbClr val="2F2F2F"/>
                </a:solidFill>
                <a:latin typeface="Segoe Pro"/>
                <a:cs typeface="Segoe Pro"/>
              </a:endParaRPr>
            </a:p>
          </p:txBody>
        </p:sp>
        <p:sp>
          <p:nvSpPr>
            <p:cNvPr id="262" name="object 51">
              <a:extLst>
                <a:ext uri="{FF2B5EF4-FFF2-40B4-BE49-F238E27FC236}">
                  <a16:creationId xmlns:a16="http://schemas.microsoft.com/office/drawing/2014/main" id="{BF04B535-9ED4-4DEC-BF95-8FB3B907E670}"/>
                </a:ext>
              </a:extLst>
            </p:cNvPr>
            <p:cNvSpPr/>
            <p:nvPr/>
          </p:nvSpPr>
          <p:spPr>
            <a:xfrm>
              <a:off x="4968901" y="4437551"/>
              <a:ext cx="1887361" cy="199754"/>
            </a:xfrm>
            <a:prstGeom prst="roundRect">
              <a:avLst/>
            </a:prstGeom>
            <a:solidFill>
              <a:srgbClr val="DBD9D7"/>
            </a:solidFill>
            <a:ln>
              <a:solidFill>
                <a:schemeClr val="tx1"/>
              </a:solidFill>
            </a:ln>
          </p:spPr>
          <p:txBody>
            <a:bodyPr wrap="square" lIns="0" tIns="0" rIns="0" bIns="0" rtlCol="0" anchor="ctr"/>
            <a:lstStyle/>
            <a:p>
              <a:pPr marL="7699" algn="ctr" defTabSz="914168">
                <a:defRPr/>
              </a:pPr>
              <a:r>
                <a:rPr lang="en-US" sz="900" spc="7" dirty="0">
                  <a:solidFill>
                    <a:srgbClr val="333333"/>
                  </a:solidFill>
                  <a:latin typeface="Segoe Pro"/>
                  <a:cs typeface="Segoe Pro"/>
                </a:rPr>
                <a:t>WAN Accelerator</a:t>
              </a:r>
              <a:endParaRPr lang="en-US" sz="900" dirty="0">
                <a:solidFill>
                  <a:srgbClr val="2F2F2F"/>
                </a:solidFill>
                <a:latin typeface="Segoe Pro"/>
                <a:cs typeface="Segoe Pro"/>
              </a:endParaRPr>
            </a:p>
          </p:txBody>
        </p:sp>
      </p:grpSp>
      <p:grpSp>
        <p:nvGrpSpPr>
          <p:cNvPr id="42" name="Group 41">
            <a:extLst>
              <a:ext uri="{FF2B5EF4-FFF2-40B4-BE49-F238E27FC236}">
                <a16:creationId xmlns:a16="http://schemas.microsoft.com/office/drawing/2014/main" id="{73B0309A-A996-41C2-88D7-72FD2CFF9BDC}"/>
              </a:ext>
            </a:extLst>
          </p:cNvPr>
          <p:cNvGrpSpPr/>
          <p:nvPr/>
        </p:nvGrpSpPr>
        <p:grpSpPr>
          <a:xfrm>
            <a:off x="1243687" y="1280266"/>
            <a:ext cx="4327701" cy="3535450"/>
            <a:chOff x="1243687" y="1280266"/>
            <a:chExt cx="4327701" cy="3535450"/>
          </a:xfrm>
        </p:grpSpPr>
        <p:sp>
          <p:nvSpPr>
            <p:cNvPr id="10" name="object 72">
              <a:extLst>
                <a:ext uri="{FF2B5EF4-FFF2-40B4-BE49-F238E27FC236}">
                  <a16:creationId xmlns:a16="http://schemas.microsoft.com/office/drawing/2014/main" id="{8664B02C-49E8-4BD4-9152-7A82FBED953D}"/>
                </a:ext>
              </a:extLst>
            </p:cNvPr>
            <p:cNvSpPr/>
            <p:nvPr/>
          </p:nvSpPr>
          <p:spPr>
            <a:xfrm>
              <a:off x="4507611" y="1522908"/>
              <a:ext cx="930047" cy="930047"/>
            </a:xfrm>
            <a:custGeom>
              <a:avLst/>
              <a:gdLst/>
              <a:ahLst/>
              <a:cxnLst/>
              <a:rect l="l" t="t" r="r" b="b"/>
              <a:pathLst>
                <a:path w="1581150" h="1581150">
                  <a:moveTo>
                    <a:pt x="1580590" y="790295"/>
                  </a:moveTo>
                  <a:lnTo>
                    <a:pt x="1579148" y="838438"/>
                  </a:lnTo>
                  <a:lnTo>
                    <a:pt x="1574876" y="885818"/>
                  </a:lnTo>
                  <a:lnTo>
                    <a:pt x="1567857" y="932352"/>
                  </a:lnTo>
                  <a:lnTo>
                    <a:pt x="1558175" y="977958"/>
                  </a:lnTo>
                  <a:lnTo>
                    <a:pt x="1545910" y="1022554"/>
                  </a:lnTo>
                  <a:lnTo>
                    <a:pt x="1531147" y="1066055"/>
                  </a:lnTo>
                  <a:lnTo>
                    <a:pt x="1513968" y="1108381"/>
                  </a:lnTo>
                  <a:lnTo>
                    <a:pt x="1494456" y="1149448"/>
                  </a:lnTo>
                  <a:lnTo>
                    <a:pt x="1472692" y="1189173"/>
                  </a:lnTo>
                  <a:lnTo>
                    <a:pt x="1448760" y="1227474"/>
                  </a:lnTo>
                  <a:lnTo>
                    <a:pt x="1422743" y="1264268"/>
                  </a:lnTo>
                  <a:lnTo>
                    <a:pt x="1394723" y="1299473"/>
                  </a:lnTo>
                  <a:lnTo>
                    <a:pt x="1364783" y="1333005"/>
                  </a:lnTo>
                  <a:lnTo>
                    <a:pt x="1333005" y="1364783"/>
                  </a:lnTo>
                  <a:lnTo>
                    <a:pt x="1299473" y="1394723"/>
                  </a:lnTo>
                  <a:lnTo>
                    <a:pt x="1264268" y="1422743"/>
                  </a:lnTo>
                  <a:lnTo>
                    <a:pt x="1227474" y="1448760"/>
                  </a:lnTo>
                  <a:lnTo>
                    <a:pt x="1189173" y="1472692"/>
                  </a:lnTo>
                  <a:lnTo>
                    <a:pt x="1149448" y="1494456"/>
                  </a:lnTo>
                  <a:lnTo>
                    <a:pt x="1108381" y="1513968"/>
                  </a:lnTo>
                  <a:lnTo>
                    <a:pt x="1066055" y="1531147"/>
                  </a:lnTo>
                  <a:lnTo>
                    <a:pt x="1022554" y="1545910"/>
                  </a:lnTo>
                  <a:lnTo>
                    <a:pt x="977958" y="1558175"/>
                  </a:lnTo>
                  <a:lnTo>
                    <a:pt x="932352" y="1567857"/>
                  </a:lnTo>
                  <a:lnTo>
                    <a:pt x="885818" y="1574876"/>
                  </a:lnTo>
                  <a:lnTo>
                    <a:pt x="838438" y="1579148"/>
                  </a:lnTo>
                  <a:lnTo>
                    <a:pt x="790295" y="1580590"/>
                  </a:lnTo>
                  <a:lnTo>
                    <a:pt x="742152" y="1579148"/>
                  </a:lnTo>
                  <a:lnTo>
                    <a:pt x="694772" y="1574876"/>
                  </a:lnTo>
                  <a:lnTo>
                    <a:pt x="648237" y="1567857"/>
                  </a:lnTo>
                  <a:lnTo>
                    <a:pt x="602631" y="1558175"/>
                  </a:lnTo>
                  <a:lnTo>
                    <a:pt x="558036" y="1545910"/>
                  </a:lnTo>
                  <a:lnTo>
                    <a:pt x="514534" y="1531147"/>
                  </a:lnTo>
                  <a:lnTo>
                    <a:pt x="472208" y="1513968"/>
                  </a:lnTo>
                  <a:lnTo>
                    <a:pt x="431142" y="1494456"/>
                  </a:lnTo>
                  <a:lnTo>
                    <a:pt x="391416" y="1472692"/>
                  </a:lnTo>
                  <a:lnTo>
                    <a:pt x="353115" y="1448760"/>
                  </a:lnTo>
                  <a:lnTo>
                    <a:pt x="316321" y="1422743"/>
                  </a:lnTo>
                  <a:lnTo>
                    <a:pt x="281117" y="1394723"/>
                  </a:lnTo>
                  <a:lnTo>
                    <a:pt x="247584" y="1364783"/>
                  </a:lnTo>
                  <a:lnTo>
                    <a:pt x="215806" y="1333005"/>
                  </a:lnTo>
                  <a:lnTo>
                    <a:pt x="185866" y="1299473"/>
                  </a:lnTo>
                  <a:lnTo>
                    <a:pt x="157846" y="1264268"/>
                  </a:lnTo>
                  <a:lnTo>
                    <a:pt x="131829" y="1227474"/>
                  </a:lnTo>
                  <a:lnTo>
                    <a:pt x="107897" y="1189173"/>
                  </a:lnTo>
                  <a:lnTo>
                    <a:pt x="86134" y="1149448"/>
                  </a:lnTo>
                  <a:lnTo>
                    <a:pt x="66621" y="1108381"/>
                  </a:lnTo>
                  <a:lnTo>
                    <a:pt x="49442" y="1066055"/>
                  </a:lnTo>
                  <a:lnTo>
                    <a:pt x="34679" y="1022554"/>
                  </a:lnTo>
                  <a:lnTo>
                    <a:pt x="22415" y="977958"/>
                  </a:lnTo>
                  <a:lnTo>
                    <a:pt x="12732" y="932352"/>
                  </a:lnTo>
                  <a:lnTo>
                    <a:pt x="5714" y="885818"/>
                  </a:lnTo>
                  <a:lnTo>
                    <a:pt x="1442" y="838438"/>
                  </a:lnTo>
                  <a:lnTo>
                    <a:pt x="0" y="790295"/>
                  </a:lnTo>
                  <a:lnTo>
                    <a:pt x="1442" y="742152"/>
                  </a:lnTo>
                  <a:lnTo>
                    <a:pt x="5714" y="694772"/>
                  </a:lnTo>
                  <a:lnTo>
                    <a:pt x="12732" y="648237"/>
                  </a:lnTo>
                  <a:lnTo>
                    <a:pt x="22415" y="602631"/>
                  </a:lnTo>
                  <a:lnTo>
                    <a:pt x="34679" y="558036"/>
                  </a:lnTo>
                  <a:lnTo>
                    <a:pt x="49442" y="514534"/>
                  </a:lnTo>
                  <a:lnTo>
                    <a:pt x="66621" y="472208"/>
                  </a:lnTo>
                  <a:lnTo>
                    <a:pt x="86134" y="431142"/>
                  </a:lnTo>
                  <a:lnTo>
                    <a:pt x="107897" y="391416"/>
                  </a:lnTo>
                  <a:lnTo>
                    <a:pt x="131829" y="353115"/>
                  </a:lnTo>
                  <a:lnTo>
                    <a:pt x="157846" y="316321"/>
                  </a:lnTo>
                  <a:lnTo>
                    <a:pt x="185866" y="281117"/>
                  </a:lnTo>
                  <a:lnTo>
                    <a:pt x="215806" y="247584"/>
                  </a:lnTo>
                  <a:lnTo>
                    <a:pt x="247584" y="215806"/>
                  </a:lnTo>
                  <a:lnTo>
                    <a:pt x="281117" y="185866"/>
                  </a:lnTo>
                  <a:lnTo>
                    <a:pt x="316321" y="157846"/>
                  </a:lnTo>
                  <a:lnTo>
                    <a:pt x="353115" y="131829"/>
                  </a:lnTo>
                  <a:lnTo>
                    <a:pt x="391416" y="107897"/>
                  </a:lnTo>
                  <a:lnTo>
                    <a:pt x="431142" y="86134"/>
                  </a:lnTo>
                  <a:lnTo>
                    <a:pt x="472208" y="66621"/>
                  </a:lnTo>
                  <a:lnTo>
                    <a:pt x="514534" y="49442"/>
                  </a:lnTo>
                  <a:lnTo>
                    <a:pt x="558036" y="34679"/>
                  </a:lnTo>
                  <a:lnTo>
                    <a:pt x="602631" y="22415"/>
                  </a:lnTo>
                  <a:lnTo>
                    <a:pt x="648237" y="12732"/>
                  </a:lnTo>
                  <a:lnTo>
                    <a:pt x="694772" y="5714"/>
                  </a:lnTo>
                  <a:lnTo>
                    <a:pt x="742152" y="1442"/>
                  </a:lnTo>
                  <a:lnTo>
                    <a:pt x="790295" y="0"/>
                  </a:lnTo>
                  <a:lnTo>
                    <a:pt x="838438" y="1442"/>
                  </a:lnTo>
                  <a:lnTo>
                    <a:pt x="885818" y="5714"/>
                  </a:lnTo>
                  <a:lnTo>
                    <a:pt x="932352" y="12732"/>
                  </a:lnTo>
                  <a:lnTo>
                    <a:pt x="977958" y="22415"/>
                  </a:lnTo>
                  <a:lnTo>
                    <a:pt x="1022554" y="34679"/>
                  </a:lnTo>
                  <a:lnTo>
                    <a:pt x="1066055" y="49442"/>
                  </a:lnTo>
                  <a:lnTo>
                    <a:pt x="1108381" y="66621"/>
                  </a:lnTo>
                  <a:lnTo>
                    <a:pt x="1149448" y="86134"/>
                  </a:lnTo>
                  <a:lnTo>
                    <a:pt x="1189173" y="107897"/>
                  </a:lnTo>
                  <a:lnTo>
                    <a:pt x="1227474" y="131829"/>
                  </a:lnTo>
                  <a:lnTo>
                    <a:pt x="1264268" y="157846"/>
                  </a:lnTo>
                  <a:lnTo>
                    <a:pt x="1299473" y="185866"/>
                  </a:lnTo>
                  <a:lnTo>
                    <a:pt x="1333005" y="215806"/>
                  </a:lnTo>
                  <a:lnTo>
                    <a:pt x="1364783" y="247584"/>
                  </a:lnTo>
                  <a:lnTo>
                    <a:pt x="1394723" y="281117"/>
                  </a:lnTo>
                  <a:lnTo>
                    <a:pt x="1422743" y="316321"/>
                  </a:lnTo>
                  <a:lnTo>
                    <a:pt x="1448760" y="353115"/>
                  </a:lnTo>
                  <a:lnTo>
                    <a:pt x="1472692" y="391416"/>
                  </a:lnTo>
                  <a:lnTo>
                    <a:pt x="1494456" y="431142"/>
                  </a:lnTo>
                  <a:lnTo>
                    <a:pt x="1513968" y="472208"/>
                  </a:lnTo>
                  <a:lnTo>
                    <a:pt x="1531147" y="514534"/>
                  </a:lnTo>
                  <a:lnTo>
                    <a:pt x="1545910" y="558036"/>
                  </a:lnTo>
                  <a:lnTo>
                    <a:pt x="1558175" y="602631"/>
                  </a:lnTo>
                  <a:lnTo>
                    <a:pt x="1567857" y="648237"/>
                  </a:lnTo>
                  <a:lnTo>
                    <a:pt x="1574876" y="694772"/>
                  </a:lnTo>
                  <a:lnTo>
                    <a:pt x="1579148" y="742152"/>
                  </a:lnTo>
                  <a:lnTo>
                    <a:pt x="1580590" y="790295"/>
                  </a:lnTo>
                  <a:close/>
                </a:path>
              </a:pathLst>
            </a:custGeom>
            <a:ln w="25289">
              <a:solidFill>
                <a:srgbClr val="B9B7B5"/>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1" name="object 74">
              <a:extLst>
                <a:ext uri="{FF2B5EF4-FFF2-40B4-BE49-F238E27FC236}">
                  <a16:creationId xmlns:a16="http://schemas.microsoft.com/office/drawing/2014/main" id="{ED5B814D-B4D7-43E4-9359-33D003DD7F60}"/>
                </a:ext>
              </a:extLst>
            </p:cNvPr>
            <p:cNvSpPr/>
            <p:nvPr/>
          </p:nvSpPr>
          <p:spPr>
            <a:xfrm>
              <a:off x="4714208" y="1729647"/>
              <a:ext cx="516568" cy="516568"/>
            </a:xfrm>
            <a:custGeom>
              <a:avLst/>
              <a:gdLst/>
              <a:ahLst/>
              <a:cxnLst/>
              <a:rect l="l" t="t" r="r" b="b"/>
              <a:pathLst>
                <a:path w="878204" h="878205">
                  <a:moveTo>
                    <a:pt x="439062" y="0"/>
                  </a:moveTo>
                  <a:lnTo>
                    <a:pt x="391221" y="2576"/>
                  </a:lnTo>
                  <a:lnTo>
                    <a:pt x="344873" y="10126"/>
                  </a:lnTo>
                  <a:lnTo>
                    <a:pt x="300284" y="22383"/>
                  </a:lnTo>
                  <a:lnTo>
                    <a:pt x="257724" y="39078"/>
                  </a:lnTo>
                  <a:lnTo>
                    <a:pt x="217459" y="59944"/>
                  </a:lnTo>
                  <a:lnTo>
                    <a:pt x="179757" y="84713"/>
                  </a:lnTo>
                  <a:lnTo>
                    <a:pt x="144887" y="113117"/>
                  </a:lnTo>
                  <a:lnTo>
                    <a:pt x="113117" y="144887"/>
                  </a:lnTo>
                  <a:lnTo>
                    <a:pt x="84713" y="179757"/>
                  </a:lnTo>
                  <a:lnTo>
                    <a:pt x="59944" y="217459"/>
                  </a:lnTo>
                  <a:lnTo>
                    <a:pt x="39078" y="257724"/>
                  </a:lnTo>
                  <a:lnTo>
                    <a:pt x="22383" y="300284"/>
                  </a:lnTo>
                  <a:lnTo>
                    <a:pt x="10126" y="344873"/>
                  </a:lnTo>
                  <a:lnTo>
                    <a:pt x="2576" y="391221"/>
                  </a:lnTo>
                  <a:lnTo>
                    <a:pt x="0" y="439062"/>
                  </a:lnTo>
                  <a:lnTo>
                    <a:pt x="2576" y="486903"/>
                  </a:lnTo>
                  <a:lnTo>
                    <a:pt x="10126" y="533252"/>
                  </a:lnTo>
                  <a:lnTo>
                    <a:pt x="22383" y="577841"/>
                  </a:lnTo>
                  <a:lnTo>
                    <a:pt x="39078" y="620403"/>
                  </a:lnTo>
                  <a:lnTo>
                    <a:pt x="59944" y="660669"/>
                  </a:lnTo>
                  <a:lnTo>
                    <a:pt x="84713" y="698372"/>
                  </a:lnTo>
                  <a:lnTo>
                    <a:pt x="113117" y="733243"/>
                  </a:lnTo>
                  <a:lnTo>
                    <a:pt x="144887" y="765015"/>
                  </a:lnTo>
                  <a:lnTo>
                    <a:pt x="179757" y="793420"/>
                  </a:lnTo>
                  <a:lnTo>
                    <a:pt x="217459" y="818189"/>
                  </a:lnTo>
                  <a:lnTo>
                    <a:pt x="257724" y="839056"/>
                  </a:lnTo>
                  <a:lnTo>
                    <a:pt x="300284" y="855753"/>
                  </a:lnTo>
                  <a:lnTo>
                    <a:pt x="344873" y="868010"/>
                  </a:lnTo>
                  <a:lnTo>
                    <a:pt x="391221" y="875561"/>
                  </a:lnTo>
                  <a:lnTo>
                    <a:pt x="439062" y="878138"/>
                  </a:lnTo>
                  <a:lnTo>
                    <a:pt x="486905" y="875561"/>
                  </a:lnTo>
                  <a:lnTo>
                    <a:pt x="533256" y="868010"/>
                  </a:lnTo>
                  <a:lnTo>
                    <a:pt x="577846" y="855753"/>
                  </a:lnTo>
                  <a:lnTo>
                    <a:pt x="620408" y="839056"/>
                  </a:lnTo>
                  <a:lnTo>
                    <a:pt x="660675" y="818189"/>
                  </a:lnTo>
                  <a:lnTo>
                    <a:pt x="698377" y="793420"/>
                  </a:lnTo>
                  <a:lnTo>
                    <a:pt x="733248" y="765015"/>
                  </a:lnTo>
                  <a:lnTo>
                    <a:pt x="765019" y="733243"/>
                  </a:lnTo>
                  <a:lnTo>
                    <a:pt x="793423" y="698372"/>
                  </a:lnTo>
                  <a:lnTo>
                    <a:pt x="818192" y="660669"/>
                  </a:lnTo>
                  <a:lnTo>
                    <a:pt x="839058" y="620403"/>
                  </a:lnTo>
                  <a:lnTo>
                    <a:pt x="855754" y="577841"/>
                  </a:lnTo>
                  <a:lnTo>
                    <a:pt x="868011" y="533252"/>
                  </a:lnTo>
                  <a:lnTo>
                    <a:pt x="875561" y="486903"/>
                  </a:lnTo>
                  <a:lnTo>
                    <a:pt x="878138" y="439062"/>
                  </a:lnTo>
                  <a:lnTo>
                    <a:pt x="875561" y="391221"/>
                  </a:lnTo>
                  <a:lnTo>
                    <a:pt x="868011" y="344873"/>
                  </a:lnTo>
                  <a:lnTo>
                    <a:pt x="855754" y="300284"/>
                  </a:lnTo>
                  <a:lnTo>
                    <a:pt x="839058" y="257724"/>
                  </a:lnTo>
                  <a:lnTo>
                    <a:pt x="818192" y="217459"/>
                  </a:lnTo>
                  <a:lnTo>
                    <a:pt x="793423" y="179757"/>
                  </a:lnTo>
                  <a:lnTo>
                    <a:pt x="765019" y="144887"/>
                  </a:lnTo>
                  <a:lnTo>
                    <a:pt x="733248" y="113117"/>
                  </a:lnTo>
                  <a:lnTo>
                    <a:pt x="698377" y="84713"/>
                  </a:lnTo>
                  <a:lnTo>
                    <a:pt x="660675" y="59944"/>
                  </a:lnTo>
                  <a:lnTo>
                    <a:pt x="620408" y="39078"/>
                  </a:lnTo>
                  <a:lnTo>
                    <a:pt x="577846" y="22383"/>
                  </a:lnTo>
                  <a:lnTo>
                    <a:pt x="533256" y="10126"/>
                  </a:lnTo>
                  <a:lnTo>
                    <a:pt x="486905" y="2576"/>
                  </a:lnTo>
                  <a:lnTo>
                    <a:pt x="439062" y="0"/>
                  </a:lnTo>
                  <a:close/>
                </a:path>
              </a:pathLst>
            </a:custGeom>
            <a:solidFill>
              <a:schemeClr val="tx1"/>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2" name="object 76">
              <a:extLst>
                <a:ext uri="{FF2B5EF4-FFF2-40B4-BE49-F238E27FC236}">
                  <a16:creationId xmlns:a16="http://schemas.microsoft.com/office/drawing/2014/main" id="{961430BE-D667-4C4A-BAD8-1131DCE6B538}"/>
                </a:ext>
              </a:extLst>
            </p:cNvPr>
            <p:cNvSpPr/>
            <p:nvPr/>
          </p:nvSpPr>
          <p:spPr>
            <a:xfrm>
              <a:off x="5273698" y="1839086"/>
              <a:ext cx="297690" cy="297690"/>
            </a:xfrm>
            <a:custGeom>
              <a:avLst/>
              <a:gdLst/>
              <a:ahLst/>
              <a:cxnLst/>
              <a:rect l="l" t="t" r="r" b="b"/>
              <a:pathLst>
                <a:path w="506095" h="506094">
                  <a:moveTo>
                    <a:pt x="252894" y="0"/>
                  </a:moveTo>
                  <a:lnTo>
                    <a:pt x="207438" y="4074"/>
                  </a:lnTo>
                  <a:lnTo>
                    <a:pt x="164654" y="15822"/>
                  </a:lnTo>
                  <a:lnTo>
                    <a:pt x="125257" y="34529"/>
                  </a:lnTo>
                  <a:lnTo>
                    <a:pt x="89961" y="59480"/>
                  </a:lnTo>
                  <a:lnTo>
                    <a:pt x="59480" y="89961"/>
                  </a:lnTo>
                  <a:lnTo>
                    <a:pt x="34529" y="125257"/>
                  </a:lnTo>
                  <a:lnTo>
                    <a:pt x="15822" y="164654"/>
                  </a:lnTo>
                  <a:lnTo>
                    <a:pt x="4074" y="207438"/>
                  </a:lnTo>
                  <a:lnTo>
                    <a:pt x="0" y="252894"/>
                  </a:lnTo>
                  <a:lnTo>
                    <a:pt x="4074" y="298353"/>
                  </a:lnTo>
                  <a:lnTo>
                    <a:pt x="15822" y="341139"/>
                  </a:lnTo>
                  <a:lnTo>
                    <a:pt x="34529" y="380536"/>
                  </a:lnTo>
                  <a:lnTo>
                    <a:pt x="59480" y="415832"/>
                  </a:lnTo>
                  <a:lnTo>
                    <a:pt x="89961" y="446312"/>
                  </a:lnTo>
                  <a:lnTo>
                    <a:pt x="125257" y="471262"/>
                  </a:lnTo>
                  <a:lnTo>
                    <a:pt x="164654" y="489967"/>
                  </a:lnTo>
                  <a:lnTo>
                    <a:pt x="207438" y="501714"/>
                  </a:lnTo>
                  <a:lnTo>
                    <a:pt x="252894" y="505788"/>
                  </a:lnTo>
                  <a:lnTo>
                    <a:pt x="298353" y="501714"/>
                  </a:lnTo>
                  <a:lnTo>
                    <a:pt x="341139" y="489967"/>
                  </a:lnTo>
                  <a:lnTo>
                    <a:pt x="380536" y="471262"/>
                  </a:lnTo>
                  <a:lnTo>
                    <a:pt x="415832" y="446312"/>
                  </a:lnTo>
                  <a:lnTo>
                    <a:pt x="446312" y="415832"/>
                  </a:lnTo>
                  <a:lnTo>
                    <a:pt x="471262" y="380536"/>
                  </a:lnTo>
                  <a:lnTo>
                    <a:pt x="489967" y="341139"/>
                  </a:lnTo>
                  <a:lnTo>
                    <a:pt x="501714" y="298353"/>
                  </a:lnTo>
                  <a:lnTo>
                    <a:pt x="505788" y="252894"/>
                  </a:lnTo>
                  <a:lnTo>
                    <a:pt x="501714" y="207438"/>
                  </a:lnTo>
                  <a:lnTo>
                    <a:pt x="489967" y="164654"/>
                  </a:lnTo>
                  <a:lnTo>
                    <a:pt x="471262" y="125257"/>
                  </a:lnTo>
                  <a:lnTo>
                    <a:pt x="446312" y="89961"/>
                  </a:lnTo>
                  <a:lnTo>
                    <a:pt x="415832" y="59480"/>
                  </a:lnTo>
                  <a:lnTo>
                    <a:pt x="380536" y="34529"/>
                  </a:lnTo>
                  <a:lnTo>
                    <a:pt x="341139" y="15822"/>
                  </a:lnTo>
                  <a:lnTo>
                    <a:pt x="298353" y="4074"/>
                  </a:lnTo>
                  <a:lnTo>
                    <a:pt x="252894" y="0"/>
                  </a:lnTo>
                  <a:close/>
                </a:path>
              </a:pathLst>
            </a:custGeom>
            <a:solidFill>
              <a:srgbClr val="999999"/>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3" name="object 78">
              <a:extLst>
                <a:ext uri="{FF2B5EF4-FFF2-40B4-BE49-F238E27FC236}">
                  <a16:creationId xmlns:a16="http://schemas.microsoft.com/office/drawing/2014/main" id="{28E3B2D6-0E77-49D0-9DBA-C909C98108EF}"/>
                </a:ext>
              </a:extLst>
            </p:cNvPr>
            <p:cNvSpPr/>
            <p:nvPr/>
          </p:nvSpPr>
          <p:spPr>
            <a:xfrm>
              <a:off x="4378294" y="1839086"/>
              <a:ext cx="297690" cy="297690"/>
            </a:xfrm>
            <a:custGeom>
              <a:avLst/>
              <a:gdLst/>
              <a:ahLst/>
              <a:cxnLst/>
              <a:rect l="l" t="t" r="r" b="b"/>
              <a:pathLst>
                <a:path w="506095" h="506094">
                  <a:moveTo>
                    <a:pt x="252894" y="0"/>
                  </a:moveTo>
                  <a:lnTo>
                    <a:pt x="207435" y="4074"/>
                  </a:lnTo>
                  <a:lnTo>
                    <a:pt x="164649" y="15822"/>
                  </a:lnTo>
                  <a:lnTo>
                    <a:pt x="125252" y="34529"/>
                  </a:lnTo>
                  <a:lnTo>
                    <a:pt x="89956" y="59480"/>
                  </a:lnTo>
                  <a:lnTo>
                    <a:pt x="59476" y="89961"/>
                  </a:lnTo>
                  <a:lnTo>
                    <a:pt x="34526" y="125257"/>
                  </a:lnTo>
                  <a:lnTo>
                    <a:pt x="15821" y="164654"/>
                  </a:lnTo>
                  <a:lnTo>
                    <a:pt x="4074" y="207438"/>
                  </a:lnTo>
                  <a:lnTo>
                    <a:pt x="0" y="252894"/>
                  </a:lnTo>
                  <a:lnTo>
                    <a:pt x="4074" y="298353"/>
                  </a:lnTo>
                  <a:lnTo>
                    <a:pt x="15821" y="341139"/>
                  </a:lnTo>
                  <a:lnTo>
                    <a:pt x="34526" y="380536"/>
                  </a:lnTo>
                  <a:lnTo>
                    <a:pt x="59476" y="415832"/>
                  </a:lnTo>
                  <a:lnTo>
                    <a:pt x="89956" y="446312"/>
                  </a:lnTo>
                  <a:lnTo>
                    <a:pt x="125252" y="471262"/>
                  </a:lnTo>
                  <a:lnTo>
                    <a:pt x="164649" y="489967"/>
                  </a:lnTo>
                  <a:lnTo>
                    <a:pt x="207435" y="501714"/>
                  </a:lnTo>
                  <a:lnTo>
                    <a:pt x="252894" y="505788"/>
                  </a:lnTo>
                  <a:lnTo>
                    <a:pt x="298350" y="501714"/>
                  </a:lnTo>
                  <a:lnTo>
                    <a:pt x="341134" y="489967"/>
                  </a:lnTo>
                  <a:lnTo>
                    <a:pt x="380531" y="471262"/>
                  </a:lnTo>
                  <a:lnTo>
                    <a:pt x="415827" y="446312"/>
                  </a:lnTo>
                  <a:lnTo>
                    <a:pt x="446308" y="415832"/>
                  </a:lnTo>
                  <a:lnTo>
                    <a:pt x="471259" y="380536"/>
                  </a:lnTo>
                  <a:lnTo>
                    <a:pt x="489966" y="341139"/>
                  </a:lnTo>
                  <a:lnTo>
                    <a:pt x="501714" y="298353"/>
                  </a:lnTo>
                  <a:lnTo>
                    <a:pt x="505788" y="252894"/>
                  </a:lnTo>
                  <a:lnTo>
                    <a:pt x="501714" y="207438"/>
                  </a:lnTo>
                  <a:lnTo>
                    <a:pt x="489966" y="164654"/>
                  </a:lnTo>
                  <a:lnTo>
                    <a:pt x="471259" y="125257"/>
                  </a:lnTo>
                  <a:lnTo>
                    <a:pt x="446308" y="89961"/>
                  </a:lnTo>
                  <a:lnTo>
                    <a:pt x="415827" y="59480"/>
                  </a:lnTo>
                  <a:lnTo>
                    <a:pt x="380531" y="34529"/>
                  </a:lnTo>
                  <a:lnTo>
                    <a:pt x="341134" y="15822"/>
                  </a:lnTo>
                  <a:lnTo>
                    <a:pt x="298350" y="4074"/>
                  </a:lnTo>
                  <a:lnTo>
                    <a:pt x="252894" y="0"/>
                  </a:lnTo>
                  <a:close/>
                </a:path>
              </a:pathLst>
            </a:custGeom>
            <a:solidFill>
              <a:srgbClr val="999999"/>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21" name="object 73">
              <a:extLst>
                <a:ext uri="{FF2B5EF4-FFF2-40B4-BE49-F238E27FC236}">
                  <a16:creationId xmlns:a16="http://schemas.microsoft.com/office/drawing/2014/main" id="{494D8D52-05DD-4C4D-97DF-D7787FD2C4A4}"/>
                </a:ext>
              </a:extLst>
            </p:cNvPr>
            <p:cNvSpPr txBox="1"/>
            <p:nvPr/>
          </p:nvSpPr>
          <p:spPr>
            <a:xfrm>
              <a:off x="4542238" y="1280266"/>
              <a:ext cx="895420" cy="157692"/>
            </a:xfrm>
            <a:prstGeom prst="rect">
              <a:avLst/>
            </a:prstGeom>
          </p:spPr>
          <p:txBody>
            <a:bodyPr vert="horz" wrap="square" lIns="0" tIns="10010" rIns="0" bIns="0" rtlCol="0">
              <a:spAutoFit/>
            </a:bodyPr>
            <a:lstStyle/>
            <a:p>
              <a:pPr marL="7699" marR="0" lvl="0" indent="0" algn="ctr" defTabSz="914168" rtl="0" eaLnBrk="1" fontAlgn="auto" latinLnBrk="0" hangingPunct="1">
                <a:lnSpc>
                  <a:spcPct val="100000"/>
                </a:lnSpc>
                <a:spcBef>
                  <a:spcPts val="79"/>
                </a:spcBef>
                <a:spcAft>
                  <a:spcPts val="0"/>
                </a:spcAft>
                <a:buClrTx/>
                <a:buSzTx/>
                <a:buFontTx/>
                <a:buNone/>
                <a:tabLst/>
                <a:defRPr/>
              </a:pPr>
              <a:r>
                <a:rPr kumimoji="0" sz="940" b="0" i="0" u="none" strike="noStrike" kern="1200" cap="none" spc="9" normalizeH="0" baseline="0" noProof="0" dirty="0">
                  <a:ln>
                    <a:noFill/>
                  </a:ln>
                  <a:solidFill>
                    <a:srgbClr val="333333"/>
                  </a:solidFill>
                  <a:effectLst/>
                  <a:uLnTx/>
                  <a:uFillTx/>
                  <a:latin typeface="Segoe Pro"/>
                  <a:ea typeface="+mn-ea"/>
                  <a:cs typeface="Segoe Pro"/>
                </a:rPr>
                <a:t>Home</a:t>
              </a:r>
              <a:r>
                <a:rPr kumimoji="0" sz="940" b="0" i="0" u="none" strike="noStrike" kern="1200" cap="none" spc="-7" normalizeH="0" baseline="0" noProof="0" dirty="0">
                  <a:ln>
                    <a:noFill/>
                  </a:ln>
                  <a:solidFill>
                    <a:srgbClr val="333333"/>
                  </a:solidFill>
                  <a:effectLst/>
                  <a:uLnTx/>
                  <a:uFillTx/>
                  <a:latin typeface="Segoe Pro"/>
                  <a:ea typeface="+mn-ea"/>
                  <a:cs typeface="Segoe Pro"/>
                </a:rPr>
                <a:t> </a:t>
              </a:r>
              <a:r>
                <a:rPr kumimoji="0" sz="940" b="0" i="0" u="none" strike="noStrike" kern="1200" cap="none" spc="3" normalizeH="0" baseline="0" noProof="0" dirty="0">
                  <a:ln>
                    <a:noFill/>
                  </a:ln>
                  <a:solidFill>
                    <a:srgbClr val="333333"/>
                  </a:solidFill>
                  <a:effectLst/>
                  <a:uLnTx/>
                  <a:uFillTx/>
                  <a:latin typeface="Segoe Pro"/>
                  <a:ea typeface="+mn-ea"/>
                  <a:cs typeface="Segoe Pro"/>
                </a:rPr>
                <a:t>Office</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24" name="Picture 23">
              <a:extLst>
                <a:ext uri="{FF2B5EF4-FFF2-40B4-BE49-F238E27FC236}">
                  <a16:creationId xmlns:a16="http://schemas.microsoft.com/office/drawing/2014/main" id="{1E1B7BAF-A4FD-4B61-A8AA-2BBBFDC203DC}"/>
                </a:ext>
              </a:extLst>
            </p:cNvPr>
            <p:cNvPicPr>
              <a:picLocks noChangeAspect="1"/>
            </p:cNvPicPr>
            <p:nvPr/>
          </p:nvPicPr>
          <p:blipFill>
            <a:blip r:embed="rId8"/>
            <a:stretch>
              <a:fillRect/>
            </a:stretch>
          </p:blipFill>
          <p:spPr>
            <a:xfrm>
              <a:off x="4856881" y="1860937"/>
              <a:ext cx="261459" cy="253989"/>
            </a:xfrm>
            <a:prstGeom prst="rect">
              <a:avLst/>
            </a:prstGeom>
          </p:spPr>
        </p:pic>
        <p:pic>
          <p:nvPicPr>
            <p:cNvPr id="27" name="Picture 26">
              <a:extLst>
                <a:ext uri="{FF2B5EF4-FFF2-40B4-BE49-F238E27FC236}">
                  <a16:creationId xmlns:a16="http://schemas.microsoft.com/office/drawing/2014/main" id="{5C19230A-6DBE-430A-8DAE-C130153D0188}"/>
                </a:ext>
              </a:extLst>
            </p:cNvPr>
            <p:cNvPicPr>
              <a:picLocks noChangeAspect="1"/>
            </p:cNvPicPr>
            <p:nvPr/>
          </p:nvPicPr>
          <p:blipFill>
            <a:blip r:embed="rId4"/>
            <a:stretch>
              <a:fillRect/>
            </a:stretch>
          </p:blipFill>
          <p:spPr>
            <a:xfrm>
              <a:off x="5352883" y="1912274"/>
              <a:ext cx="144736" cy="151315"/>
            </a:xfrm>
            <a:prstGeom prst="rect">
              <a:avLst/>
            </a:prstGeom>
          </p:spPr>
        </p:pic>
        <p:pic>
          <p:nvPicPr>
            <p:cNvPr id="28" name="Picture 27">
              <a:extLst>
                <a:ext uri="{FF2B5EF4-FFF2-40B4-BE49-F238E27FC236}">
                  <a16:creationId xmlns:a16="http://schemas.microsoft.com/office/drawing/2014/main" id="{E0C29208-075D-42CB-A26D-0AB63DC74C30}"/>
                </a:ext>
              </a:extLst>
            </p:cNvPr>
            <p:cNvPicPr>
              <a:picLocks noChangeAspect="1"/>
            </p:cNvPicPr>
            <p:nvPr/>
          </p:nvPicPr>
          <p:blipFill>
            <a:blip r:embed="rId4"/>
            <a:stretch>
              <a:fillRect/>
            </a:stretch>
          </p:blipFill>
          <p:spPr>
            <a:xfrm>
              <a:off x="4451179" y="1912274"/>
              <a:ext cx="144736" cy="151315"/>
            </a:xfrm>
            <a:prstGeom prst="rect">
              <a:avLst/>
            </a:prstGeom>
          </p:spPr>
        </p:pic>
        <p:grpSp>
          <p:nvGrpSpPr>
            <p:cNvPr id="92" name="Group 91">
              <a:extLst>
                <a:ext uri="{FF2B5EF4-FFF2-40B4-BE49-F238E27FC236}">
                  <a16:creationId xmlns:a16="http://schemas.microsoft.com/office/drawing/2014/main" id="{9FD6A79C-8A55-4776-9F2F-3314EF2276D2}"/>
                </a:ext>
              </a:extLst>
            </p:cNvPr>
            <p:cNvGrpSpPr/>
            <p:nvPr/>
          </p:nvGrpSpPr>
          <p:grpSpPr>
            <a:xfrm>
              <a:off x="1243687" y="1285127"/>
              <a:ext cx="2835230" cy="3530589"/>
              <a:chOff x="1243687" y="1285127"/>
              <a:chExt cx="2835230" cy="3530589"/>
            </a:xfrm>
          </p:grpSpPr>
          <p:grpSp>
            <p:nvGrpSpPr>
              <p:cNvPr id="93" name="Group 92">
                <a:extLst>
                  <a:ext uri="{FF2B5EF4-FFF2-40B4-BE49-F238E27FC236}">
                    <a16:creationId xmlns:a16="http://schemas.microsoft.com/office/drawing/2014/main" id="{FB6588CE-CF20-42B5-8C63-1675D28C3C8A}"/>
                  </a:ext>
                </a:extLst>
              </p:cNvPr>
              <p:cNvGrpSpPr/>
              <p:nvPr/>
            </p:nvGrpSpPr>
            <p:grpSpPr>
              <a:xfrm>
                <a:off x="1815755" y="1943549"/>
                <a:ext cx="1697246" cy="2467085"/>
                <a:chOff x="3087364" y="2490926"/>
                <a:chExt cx="2885445" cy="4194229"/>
              </a:xfrm>
            </p:grpSpPr>
            <p:cxnSp>
              <p:nvCxnSpPr>
                <p:cNvPr id="114" name="Straight Connector 113">
                  <a:extLst>
                    <a:ext uri="{FF2B5EF4-FFF2-40B4-BE49-F238E27FC236}">
                      <a16:creationId xmlns:a16="http://schemas.microsoft.com/office/drawing/2014/main" id="{5AC4AA6D-9F6B-49D0-B4BB-FDEFA60FA250}"/>
                    </a:ext>
                  </a:extLst>
                </p:cNvPr>
                <p:cNvCxnSpPr>
                  <a:cxnSpLocks/>
                </p:cNvCxnSpPr>
                <p:nvPr/>
              </p:nvCxnSpPr>
              <p:spPr>
                <a:xfrm flipH="1">
                  <a:off x="3087364" y="2490926"/>
                  <a:ext cx="68181" cy="41917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6A40641-4021-46DB-8C64-CACD0720EBF1}"/>
                    </a:ext>
                  </a:extLst>
                </p:cNvPr>
                <p:cNvCxnSpPr>
                  <a:cxnSpLocks/>
                </p:cNvCxnSpPr>
                <p:nvPr/>
              </p:nvCxnSpPr>
              <p:spPr>
                <a:xfrm flipV="1">
                  <a:off x="3165981" y="2548715"/>
                  <a:ext cx="2806828" cy="4136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object 18">
                <a:extLst>
                  <a:ext uri="{FF2B5EF4-FFF2-40B4-BE49-F238E27FC236}">
                    <a16:creationId xmlns:a16="http://schemas.microsoft.com/office/drawing/2014/main" id="{F624BCCB-98A6-4E1B-A313-6AB0192C4D26}"/>
                  </a:ext>
                </a:extLst>
              </p:cNvPr>
              <p:cNvSpPr/>
              <p:nvPr/>
            </p:nvSpPr>
            <p:spPr>
              <a:xfrm>
                <a:off x="1677754" y="4299650"/>
                <a:ext cx="316365" cy="316365"/>
              </a:xfrm>
              <a:custGeom>
                <a:avLst/>
                <a:gdLst/>
                <a:ahLst/>
                <a:cxnLst/>
                <a:rect l="l" t="t" r="r" b="b"/>
                <a:pathLst>
                  <a:path w="537844" h="537845">
                    <a:moveTo>
                      <a:pt x="537400" y="268700"/>
                    </a:moveTo>
                    <a:lnTo>
                      <a:pt x="533071" y="316999"/>
                    </a:lnTo>
                    <a:lnTo>
                      <a:pt x="520590" y="362458"/>
                    </a:lnTo>
                    <a:lnTo>
                      <a:pt x="500715" y="404318"/>
                    </a:lnTo>
                    <a:lnTo>
                      <a:pt x="474205" y="441820"/>
                    </a:lnTo>
                    <a:lnTo>
                      <a:pt x="441820" y="474205"/>
                    </a:lnTo>
                    <a:lnTo>
                      <a:pt x="404318" y="500715"/>
                    </a:lnTo>
                    <a:lnTo>
                      <a:pt x="362458" y="520590"/>
                    </a:lnTo>
                    <a:lnTo>
                      <a:pt x="316999" y="533071"/>
                    </a:lnTo>
                    <a:lnTo>
                      <a:pt x="268700" y="537400"/>
                    </a:lnTo>
                    <a:lnTo>
                      <a:pt x="220401" y="533071"/>
                    </a:lnTo>
                    <a:lnTo>
                      <a:pt x="174942" y="520590"/>
                    </a:lnTo>
                    <a:lnTo>
                      <a:pt x="133082" y="500715"/>
                    </a:lnTo>
                    <a:lnTo>
                      <a:pt x="95580" y="474205"/>
                    </a:lnTo>
                    <a:lnTo>
                      <a:pt x="63195" y="441820"/>
                    </a:lnTo>
                    <a:lnTo>
                      <a:pt x="36685" y="404318"/>
                    </a:lnTo>
                    <a:lnTo>
                      <a:pt x="16810" y="362458"/>
                    </a:lnTo>
                    <a:lnTo>
                      <a:pt x="4329" y="316999"/>
                    </a:lnTo>
                    <a:lnTo>
                      <a:pt x="0" y="268700"/>
                    </a:lnTo>
                    <a:lnTo>
                      <a:pt x="4329" y="220401"/>
                    </a:lnTo>
                    <a:lnTo>
                      <a:pt x="16810" y="174942"/>
                    </a:lnTo>
                    <a:lnTo>
                      <a:pt x="36685" y="133082"/>
                    </a:lnTo>
                    <a:lnTo>
                      <a:pt x="63195" y="95580"/>
                    </a:lnTo>
                    <a:lnTo>
                      <a:pt x="95580" y="63195"/>
                    </a:lnTo>
                    <a:lnTo>
                      <a:pt x="133082" y="36685"/>
                    </a:lnTo>
                    <a:lnTo>
                      <a:pt x="174942" y="16810"/>
                    </a:lnTo>
                    <a:lnTo>
                      <a:pt x="220401" y="4329"/>
                    </a:lnTo>
                    <a:lnTo>
                      <a:pt x="268700" y="0"/>
                    </a:lnTo>
                    <a:lnTo>
                      <a:pt x="316999" y="4329"/>
                    </a:lnTo>
                    <a:lnTo>
                      <a:pt x="362458" y="16810"/>
                    </a:lnTo>
                    <a:lnTo>
                      <a:pt x="404318" y="36685"/>
                    </a:lnTo>
                    <a:lnTo>
                      <a:pt x="441820" y="63195"/>
                    </a:lnTo>
                    <a:lnTo>
                      <a:pt x="474205" y="95580"/>
                    </a:lnTo>
                    <a:lnTo>
                      <a:pt x="500715" y="133082"/>
                    </a:lnTo>
                    <a:lnTo>
                      <a:pt x="520590" y="174942"/>
                    </a:lnTo>
                    <a:lnTo>
                      <a:pt x="533071" y="220401"/>
                    </a:lnTo>
                    <a:lnTo>
                      <a:pt x="537400" y="268700"/>
                    </a:lnTo>
                    <a:close/>
                  </a:path>
                </a:pathLst>
              </a:custGeom>
              <a:ln w="25289">
                <a:solidFill>
                  <a:srgbClr val="B9B7B5"/>
                </a:solidFill>
                <a:prstDash val="dash"/>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95" name="object 19">
                <a:extLst>
                  <a:ext uri="{FF2B5EF4-FFF2-40B4-BE49-F238E27FC236}">
                    <a16:creationId xmlns:a16="http://schemas.microsoft.com/office/drawing/2014/main" id="{5A6054F9-AFD2-4AA8-AD39-2833BE356B05}"/>
                  </a:ext>
                </a:extLst>
              </p:cNvPr>
              <p:cNvSpPr/>
              <p:nvPr/>
            </p:nvSpPr>
            <p:spPr>
              <a:xfrm>
                <a:off x="1747997" y="4369892"/>
                <a:ext cx="175925" cy="175925"/>
              </a:xfrm>
              <a:custGeom>
                <a:avLst/>
                <a:gdLst/>
                <a:ahLst/>
                <a:cxnLst/>
                <a:rect l="l" t="t" r="r" b="b"/>
                <a:pathLst>
                  <a:path w="299085" h="299085">
                    <a:moveTo>
                      <a:pt x="149283" y="0"/>
                    </a:moveTo>
                    <a:lnTo>
                      <a:pt x="102099" y="7609"/>
                    </a:lnTo>
                    <a:lnTo>
                      <a:pt x="61120" y="28800"/>
                    </a:lnTo>
                    <a:lnTo>
                      <a:pt x="28804" y="61114"/>
                    </a:lnTo>
                    <a:lnTo>
                      <a:pt x="7610" y="102094"/>
                    </a:lnTo>
                    <a:lnTo>
                      <a:pt x="0" y="149283"/>
                    </a:lnTo>
                    <a:lnTo>
                      <a:pt x="7610" y="196467"/>
                    </a:lnTo>
                    <a:lnTo>
                      <a:pt x="28804" y="237447"/>
                    </a:lnTo>
                    <a:lnTo>
                      <a:pt x="61120" y="269763"/>
                    </a:lnTo>
                    <a:lnTo>
                      <a:pt x="102099" y="290956"/>
                    </a:lnTo>
                    <a:lnTo>
                      <a:pt x="149283" y="298567"/>
                    </a:lnTo>
                    <a:lnTo>
                      <a:pt x="196467" y="290956"/>
                    </a:lnTo>
                    <a:lnTo>
                      <a:pt x="237447" y="269763"/>
                    </a:lnTo>
                    <a:lnTo>
                      <a:pt x="269763" y="237447"/>
                    </a:lnTo>
                    <a:lnTo>
                      <a:pt x="290956" y="196467"/>
                    </a:lnTo>
                    <a:lnTo>
                      <a:pt x="298567" y="149283"/>
                    </a:lnTo>
                    <a:lnTo>
                      <a:pt x="290956" y="102094"/>
                    </a:lnTo>
                    <a:lnTo>
                      <a:pt x="269763" y="61114"/>
                    </a:lnTo>
                    <a:lnTo>
                      <a:pt x="237447" y="28800"/>
                    </a:lnTo>
                    <a:lnTo>
                      <a:pt x="196467" y="7609"/>
                    </a:lnTo>
                    <a:lnTo>
                      <a:pt x="149283" y="0"/>
                    </a:lnTo>
                    <a:close/>
                  </a:path>
                </a:pathLst>
              </a:custGeom>
              <a:solidFill>
                <a:schemeClr val="accent3"/>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96" name="object 56">
                <a:extLst>
                  <a:ext uri="{FF2B5EF4-FFF2-40B4-BE49-F238E27FC236}">
                    <a16:creationId xmlns:a16="http://schemas.microsoft.com/office/drawing/2014/main" id="{5F5954AE-CECF-436A-BC61-D662E116D4B1}"/>
                  </a:ext>
                </a:extLst>
              </p:cNvPr>
              <p:cNvSpPr/>
              <p:nvPr/>
            </p:nvSpPr>
            <p:spPr>
              <a:xfrm>
                <a:off x="1373009" y="1515880"/>
                <a:ext cx="930047" cy="930047"/>
              </a:xfrm>
              <a:custGeom>
                <a:avLst/>
                <a:gdLst/>
                <a:ahLst/>
                <a:cxnLst/>
                <a:rect l="l" t="t" r="r" b="b"/>
                <a:pathLst>
                  <a:path w="1581150" h="1581150">
                    <a:moveTo>
                      <a:pt x="1580590" y="790295"/>
                    </a:moveTo>
                    <a:lnTo>
                      <a:pt x="1579148" y="838438"/>
                    </a:lnTo>
                    <a:lnTo>
                      <a:pt x="1574876" y="885818"/>
                    </a:lnTo>
                    <a:lnTo>
                      <a:pt x="1567857" y="932352"/>
                    </a:lnTo>
                    <a:lnTo>
                      <a:pt x="1558175" y="977958"/>
                    </a:lnTo>
                    <a:lnTo>
                      <a:pt x="1545910" y="1022554"/>
                    </a:lnTo>
                    <a:lnTo>
                      <a:pt x="1531147" y="1066055"/>
                    </a:lnTo>
                    <a:lnTo>
                      <a:pt x="1513968" y="1108381"/>
                    </a:lnTo>
                    <a:lnTo>
                      <a:pt x="1494456" y="1149448"/>
                    </a:lnTo>
                    <a:lnTo>
                      <a:pt x="1472692" y="1189173"/>
                    </a:lnTo>
                    <a:lnTo>
                      <a:pt x="1448760" y="1227474"/>
                    </a:lnTo>
                    <a:lnTo>
                      <a:pt x="1422743" y="1264268"/>
                    </a:lnTo>
                    <a:lnTo>
                      <a:pt x="1394723" y="1299473"/>
                    </a:lnTo>
                    <a:lnTo>
                      <a:pt x="1364783" y="1333005"/>
                    </a:lnTo>
                    <a:lnTo>
                      <a:pt x="1333005" y="1364783"/>
                    </a:lnTo>
                    <a:lnTo>
                      <a:pt x="1299473" y="1394723"/>
                    </a:lnTo>
                    <a:lnTo>
                      <a:pt x="1264268" y="1422743"/>
                    </a:lnTo>
                    <a:lnTo>
                      <a:pt x="1227474" y="1448760"/>
                    </a:lnTo>
                    <a:lnTo>
                      <a:pt x="1189173" y="1472692"/>
                    </a:lnTo>
                    <a:lnTo>
                      <a:pt x="1149448" y="1494456"/>
                    </a:lnTo>
                    <a:lnTo>
                      <a:pt x="1108381" y="1513968"/>
                    </a:lnTo>
                    <a:lnTo>
                      <a:pt x="1066055" y="1531147"/>
                    </a:lnTo>
                    <a:lnTo>
                      <a:pt x="1022554" y="1545910"/>
                    </a:lnTo>
                    <a:lnTo>
                      <a:pt x="977958" y="1558175"/>
                    </a:lnTo>
                    <a:lnTo>
                      <a:pt x="932352" y="1567857"/>
                    </a:lnTo>
                    <a:lnTo>
                      <a:pt x="885818" y="1574876"/>
                    </a:lnTo>
                    <a:lnTo>
                      <a:pt x="838438" y="1579148"/>
                    </a:lnTo>
                    <a:lnTo>
                      <a:pt x="790295" y="1580590"/>
                    </a:lnTo>
                    <a:lnTo>
                      <a:pt x="742152" y="1579148"/>
                    </a:lnTo>
                    <a:lnTo>
                      <a:pt x="694772" y="1574876"/>
                    </a:lnTo>
                    <a:lnTo>
                      <a:pt x="648237" y="1567857"/>
                    </a:lnTo>
                    <a:lnTo>
                      <a:pt x="602631" y="1558175"/>
                    </a:lnTo>
                    <a:lnTo>
                      <a:pt x="558036" y="1545910"/>
                    </a:lnTo>
                    <a:lnTo>
                      <a:pt x="514534" y="1531147"/>
                    </a:lnTo>
                    <a:lnTo>
                      <a:pt x="472208" y="1513968"/>
                    </a:lnTo>
                    <a:lnTo>
                      <a:pt x="431142" y="1494456"/>
                    </a:lnTo>
                    <a:lnTo>
                      <a:pt x="391416" y="1472692"/>
                    </a:lnTo>
                    <a:lnTo>
                      <a:pt x="353115" y="1448760"/>
                    </a:lnTo>
                    <a:lnTo>
                      <a:pt x="316321" y="1422743"/>
                    </a:lnTo>
                    <a:lnTo>
                      <a:pt x="281117" y="1394723"/>
                    </a:lnTo>
                    <a:lnTo>
                      <a:pt x="247584" y="1364783"/>
                    </a:lnTo>
                    <a:lnTo>
                      <a:pt x="215806" y="1333005"/>
                    </a:lnTo>
                    <a:lnTo>
                      <a:pt x="185866" y="1299473"/>
                    </a:lnTo>
                    <a:lnTo>
                      <a:pt x="157846" y="1264268"/>
                    </a:lnTo>
                    <a:lnTo>
                      <a:pt x="131829" y="1227474"/>
                    </a:lnTo>
                    <a:lnTo>
                      <a:pt x="107897" y="1189173"/>
                    </a:lnTo>
                    <a:lnTo>
                      <a:pt x="86134" y="1149448"/>
                    </a:lnTo>
                    <a:lnTo>
                      <a:pt x="66621" y="1108381"/>
                    </a:lnTo>
                    <a:lnTo>
                      <a:pt x="49442" y="1066055"/>
                    </a:lnTo>
                    <a:lnTo>
                      <a:pt x="34679" y="1022554"/>
                    </a:lnTo>
                    <a:lnTo>
                      <a:pt x="22415" y="977958"/>
                    </a:lnTo>
                    <a:lnTo>
                      <a:pt x="12732" y="932352"/>
                    </a:lnTo>
                    <a:lnTo>
                      <a:pt x="5714" y="885818"/>
                    </a:lnTo>
                    <a:lnTo>
                      <a:pt x="1442" y="838438"/>
                    </a:lnTo>
                    <a:lnTo>
                      <a:pt x="0" y="790295"/>
                    </a:lnTo>
                    <a:lnTo>
                      <a:pt x="1442" y="742152"/>
                    </a:lnTo>
                    <a:lnTo>
                      <a:pt x="5714" y="694772"/>
                    </a:lnTo>
                    <a:lnTo>
                      <a:pt x="12732" y="648237"/>
                    </a:lnTo>
                    <a:lnTo>
                      <a:pt x="22415" y="602631"/>
                    </a:lnTo>
                    <a:lnTo>
                      <a:pt x="34679" y="558036"/>
                    </a:lnTo>
                    <a:lnTo>
                      <a:pt x="49442" y="514534"/>
                    </a:lnTo>
                    <a:lnTo>
                      <a:pt x="66621" y="472208"/>
                    </a:lnTo>
                    <a:lnTo>
                      <a:pt x="86134" y="431142"/>
                    </a:lnTo>
                    <a:lnTo>
                      <a:pt x="107897" y="391416"/>
                    </a:lnTo>
                    <a:lnTo>
                      <a:pt x="131829" y="353115"/>
                    </a:lnTo>
                    <a:lnTo>
                      <a:pt x="157846" y="316321"/>
                    </a:lnTo>
                    <a:lnTo>
                      <a:pt x="185866" y="281117"/>
                    </a:lnTo>
                    <a:lnTo>
                      <a:pt x="215806" y="247584"/>
                    </a:lnTo>
                    <a:lnTo>
                      <a:pt x="247584" y="215806"/>
                    </a:lnTo>
                    <a:lnTo>
                      <a:pt x="281117" y="185866"/>
                    </a:lnTo>
                    <a:lnTo>
                      <a:pt x="316321" y="157846"/>
                    </a:lnTo>
                    <a:lnTo>
                      <a:pt x="353115" y="131829"/>
                    </a:lnTo>
                    <a:lnTo>
                      <a:pt x="391416" y="107897"/>
                    </a:lnTo>
                    <a:lnTo>
                      <a:pt x="431142" y="86134"/>
                    </a:lnTo>
                    <a:lnTo>
                      <a:pt x="472208" y="66621"/>
                    </a:lnTo>
                    <a:lnTo>
                      <a:pt x="514534" y="49442"/>
                    </a:lnTo>
                    <a:lnTo>
                      <a:pt x="558036" y="34679"/>
                    </a:lnTo>
                    <a:lnTo>
                      <a:pt x="602631" y="22415"/>
                    </a:lnTo>
                    <a:lnTo>
                      <a:pt x="648237" y="12732"/>
                    </a:lnTo>
                    <a:lnTo>
                      <a:pt x="694772" y="5714"/>
                    </a:lnTo>
                    <a:lnTo>
                      <a:pt x="742152" y="1442"/>
                    </a:lnTo>
                    <a:lnTo>
                      <a:pt x="790295" y="0"/>
                    </a:lnTo>
                    <a:lnTo>
                      <a:pt x="838438" y="1442"/>
                    </a:lnTo>
                    <a:lnTo>
                      <a:pt x="885818" y="5714"/>
                    </a:lnTo>
                    <a:lnTo>
                      <a:pt x="932352" y="12732"/>
                    </a:lnTo>
                    <a:lnTo>
                      <a:pt x="977958" y="22415"/>
                    </a:lnTo>
                    <a:lnTo>
                      <a:pt x="1022554" y="34679"/>
                    </a:lnTo>
                    <a:lnTo>
                      <a:pt x="1066055" y="49442"/>
                    </a:lnTo>
                    <a:lnTo>
                      <a:pt x="1108381" y="66621"/>
                    </a:lnTo>
                    <a:lnTo>
                      <a:pt x="1149448" y="86134"/>
                    </a:lnTo>
                    <a:lnTo>
                      <a:pt x="1189173" y="107897"/>
                    </a:lnTo>
                    <a:lnTo>
                      <a:pt x="1227474" y="131829"/>
                    </a:lnTo>
                    <a:lnTo>
                      <a:pt x="1264268" y="157846"/>
                    </a:lnTo>
                    <a:lnTo>
                      <a:pt x="1299473" y="185866"/>
                    </a:lnTo>
                    <a:lnTo>
                      <a:pt x="1333005" y="215806"/>
                    </a:lnTo>
                    <a:lnTo>
                      <a:pt x="1364783" y="247584"/>
                    </a:lnTo>
                    <a:lnTo>
                      <a:pt x="1394723" y="281117"/>
                    </a:lnTo>
                    <a:lnTo>
                      <a:pt x="1422743" y="316321"/>
                    </a:lnTo>
                    <a:lnTo>
                      <a:pt x="1448760" y="353115"/>
                    </a:lnTo>
                    <a:lnTo>
                      <a:pt x="1472692" y="391416"/>
                    </a:lnTo>
                    <a:lnTo>
                      <a:pt x="1494456" y="431142"/>
                    </a:lnTo>
                    <a:lnTo>
                      <a:pt x="1513968" y="472208"/>
                    </a:lnTo>
                    <a:lnTo>
                      <a:pt x="1531147" y="514534"/>
                    </a:lnTo>
                    <a:lnTo>
                      <a:pt x="1545910" y="558036"/>
                    </a:lnTo>
                    <a:lnTo>
                      <a:pt x="1558175" y="602631"/>
                    </a:lnTo>
                    <a:lnTo>
                      <a:pt x="1567857" y="648237"/>
                    </a:lnTo>
                    <a:lnTo>
                      <a:pt x="1574876" y="694772"/>
                    </a:lnTo>
                    <a:lnTo>
                      <a:pt x="1579148" y="742152"/>
                    </a:lnTo>
                    <a:lnTo>
                      <a:pt x="1580590" y="790295"/>
                    </a:lnTo>
                    <a:close/>
                  </a:path>
                </a:pathLst>
              </a:custGeom>
              <a:ln w="25289">
                <a:solidFill>
                  <a:srgbClr val="B9B7B5"/>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97" name="object 58">
                <a:extLst>
                  <a:ext uri="{FF2B5EF4-FFF2-40B4-BE49-F238E27FC236}">
                    <a16:creationId xmlns:a16="http://schemas.microsoft.com/office/drawing/2014/main" id="{6E85F289-7247-4DEE-9B0C-AAF01FACD5AF}"/>
                  </a:ext>
                </a:extLst>
              </p:cNvPr>
              <p:cNvSpPr/>
              <p:nvPr/>
            </p:nvSpPr>
            <p:spPr>
              <a:xfrm>
                <a:off x="1579605" y="1722478"/>
                <a:ext cx="516568" cy="516568"/>
              </a:xfrm>
              <a:custGeom>
                <a:avLst/>
                <a:gdLst/>
                <a:ahLst/>
                <a:cxnLst/>
                <a:rect l="l" t="t" r="r" b="b"/>
                <a:pathLst>
                  <a:path w="878204" h="878205">
                    <a:moveTo>
                      <a:pt x="439062" y="0"/>
                    </a:moveTo>
                    <a:lnTo>
                      <a:pt x="391221" y="2576"/>
                    </a:lnTo>
                    <a:lnTo>
                      <a:pt x="344873" y="10126"/>
                    </a:lnTo>
                    <a:lnTo>
                      <a:pt x="300284" y="22383"/>
                    </a:lnTo>
                    <a:lnTo>
                      <a:pt x="257724" y="39078"/>
                    </a:lnTo>
                    <a:lnTo>
                      <a:pt x="217459" y="59944"/>
                    </a:lnTo>
                    <a:lnTo>
                      <a:pt x="179757" y="84713"/>
                    </a:lnTo>
                    <a:lnTo>
                      <a:pt x="144887" y="113117"/>
                    </a:lnTo>
                    <a:lnTo>
                      <a:pt x="113117" y="144887"/>
                    </a:lnTo>
                    <a:lnTo>
                      <a:pt x="84713" y="179757"/>
                    </a:lnTo>
                    <a:lnTo>
                      <a:pt x="59944" y="217459"/>
                    </a:lnTo>
                    <a:lnTo>
                      <a:pt x="39078" y="257724"/>
                    </a:lnTo>
                    <a:lnTo>
                      <a:pt x="22383" y="300284"/>
                    </a:lnTo>
                    <a:lnTo>
                      <a:pt x="10126" y="344873"/>
                    </a:lnTo>
                    <a:lnTo>
                      <a:pt x="2576" y="391221"/>
                    </a:lnTo>
                    <a:lnTo>
                      <a:pt x="0" y="439062"/>
                    </a:lnTo>
                    <a:lnTo>
                      <a:pt x="2576" y="486903"/>
                    </a:lnTo>
                    <a:lnTo>
                      <a:pt x="10126" y="533252"/>
                    </a:lnTo>
                    <a:lnTo>
                      <a:pt x="22383" y="577841"/>
                    </a:lnTo>
                    <a:lnTo>
                      <a:pt x="39078" y="620403"/>
                    </a:lnTo>
                    <a:lnTo>
                      <a:pt x="59944" y="660669"/>
                    </a:lnTo>
                    <a:lnTo>
                      <a:pt x="84713" y="698372"/>
                    </a:lnTo>
                    <a:lnTo>
                      <a:pt x="113117" y="733243"/>
                    </a:lnTo>
                    <a:lnTo>
                      <a:pt x="144887" y="765015"/>
                    </a:lnTo>
                    <a:lnTo>
                      <a:pt x="179757" y="793420"/>
                    </a:lnTo>
                    <a:lnTo>
                      <a:pt x="217459" y="818189"/>
                    </a:lnTo>
                    <a:lnTo>
                      <a:pt x="257724" y="839056"/>
                    </a:lnTo>
                    <a:lnTo>
                      <a:pt x="300284" y="855753"/>
                    </a:lnTo>
                    <a:lnTo>
                      <a:pt x="344873" y="868010"/>
                    </a:lnTo>
                    <a:lnTo>
                      <a:pt x="391221" y="875561"/>
                    </a:lnTo>
                    <a:lnTo>
                      <a:pt x="439062" y="878138"/>
                    </a:lnTo>
                    <a:lnTo>
                      <a:pt x="486905" y="875561"/>
                    </a:lnTo>
                    <a:lnTo>
                      <a:pt x="533256" y="868010"/>
                    </a:lnTo>
                    <a:lnTo>
                      <a:pt x="577846" y="855753"/>
                    </a:lnTo>
                    <a:lnTo>
                      <a:pt x="620408" y="839056"/>
                    </a:lnTo>
                    <a:lnTo>
                      <a:pt x="660675" y="818189"/>
                    </a:lnTo>
                    <a:lnTo>
                      <a:pt x="698377" y="793420"/>
                    </a:lnTo>
                    <a:lnTo>
                      <a:pt x="733248" y="765015"/>
                    </a:lnTo>
                    <a:lnTo>
                      <a:pt x="765019" y="733243"/>
                    </a:lnTo>
                    <a:lnTo>
                      <a:pt x="793423" y="698372"/>
                    </a:lnTo>
                    <a:lnTo>
                      <a:pt x="818192" y="660669"/>
                    </a:lnTo>
                    <a:lnTo>
                      <a:pt x="839058" y="620403"/>
                    </a:lnTo>
                    <a:lnTo>
                      <a:pt x="855754" y="577841"/>
                    </a:lnTo>
                    <a:lnTo>
                      <a:pt x="868011" y="533252"/>
                    </a:lnTo>
                    <a:lnTo>
                      <a:pt x="875561" y="486903"/>
                    </a:lnTo>
                    <a:lnTo>
                      <a:pt x="878138" y="439062"/>
                    </a:lnTo>
                    <a:lnTo>
                      <a:pt x="875561" y="391221"/>
                    </a:lnTo>
                    <a:lnTo>
                      <a:pt x="868011" y="344873"/>
                    </a:lnTo>
                    <a:lnTo>
                      <a:pt x="855754" y="300284"/>
                    </a:lnTo>
                    <a:lnTo>
                      <a:pt x="839058" y="257724"/>
                    </a:lnTo>
                    <a:lnTo>
                      <a:pt x="818192" y="217459"/>
                    </a:lnTo>
                    <a:lnTo>
                      <a:pt x="793423" y="179757"/>
                    </a:lnTo>
                    <a:lnTo>
                      <a:pt x="765019" y="144887"/>
                    </a:lnTo>
                    <a:lnTo>
                      <a:pt x="733248" y="113117"/>
                    </a:lnTo>
                    <a:lnTo>
                      <a:pt x="698377" y="84713"/>
                    </a:lnTo>
                    <a:lnTo>
                      <a:pt x="660675" y="59944"/>
                    </a:lnTo>
                    <a:lnTo>
                      <a:pt x="620408" y="39078"/>
                    </a:lnTo>
                    <a:lnTo>
                      <a:pt x="577846" y="22383"/>
                    </a:lnTo>
                    <a:lnTo>
                      <a:pt x="533256" y="10126"/>
                    </a:lnTo>
                    <a:lnTo>
                      <a:pt x="486905" y="2576"/>
                    </a:lnTo>
                    <a:lnTo>
                      <a:pt x="439062" y="0"/>
                    </a:lnTo>
                    <a:close/>
                  </a:path>
                </a:pathLst>
              </a:custGeom>
              <a:solidFill>
                <a:schemeClr val="tx1"/>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98" name="object 60">
                <a:extLst>
                  <a:ext uri="{FF2B5EF4-FFF2-40B4-BE49-F238E27FC236}">
                    <a16:creationId xmlns:a16="http://schemas.microsoft.com/office/drawing/2014/main" id="{9FEAF4D8-1F34-4AD4-80F7-A9A67317EE31}"/>
                  </a:ext>
                </a:extLst>
              </p:cNvPr>
              <p:cNvSpPr/>
              <p:nvPr/>
            </p:nvSpPr>
            <p:spPr>
              <a:xfrm>
                <a:off x="2139096" y="1831984"/>
                <a:ext cx="297690" cy="297690"/>
              </a:xfrm>
              <a:custGeom>
                <a:avLst/>
                <a:gdLst/>
                <a:ahLst/>
                <a:cxnLst/>
                <a:rect l="l" t="t" r="r" b="b"/>
                <a:pathLst>
                  <a:path w="506095" h="506094">
                    <a:moveTo>
                      <a:pt x="252894" y="0"/>
                    </a:moveTo>
                    <a:lnTo>
                      <a:pt x="207435" y="4074"/>
                    </a:lnTo>
                    <a:lnTo>
                      <a:pt x="164649" y="15822"/>
                    </a:lnTo>
                    <a:lnTo>
                      <a:pt x="125252" y="34529"/>
                    </a:lnTo>
                    <a:lnTo>
                      <a:pt x="89956" y="59480"/>
                    </a:lnTo>
                    <a:lnTo>
                      <a:pt x="59476" y="89961"/>
                    </a:lnTo>
                    <a:lnTo>
                      <a:pt x="34526" y="125257"/>
                    </a:lnTo>
                    <a:lnTo>
                      <a:pt x="15821" y="164654"/>
                    </a:lnTo>
                    <a:lnTo>
                      <a:pt x="4074" y="207438"/>
                    </a:lnTo>
                    <a:lnTo>
                      <a:pt x="0" y="252894"/>
                    </a:lnTo>
                    <a:lnTo>
                      <a:pt x="4074" y="298353"/>
                    </a:lnTo>
                    <a:lnTo>
                      <a:pt x="15821" y="341139"/>
                    </a:lnTo>
                    <a:lnTo>
                      <a:pt x="34526" y="380536"/>
                    </a:lnTo>
                    <a:lnTo>
                      <a:pt x="59476" y="415832"/>
                    </a:lnTo>
                    <a:lnTo>
                      <a:pt x="89956" y="446312"/>
                    </a:lnTo>
                    <a:lnTo>
                      <a:pt x="125252" y="471262"/>
                    </a:lnTo>
                    <a:lnTo>
                      <a:pt x="164649" y="489967"/>
                    </a:lnTo>
                    <a:lnTo>
                      <a:pt x="207435" y="501714"/>
                    </a:lnTo>
                    <a:lnTo>
                      <a:pt x="252894" y="505788"/>
                    </a:lnTo>
                    <a:lnTo>
                      <a:pt x="298353" y="501714"/>
                    </a:lnTo>
                    <a:lnTo>
                      <a:pt x="341139" y="489967"/>
                    </a:lnTo>
                    <a:lnTo>
                      <a:pt x="380536" y="471262"/>
                    </a:lnTo>
                    <a:lnTo>
                      <a:pt x="415832" y="446312"/>
                    </a:lnTo>
                    <a:lnTo>
                      <a:pt x="446312" y="415832"/>
                    </a:lnTo>
                    <a:lnTo>
                      <a:pt x="471262" y="380536"/>
                    </a:lnTo>
                    <a:lnTo>
                      <a:pt x="489967" y="341139"/>
                    </a:lnTo>
                    <a:lnTo>
                      <a:pt x="501714" y="298353"/>
                    </a:lnTo>
                    <a:lnTo>
                      <a:pt x="505788" y="252894"/>
                    </a:lnTo>
                    <a:lnTo>
                      <a:pt x="501714" y="207438"/>
                    </a:lnTo>
                    <a:lnTo>
                      <a:pt x="489967" y="164654"/>
                    </a:lnTo>
                    <a:lnTo>
                      <a:pt x="471262" y="125257"/>
                    </a:lnTo>
                    <a:lnTo>
                      <a:pt x="446312" y="89961"/>
                    </a:lnTo>
                    <a:lnTo>
                      <a:pt x="415832" y="59480"/>
                    </a:lnTo>
                    <a:lnTo>
                      <a:pt x="380536" y="34529"/>
                    </a:lnTo>
                    <a:lnTo>
                      <a:pt x="341139" y="15822"/>
                    </a:lnTo>
                    <a:lnTo>
                      <a:pt x="298353" y="4074"/>
                    </a:lnTo>
                    <a:lnTo>
                      <a:pt x="252894" y="0"/>
                    </a:lnTo>
                    <a:close/>
                  </a:path>
                </a:pathLst>
              </a:custGeom>
              <a:solidFill>
                <a:srgbClr val="999999"/>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99" name="object 62">
                <a:extLst>
                  <a:ext uri="{FF2B5EF4-FFF2-40B4-BE49-F238E27FC236}">
                    <a16:creationId xmlns:a16="http://schemas.microsoft.com/office/drawing/2014/main" id="{DFB92E6D-629E-432F-907E-B47DD9A95918}"/>
                  </a:ext>
                </a:extLst>
              </p:cNvPr>
              <p:cNvSpPr/>
              <p:nvPr/>
            </p:nvSpPr>
            <p:spPr>
              <a:xfrm>
                <a:off x="1243687" y="1831984"/>
                <a:ext cx="297690" cy="297690"/>
              </a:xfrm>
              <a:custGeom>
                <a:avLst/>
                <a:gdLst/>
                <a:ahLst/>
                <a:cxnLst/>
                <a:rect l="l" t="t" r="r" b="b"/>
                <a:pathLst>
                  <a:path w="506094" h="506094">
                    <a:moveTo>
                      <a:pt x="252894" y="0"/>
                    </a:moveTo>
                    <a:lnTo>
                      <a:pt x="207438" y="4074"/>
                    </a:lnTo>
                    <a:lnTo>
                      <a:pt x="164654" y="15822"/>
                    </a:lnTo>
                    <a:lnTo>
                      <a:pt x="125257" y="34529"/>
                    </a:lnTo>
                    <a:lnTo>
                      <a:pt x="89961" y="59480"/>
                    </a:lnTo>
                    <a:lnTo>
                      <a:pt x="59480" y="89961"/>
                    </a:lnTo>
                    <a:lnTo>
                      <a:pt x="34529" y="125257"/>
                    </a:lnTo>
                    <a:lnTo>
                      <a:pt x="15822" y="164654"/>
                    </a:lnTo>
                    <a:lnTo>
                      <a:pt x="4074" y="207438"/>
                    </a:lnTo>
                    <a:lnTo>
                      <a:pt x="0" y="252894"/>
                    </a:lnTo>
                    <a:lnTo>
                      <a:pt x="4074" y="298353"/>
                    </a:lnTo>
                    <a:lnTo>
                      <a:pt x="15822" y="341139"/>
                    </a:lnTo>
                    <a:lnTo>
                      <a:pt x="34529" y="380536"/>
                    </a:lnTo>
                    <a:lnTo>
                      <a:pt x="59480" y="415832"/>
                    </a:lnTo>
                    <a:lnTo>
                      <a:pt x="89961" y="446312"/>
                    </a:lnTo>
                    <a:lnTo>
                      <a:pt x="125257" y="471262"/>
                    </a:lnTo>
                    <a:lnTo>
                      <a:pt x="164654" y="489967"/>
                    </a:lnTo>
                    <a:lnTo>
                      <a:pt x="207438" y="501714"/>
                    </a:lnTo>
                    <a:lnTo>
                      <a:pt x="252894" y="505788"/>
                    </a:lnTo>
                    <a:lnTo>
                      <a:pt x="298353" y="501714"/>
                    </a:lnTo>
                    <a:lnTo>
                      <a:pt x="341139" y="489967"/>
                    </a:lnTo>
                    <a:lnTo>
                      <a:pt x="380536" y="471262"/>
                    </a:lnTo>
                    <a:lnTo>
                      <a:pt x="415832" y="446312"/>
                    </a:lnTo>
                    <a:lnTo>
                      <a:pt x="446312" y="415832"/>
                    </a:lnTo>
                    <a:lnTo>
                      <a:pt x="471262" y="380536"/>
                    </a:lnTo>
                    <a:lnTo>
                      <a:pt x="489967" y="341139"/>
                    </a:lnTo>
                    <a:lnTo>
                      <a:pt x="501714" y="298353"/>
                    </a:lnTo>
                    <a:lnTo>
                      <a:pt x="505788" y="252894"/>
                    </a:lnTo>
                    <a:lnTo>
                      <a:pt x="501714" y="207438"/>
                    </a:lnTo>
                    <a:lnTo>
                      <a:pt x="489967" y="164654"/>
                    </a:lnTo>
                    <a:lnTo>
                      <a:pt x="471262" y="125257"/>
                    </a:lnTo>
                    <a:lnTo>
                      <a:pt x="446312" y="89961"/>
                    </a:lnTo>
                    <a:lnTo>
                      <a:pt x="415832" y="59480"/>
                    </a:lnTo>
                    <a:lnTo>
                      <a:pt x="380536" y="34529"/>
                    </a:lnTo>
                    <a:lnTo>
                      <a:pt x="341139" y="15822"/>
                    </a:lnTo>
                    <a:lnTo>
                      <a:pt x="298353" y="4074"/>
                    </a:lnTo>
                    <a:lnTo>
                      <a:pt x="252894" y="0"/>
                    </a:lnTo>
                    <a:close/>
                  </a:path>
                </a:pathLst>
              </a:custGeom>
              <a:solidFill>
                <a:srgbClr val="999999"/>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00" name="object 64">
                <a:extLst>
                  <a:ext uri="{FF2B5EF4-FFF2-40B4-BE49-F238E27FC236}">
                    <a16:creationId xmlns:a16="http://schemas.microsoft.com/office/drawing/2014/main" id="{924036F0-D974-4A70-A791-569A3EBC9CE9}"/>
                  </a:ext>
                </a:extLst>
              </p:cNvPr>
              <p:cNvSpPr/>
              <p:nvPr/>
            </p:nvSpPr>
            <p:spPr>
              <a:xfrm>
                <a:off x="3015138" y="1515880"/>
                <a:ext cx="930047" cy="930047"/>
              </a:xfrm>
              <a:custGeom>
                <a:avLst/>
                <a:gdLst/>
                <a:ahLst/>
                <a:cxnLst/>
                <a:rect l="l" t="t" r="r" b="b"/>
                <a:pathLst>
                  <a:path w="1581150" h="1581150">
                    <a:moveTo>
                      <a:pt x="1580590" y="790295"/>
                    </a:moveTo>
                    <a:lnTo>
                      <a:pt x="1579148" y="838438"/>
                    </a:lnTo>
                    <a:lnTo>
                      <a:pt x="1574876" y="885818"/>
                    </a:lnTo>
                    <a:lnTo>
                      <a:pt x="1567857" y="932352"/>
                    </a:lnTo>
                    <a:lnTo>
                      <a:pt x="1558175" y="977958"/>
                    </a:lnTo>
                    <a:lnTo>
                      <a:pt x="1545910" y="1022554"/>
                    </a:lnTo>
                    <a:lnTo>
                      <a:pt x="1531147" y="1066055"/>
                    </a:lnTo>
                    <a:lnTo>
                      <a:pt x="1513968" y="1108381"/>
                    </a:lnTo>
                    <a:lnTo>
                      <a:pt x="1494456" y="1149448"/>
                    </a:lnTo>
                    <a:lnTo>
                      <a:pt x="1472692" y="1189173"/>
                    </a:lnTo>
                    <a:lnTo>
                      <a:pt x="1448760" y="1227474"/>
                    </a:lnTo>
                    <a:lnTo>
                      <a:pt x="1422743" y="1264268"/>
                    </a:lnTo>
                    <a:lnTo>
                      <a:pt x="1394723" y="1299473"/>
                    </a:lnTo>
                    <a:lnTo>
                      <a:pt x="1364783" y="1333005"/>
                    </a:lnTo>
                    <a:lnTo>
                      <a:pt x="1333005" y="1364783"/>
                    </a:lnTo>
                    <a:lnTo>
                      <a:pt x="1299473" y="1394723"/>
                    </a:lnTo>
                    <a:lnTo>
                      <a:pt x="1264268" y="1422743"/>
                    </a:lnTo>
                    <a:lnTo>
                      <a:pt x="1227474" y="1448760"/>
                    </a:lnTo>
                    <a:lnTo>
                      <a:pt x="1189173" y="1472692"/>
                    </a:lnTo>
                    <a:lnTo>
                      <a:pt x="1149448" y="1494456"/>
                    </a:lnTo>
                    <a:lnTo>
                      <a:pt x="1108381" y="1513968"/>
                    </a:lnTo>
                    <a:lnTo>
                      <a:pt x="1066055" y="1531147"/>
                    </a:lnTo>
                    <a:lnTo>
                      <a:pt x="1022554" y="1545910"/>
                    </a:lnTo>
                    <a:lnTo>
                      <a:pt x="977958" y="1558175"/>
                    </a:lnTo>
                    <a:lnTo>
                      <a:pt x="932352" y="1567857"/>
                    </a:lnTo>
                    <a:lnTo>
                      <a:pt x="885818" y="1574876"/>
                    </a:lnTo>
                    <a:lnTo>
                      <a:pt x="838438" y="1579148"/>
                    </a:lnTo>
                    <a:lnTo>
                      <a:pt x="790295" y="1580590"/>
                    </a:lnTo>
                    <a:lnTo>
                      <a:pt x="742152" y="1579148"/>
                    </a:lnTo>
                    <a:lnTo>
                      <a:pt x="694772" y="1574876"/>
                    </a:lnTo>
                    <a:lnTo>
                      <a:pt x="648237" y="1567857"/>
                    </a:lnTo>
                    <a:lnTo>
                      <a:pt x="602631" y="1558175"/>
                    </a:lnTo>
                    <a:lnTo>
                      <a:pt x="558036" y="1545910"/>
                    </a:lnTo>
                    <a:lnTo>
                      <a:pt x="514534" y="1531147"/>
                    </a:lnTo>
                    <a:lnTo>
                      <a:pt x="472208" y="1513968"/>
                    </a:lnTo>
                    <a:lnTo>
                      <a:pt x="431142" y="1494456"/>
                    </a:lnTo>
                    <a:lnTo>
                      <a:pt x="391416" y="1472692"/>
                    </a:lnTo>
                    <a:lnTo>
                      <a:pt x="353115" y="1448760"/>
                    </a:lnTo>
                    <a:lnTo>
                      <a:pt x="316321" y="1422743"/>
                    </a:lnTo>
                    <a:lnTo>
                      <a:pt x="281117" y="1394723"/>
                    </a:lnTo>
                    <a:lnTo>
                      <a:pt x="247584" y="1364783"/>
                    </a:lnTo>
                    <a:lnTo>
                      <a:pt x="215806" y="1333005"/>
                    </a:lnTo>
                    <a:lnTo>
                      <a:pt x="185866" y="1299473"/>
                    </a:lnTo>
                    <a:lnTo>
                      <a:pt x="157846" y="1264268"/>
                    </a:lnTo>
                    <a:lnTo>
                      <a:pt x="131829" y="1227474"/>
                    </a:lnTo>
                    <a:lnTo>
                      <a:pt x="107897" y="1189173"/>
                    </a:lnTo>
                    <a:lnTo>
                      <a:pt x="86134" y="1149448"/>
                    </a:lnTo>
                    <a:lnTo>
                      <a:pt x="66621" y="1108381"/>
                    </a:lnTo>
                    <a:lnTo>
                      <a:pt x="49442" y="1066055"/>
                    </a:lnTo>
                    <a:lnTo>
                      <a:pt x="34679" y="1022554"/>
                    </a:lnTo>
                    <a:lnTo>
                      <a:pt x="22415" y="977958"/>
                    </a:lnTo>
                    <a:lnTo>
                      <a:pt x="12732" y="932352"/>
                    </a:lnTo>
                    <a:lnTo>
                      <a:pt x="5714" y="885818"/>
                    </a:lnTo>
                    <a:lnTo>
                      <a:pt x="1442" y="838438"/>
                    </a:lnTo>
                    <a:lnTo>
                      <a:pt x="0" y="790295"/>
                    </a:lnTo>
                    <a:lnTo>
                      <a:pt x="1442" y="742152"/>
                    </a:lnTo>
                    <a:lnTo>
                      <a:pt x="5714" y="694772"/>
                    </a:lnTo>
                    <a:lnTo>
                      <a:pt x="12732" y="648237"/>
                    </a:lnTo>
                    <a:lnTo>
                      <a:pt x="22415" y="602631"/>
                    </a:lnTo>
                    <a:lnTo>
                      <a:pt x="34679" y="558036"/>
                    </a:lnTo>
                    <a:lnTo>
                      <a:pt x="49442" y="514534"/>
                    </a:lnTo>
                    <a:lnTo>
                      <a:pt x="66621" y="472208"/>
                    </a:lnTo>
                    <a:lnTo>
                      <a:pt x="86134" y="431142"/>
                    </a:lnTo>
                    <a:lnTo>
                      <a:pt x="107897" y="391416"/>
                    </a:lnTo>
                    <a:lnTo>
                      <a:pt x="131829" y="353115"/>
                    </a:lnTo>
                    <a:lnTo>
                      <a:pt x="157846" y="316321"/>
                    </a:lnTo>
                    <a:lnTo>
                      <a:pt x="185866" y="281117"/>
                    </a:lnTo>
                    <a:lnTo>
                      <a:pt x="215806" y="247584"/>
                    </a:lnTo>
                    <a:lnTo>
                      <a:pt x="247584" y="215806"/>
                    </a:lnTo>
                    <a:lnTo>
                      <a:pt x="281117" y="185866"/>
                    </a:lnTo>
                    <a:lnTo>
                      <a:pt x="316321" y="157846"/>
                    </a:lnTo>
                    <a:lnTo>
                      <a:pt x="353115" y="131829"/>
                    </a:lnTo>
                    <a:lnTo>
                      <a:pt x="391416" y="107897"/>
                    </a:lnTo>
                    <a:lnTo>
                      <a:pt x="431142" y="86134"/>
                    </a:lnTo>
                    <a:lnTo>
                      <a:pt x="472208" y="66621"/>
                    </a:lnTo>
                    <a:lnTo>
                      <a:pt x="514534" y="49442"/>
                    </a:lnTo>
                    <a:lnTo>
                      <a:pt x="558036" y="34679"/>
                    </a:lnTo>
                    <a:lnTo>
                      <a:pt x="602631" y="22415"/>
                    </a:lnTo>
                    <a:lnTo>
                      <a:pt x="648237" y="12732"/>
                    </a:lnTo>
                    <a:lnTo>
                      <a:pt x="694772" y="5714"/>
                    </a:lnTo>
                    <a:lnTo>
                      <a:pt x="742152" y="1442"/>
                    </a:lnTo>
                    <a:lnTo>
                      <a:pt x="790295" y="0"/>
                    </a:lnTo>
                    <a:lnTo>
                      <a:pt x="838438" y="1442"/>
                    </a:lnTo>
                    <a:lnTo>
                      <a:pt x="885818" y="5714"/>
                    </a:lnTo>
                    <a:lnTo>
                      <a:pt x="932352" y="12732"/>
                    </a:lnTo>
                    <a:lnTo>
                      <a:pt x="977958" y="22415"/>
                    </a:lnTo>
                    <a:lnTo>
                      <a:pt x="1022554" y="34679"/>
                    </a:lnTo>
                    <a:lnTo>
                      <a:pt x="1066055" y="49442"/>
                    </a:lnTo>
                    <a:lnTo>
                      <a:pt x="1108381" y="66621"/>
                    </a:lnTo>
                    <a:lnTo>
                      <a:pt x="1149448" y="86134"/>
                    </a:lnTo>
                    <a:lnTo>
                      <a:pt x="1189173" y="107897"/>
                    </a:lnTo>
                    <a:lnTo>
                      <a:pt x="1227474" y="131829"/>
                    </a:lnTo>
                    <a:lnTo>
                      <a:pt x="1264268" y="157846"/>
                    </a:lnTo>
                    <a:lnTo>
                      <a:pt x="1299473" y="185866"/>
                    </a:lnTo>
                    <a:lnTo>
                      <a:pt x="1333005" y="215806"/>
                    </a:lnTo>
                    <a:lnTo>
                      <a:pt x="1364783" y="247584"/>
                    </a:lnTo>
                    <a:lnTo>
                      <a:pt x="1394723" y="281117"/>
                    </a:lnTo>
                    <a:lnTo>
                      <a:pt x="1422743" y="316321"/>
                    </a:lnTo>
                    <a:lnTo>
                      <a:pt x="1448760" y="353115"/>
                    </a:lnTo>
                    <a:lnTo>
                      <a:pt x="1472692" y="391416"/>
                    </a:lnTo>
                    <a:lnTo>
                      <a:pt x="1494456" y="431142"/>
                    </a:lnTo>
                    <a:lnTo>
                      <a:pt x="1513968" y="472208"/>
                    </a:lnTo>
                    <a:lnTo>
                      <a:pt x="1531147" y="514534"/>
                    </a:lnTo>
                    <a:lnTo>
                      <a:pt x="1545910" y="558036"/>
                    </a:lnTo>
                    <a:lnTo>
                      <a:pt x="1558175" y="602631"/>
                    </a:lnTo>
                    <a:lnTo>
                      <a:pt x="1567857" y="648237"/>
                    </a:lnTo>
                    <a:lnTo>
                      <a:pt x="1574876" y="694772"/>
                    </a:lnTo>
                    <a:lnTo>
                      <a:pt x="1579148" y="742152"/>
                    </a:lnTo>
                    <a:lnTo>
                      <a:pt x="1580590" y="790295"/>
                    </a:lnTo>
                    <a:close/>
                  </a:path>
                </a:pathLst>
              </a:custGeom>
              <a:ln w="25289">
                <a:solidFill>
                  <a:srgbClr val="B9B7B5"/>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01" name="object 66">
                <a:extLst>
                  <a:ext uri="{FF2B5EF4-FFF2-40B4-BE49-F238E27FC236}">
                    <a16:creationId xmlns:a16="http://schemas.microsoft.com/office/drawing/2014/main" id="{CCF48479-C217-4219-8A95-823A091EF869}"/>
                  </a:ext>
                </a:extLst>
              </p:cNvPr>
              <p:cNvSpPr/>
              <p:nvPr/>
            </p:nvSpPr>
            <p:spPr>
              <a:xfrm>
                <a:off x="3221731" y="1722478"/>
                <a:ext cx="516568" cy="516568"/>
              </a:xfrm>
              <a:custGeom>
                <a:avLst/>
                <a:gdLst/>
                <a:ahLst/>
                <a:cxnLst/>
                <a:rect l="l" t="t" r="r" b="b"/>
                <a:pathLst>
                  <a:path w="878204" h="878205">
                    <a:moveTo>
                      <a:pt x="439075" y="0"/>
                    </a:moveTo>
                    <a:lnTo>
                      <a:pt x="391234" y="2576"/>
                    </a:lnTo>
                    <a:lnTo>
                      <a:pt x="344885" y="10126"/>
                    </a:lnTo>
                    <a:lnTo>
                      <a:pt x="300296" y="22383"/>
                    </a:lnTo>
                    <a:lnTo>
                      <a:pt x="257734" y="39078"/>
                    </a:lnTo>
                    <a:lnTo>
                      <a:pt x="217468" y="59944"/>
                    </a:lnTo>
                    <a:lnTo>
                      <a:pt x="179766" y="84713"/>
                    </a:lnTo>
                    <a:lnTo>
                      <a:pt x="144894" y="113117"/>
                    </a:lnTo>
                    <a:lnTo>
                      <a:pt x="113122" y="144887"/>
                    </a:lnTo>
                    <a:lnTo>
                      <a:pt x="84718" y="179757"/>
                    </a:lnTo>
                    <a:lnTo>
                      <a:pt x="59948" y="217459"/>
                    </a:lnTo>
                    <a:lnTo>
                      <a:pt x="39081" y="257724"/>
                    </a:lnTo>
                    <a:lnTo>
                      <a:pt x="22385" y="300284"/>
                    </a:lnTo>
                    <a:lnTo>
                      <a:pt x="10127" y="344873"/>
                    </a:lnTo>
                    <a:lnTo>
                      <a:pt x="2576" y="391221"/>
                    </a:lnTo>
                    <a:lnTo>
                      <a:pt x="0" y="439062"/>
                    </a:lnTo>
                    <a:lnTo>
                      <a:pt x="2576" y="486903"/>
                    </a:lnTo>
                    <a:lnTo>
                      <a:pt x="10127" y="533252"/>
                    </a:lnTo>
                    <a:lnTo>
                      <a:pt x="22385" y="577841"/>
                    </a:lnTo>
                    <a:lnTo>
                      <a:pt x="39081" y="620403"/>
                    </a:lnTo>
                    <a:lnTo>
                      <a:pt x="59948" y="660669"/>
                    </a:lnTo>
                    <a:lnTo>
                      <a:pt x="84718" y="698372"/>
                    </a:lnTo>
                    <a:lnTo>
                      <a:pt x="113122" y="733243"/>
                    </a:lnTo>
                    <a:lnTo>
                      <a:pt x="144894" y="765015"/>
                    </a:lnTo>
                    <a:lnTo>
                      <a:pt x="179766" y="793420"/>
                    </a:lnTo>
                    <a:lnTo>
                      <a:pt x="217468" y="818189"/>
                    </a:lnTo>
                    <a:lnTo>
                      <a:pt x="257734" y="839056"/>
                    </a:lnTo>
                    <a:lnTo>
                      <a:pt x="300296" y="855753"/>
                    </a:lnTo>
                    <a:lnTo>
                      <a:pt x="344885" y="868010"/>
                    </a:lnTo>
                    <a:lnTo>
                      <a:pt x="391234" y="875561"/>
                    </a:lnTo>
                    <a:lnTo>
                      <a:pt x="439075" y="878138"/>
                    </a:lnTo>
                    <a:lnTo>
                      <a:pt x="486916" y="875561"/>
                    </a:lnTo>
                    <a:lnTo>
                      <a:pt x="533264" y="868010"/>
                    </a:lnTo>
                    <a:lnTo>
                      <a:pt x="577853" y="855753"/>
                    </a:lnTo>
                    <a:lnTo>
                      <a:pt x="620413" y="839056"/>
                    </a:lnTo>
                    <a:lnTo>
                      <a:pt x="660678" y="818189"/>
                    </a:lnTo>
                    <a:lnTo>
                      <a:pt x="698380" y="793420"/>
                    </a:lnTo>
                    <a:lnTo>
                      <a:pt x="733250" y="765015"/>
                    </a:lnTo>
                    <a:lnTo>
                      <a:pt x="765020" y="733243"/>
                    </a:lnTo>
                    <a:lnTo>
                      <a:pt x="793424" y="698372"/>
                    </a:lnTo>
                    <a:lnTo>
                      <a:pt x="818193" y="660669"/>
                    </a:lnTo>
                    <a:lnTo>
                      <a:pt x="839059" y="620403"/>
                    </a:lnTo>
                    <a:lnTo>
                      <a:pt x="855754" y="577841"/>
                    </a:lnTo>
                    <a:lnTo>
                      <a:pt x="868011" y="533252"/>
                    </a:lnTo>
                    <a:lnTo>
                      <a:pt x="875561" y="486903"/>
                    </a:lnTo>
                    <a:lnTo>
                      <a:pt x="878138" y="439062"/>
                    </a:lnTo>
                    <a:lnTo>
                      <a:pt x="875561" y="391221"/>
                    </a:lnTo>
                    <a:lnTo>
                      <a:pt x="868011" y="344873"/>
                    </a:lnTo>
                    <a:lnTo>
                      <a:pt x="855754" y="300284"/>
                    </a:lnTo>
                    <a:lnTo>
                      <a:pt x="839059" y="257724"/>
                    </a:lnTo>
                    <a:lnTo>
                      <a:pt x="818193" y="217459"/>
                    </a:lnTo>
                    <a:lnTo>
                      <a:pt x="793424" y="179757"/>
                    </a:lnTo>
                    <a:lnTo>
                      <a:pt x="765020" y="144887"/>
                    </a:lnTo>
                    <a:lnTo>
                      <a:pt x="733250" y="113117"/>
                    </a:lnTo>
                    <a:lnTo>
                      <a:pt x="698380" y="84713"/>
                    </a:lnTo>
                    <a:lnTo>
                      <a:pt x="660678" y="59944"/>
                    </a:lnTo>
                    <a:lnTo>
                      <a:pt x="620413" y="39078"/>
                    </a:lnTo>
                    <a:lnTo>
                      <a:pt x="577853" y="22383"/>
                    </a:lnTo>
                    <a:lnTo>
                      <a:pt x="533264" y="10126"/>
                    </a:lnTo>
                    <a:lnTo>
                      <a:pt x="486916" y="2576"/>
                    </a:lnTo>
                    <a:lnTo>
                      <a:pt x="439075" y="0"/>
                    </a:lnTo>
                    <a:close/>
                  </a:path>
                </a:pathLst>
              </a:custGeom>
              <a:solidFill>
                <a:schemeClr val="tx1"/>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02" name="object 68">
                <a:extLst>
                  <a:ext uri="{FF2B5EF4-FFF2-40B4-BE49-F238E27FC236}">
                    <a16:creationId xmlns:a16="http://schemas.microsoft.com/office/drawing/2014/main" id="{65B05A8E-023E-4EF5-8B7C-DA4A3D1FD34E}"/>
                  </a:ext>
                </a:extLst>
              </p:cNvPr>
              <p:cNvSpPr/>
              <p:nvPr/>
            </p:nvSpPr>
            <p:spPr>
              <a:xfrm>
                <a:off x="3781227" y="1831984"/>
                <a:ext cx="297690" cy="297690"/>
              </a:xfrm>
              <a:custGeom>
                <a:avLst/>
                <a:gdLst/>
                <a:ahLst/>
                <a:cxnLst/>
                <a:rect l="l" t="t" r="r" b="b"/>
                <a:pathLst>
                  <a:path w="506095" h="506094">
                    <a:moveTo>
                      <a:pt x="252894" y="0"/>
                    </a:moveTo>
                    <a:lnTo>
                      <a:pt x="207435" y="4074"/>
                    </a:lnTo>
                    <a:lnTo>
                      <a:pt x="164649" y="15822"/>
                    </a:lnTo>
                    <a:lnTo>
                      <a:pt x="125252" y="34529"/>
                    </a:lnTo>
                    <a:lnTo>
                      <a:pt x="89956" y="59480"/>
                    </a:lnTo>
                    <a:lnTo>
                      <a:pt x="59476" y="89961"/>
                    </a:lnTo>
                    <a:lnTo>
                      <a:pt x="34526" y="125257"/>
                    </a:lnTo>
                    <a:lnTo>
                      <a:pt x="15821" y="164654"/>
                    </a:lnTo>
                    <a:lnTo>
                      <a:pt x="4074" y="207438"/>
                    </a:lnTo>
                    <a:lnTo>
                      <a:pt x="0" y="252894"/>
                    </a:lnTo>
                    <a:lnTo>
                      <a:pt x="4074" y="298353"/>
                    </a:lnTo>
                    <a:lnTo>
                      <a:pt x="15821" y="341139"/>
                    </a:lnTo>
                    <a:lnTo>
                      <a:pt x="34526" y="380536"/>
                    </a:lnTo>
                    <a:lnTo>
                      <a:pt x="59476" y="415832"/>
                    </a:lnTo>
                    <a:lnTo>
                      <a:pt x="89956" y="446312"/>
                    </a:lnTo>
                    <a:lnTo>
                      <a:pt x="125252" y="471262"/>
                    </a:lnTo>
                    <a:lnTo>
                      <a:pt x="164649" y="489967"/>
                    </a:lnTo>
                    <a:lnTo>
                      <a:pt x="207435" y="501714"/>
                    </a:lnTo>
                    <a:lnTo>
                      <a:pt x="252894" y="505788"/>
                    </a:lnTo>
                    <a:lnTo>
                      <a:pt x="298350" y="501714"/>
                    </a:lnTo>
                    <a:lnTo>
                      <a:pt x="341134" y="489967"/>
                    </a:lnTo>
                    <a:lnTo>
                      <a:pt x="380531" y="471262"/>
                    </a:lnTo>
                    <a:lnTo>
                      <a:pt x="415827" y="446312"/>
                    </a:lnTo>
                    <a:lnTo>
                      <a:pt x="446308" y="415832"/>
                    </a:lnTo>
                    <a:lnTo>
                      <a:pt x="471259" y="380536"/>
                    </a:lnTo>
                    <a:lnTo>
                      <a:pt x="489966" y="341139"/>
                    </a:lnTo>
                    <a:lnTo>
                      <a:pt x="501714" y="298353"/>
                    </a:lnTo>
                    <a:lnTo>
                      <a:pt x="505788" y="252894"/>
                    </a:lnTo>
                    <a:lnTo>
                      <a:pt x="501714" y="207438"/>
                    </a:lnTo>
                    <a:lnTo>
                      <a:pt x="489966" y="164654"/>
                    </a:lnTo>
                    <a:lnTo>
                      <a:pt x="471259" y="125257"/>
                    </a:lnTo>
                    <a:lnTo>
                      <a:pt x="446308" y="89961"/>
                    </a:lnTo>
                    <a:lnTo>
                      <a:pt x="415827" y="59480"/>
                    </a:lnTo>
                    <a:lnTo>
                      <a:pt x="380531" y="34529"/>
                    </a:lnTo>
                    <a:lnTo>
                      <a:pt x="341134" y="15822"/>
                    </a:lnTo>
                    <a:lnTo>
                      <a:pt x="298350" y="4074"/>
                    </a:lnTo>
                    <a:lnTo>
                      <a:pt x="252894" y="0"/>
                    </a:lnTo>
                    <a:close/>
                  </a:path>
                </a:pathLst>
              </a:custGeom>
              <a:solidFill>
                <a:srgbClr val="999999"/>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03" name="object 70">
                <a:extLst>
                  <a:ext uri="{FF2B5EF4-FFF2-40B4-BE49-F238E27FC236}">
                    <a16:creationId xmlns:a16="http://schemas.microsoft.com/office/drawing/2014/main" id="{010B78E3-6B63-4514-9E8A-F816FB0BB8E9}"/>
                  </a:ext>
                </a:extLst>
              </p:cNvPr>
              <p:cNvSpPr/>
              <p:nvPr/>
            </p:nvSpPr>
            <p:spPr>
              <a:xfrm>
                <a:off x="2885815" y="1831984"/>
                <a:ext cx="297690" cy="297690"/>
              </a:xfrm>
              <a:custGeom>
                <a:avLst/>
                <a:gdLst/>
                <a:ahLst/>
                <a:cxnLst/>
                <a:rect l="l" t="t" r="r" b="b"/>
                <a:pathLst>
                  <a:path w="506095" h="506094">
                    <a:moveTo>
                      <a:pt x="252894" y="0"/>
                    </a:moveTo>
                    <a:lnTo>
                      <a:pt x="207435" y="4074"/>
                    </a:lnTo>
                    <a:lnTo>
                      <a:pt x="164649" y="15822"/>
                    </a:lnTo>
                    <a:lnTo>
                      <a:pt x="125252" y="34529"/>
                    </a:lnTo>
                    <a:lnTo>
                      <a:pt x="89956" y="59480"/>
                    </a:lnTo>
                    <a:lnTo>
                      <a:pt x="59476" y="89961"/>
                    </a:lnTo>
                    <a:lnTo>
                      <a:pt x="34526" y="125257"/>
                    </a:lnTo>
                    <a:lnTo>
                      <a:pt x="15821" y="164654"/>
                    </a:lnTo>
                    <a:lnTo>
                      <a:pt x="4074" y="207438"/>
                    </a:lnTo>
                    <a:lnTo>
                      <a:pt x="0" y="252894"/>
                    </a:lnTo>
                    <a:lnTo>
                      <a:pt x="4074" y="298353"/>
                    </a:lnTo>
                    <a:lnTo>
                      <a:pt x="15821" y="341139"/>
                    </a:lnTo>
                    <a:lnTo>
                      <a:pt x="34526" y="380536"/>
                    </a:lnTo>
                    <a:lnTo>
                      <a:pt x="59476" y="415832"/>
                    </a:lnTo>
                    <a:lnTo>
                      <a:pt x="89956" y="446312"/>
                    </a:lnTo>
                    <a:lnTo>
                      <a:pt x="125252" y="471262"/>
                    </a:lnTo>
                    <a:lnTo>
                      <a:pt x="164649" y="489967"/>
                    </a:lnTo>
                    <a:lnTo>
                      <a:pt x="207435" y="501714"/>
                    </a:lnTo>
                    <a:lnTo>
                      <a:pt x="252894" y="505788"/>
                    </a:lnTo>
                    <a:lnTo>
                      <a:pt x="298353" y="501714"/>
                    </a:lnTo>
                    <a:lnTo>
                      <a:pt x="341139" y="489967"/>
                    </a:lnTo>
                    <a:lnTo>
                      <a:pt x="380536" y="471262"/>
                    </a:lnTo>
                    <a:lnTo>
                      <a:pt x="415832" y="446312"/>
                    </a:lnTo>
                    <a:lnTo>
                      <a:pt x="446312" y="415832"/>
                    </a:lnTo>
                    <a:lnTo>
                      <a:pt x="471262" y="380536"/>
                    </a:lnTo>
                    <a:lnTo>
                      <a:pt x="489967" y="341139"/>
                    </a:lnTo>
                    <a:lnTo>
                      <a:pt x="501714" y="298353"/>
                    </a:lnTo>
                    <a:lnTo>
                      <a:pt x="505788" y="252894"/>
                    </a:lnTo>
                    <a:lnTo>
                      <a:pt x="501714" y="207438"/>
                    </a:lnTo>
                    <a:lnTo>
                      <a:pt x="489967" y="164654"/>
                    </a:lnTo>
                    <a:lnTo>
                      <a:pt x="471262" y="125257"/>
                    </a:lnTo>
                    <a:lnTo>
                      <a:pt x="446312" y="89961"/>
                    </a:lnTo>
                    <a:lnTo>
                      <a:pt x="415832" y="59480"/>
                    </a:lnTo>
                    <a:lnTo>
                      <a:pt x="380536" y="34529"/>
                    </a:lnTo>
                    <a:lnTo>
                      <a:pt x="341139" y="15822"/>
                    </a:lnTo>
                    <a:lnTo>
                      <a:pt x="298353" y="4074"/>
                    </a:lnTo>
                    <a:lnTo>
                      <a:pt x="252894" y="0"/>
                    </a:lnTo>
                    <a:close/>
                  </a:path>
                </a:pathLst>
              </a:custGeom>
              <a:solidFill>
                <a:srgbClr val="999999"/>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05" name="object 12">
                <a:extLst>
                  <a:ext uri="{FF2B5EF4-FFF2-40B4-BE49-F238E27FC236}">
                    <a16:creationId xmlns:a16="http://schemas.microsoft.com/office/drawing/2014/main" id="{AF976FCA-BEA3-4B73-9DB6-8BB8B6ADE092}"/>
                  </a:ext>
                </a:extLst>
              </p:cNvPr>
              <p:cNvSpPr txBox="1"/>
              <p:nvPr/>
            </p:nvSpPr>
            <p:spPr>
              <a:xfrm>
                <a:off x="1635447" y="4616038"/>
                <a:ext cx="500430" cy="199678"/>
              </a:xfrm>
              <a:prstGeom prst="rect">
                <a:avLst/>
              </a:prstGeom>
            </p:spPr>
            <p:txBody>
              <a:bodyPr vert="horz" wrap="square" lIns="0" tIns="9242" rIns="0" bIns="0" rtlCol="0">
                <a:spAutoFit/>
              </a:bodyPr>
              <a:lstStyle/>
              <a:p>
                <a:pPr marL="7699" marR="0" lvl="0" indent="0" algn="l" defTabSz="914168" rtl="0" eaLnBrk="1" fontAlgn="auto" latinLnBrk="0" hangingPunct="1">
                  <a:lnSpc>
                    <a:spcPct val="100000"/>
                  </a:lnSpc>
                  <a:spcBef>
                    <a:spcPts val="73"/>
                  </a:spcBef>
                  <a:spcAft>
                    <a:spcPts val="0"/>
                  </a:spcAft>
                  <a:buClrTx/>
                  <a:buSzTx/>
                  <a:buFontTx/>
                  <a:buNone/>
                  <a:tabLst/>
                  <a:defRPr/>
                </a:pPr>
                <a:r>
                  <a:rPr kumimoji="0" sz="1213" b="0" i="0" u="none" strike="noStrike" kern="1200" cap="none" spc="9" normalizeH="0" baseline="0" noProof="0" dirty="0">
                    <a:ln>
                      <a:noFill/>
                    </a:ln>
                    <a:solidFill>
                      <a:srgbClr val="333333"/>
                    </a:solidFill>
                    <a:effectLst/>
                    <a:uLnTx/>
                    <a:uFillTx/>
                    <a:latin typeface="Segoe Pro"/>
                    <a:ea typeface="+mn-ea"/>
                    <a:cs typeface="Segoe Pro"/>
                  </a:rPr>
                  <a:t>VPN</a:t>
                </a:r>
                <a:endParaRPr kumimoji="0" sz="1213"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106" name="object 57">
                <a:extLst>
                  <a:ext uri="{FF2B5EF4-FFF2-40B4-BE49-F238E27FC236}">
                    <a16:creationId xmlns:a16="http://schemas.microsoft.com/office/drawing/2014/main" id="{60EFC211-F933-4362-A0F8-8A5A253F7129}"/>
                  </a:ext>
                </a:extLst>
              </p:cNvPr>
              <p:cNvSpPr txBox="1"/>
              <p:nvPr/>
            </p:nvSpPr>
            <p:spPr>
              <a:xfrm>
                <a:off x="1689167" y="1285127"/>
                <a:ext cx="299185" cy="154811"/>
              </a:xfrm>
              <a:prstGeom prst="rect">
                <a:avLst/>
              </a:prstGeom>
            </p:spPr>
            <p:txBody>
              <a:bodyPr vert="horz" wrap="square" lIns="0" tIns="10010" rIns="0" bIns="0" rtlCol="0">
                <a:spAutoFit/>
              </a:bodyPr>
              <a:lstStyle/>
              <a:p>
                <a:pPr marL="7699" marR="0" lvl="0" indent="0" algn="l" defTabSz="914168" rtl="0" eaLnBrk="1" fontAlgn="auto" latinLnBrk="0" hangingPunct="1">
                  <a:lnSpc>
                    <a:spcPct val="100000"/>
                  </a:lnSpc>
                  <a:spcBef>
                    <a:spcPts val="79"/>
                  </a:spcBef>
                  <a:spcAft>
                    <a:spcPts val="0"/>
                  </a:spcAft>
                  <a:buClrTx/>
                  <a:buSzTx/>
                  <a:buFontTx/>
                  <a:buNone/>
                  <a:tabLst/>
                  <a:defRPr/>
                </a:pPr>
                <a:r>
                  <a:rPr kumimoji="0" sz="940" b="0" i="0" u="none" strike="noStrike" kern="1200" cap="none" spc="3" normalizeH="0" baseline="0" noProof="0" dirty="0">
                    <a:ln>
                      <a:noFill/>
                    </a:ln>
                    <a:solidFill>
                      <a:srgbClr val="333333"/>
                    </a:solidFill>
                    <a:effectLst/>
                    <a:uLnTx/>
                    <a:uFillTx/>
                    <a:latin typeface="Segoe Pro"/>
                    <a:ea typeface="+mn-ea"/>
                    <a:cs typeface="Segoe Pro"/>
                  </a:rPr>
                  <a:t>Hotel</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107" name="object 65">
                <a:extLst>
                  <a:ext uri="{FF2B5EF4-FFF2-40B4-BE49-F238E27FC236}">
                    <a16:creationId xmlns:a16="http://schemas.microsoft.com/office/drawing/2014/main" id="{6E246474-47C1-4142-9EC1-29CE6CD21818}"/>
                  </a:ext>
                </a:extLst>
              </p:cNvPr>
              <p:cNvSpPr txBox="1"/>
              <p:nvPr/>
            </p:nvSpPr>
            <p:spPr>
              <a:xfrm>
                <a:off x="3089913" y="1291939"/>
                <a:ext cx="780204" cy="157692"/>
              </a:xfrm>
              <a:prstGeom prst="rect">
                <a:avLst/>
              </a:prstGeom>
            </p:spPr>
            <p:txBody>
              <a:bodyPr vert="horz" wrap="square" lIns="0" tIns="10010" rIns="0" bIns="0" rtlCol="0">
                <a:spAutoFit/>
              </a:bodyPr>
              <a:lstStyle/>
              <a:p>
                <a:pPr marL="7699" marR="0" lvl="0" indent="0" algn="ctr" defTabSz="914168" rtl="0" eaLnBrk="1" fontAlgn="auto" latinLnBrk="0" hangingPunct="1">
                  <a:lnSpc>
                    <a:spcPct val="100000"/>
                  </a:lnSpc>
                  <a:spcBef>
                    <a:spcPts val="79"/>
                  </a:spcBef>
                  <a:spcAft>
                    <a:spcPts val="0"/>
                  </a:spcAft>
                  <a:buClrTx/>
                  <a:buSzTx/>
                  <a:buFontTx/>
                  <a:buNone/>
                  <a:tabLst/>
                  <a:defRPr/>
                </a:pPr>
                <a:r>
                  <a:rPr kumimoji="0" sz="940" b="0" i="0" u="none" strike="noStrike" kern="1200" cap="none" spc="3" normalizeH="0" baseline="0" noProof="0" dirty="0">
                    <a:ln>
                      <a:noFill/>
                    </a:ln>
                    <a:solidFill>
                      <a:srgbClr val="333333"/>
                    </a:solidFill>
                    <a:effectLst/>
                    <a:uLnTx/>
                    <a:uFillTx/>
                    <a:latin typeface="Segoe Pro"/>
                    <a:ea typeface="+mn-ea"/>
                    <a:cs typeface="Segoe Pro"/>
                  </a:rPr>
                  <a:t>Coffee</a:t>
                </a:r>
                <a:r>
                  <a:rPr kumimoji="0" sz="940" b="0" i="0" u="none" strike="noStrike" kern="1200" cap="none" spc="-3" normalizeH="0" baseline="0" noProof="0" dirty="0">
                    <a:ln>
                      <a:noFill/>
                    </a:ln>
                    <a:solidFill>
                      <a:srgbClr val="333333"/>
                    </a:solidFill>
                    <a:effectLst/>
                    <a:uLnTx/>
                    <a:uFillTx/>
                    <a:latin typeface="Segoe Pro"/>
                    <a:ea typeface="+mn-ea"/>
                    <a:cs typeface="Segoe Pro"/>
                  </a:rPr>
                  <a:t> </a:t>
                </a:r>
                <a:r>
                  <a:rPr kumimoji="0" sz="940" b="0" i="0" u="none" strike="noStrike" kern="1200" cap="none" spc="7" normalizeH="0" baseline="0" noProof="0" dirty="0">
                    <a:ln>
                      <a:noFill/>
                    </a:ln>
                    <a:solidFill>
                      <a:srgbClr val="333333"/>
                    </a:solidFill>
                    <a:effectLst/>
                    <a:uLnTx/>
                    <a:uFillTx/>
                    <a:latin typeface="Segoe Pro"/>
                    <a:ea typeface="+mn-ea"/>
                    <a:cs typeface="Segoe Pro"/>
                  </a:rPr>
                  <a:t>shop</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108" name="Picture 107">
                <a:extLst>
                  <a:ext uri="{FF2B5EF4-FFF2-40B4-BE49-F238E27FC236}">
                    <a16:creationId xmlns:a16="http://schemas.microsoft.com/office/drawing/2014/main" id="{D48ED184-BE6E-41A3-90B1-C3C6B7E12200}"/>
                  </a:ext>
                </a:extLst>
              </p:cNvPr>
              <p:cNvPicPr>
                <a:picLocks noChangeAspect="1"/>
              </p:cNvPicPr>
              <p:nvPr/>
            </p:nvPicPr>
            <p:blipFill>
              <a:blip r:embed="rId9"/>
              <a:stretch>
                <a:fillRect/>
              </a:stretch>
            </p:blipFill>
            <p:spPr>
              <a:xfrm>
                <a:off x="1689167" y="1841509"/>
                <a:ext cx="298810" cy="261459"/>
              </a:xfrm>
              <a:prstGeom prst="rect">
                <a:avLst/>
              </a:prstGeom>
            </p:spPr>
          </p:pic>
          <p:pic>
            <p:nvPicPr>
              <p:cNvPr id="109" name="Picture 108">
                <a:extLst>
                  <a:ext uri="{FF2B5EF4-FFF2-40B4-BE49-F238E27FC236}">
                    <a16:creationId xmlns:a16="http://schemas.microsoft.com/office/drawing/2014/main" id="{6C80530F-DECA-4C07-A9ED-D646F14104BF}"/>
                  </a:ext>
                </a:extLst>
              </p:cNvPr>
              <p:cNvPicPr>
                <a:picLocks noChangeAspect="1"/>
              </p:cNvPicPr>
              <p:nvPr/>
            </p:nvPicPr>
            <p:blipFill>
              <a:blip r:embed="rId10"/>
              <a:stretch>
                <a:fillRect/>
              </a:stretch>
            </p:blipFill>
            <p:spPr>
              <a:xfrm>
                <a:off x="3357151" y="1894844"/>
                <a:ext cx="283870" cy="171816"/>
              </a:xfrm>
              <a:prstGeom prst="rect">
                <a:avLst/>
              </a:prstGeom>
            </p:spPr>
          </p:pic>
          <p:pic>
            <p:nvPicPr>
              <p:cNvPr id="110" name="Picture 109">
                <a:extLst>
                  <a:ext uri="{FF2B5EF4-FFF2-40B4-BE49-F238E27FC236}">
                    <a16:creationId xmlns:a16="http://schemas.microsoft.com/office/drawing/2014/main" id="{FF8EBD1A-9B6C-48A7-BFD0-94E21C7B469F}"/>
                  </a:ext>
                </a:extLst>
              </p:cNvPr>
              <p:cNvPicPr>
                <a:picLocks noChangeAspect="1"/>
              </p:cNvPicPr>
              <p:nvPr/>
            </p:nvPicPr>
            <p:blipFill>
              <a:blip r:embed="rId4"/>
              <a:stretch>
                <a:fillRect/>
              </a:stretch>
            </p:blipFill>
            <p:spPr>
              <a:xfrm>
                <a:off x="1318312" y="1919380"/>
                <a:ext cx="144735" cy="151315"/>
              </a:xfrm>
              <a:prstGeom prst="rect">
                <a:avLst/>
              </a:prstGeom>
            </p:spPr>
          </p:pic>
          <p:pic>
            <p:nvPicPr>
              <p:cNvPr id="111" name="Picture 110">
                <a:extLst>
                  <a:ext uri="{FF2B5EF4-FFF2-40B4-BE49-F238E27FC236}">
                    <a16:creationId xmlns:a16="http://schemas.microsoft.com/office/drawing/2014/main" id="{4BA584A7-A68A-4E10-83EF-E89C704A8FDF}"/>
                  </a:ext>
                </a:extLst>
              </p:cNvPr>
              <p:cNvPicPr>
                <a:picLocks noChangeAspect="1"/>
              </p:cNvPicPr>
              <p:nvPr/>
            </p:nvPicPr>
            <p:blipFill>
              <a:blip r:embed="rId4"/>
              <a:stretch>
                <a:fillRect/>
              </a:stretch>
            </p:blipFill>
            <p:spPr>
              <a:xfrm>
                <a:off x="2963526" y="1919380"/>
                <a:ext cx="144735" cy="151315"/>
              </a:xfrm>
              <a:prstGeom prst="rect">
                <a:avLst/>
              </a:prstGeom>
            </p:spPr>
          </p:pic>
          <p:pic>
            <p:nvPicPr>
              <p:cNvPr id="112" name="Picture 111">
                <a:extLst>
                  <a:ext uri="{FF2B5EF4-FFF2-40B4-BE49-F238E27FC236}">
                    <a16:creationId xmlns:a16="http://schemas.microsoft.com/office/drawing/2014/main" id="{39869EE8-5C13-43CA-91F4-D310291883E1}"/>
                  </a:ext>
                </a:extLst>
              </p:cNvPr>
              <p:cNvPicPr>
                <a:picLocks noChangeAspect="1"/>
              </p:cNvPicPr>
              <p:nvPr/>
            </p:nvPicPr>
            <p:blipFill>
              <a:blip r:embed="rId4"/>
              <a:stretch>
                <a:fillRect/>
              </a:stretch>
            </p:blipFill>
            <p:spPr>
              <a:xfrm>
                <a:off x="3857321" y="1919380"/>
                <a:ext cx="144735" cy="151315"/>
              </a:xfrm>
              <a:prstGeom prst="rect">
                <a:avLst/>
              </a:prstGeom>
            </p:spPr>
          </p:pic>
          <p:pic>
            <p:nvPicPr>
              <p:cNvPr id="113" name="Picture 112">
                <a:extLst>
                  <a:ext uri="{FF2B5EF4-FFF2-40B4-BE49-F238E27FC236}">
                    <a16:creationId xmlns:a16="http://schemas.microsoft.com/office/drawing/2014/main" id="{FD47B5EB-C41E-424D-B117-0E792D6F6433}"/>
                  </a:ext>
                </a:extLst>
              </p:cNvPr>
              <p:cNvPicPr>
                <a:picLocks noChangeAspect="1"/>
              </p:cNvPicPr>
              <p:nvPr/>
            </p:nvPicPr>
            <p:blipFill>
              <a:blip r:embed="rId4"/>
              <a:stretch>
                <a:fillRect/>
              </a:stretch>
            </p:blipFill>
            <p:spPr>
              <a:xfrm>
                <a:off x="2212106" y="1919380"/>
                <a:ext cx="144735" cy="151315"/>
              </a:xfrm>
              <a:prstGeom prst="rect">
                <a:avLst/>
              </a:prstGeom>
            </p:spPr>
          </p:pic>
        </p:grpSp>
      </p:grpSp>
      <p:sp>
        <p:nvSpPr>
          <p:cNvPr id="120" name="object 51">
            <a:extLst>
              <a:ext uri="{FF2B5EF4-FFF2-40B4-BE49-F238E27FC236}">
                <a16:creationId xmlns:a16="http://schemas.microsoft.com/office/drawing/2014/main" id="{850B9122-CE28-49EC-B333-09CEF88A7D2C}"/>
              </a:ext>
            </a:extLst>
          </p:cNvPr>
          <p:cNvSpPr/>
          <p:nvPr/>
        </p:nvSpPr>
        <p:spPr>
          <a:xfrm>
            <a:off x="4968899" y="4684564"/>
            <a:ext cx="1887361" cy="199754"/>
          </a:xfrm>
          <a:prstGeom prst="roundRect">
            <a:avLst/>
          </a:prstGeom>
          <a:solidFill>
            <a:srgbClr val="DBD9D7"/>
          </a:solidFill>
          <a:ln>
            <a:solidFill>
              <a:schemeClr val="tx1"/>
            </a:solidFill>
          </a:ln>
        </p:spPr>
        <p:txBody>
          <a:bodyPr wrap="square" lIns="0" tIns="0" rIns="0" bIns="0" rtlCol="0" anchor="ctr"/>
          <a:lstStyle/>
          <a:p>
            <a:pPr marL="7699" algn="ctr" defTabSz="914168">
              <a:defRPr/>
            </a:pPr>
            <a:r>
              <a:rPr lang="en-US" sz="900" spc="7" dirty="0">
                <a:solidFill>
                  <a:srgbClr val="333333"/>
                </a:solidFill>
                <a:latin typeface="Segoe Pro"/>
                <a:cs typeface="Segoe Pro"/>
              </a:rPr>
              <a:t>Proxy Server</a:t>
            </a:r>
            <a:endParaRPr lang="en-US" sz="900" dirty="0">
              <a:solidFill>
                <a:srgbClr val="2F2F2F"/>
              </a:solidFill>
              <a:latin typeface="Segoe Pro"/>
              <a:cs typeface="Segoe Pro"/>
            </a:endParaRPr>
          </a:p>
        </p:txBody>
      </p:sp>
      <p:sp>
        <p:nvSpPr>
          <p:cNvPr id="115" name="object 9">
            <a:extLst>
              <a:ext uri="{FF2B5EF4-FFF2-40B4-BE49-F238E27FC236}">
                <a16:creationId xmlns:a16="http://schemas.microsoft.com/office/drawing/2014/main" id="{3A503A23-A015-4267-839D-714013AAB359}"/>
              </a:ext>
            </a:extLst>
          </p:cNvPr>
          <p:cNvSpPr txBox="1"/>
          <p:nvPr/>
        </p:nvSpPr>
        <p:spPr>
          <a:xfrm rot="18869405">
            <a:off x="8452570" y="2058544"/>
            <a:ext cx="1123405" cy="338554"/>
          </a:xfrm>
          <a:prstGeom prst="rect">
            <a:avLst/>
          </a:prstGeom>
          <a:solidFill>
            <a:schemeClr val="bg1"/>
          </a:solidFill>
        </p:spPr>
        <p:txBody>
          <a:bodyPr vert="horz" wrap="square" lIns="0" tIns="0" rIns="0" bIns="0" rtlCol="0">
            <a:spAutoFit/>
          </a:bodyPr>
          <a:lstStyle/>
          <a:p>
            <a:pPr marL="0" marR="0" lvl="0" indent="0" algn="ctr" defTabSz="914168" rtl="0" eaLnBrk="1" fontAlgn="auto" latinLnBrk="0" hangingPunct="1">
              <a:lnSpc>
                <a:spcPct val="100000"/>
              </a:lnSpc>
              <a:spcBef>
                <a:spcPts val="735"/>
              </a:spcBef>
              <a:spcAft>
                <a:spcPts val="0"/>
              </a:spcAft>
              <a:buClrTx/>
              <a:buSzTx/>
              <a:buFontTx/>
              <a:buNone/>
              <a:tabLst/>
              <a:defRPr/>
            </a:pPr>
            <a:r>
              <a:rPr kumimoji="0" sz="11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Microsoft global</a:t>
            </a:r>
            <a:r>
              <a:rPr kumimoji="0" sz="1100" i="0" u="none" strike="noStrike" kern="1200" cap="none" spc="25" normalizeH="0" baseline="0" noProof="0" dirty="0">
                <a:ln>
                  <a:noFill/>
                </a:ln>
                <a:effectLst/>
                <a:uLnTx/>
                <a:uFillTx/>
                <a:latin typeface="Segoe UI" panose="020B0502040204020203" pitchFamily="34" charset="0"/>
                <a:cs typeface="Segoe UI" panose="020B0502040204020203" pitchFamily="34" charset="0"/>
              </a:rPr>
              <a:t> </a:t>
            </a:r>
            <a:r>
              <a:rPr kumimoji="0" sz="11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network</a:t>
            </a:r>
          </a:p>
        </p:txBody>
      </p:sp>
      <p:grpSp>
        <p:nvGrpSpPr>
          <p:cNvPr id="117" name="Group 116">
            <a:extLst>
              <a:ext uri="{FF2B5EF4-FFF2-40B4-BE49-F238E27FC236}">
                <a16:creationId xmlns:a16="http://schemas.microsoft.com/office/drawing/2014/main" id="{92231D03-5420-40D5-9011-053C09B65826}"/>
              </a:ext>
            </a:extLst>
          </p:cNvPr>
          <p:cNvGrpSpPr/>
          <p:nvPr/>
        </p:nvGrpSpPr>
        <p:grpSpPr>
          <a:xfrm>
            <a:off x="9285191" y="457200"/>
            <a:ext cx="2551096" cy="1533547"/>
            <a:chOff x="2079009" y="2970902"/>
            <a:chExt cx="2551096" cy="1533547"/>
          </a:xfrm>
        </p:grpSpPr>
        <p:sp>
          <p:nvSpPr>
            <p:cNvPr id="122" name="Freeform 42">
              <a:extLst>
                <a:ext uri="{FF2B5EF4-FFF2-40B4-BE49-F238E27FC236}">
                  <a16:creationId xmlns:a16="http://schemas.microsoft.com/office/drawing/2014/main" id="{1F17086B-8694-4878-8117-2A769B61ECFB}"/>
                </a:ext>
              </a:extLst>
            </p:cNvPr>
            <p:cNvSpPr>
              <a:spLocks/>
            </p:cNvSpPr>
            <p:nvPr/>
          </p:nvSpPr>
          <p:spPr bwMode="auto">
            <a:xfrm>
              <a:off x="2232640" y="2970902"/>
              <a:ext cx="2218230" cy="1327763"/>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E6E6E6"/>
            </a:solidFill>
            <a:ln w="19050">
              <a:solidFill>
                <a:schemeClr val="tx1"/>
              </a:solidFill>
              <a:round/>
              <a:headEnd/>
              <a:tailEnd/>
            </a:ln>
          </p:spPr>
          <p:txBody>
            <a:bodyPr vert="horz" wrap="square" lIns="89642" tIns="44821" rIns="89642" bIns="44821" numCol="1" anchor="t" anchorCtr="0" compatLnSpc="1">
              <a:prstTxWarp prst="textNoShape">
                <a:avLst/>
              </a:prstTxWarp>
            </a:bodyPr>
            <a:lstStyle/>
            <a:p>
              <a:pPr defTabSz="914367"/>
              <a:endParaRPr lang="en-US" sz="1765" dirty="0">
                <a:solidFill>
                  <a:srgbClr val="FFFFFF"/>
                </a:solidFill>
              </a:endParaRPr>
            </a:p>
          </p:txBody>
        </p:sp>
        <p:pic>
          <p:nvPicPr>
            <p:cNvPr id="123" name="Picture 122">
              <a:extLst>
                <a:ext uri="{FF2B5EF4-FFF2-40B4-BE49-F238E27FC236}">
                  <a16:creationId xmlns:a16="http://schemas.microsoft.com/office/drawing/2014/main" id="{CCFE77DF-E164-40F7-80E0-FE961DA664CC}"/>
                </a:ext>
              </a:extLst>
            </p:cNvPr>
            <p:cNvPicPr>
              <a:picLocks noChangeAspect="1"/>
            </p:cNvPicPr>
            <p:nvPr/>
          </p:nvPicPr>
          <p:blipFill>
            <a:blip r:embed="rId11"/>
            <a:stretch>
              <a:fillRect/>
            </a:stretch>
          </p:blipFill>
          <p:spPr>
            <a:xfrm>
              <a:off x="2079009" y="3701281"/>
              <a:ext cx="380983" cy="380983"/>
            </a:xfrm>
            <a:prstGeom prst="rect">
              <a:avLst/>
            </a:prstGeom>
          </p:spPr>
        </p:pic>
        <p:pic>
          <p:nvPicPr>
            <p:cNvPr id="124" name="Picture 123">
              <a:extLst>
                <a:ext uri="{FF2B5EF4-FFF2-40B4-BE49-F238E27FC236}">
                  <a16:creationId xmlns:a16="http://schemas.microsoft.com/office/drawing/2014/main" id="{17868A7E-182D-49AB-A795-28FE863689C4}"/>
                </a:ext>
              </a:extLst>
            </p:cNvPr>
            <p:cNvPicPr>
              <a:picLocks noChangeAspect="1"/>
            </p:cNvPicPr>
            <p:nvPr/>
          </p:nvPicPr>
          <p:blipFill>
            <a:blip r:embed="rId11"/>
            <a:stretch>
              <a:fillRect/>
            </a:stretch>
          </p:blipFill>
          <p:spPr>
            <a:xfrm>
              <a:off x="4249122" y="3701281"/>
              <a:ext cx="380983" cy="380983"/>
            </a:xfrm>
            <a:prstGeom prst="rect">
              <a:avLst/>
            </a:prstGeom>
          </p:spPr>
        </p:pic>
        <p:sp>
          <p:nvSpPr>
            <p:cNvPr id="125" name="object 9">
              <a:extLst>
                <a:ext uri="{FF2B5EF4-FFF2-40B4-BE49-F238E27FC236}">
                  <a16:creationId xmlns:a16="http://schemas.microsoft.com/office/drawing/2014/main" id="{A92E892D-D556-43FC-A439-2B089AA4AB9E}"/>
                </a:ext>
              </a:extLst>
            </p:cNvPr>
            <p:cNvSpPr txBox="1"/>
            <p:nvPr/>
          </p:nvSpPr>
          <p:spPr>
            <a:xfrm>
              <a:off x="2498280" y="4317795"/>
              <a:ext cx="1656904" cy="186654"/>
            </a:xfrm>
            <a:prstGeom prst="rect">
              <a:avLst/>
            </a:prstGeom>
          </p:spPr>
          <p:txBody>
            <a:bodyPr vert="horz" wrap="square" lIns="0" tIns="0" rIns="0" bIns="0" rtlCol="0">
              <a:spAutoFit/>
            </a:bodyPr>
            <a:lstStyle/>
            <a:p>
              <a:pPr marL="30029" marR="0" lvl="0" indent="0" algn="ctr" defTabSz="914168" rtl="0" eaLnBrk="1" fontAlgn="auto" latinLnBrk="0" hangingPunct="1">
                <a:lnSpc>
                  <a:spcPct val="100000"/>
                </a:lnSpc>
                <a:spcBef>
                  <a:spcPts val="722"/>
                </a:spcBef>
                <a:spcAft>
                  <a:spcPts val="0"/>
                </a:spcAft>
                <a:buClrTx/>
                <a:buSzTx/>
                <a:buFontTx/>
                <a:buNone/>
                <a:tabLst/>
                <a:defRPr/>
              </a:pPr>
              <a:r>
                <a:rPr kumimoji="0" sz="1213" b="0" i="0" u="none" strike="noStrike" kern="1200" cap="none" spc="3" normalizeH="0" baseline="0" noProof="0" dirty="0">
                  <a:ln>
                    <a:noFill/>
                  </a:ln>
                  <a:solidFill>
                    <a:srgbClr val="333333"/>
                  </a:solidFill>
                  <a:effectLst/>
                  <a:uLnTx/>
                  <a:uFillTx/>
                  <a:latin typeface="Segoe Pro"/>
                  <a:ea typeface="+mn-ea"/>
                  <a:cs typeface="Segoe Pro"/>
                </a:rPr>
                <a:t>Network </a:t>
              </a:r>
              <a:r>
                <a:rPr kumimoji="0" sz="1213" b="0" i="0" u="none" strike="noStrike" kern="1200" cap="none" spc="0" normalizeH="0" baseline="0" noProof="0" dirty="0">
                  <a:ln>
                    <a:noFill/>
                  </a:ln>
                  <a:solidFill>
                    <a:srgbClr val="333333"/>
                  </a:solidFill>
                  <a:effectLst/>
                  <a:uLnTx/>
                  <a:uFillTx/>
                  <a:latin typeface="Segoe Pro"/>
                  <a:ea typeface="+mn-ea"/>
                  <a:cs typeface="Segoe Pro"/>
                </a:rPr>
                <a:t>first</a:t>
              </a:r>
              <a:r>
                <a:rPr kumimoji="0" sz="1213" b="0" i="0" u="none" strike="noStrike" kern="1200" cap="none" spc="15" normalizeH="0" baseline="0" noProof="0" dirty="0">
                  <a:ln>
                    <a:noFill/>
                  </a:ln>
                  <a:solidFill>
                    <a:srgbClr val="333333"/>
                  </a:solidFill>
                  <a:effectLst/>
                  <a:uLnTx/>
                  <a:uFillTx/>
                  <a:latin typeface="Segoe Pro"/>
                  <a:ea typeface="+mn-ea"/>
                  <a:cs typeface="Segoe Pro"/>
                </a:rPr>
                <a:t> </a:t>
              </a:r>
              <a:r>
                <a:rPr kumimoji="0" sz="1213" b="0" i="0" u="none" strike="noStrike" kern="1200" cap="none" spc="3" normalizeH="0" baseline="0" noProof="0" dirty="0">
                  <a:ln>
                    <a:noFill/>
                  </a:ln>
                  <a:solidFill>
                    <a:srgbClr val="333333"/>
                  </a:solidFill>
                  <a:effectLst/>
                  <a:uLnTx/>
                  <a:uFillTx/>
                  <a:latin typeface="Segoe Pro"/>
                  <a:ea typeface="+mn-ea"/>
                  <a:cs typeface="Segoe Pro"/>
                </a:rPr>
                <a:t>mile</a:t>
              </a:r>
              <a:endParaRPr kumimoji="0" sz="1213"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126" name="Picture 125">
              <a:extLst>
                <a:ext uri="{FF2B5EF4-FFF2-40B4-BE49-F238E27FC236}">
                  <a16:creationId xmlns:a16="http://schemas.microsoft.com/office/drawing/2014/main" id="{B06F4010-655E-4E9C-A607-6B1FF22409A1}"/>
                </a:ext>
              </a:extLst>
            </p:cNvPr>
            <p:cNvPicPr>
              <a:picLocks noChangeAspect="1"/>
            </p:cNvPicPr>
            <p:nvPr/>
          </p:nvPicPr>
          <p:blipFill>
            <a:blip r:embed="rId4"/>
            <a:stretch>
              <a:fillRect/>
            </a:stretch>
          </p:blipFill>
          <p:spPr>
            <a:xfrm>
              <a:off x="2187330" y="3811134"/>
              <a:ext cx="164346" cy="171816"/>
            </a:xfrm>
            <a:prstGeom prst="rect">
              <a:avLst/>
            </a:prstGeom>
          </p:spPr>
        </p:pic>
        <p:pic>
          <p:nvPicPr>
            <p:cNvPr id="127" name="Picture 126">
              <a:extLst>
                <a:ext uri="{FF2B5EF4-FFF2-40B4-BE49-F238E27FC236}">
                  <a16:creationId xmlns:a16="http://schemas.microsoft.com/office/drawing/2014/main" id="{5F6C3909-3823-4026-8201-778A898CBF60}"/>
                </a:ext>
              </a:extLst>
            </p:cNvPr>
            <p:cNvPicPr>
              <a:picLocks noChangeAspect="1"/>
            </p:cNvPicPr>
            <p:nvPr/>
          </p:nvPicPr>
          <p:blipFill>
            <a:blip r:embed="rId4"/>
            <a:stretch>
              <a:fillRect/>
            </a:stretch>
          </p:blipFill>
          <p:spPr>
            <a:xfrm>
              <a:off x="4360080" y="3811134"/>
              <a:ext cx="164346" cy="171816"/>
            </a:xfrm>
            <a:prstGeom prst="rect">
              <a:avLst/>
            </a:prstGeom>
          </p:spPr>
        </p:pic>
      </p:grpSp>
      <p:grpSp>
        <p:nvGrpSpPr>
          <p:cNvPr id="129" name="Group 128">
            <a:extLst>
              <a:ext uri="{FF2B5EF4-FFF2-40B4-BE49-F238E27FC236}">
                <a16:creationId xmlns:a16="http://schemas.microsoft.com/office/drawing/2014/main" id="{E82EA371-EB51-46D3-B90C-992FEA3A1B91}"/>
              </a:ext>
            </a:extLst>
          </p:cNvPr>
          <p:cNvGrpSpPr/>
          <p:nvPr/>
        </p:nvGrpSpPr>
        <p:grpSpPr>
          <a:xfrm>
            <a:off x="9266904" y="463095"/>
            <a:ext cx="2551096" cy="1517297"/>
            <a:chOff x="7513943" y="2781368"/>
            <a:chExt cx="2551096" cy="1517297"/>
          </a:xfrm>
        </p:grpSpPr>
        <p:sp>
          <p:nvSpPr>
            <p:cNvPr id="130" name="Freeform 42">
              <a:extLst>
                <a:ext uri="{FF2B5EF4-FFF2-40B4-BE49-F238E27FC236}">
                  <a16:creationId xmlns:a16="http://schemas.microsoft.com/office/drawing/2014/main" id="{6917C31E-E097-4C2C-B3F0-CE542B9A2AFF}"/>
                </a:ext>
              </a:extLst>
            </p:cNvPr>
            <p:cNvSpPr>
              <a:spLocks/>
            </p:cNvSpPr>
            <p:nvPr/>
          </p:nvSpPr>
          <p:spPr bwMode="auto">
            <a:xfrm>
              <a:off x="7693178" y="2781368"/>
              <a:ext cx="2218230" cy="1327763"/>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E6E6E6"/>
            </a:solidFill>
            <a:ln w="19050">
              <a:solidFill>
                <a:schemeClr val="tx1"/>
              </a:solidFill>
              <a:round/>
              <a:headEnd/>
              <a:tailEnd/>
            </a:ln>
          </p:spPr>
          <p:txBody>
            <a:bodyPr vert="horz" wrap="square" lIns="89642" tIns="44821" rIns="89642" bIns="44821" numCol="1" anchor="t" anchorCtr="0" compatLnSpc="1">
              <a:prstTxWarp prst="textNoShape">
                <a:avLst/>
              </a:prstTxWarp>
            </a:bodyPr>
            <a:lstStyle/>
            <a:p>
              <a:pPr defTabSz="914367"/>
              <a:endParaRPr lang="en-US" sz="1765" dirty="0">
                <a:solidFill>
                  <a:srgbClr val="FFFFFF"/>
                </a:solidFill>
              </a:endParaRPr>
            </a:p>
          </p:txBody>
        </p:sp>
        <p:pic>
          <p:nvPicPr>
            <p:cNvPr id="131" name="Picture 130">
              <a:extLst>
                <a:ext uri="{FF2B5EF4-FFF2-40B4-BE49-F238E27FC236}">
                  <a16:creationId xmlns:a16="http://schemas.microsoft.com/office/drawing/2014/main" id="{B279FCC4-97C4-424A-994B-18B7071FED7A}"/>
                </a:ext>
              </a:extLst>
            </p:cNvPr>
            <p:cNvPicPr>
              <a:picLocks noChangeAspect="1"/>
            </p:cNvPicPr>
            <p:nvPr/>
          </p:nvPicPr>
          <p:blipFill>
            <a:blip r:embed="rId11"/>
            <a:stretch>
              <a:fillRect/>
            </a:stretch>
          </p:blipFill>
          <p:spPr>
            <a:xfrm>
              <a:off x="7513943" y="3495497"/>
              <a:ext cx="380983" cy="380983"/>
            </a:xfrm>
            <a:prstGeom prst="rect">
              <a:avLst/>
            </a:prstGeom>
          </p:spPr>
        </p:pic>
        <p:pic>
          <p:nvPicPr>
            <p:cNvPr id="132" name="Picture 131">
              <a:extLst>
                <a:ext uri="{FF2B5EF4-FFF2-40B4-BE49-F238E27FC236}">
                  <a16:creationId xmlns:a16="http://schemas.microsoft.com/office/drawing/2014/main" id="{14E1323A-3A50-4B8F-8FD1-69B5E3EEEB71}"/>
                </a:ext>
              </a:extLst>
            </p:cNvPr>
            <p:cNvPicPr>
              <a:picLocks noChangeAspect="1"/>
            </p:cNvPicPr>
            <p:nvPr/>
          </p:nvPicPr>
          <p:blipFill>
            <a:blip r:embed="rId11"/>
            <a:stretch>
              <a:fillRect/>
            </a:stretch>
          </p:blipFill>
          <p:spPr>
            <a:xfrm>
              <a:off x="9684056" y="3495497"/>
              <a:ext cx="380983" cy="380983"/>
            </a:xfrm>
            <a:prstGeom prst="rect">
              <a:avLst/>
            </a:prstGeom>
          </p:spPr>
        </p:pic>
        <p:sp>
          <p:nvSpPr>
            <p:cNvPr id="133" name="object 9">
              <a:extLst>
                <a:ext uri="{FF2B5EF4-FFF2-40B4-BE49-F238E27FC236}">
                  <a16:creationId xmlns:a16="http://schemas.microsoft.com/office/drawing/2014/main" id="{351F156F-E979-4581-B48C-7BC629D040DB}"/>
                </a:ext>
              </a:extLst>
            </p:cNvPr>
            <p:cNvSpPr txBox="1"/>
            <p:nvPr/>
          </p:nvSpPr>
          <p:spPr>
            <a:xfrm>
              <a:off x="7933214" y="4112011"/>
              <a:ext cx="1656904" cy="186654"/>
            </a:xfrm>
            <a:prstGeom prst="rect">
              <a:avLst/>
            </a:prstGeom>
          </p:spPr>
          <p:txBody>
            <a:bodyPr vert="horz" wrap="square" lIns="0" tIns="0" rIns="0" bIns="0" rtlCol="0">
              <a:spAutoFit/>
            </a:bodyPr>
            <a:lstStyle/>
            <a:p>
              <a:pPr marL="30029" marR="0" lvl="0" indent="0" algn="ctr" defTabSz="914168" rtl="0" eaLnBrk="1" fontAlgn="auto" latinLnBrk="0" hangingPunct="1">
                <a:lnSpc>
                  <a:spcPct val="100000"/>
                </a:lnSpc>
                <a:spcBef>
                  <a:spcPts val="722"/>
                </a:spcBef>
                <a:spcAft>
                  <a:spcPts val="0"/>
                </a:spcAft>
                <a:buClrTx/>
                <a:buSzTx/>
                <a:buFontTx/>
                <a:buNone/>
                <a:tabLst/>
                <a:defRPr/>
              </a:pPr>
              <a:r>
                <a:rPr kumimoji="0" sz="1213" b="0" i="0" u="none" strike="noStrike" kern="1200" cap="none" spc="3" normalizeH="0" baseline="0" noProof="0" dirty="0">
                  <a:ln>
                    <a:noFill/>
                  </a:ln>
                  <a:solidFill>
                    <a:srgbClr val="333333"/>
                  </a:solidFill>
                  <a:effectLst/>
                  <a:uLnTx/>
                  <a:uFillTx/>
                  <a:latin typeface="Segoe Pro"/>
                  <a:ea typeface="+mn-ea"/>
                  <a:cs typeface="Segoe Pro"/>
                </a:rPr>
                <a:t>Network </a:t>
              </a:r>
              <a:r>
                <a:rPr kumimoji="0" sz="1213" b="0" i="0" u="none" strike="noStrike" kern="1200" cap="none" spc="0" normalizeH="0" baseline="0" noProof="0" dirty="0">
                  <a:ln>
                    <a:noFill/>
                  </a:ln>
                  <a:solidFill>
                    <a:srgbClr val="333333"/>
                  </a:solidFill>
                  <a:effectLst/>
                  <a:uLnTx/>
                  <a:uFillTx/>
                  <a:latin typeface="Segoe Pro"/>
                  <a:ea typeface="+mn-ea"/>
                  <a:cs typeface="Segoe Pro"/>
                </a:rPr>
                <a:t>first</a:t>
              </a:r>
              <a:r>
                <a:rPr kumimoji="0" sz="1213" b="0" i="0" u="none" strike="noStrike" kern="1200" cap="none" spc="15" normalizeH="0" baseline="0" noProof="0" dirty="0">
                  <a:ln>
                    <a:noFill/>
                  </a:ln>
                  <a:solidFill>
                    <a:srgbClr val="333333"/>
                  </a:solidFill>
                  <a:effectLst/>
                  <a:uLnTx/>
                  <a:uFillTx/>
                  <a:latin typeface="Segoe Pro"/>
                  <a:ea typeface="+mn-ea"/>
                  <a:cs typeface="Segoe Pro"/>
                </a:rPr>
                <a:t> </a:t>
              </a:r>
              <a:r>
                <a:rPr kumimoji="0" sz="1213" b="0" i="0" u="none" strike="noStrike" kern="1200" cap="none" spc="3" normalizeH="0" baseline="0" noProof="0" dirty="0">
                  <a:ln>
                    <a:noFill/>
                  </a:ln>
                  <a:solidFill>
                    <a:srgbClr val="333333"/>
                  </a:solidFill>
                  <a:effectLst/>
                  <a:uLnTx/>
                  <a:uFillTx/>
                  <a:latin typeface="Segoe Pro"/>
                  <a:ea typeface="+mn-ea"/>
                  <a:cs typeface="Segoe Pro"/>
                </a:rPr>
                <a:t>mile</a:t>
              </a:r>
              <a:endParaRPr kumimoji="0" sz="1213"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134" name="Picture 133">
              <a:extLst>
                <a:ext uri="{FF2B5EF4-FFF2-40B4-BE49-F238E27FC236}">
                  <a16:creationId xmlns:a16="http://schemas.microsoft.com/office/drawing/2014/main" id="{1BEFC7F0-7CE6-4FBC-A6F9-C34C74BAEF7C}"/>
                </a:ext>
              </a:extLst>
            </p:cNvPr>
            <p:cNvPicPr>
              <a:picLocks noChangeAspect="1"/>
            </p:cNvPicPr>
            <p:nvPr/>
          </p:nvPicPr>
          <p:blipFill>
            <a:blip r:embed="rId4"/>
            <a:stretch>
              <a:fillRect/>
            </a:stretch>
          </p:blipFill>
          <p:spPr>
            <a:xfrm>
              <a:off x="7622264" y="3605350"/>
              <a:ext cx="164346" cy="171816"/>
            </a:xfrm>
            <a:prstGeom prst="rect">
              <a:avLst/>
            </a:prstGeom>
          </p:spPr>
        </p:pic>
        <p:pic>
          <p:nvPicPr>
            <p:cNvPr id="135" name="Picture 134">
              <a:extLst>
                <a:ext uri="{FF2B5EF4-FFF2-40B4-BE49-F238E27FC236}">
                  <a16:creationId xmlns:a16="http://schemas.microsoft.com/office/drawing/2014/main" id="{DD89A215-3817-47E5-BF2D-B964E9E700DD}"/>
                </a:ext>
              </a:extLst>
            </p:cNvPr>
            <p:cNvPicPr>
              <a:picLocks noChangeAspect="1"/>
            </p:cNvPicPr>
            <p:nvPr/>
          </p:nvPicPr>
          <p:blipFill>
            <a:blip r:embed="rId4"/>
            <a:stretch>
              <a:fillRect/>
            </a:stretch>
          </p:blipFill>
          <p:spPr>
            <a:xfrm>
              <a:off x="9795014" y="3605350"/>
              <a:ext cx="164346" cy="171816"/>
            </a:xfrm>
            <a:prstGeom prst="rect">
              <a:avLst/>
            </a:prstGeom>
          </p:spPr>
        </p:pic>
        <p:pic>
          <p:nvPicPr>
            <p:cNvPr id="136" name="Picture 135">
              <a:extLst>
                <a:ext uri="{FF2B5EF4-FFF2-40B4-BE49-F238E27FC236}">
                  <a16:creationId xmlns:a16="http://schemas.microsoft.com/office/drawing/2014/main" id="{12439EE2-9BCE-4E30-9E04-FDDEBA9A8032}"/>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8274736" y="3413400"/>
              <a:ext cx="1151001" cy="396862"/>
            </a:xfrm>
            <a:prstGeom prst="rect">
              <a:avLst/>
            </a:prstGeom>
            <a:solidFill>
              <a:srgbClr val="E6E6E6"/>
            </a:solidFill>
          </p:spPr>
        </p:pic>
      </p:grpSp>
      <p:grpSp>
        <p:nvGrpSpPr>
          <p:cNvPr id="138" name="Group 137">
            <a:extLst>
              <a:ext uri="{FF2B5EF4-FFF2-40B4-BE49-F238E27FC236}">
                <a16:creationId xmlns:a16="http://schemas.microsoft.com/office/drawing/2014/main" id="{D8E08595-AC0C-4ED5-A1A9-19CA6F87238C}"/>
              </a:ext>
            </a:extLst>
          </p:cNvPr>
          <p:cNvGrpSpPr/>
          <p:nvPr/>
        </p:nvGrpSpPr>
        <p:grpSpPr>
          <a:xfrm>
            <a:off x="9272242" y="461663"/>
            <a:ext cx="2551096" cy="1514417"/>
            <a:chOff x="4630105" y="1571504"/>
            <a:chExt cx="2551096" cy="1514417"/>
          </a:xfrm>
        </p:grpSpPr>
        <p:sp>
          <p:nvSpPr>
            <p:cNvPr id="139" name="Freeform 42">
              <a:extLst>
                <a:ext uri="{FF2B5EF4-FFF2-40B4-BE49-F238E27FC236}">
                  <a16:creationId xmlns:a16="http://schemas.microsoft.com/office/drawing/2014/main" id="{7650E280-7E86-4F58-A21E-8DB8D3426218}"/>
                </a:ext>
              </a:extLst>
            </p:cNvPr>
            <p:cNvSpPr>
              <a:spLocks/>
            </p:cNvSpPr>
            <p:nvPr/>
          </p:nvSpPr>
          <p:spPr bwMode="auto">
            <a:xfrm>
              <a:off x="4796538" y="1571504"/>
              <a:ext cx="2218230" cy="1327763"/>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E6E6E6"/>
            </a:solidFill>
            <a:ln w="19050">
              <a:solidFill>
                <a:schemeClr val="tx1"/>
              </a:solidFill>
              <a:round/>
              <a:headEnd/>
              <a:tailEnd/>
            </a:ln>
          </p:spPr>
          <p:txBody>
            <a:bodyPr vert="horz" wrap="square" lIns="89642" tIns="44821" rIns="89642" bIns="44821" numCol="1" anchor="t" anchorCtr="0" compatLnSpc="1">
              <a:prstTxWarp prst="textNoShape">
                <a:avLst/>
              </a:prstTxWarp>
            </a:bodyPr>
            <a:lstStyle/>
            <a:p>
              <a:pPr defTabSz="914367"/>
              <a:endParaRPr lang="en-US" sz="1765" dirty="0">
                <a:solidFill>
                  <a:srgbClr val="FFFFFF"/>
                </a:solidFill>
              </a:endParaRPr>
            </a:p>
          </p:txBody>
        </p:sp>
        <p:pic>
          <p:nvPicPr>
            <p:cNvPr id="140" name="Picture 139">
              <a:extLst>
                <a:ext uri="{FF2B5EF4-FFF2-40B4-BE49-F238E27FC236}">
                  <a16:creationId xmlns:a16="http://schemas.microsoft.com/office/drawing/2014/main" id="{84F4793C-71B7-450E-BB22-1C773C7BA745}"/>
                </a:ext>
              </a:extLst>
            </p:cNvPr>
            <p:cNvPicPr>
              <a:picLocks noChangeAspect="1"/>
            </p:cNvPicPr>
            <p:nvPr/>
          </p:nvPicPr>
          <p:blipFill>
            <a:blip r:embed="rId11"/>
            <a:stretch>
              <a:fillRect/>
            </a:stretch>
          </p:blipFill>
          <p:spPr>
            <a:xfrm>
              <a:off x="4630105" y="2282753"/>
              <a:ext cx="380983" cy="380983"/>
            </a:xfrm>
            <a:prstGeom prst="rect">
              <a:avLst/>
            </a:prstGeom>
          </p:spPr>
        </p:pic>
        <p:pic>
          <p:nvPicPr>
            <p:cNvPr id="141" name="Picture 140">
              <a:extLst>
                <a:ext uri="{FF2B5EF4-FFF2-40B4-BE49-F238E27FC236}">
                  <a16:creationId xmlns:a16="http://schemas.microsoft.com/office/drawing/2014/main" id="{69850574-AD75-4AE8-8F09-E3C3262E8208}"/>
                </a:ext>
              </a:extLst>
            </p:cNvPr>
            <p:cNvPicPr>
              <a:picLocks noChangeAspect="1"/>
            </p:cNvPicPr>
            <p:nvPr/>
          </p:nvPicPr>
          <p:blipFill>
            <a:blip r:embed="rId11"/>
            <a:stretch>
              <a:fillRect/>
            </a:stretch>
          </p:blipFill>
          <p:spPr>
            <a:xfrm>
              <a:off x="6800218" y="2282753"/>
              <a:ext cx="380983" cy="380983"/>
            </a:xfrm>
            <a:prstGeom prst="rect">
              <a:avLst/>
            </a:prstGeom>
          </p:spPr>
        </p:pic>
        <p:sp>
          <p:nvSpPr>
            <p:cNvPr id="142" name="object 9">
              <a:extLst>
                <a:ext uri="{FF2B5EF4-FFF2-40B4-BE49-F238E27FC236}">
                  <a16:creationId xmlns:a16="http://schemas.microsoft.com/office/drawing/2014/main" id="{151B4FE0-146A-494A-AD72-D8DC45B982CC}"/>
                </a:ext>
              </a:extLst>
            </p:cNvPr>
            <p:cNvSpPr txBox="1"/>
            <p:nvPr/>
          </p:nvSpPr>
          <p:spPr>
            <a:xfrm>
              <a:off x="5049376" y="2899267"/>
              <a:ext cx="1656904" cy="186654"/>
            </a:xfrm>
            <a:prstGeom prst="rect">
              <a:avLst/>
            </a:prstGeom>
          </p:spPr>
          <p:txBody>
            <a:bodyPr vert="horz" wrap="square" lIns="0" tIns="0" rIns="0" bIns="0" rtlCol="0">
              <a:spAutoFit/>
            </a:bodyPr>
            <a:lstStyle/>
            <a:p>
              <a:pPr marL="30029" marR="0" lvl="0" indent="0" algn="ctr" defTabSz="914168" rtl="0" eaLnBrk="1" fontAlgn="auto" latinLnBrk="0" hangingPunct="1">
                <a:lnSpc>
                  <a:spcPct val="100000"/>
                </a:lnSpc>
                <a:spcBef>
                  <a:spcPts val="722"/>
                </a:spcBef>
                <a:spcAft>
                  <a:spcPts val="0"/>
                </a:spcAft>
                <a:buClrTx/>
                <a:buSzTx/>
                <a:buFontTx/>
                <a:buNone/>
                <a:tabLst/>
                <a:defRPr/>
              </a:pPr>
              <a:r>
                <a:rPr kumimoji="0" sz="1213" b="0" i="0" u="none" strike="noStrike" kern="1200" cap="none" spc="3" normalizeH="0" baseline="0" noProof="0" dirty="0">
                  <a:ln>
                    <a:noFill/>
                  </a:ln>
                  <a:solidFill>
                    <a:srgbClr val="333333"/>
                  </a:solidFill>
                  <a:effectLst/>
                  <a:uLnTx/>
                  <a:uFillTx/>
                  <a:latin typeface="Segoe Pro"/>
                  <a:ea typeface="+mn-ea"/>
                  <a:cs typeface="Segoe Pro"/>
                </a:rPr>
                <a:t>Network </a:t>
              </a:r>
              <a:r>
                <a:rPr kumimoji="0" sz="1213" b="0" i="0" u="none" strike="noStrike" kern="1200" cap="none" spc="0" normalizeH="0" baseline="0" noProof="0" dirty="0">
                  <a:ln>
                    <a:noFill/>
                  </a:ln>
                  <a:solidFill>
                    <a:srgbClr val="333333"/>
                  </a:solidFill>
                  <a:effectLst/>
                  <a:uLnTx/>
                  <a:uFillTx/>
                  <a:latin typeface="Segoe Pro"/>
                  <a:ea typeface="+mn-ea"/>
                  <a:cs typeface="Segoe Pro"/>
                </a:rPr>
                <a:t>first</a:t>
              </a:r>
              <a:r>
                <a:rPr kumimoji="0" sz="1213" b="0" i="0" u="none" strike="noStrike" kern="1200" cap="none" spc="15" normalizeH="0" baseline="0" noProof="0" dirty="0">
                  <a:ln>
                    <a:noFill/>
                  </a:ln>
                  <a:solidFill>
                    <a:srgbClr val="333333"/>
                  </a:solidFill>
                  <a:effectLst/>
                  <a:uLnTx/>
                  <a:uFillTx/>
                  <a:latin typeface="Segoe Pro"/>
                  <a:ea typeface="+mn-ea"/>
                  <a:cs typeface="Segoe Pro"/>
                </a:rPr>
                <a:t> </a:t>
              </a:r>
              <a:r>
                <a:rPr kumimoji="0" sz="1213" b="0" i="0" u="none" strike="noStrike" kern="1200" cap="none" spc="3" normalizeH="0" baseline="0" noProof="0" dirty="0">
                  <a:ln>
                    <a:noFill/>
                  </a:ln>
                  <a:solidFill>
                    <a:srgbClr val="333333"/>
                  </a:solidFill>
                  <a:effectLst/>
                  <a:uLnTx/>
                  <a:uFillTx/>
                  <a:latin typeface="Segoe Pro"/>
                  <a:ea typeface="+mn-ea"/>
                  <a:cs typeface="Segoe Pro"/>
                </a:rPr>
                <a:t>mile</a:t>
              </a:r>
              <a:endParaRPr kumimoji="0" sz="1213"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143" name="Picture 142">
              <a:extLst>
                <a:ext uri="{FF2B5EF4-FFF2-40B4-BE49-F238E27FC236}">
                  <a16:creationId xmlns:a16="http://schemas.microsoft.com/office/drawing/2014/main" id="{B475DFD5-F0A4-4875-8E49-ABBB8DA4040E}"/>
                </a:ext>
              </a:extLst>
            </p:cNvPr>
            <p:cNvPicPr>
              <a:picLocks noChangeAspect="1"/>
            </p:cNvPicPr>
            <p:nvPr/>
          </p:nvPicPr>
          <p:blipFill>
            <a:blip r:embed="rId4"/>
            <a:stretch>
              <a:fillRect/>
            </a:stretch>
          </p:blipFill>
          <p:spPr>
            <a:xfrm>
              <a:off x="4738426" y="2392606"/>
              <a:ext cx="164346" cy="171816"/>
            </a:xfrm>
            <a:prstGeom prst="rect">
              <a:avLst/>
            </a:prstGeom>
          </p:spPr>
        </p:pic>
        <p:pic>
          <p:nvPicPr>
            <p:cNvPr id="144" name="Picture 143">
              <a:extLst>
                <a:ext uri="{FF2B5EF4-FFF2-40B4-BE49-F238E27FC236}">
                  <a16:creationId xmlns:a16="http://schemas.microsoft.com/office/drawing/2014/main" id="{43B46343-864B-4E4F-8879-3082EF910A24}"/>
                </a:ext>
              </a:extLst>
            </p:cNvPr>
            <p:cNvPicPr>
              <a:picLocks noChangeAspect="1"/>
            </p:cNvPicPr>
            <p:nvPr/>
          </p:nvPicPr>
          <p:blipFill>
            <a:blip r:embed="rId4"/>
            <a:stretch>
              <a:fillRect/>
            </a:stretch>
          </p:blipFill>
          <p:spPr>
            <a:xfrm>
              <a:off x="6911176" y="2392606"/>
              <a:ext cx="164346" cy="171816"/>
            </a:xfrm>
            <a:prstGeom prst="rect">
              <a:avLst/>
            </a:prstGeom>
          </p:spPr>
        </p:pic>
        <p:pic>
          <p:nvPicPr>
            <p:cNvPr id="145" name="Picture 144">
              <a:extLst>
                <a:ext uri="{FF2B5EF4-FFF2-40B4-BE49-F238E27FC236}">
                  <a16:creationId xmlns:a16="http://schemas.microsoft.com/office/drawing/2014/main" id="{29B15584-A57C-4BFA-A138-D5D644C42CF3}"/>
                </a:ext>
              </a:extLst>
            </p:cNvPr>
            <p:cNvPicPr>
              <a:picLocks noChangeAspect="1"/>
            </p:cNvPicPr>
            <p:nvPr/>
          </p:nvPicPr>
          <p:blipFill>
            <a:blip r:embed="rId13">
              <a:duotone>
                <a:prstClr val="black"/>
                <a:schemeClr val="accent6">
                  <a:lumMod val="90000"/>
                  <a:tint val="45000"/>
                  <a:satMod val="400000"/>
                </a:schemeClr>
              </a:duotone>
            </a:blip>
            <a:stretch>
              <a:fillRect/>
            </a:stretch>
          </p:blipFill>
          <p:spPr>
            <a:xfrm>
              <a:off x="5600892" y="1956865"/>
              <a:ext cx="609522" cy="635459"/>
            </a:xfrm>
            <a:prstGeom prst="rect">
              <a:avLst/>
            </a:prstGeom>
            <a:solidFill>
              <a:schemeClr val="bg2"/>
            </a:solidFill>
          </p:spPr>
        </p:pic>
        <p:sp>
          <p:nvSpPr>
            <p:cNvPr id="146" name="object 20">
              <a:extLst>
                <a:ext uri="{FF2B5EF4-FFF2-40B4-BE49-F238E27FC236}">
                  <a16:creationId xmlns:a16="http://schemas.microsoft.com/office/drawing/2014/main" id="{974CD7CA-9A70-4ABE-9BA1-4CA1F8AB93B0}"/>
                </a:ext>
              </a:extLst>
            </p:cNvPr>
            <p:cNvSpPr txBox="1"/>
            <p:nvPr/>
          </p:nvSpPr>
          <p:spPr>
            <a:xfrm>
              <a:off x="5452015" y="2592324"/>
              <a:ext cx="907793" cy="240940"/>
            </a:xfrm>
            <a:prstGeom prst="rect">
              <a:avLst/>
            </a:prstGeom>
          </p:spPr>
          <p:txBody>
            <a:bodyPr vert="horz" wrap="square" lIns="0" tIns="10010" rIns="0" bIns="0" rtlCol="0">
              <a:spAutoFit/>
            </a:bodyPr>
            <a:lstStyle/>
            <a:p>
              <a:pPr marL="7699" algn="ctr" defTabSz="914192">
                <a:lnSpc>
                  <a:spcPts val="882"/>
                </a:lnSpc>
                <a:spcBef>
                  <a:spcPts val="78"/>
                </a:spcBef>
              </a:pPr>
              <a:r>
                <a:rPr lang="en-US" sz="940" spc="6" dirty="0">
                  <a:solidFill>
                    <a:srgbClr val="333333"/>
                  </a:solidFill>
                  <a:latin typeface="Segoe Pro"/>
                  <a:cs typeface="Segoe Pro"/>
                </a:rPr>
                <a:t>Windows/Office Updates</a:t>
              </a:r>
              <a:endParaRPr sz="940" dirty="0">
                <a:solidFill>
                  <a:srgbClr val="2F2F2F"/>
                </a:solidFill>
                <a:latin typeface="Segoe Pro"/>
                <a:cs typeface="Segoe Pro"/>
              </a:endParaRPr>
            </a:p>
          </p:txBody>
        </p:sp>
      </p:grpSp>
      <p:grpSp>
        <p:nvGrpSpPr>
          <p:cNvPr id="147" name="Group 146">
            <a:extLst>
              <a:ext uri="{FF2B5EF4-FFF2-40B4-BE49-F238E27FC236}">
                <a16:creationId xmlns:a16="http://schemas.microsoft.com/office/drawing/2014/main" id="{DD9E30D7-52CD-467A-916B-F9F15C12B5A2}"/>
              </a:ext>
            </a:extLst>
          </p:cNvPr>
          <p:cNvGrpSpPr/>
          <p:nvPr/>
        </p:nvGrpSpPr>
        <p:grpSpPr>
          <a:xfrm>
            <a:off x="9298465" y="456071"/>
            <a:ext cx="2551096" cy="1545960"/>
            <a:chOff x="4902772" y="4329459"/>
            <a:chExt cx="2551096" cy="1545960"/>
          </a:xfrm>
        </p:grpSpPr>
        <p:sp>
          <p:nvSpPr>
            <p:cNvPr id="148" name="Freeform 42">
              <a:extLst>
                <a:ext uri="{FF2B5EF4-FFF2-40B4-BE49-F238E27FC236}">
                  <a16:creationId xmlns:a16="http://schemas.microsoft.com/office/drawing/2014/main" id="{1B4B787B-497F-4143-9D4E-2BF7D5141723}"/>
                </a:ext>
              </a:extLst>
            </p:cNvPr>
            <p:cNvSpPr>
              <a:spLocks/>
            </p:cNvSpPr>
            <p:nvPr/>
          </p:nvSpPr>
          <p:spPr bwMode="auto">
            <a:xfrm>
              <a:off x="5049376" y="4329459"/>
              <a:ext cx="2218230" cy="1327763"/>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E6E6E6"/>
            </a:solidFill>
            <a:ln w="19050">
              <a:solidFill>
                <a:schemeClr val="tx1"/>
              </a:solidFill>
              <a:round/>
              <a:headEnd/>
              <a:tailEnd/>
            </a:ln>
          </p:spPr>
          <p:txBody>
            <a:bodyPr vert="horz" wrap="square" lIns="89642" tIns="44821" rIns="89642" bIns="44821" numCol="1" anchor="t" anchorCtr="0" compatLnSpc="1">
              <a:prstTxWarp prst="textNoShape">
                <a:avLst/>
              </a:prstTxWarp>
            </a:bodyPr>
            <a:lstStyle/>
            <a:p>
              <a:pPr defTabSz="914367"/>
              <a:endParaRPr lang="en-US" sz="1765" dirty="0">
                <a:solidFill>
                  <a:srgbClr val="FFFFFF"/>
                </a:solidFill>
              </a:endParaRPr>
            </a:p>
          </p:txBody>
        </p:sp>
        <p:pic>
          <p:nvPicPr>
            <p:cNvPr id="149" name="Picture 148">
              <a:extLst>
                <a:ext uri="{FF2B5EF4-FFF2-40B4-BE49-F238E27FC236}">
                  <a16:creationId xmlns:a16="http://schemas.microsoft.com/office/drawing/2014/main" id="{16FE2DD2-08B5-433B-B1B3-70256D7D42BF}"/>
                </a:ext>
              </a:extLst>
            </p:cNvPr>
            <p:cNvPicPr>
              <a:picLocks noChangeAspect="1"/>
            </p:cNvPicPr>
            <p:nvPr/>
          </p:nvPicPr>
          <p:blipFill>
            <a:blip r:embed="rId11"/>
            <a:stretch>
              <a:fillRect/>
            </a:stretch>
          </p:blipFill>
          <p:spPr>
            <a:xfrm>
              <a:off x="4902772" y="5092337"/>
              <a:ext cx="380983" cy="380983"/>
            </a:xfrm>
            <a:prstGeom prst="rect">
              <a:avLst/>
            </a:prstGeom>
          </p:spPr>
        </p:pic>
        <p:pic>
          <p:nvPicPr>
            <p:cNvPr id="150" name="Picture 149">
              <a:extLst>
                <a:ext uri="{FF2B5EF4-FFF2-40B4-BE49-F238E27FC236}">
                  <a16:creationId xmlns:a16="http://schemas.microsoft.com/office/drawing/2014/main" id="{0B1B34B5-5EB9-494A-A818-298F26A505C5}"/>
                </a:ext>
              </a:extLst>
            </p:cNvPr>
            <p:cNvPicPr>
              <a:picLocks noChangeAspect="1"/>
            </p:cNvPicPr>
            <p:nvPr/>
          </p:nvPicPr>
          <p:blipFill>
            <a:blip r:embed="rId11"/>
            <a:stretch>
              <a:fillRect/>
            </a:stretch>
          </p:blipFill>
          <p:spPr>
            <a:xfrm>
              <a:off x="7072885" y="5092337"/>
              <a:ext cx="380983" cy="380983"/>
            </a:xfrm>
            <a:prstGeom prst="rect">
              <a:avLst/>
            </a:prstGeom>
          </p:spPr>
        </p:pic>
        <p:sp>
          <p:nvSpPr>
            <p:cNvPr id="151" name="object 9">
              <a:extLst>
                <a:ext uri="{FF2B5EF4-FFF2-40B4-BE49-F238E27FC236}">
                  <a16:creationId xmlns:a16="http://schemas.microsoft.com/office/drawing/2014/main" id="{987C35CB-59F4-4E41-A9E0-DF505A0FAE59}"/>
                </a:ext>
              </a:extLst>
            </p:cNvPr>
            <p:cNvSpPr txBox="1"/>
            <p:nvPr/>
          </p:nvSpPr>
          <p:spPr>
            <a:xfrm>
              <a:off x="5330039" y="5688765"/>
              <a:ext cx="1656904" cy="186654"/>
            </a:xfrm>
            <a:prstGeom prst="rect">
              <a:avLst/>
            </a:prstGeom>
          </p:spPr>
          <p:txBody>
            <a:bodyPr vert="horz" wrap="square" lIns="0" tIns="0" rIns="0" bIns="0" rtlCol="0">
              <a:spAutoFit/>
            </a:bodyPr>
            <a:lstStyle/>
            <a:p>
              <a:pPr marL="30029" marR="0" lvl="0" indent="0" algn="ctr" defTabSz="914168" rtl="0" eaLnBrk="1" fontAlgn="auto" latinLnBrk="0" hangingPunct="1">
                <a:lnSpc>
                  <a:spcPct val="100000"/>
                </a:lnSpc>
                <a:spcBef>
                  <a:spcPts val="722"/>
                </a:spcBef>
                <a:spcAft>
                  <a:spcPts val="0"/>
                </a:spcAft>
                <a:buClrTx/>
                <a:buSzTx/>
                <a:buFontTx/>
                <a:buNone/>
                <a:tabLst/>
                <a:defRPr/>
              </a:pPr>
              <a:r>
                <a:rPr kumimoji="0" sz="1213" b="0" i="0" u="none" strike="noStrike" kern="1200" cap="none" spc="3" normalizeH="0" baseline="0" noProof="0" dirty="0">
                  <a:ln>
                    <a:noFill/>
                  </a:ln>
                  <a:solidFill>
                    <a:srgbClr val="333333"/>
                  </a:solidFill>
                  <a:effectLst/>
                  <a:uLnTx/>
                  <a:uFillTx/>
                  <a:latin typeface="Segoe Pro"/>
                  <a:ea typeface="+mn-ea"/>
                  <a:cs typeface="Segoe Pro"/>
                </a:rPr>
                <a:t>Network </a:t>
              </a:r>
              <a:r>
                <a:rPr kumimoji="0" sz="1213" b="0" i="0" u="none" strike="noStrike" kern="1200" cap="none" spc="0" normalizeH="0" baseline="0" noProof="0" dirty="0">
                  <a:ln>
                    <a:noFill/>
                  </a:ln>
                  <a:solidFill>
                    <a:srgbClr val="333333"/>
                  </a:solidFill>
                  <a:effectLst/>
                  <a:uLnTx/>
                  <a:uFillTx/>
                  <a:latin typeface="Segoe Pro"/>
                  <a:ea typeface="+mn-ea"/>
                  <a:cs typeface="Segoe Pro"/>
                </a:rPr>
                <a:t>first</a:t>
              </a:r>
              <a:r>
                <a:rPr kumimoji="0" sz="1213" b="0" i="0" u="none" strike="noStrike" kern="1200" cap="none" spc="15" normalizeH="0" baseline="0" noProof="0" dirty="0">
                  <a:ln>
                    <a:noFill/>
                  </a:ln>
                  <a:solidFill>
                    <a:srgbClr val="333333"/>
                  </a:solidFill>
                  <a:effectLst/>
                  <a:uLnTx/>
                  <a:uFillTx/>
                  <a:latin typeface="Segoe Pro"/>
                  <a:ea typeface="+mn-ea"/>
                  <a:cs typeface="Segoe Pro"/>
                </a:rPr>
                <a:t> </a:t>
              </a:r>
              <a:r>
                <a:rPr kumimoji="0" sz="1213" b="0" i="0" u="none" strike="noStrike" kern="1200" cap="none" spc="3" normalizeH="0" baseline="0" noProof="0" dirty="0">
                  <a:ln>
                    <a:noFill/>
                  </a:ln>
                  <a:solidFill>
                    <a:srgbClr val="333333"/>
                  </a:solidFill>
                  <a:effectLst/>
                  <a:uLnTx/>
                  <a:uFillTx/>
                  <a:latin typeface="Segoe Pro"/>
                  <a:ea typeface="+mn-ea"/>
                  <a:cs typeface="Segoe Pro"/>
                </a:rPr>
                <a:t>mile</a:t>
              </a:r>
              <a:endParaRPr kumimoji="0" sz="1213"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152" name="Picture 151">
              <a:extLst>
                <a:ext uri="{FF2B5EF4-FFF2-40B4-BE49-F238E27FC236}">
                  <a16:creationId xmlns:a16="http://schemas.microsoft.com/office/drawing/2014/main" id="{F73EBFDD-A210-456C-8172-263079ABDB3B}"/>
                </a:ext>
              </a:extLst>
            </p:cNvPr>
            <p:cNvPicPr>
              <a:picLocks noChangeAspect="1"/>
            </p:cNvPicPr>
            <p:nvPr/>
          </p:nvPicPr>
          <p:blipFill>
            <a:blip r:embed="rId4"/>
            <a:stretch>
              <a:fillRect/>
            </a:stretch>
          </p:blipFill>
          <p:spPr>
            <a:xfrm>
              <a:off x="5011093" y="5202190"/>
              <a:ext cx="164346" cy="171816"/>
            </a:xfrm>
            <a:prstGeom prst="rect">
              <a:avLst/>
            </a:prstGeom>
          </p:spPr>
        </p:pic>
        <p:pic>
          <p:nvPicPr>
            <p:cNvPr id="153" name="Picture 152">
              <a:extLst>
                <a:ext uri="{FF2B5EF4-FFF2-40B4-BE49-F238E27FC236}">
                  <a16:creationId xmlns:a16="http://schemas.microsoft.com/office/drawing/2014/main" id="{F0C8B3B8-922E-4BC0-A2CF-E5874C0B5E4F}"/>
                </a:ext>
              </a:extLst>
            </p:cNvPr>
            <p:cNvPicPr>
              <a:picLocks noChangeAspect="1"/>
            </p:cNvPicPr>
            <p:nvPr/>
          </p:nvPicPr>
          <p:blipFill>
            <a:blip r:embed="rId4"/>
            <a:stretch>
              <a:fillRect/>
            </a:stretch>
          </p:blipFill>
          <p:spPr>
            <a:xfrm>
              <a:off x="7183843" y="5202190"/>
              <a:ext cx="164346" cy="171816"/>
            </a:xfrm>
            <a:prstGeom prst="rect">
              <a:avLst/>
            </a:prstGeom>
          </p:spPr>
        </p:pic>
        <p:sp>
          <p:nvSpPr>
            <p:cNvPr id="154" name="object 9">
              <a:extLst>
                <a:ext uri="{FF2B5EF4-FFF2-40B4-BE49-F238E27FC236}">
                  <a16:creationId xmlns:a16="http://schemas.microsoft.com/office/drawing/2014/main" id="{849DDE6D-56EB-47D5-BC57-12C7E876B611}"/>
                </a:ext>
              </a:extLst>
            </p:cNvPr>
            <p:cNvSpPr txBox="1"/>
            <p:nvPr/>
          </p:nvSpPr>
          <p:spPr>
            <a:xfrm>
              <a:off x="5357864" y="5015536"/>
              <a:ext cx="1656904" cy="186654"/>
            </a:xfrm>
            <a:prstGeom prst="rect">
              <a:avLst/>
            </a:prstGeom>
          </p:spPr>
          <p:txBody>
            <a:bodyPr vert="horz" wrap="square" lIns="0" tIns="0" rIns="0" bIns="0" rtlCol="0">
              <a:spAutoFit/>
            </a:bodyPr>
            <a:lstStyle/>
            <a:p>
              <a:pPr marL="30029" marR="0" lvl="0" indent="0" algn="ctr" defTabSz="914168" rtl="0" eaLnBrk="1" fontAlgn="auto" latinLnBrk="0" hangingPunct="1">
                <a:lnSpc>
                  <a:spcPct val="100000"/>
                </a:lnSpc>
                <a:spcBef>
                  <a:spcPts val="722"/>
                </a:spcBef>
                <a:spcAft>
                  <a:spcPts val="0"/>
                </a:spcAft>
                <a:buClrTx/>
                <a:buSzTx/>
                <a:buFontTx/>
                <a:buNone/>
                <a:tabLst/>
                <a:defRPr/>
              </a:pPr>
              <a:r>
                <a:rPr lang="en-GB" sz="1213" spc="3" dirty="0">
                  <a:solidFill>
                    <a:srgbClr val="333333"/>
                  </a:solidFill>
                  <a:latin typeface="Segoe Pro"/>
                  <a:cs typeface="Segoe Pro"/>
                </a:rPr>
                <a:t>Other Cloud Services</a:t>
              </a:r>
              <a:endParaRPr kumimoji="0" sz="1213" b="0" i="0" u="none" strike="noStrike" kern="1200" cap="none" spc="0" normalizeH="0" baseline="0" noProof="0" dirty="0">
                <a:ln>
                  <a:noFill/>
                </a:ln>
                <a:solidFill>
                  <a:srgbClr val="2F2F2F"/>
                </a:solidFill>
                <a:effectLst/>
                <a:uLnTx/>
                <a:uFillTx/>
                <a:latin typeface="Segoe Pro"/>
                <a:ea typeface="+mn-ea"/>
                <a:cs typeface="Segoe Pro"/>
              </a:endParaRPr>
            </a:p>
          </p:txBody>
        </p:sp>
      </p:grpSp>
      <p:pic>
        <p:nvPicPr>
          <p:cNvPr id="2" name="Picture 1" descr="A picture containing drawing&#10;&#10;Description automatically generated">
            <a:extLst>
              <a:ext uri="{FF2B5EF4-FFF2-40B4-BE49-F238E27FC236}">
                <a16:creationId xmlns:a16="http://schemas.microsoft.com/office/drawing/2014/main" id="{2F4F2B01-72B5-4A0C-BBCE-079A8995244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85695" y="893857"/>
            <a:ext cx="1881900" cy="691671"/>
          </a:xfrm>
          <a:prstGeom prst="rect">
            <a:avLst/>
          </a:prstGeom>
        </p:spPr>
      </p:pic>
    </p:spTree>
    <p:extLst>
      <p:ext uri="{BB962C8B-B14F-4D97-AF65-F5344CB8AC3E}">
        <p14:creationId xmlns:p14="http://schemas.microsoft.com/office/powerpoint/2010/main" val="170905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42">
            <a:extLst>
              <a:ext uri="{FF2B5EF4-FFF2-40B4-BE49-F238E27FC236}">
                <a16:creationId xmlns:a16="http://schemas.microsoft.com/office/drawing/2014/main" id="{1760716D-C1F9-40C1-918E-35A1370EA7EC}"/>
              </a:ext>
            </a:extLst>
          </p:cNvPr>
          <p:cNvSpPr>
            <a:spLocks/>
          </p:cNvSpPr>
          <p:nvPr/>
        </p:nvSpPr>
        <p:spPr bwMode="auto">
          <a:xfrm>
            <a:off x="8479208" y="386073"/>
            <a:ext cx="3033906" cy="1816000"/>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E6E6E6"/>
          </a:solidFill>
          <a:ln w="19050">
            <a:solidFill>
              <a:schemeClr val="tx1"/>
            </a:solidFill>
            <a:round/>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41A3BC29-CAC2-4E35-A95F-4528AE4BB7CE}"/>
              </a:ext>
            </a:extLst>
          </p:cNvPr>
          <p:cNvSpPr/>
          <p:nvPr/>
        </p:nvSpPr>
        <p:spPr bwMode="auto">
          <a:xfrm>
            <a:off x="387109" y="4168152"/>
            <a:ext cx="2066628" cy="1138323"/>
          </a:xfrm>
          <a:prstGeom prst="rect">
            <a:avLst/>
          </a:prstGeom>
          <a:ln w="25289">
            <a:solidFill>
              <a:srgbClr val="B9B7B5"/>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55" name="Rectangle 54">
            <a:extLst>
              <a:ext uri="{FF2B5EF4-FFF2-40B4-BE49-F238E27FC236}">
                <a16:creationId xmlns:a16="http://schemas.microsoft.com/office/drawing/2014/main" id="{332CFF0A-285E-4306-9AC9-E6C9D01FE263}"/>
              </a:ext>
            </a:extLst>
          </p:cNvPr>
          <p:cNvSpPr/>
          <p:nvPr/>
        </p:nvSpPr>
        <p:spPr bwMode="auto">
          <a:xfrm>
            <a:off x="8598222" y="2610848"/>
            <a:ext cx="2617291" cy="2625971"/>
          </a:xfrm>
          <a:prstGeom prst="rect">
            <a:avLst/>
          </a:prstGeom>
          <a:ln w="25289">
            <a:solidFill>
              <a:srgbClr val="B9B7B5"/>
            </a:solidFill>
            <a:prstDash val="sysDot"/>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2" name="Title 1">
            <a:extLst>
              <a:ext uri="{FF2B5EF4-FFF2-40B4-BE49-F238E27FC236}">
                <a16:creationId xmlns:a16="http://schemas.microsoft.com/office/drawing/2014/main" id="{DDA597E8-310C-4798-8D0C-6580CA1F4A65}"/>
              </a:ext>
            </a:extLst>
          </p:cNvPr>
          <p:cNvSpPr>
            <a:spLocks noGrp="1"/>
          </p:cNvSpPr>
          <p:nvPr>
            <p:ph type="title"/>
          </p:nvPr>
        </p:nvSpPr>
        <p:spPr>
          <a:xfrm>
            <a:off x="306419" y="391691"/>
            <a:ext cx="11306469" cy="403137"/>
          </a:xfrm>
        </p:spPr>
        <p:txBody>
          <a:bodyPr>
            <a:normAutofit fontScale="90000"/>
          </a:bodyPr>
          <a:lstStyle/>
          <a:p>
            <a:r>
              <a:rPr lang="en-US" sz="3600" dirty="0"/>
              <a:t>Traditional network architecture</a:t>
            </a:r>
            <a:br>
              <a:rPr lang="en-US" sz="3600" dirty="0"/>
            </a:br>
            <a:r>
              <a:rPr lang="en-US" sz="2200" dirty="0"/>
              <a:t>MPLS backhaul to central proxied egress/security stack </a:t>
            </a:r>
            <a:br>
              <a:rPr lang="en-US" sz="3600" dirty="0"/>
            </a:br>
            <a:r>
              <a:rPr lang="en-US" sz="3600" dirty="0"/>
              <a:t>  </a:t>
            </a:r>
          </a:p>
        </p:txBody>
      </p:sp>
      <p:cxnSp>
        <p:nvCxnSpPr>
          <p:cNvPr id="63" name="Straight Connector 62">
            <a:extLst>
              <a:ext uri="{FF2B5EF4-FFF2-40B4-BE49-F238E27FC236}">
                <a16:creationId xmlns:a16="http://schemas.microsoft.com/office/drawing/2014/main" id="{99B95D1F-5076-4D0A-BA05-09E8CEEB524E}"/>
              </a:ext>
            </a:extLst>
          </p:cNvPr>
          <p:cNvCxnSpPr>
            <a:cxnSpLocks/>
          </p:cNvCxnSpPr>
          <p:nvPr/>
        </p:nvCxnSpPr>
        <p:spPr>
          <a:xfrm flipV="1">
            <a:off x="9906867" y="2688712"/>
            <a:ext cx="0" cy="328997"/>
          </a:xfrm>
          <a:prstGeom prst="line">
            <a:avLst/>
          </a:prstGeom>
          <a:ln w="190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D701AA0-4367-46DB-9C61-0AC6CE6746CB}"/>
              </a:ext>
            </a:extLst>
          </p:cNvPr>
          <p:cNvCxnSpPr>
            <a:cxnSpLocks/>
          </p:cNvCxnSpPr>
          <p:nvPr/>
        </p:nvCxnSpPr>
        <p:spPr>
          <a:xfrm flipV="1">
            <a:off x="9906867" y="3974084"/>
            <a:ext cx="0" cy="619676"/>
          </a:xfrm>
          <a:prstGeom prst="line">
            <a:avLst/>
          </a:prstGeom>
          <a:ln w="190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A0CD93-51FE-4C70-94E3-26F1F435C0EB}"/>
              </a:ext>
            </a:extLst>
          </p:cNvPr>
          <p:cNvCxnSpPr>
            <a:cxnSpLocks/>
          </p:cNvCxnSpPr>
          <p:nvPr/>
        </p:nvCxnSpPr>
        <p:spPr>
          <a:xfrm flipV="1">
            <a:off x="1154011" y="4731286"/>
            <a:ext cx="1027771" cy="1"/>
          </a:xfrm>
          <a:prstGeom prst="line">
            <a:avLst/>
          </a:prstGeom>
          <a:ln w="19050">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0F7B13D-CFE3-4933-8820-D615151C30F1}"/>
              </a:ext>
            </a:extLst>
          </p:cNvPr>
          <p:cNvCxnSpPr>
            <a:cxnSpLocks/>
          </p:cNvCxnSpPr>
          <p:nvPr/>
        </p:nvCxnSpPr>
        <p:spPr>
          <a:xfrm flipV="1">
            <a:off x="2389561" y="4699932"/>
            <a:ext cx="6089647" cy="31354"/>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7" name="object 20">
            <a:extLst>
              <a:ext uri="{FF2B5EF4-FFF2-40B4-BE49-F238E27FC236}">
                <a16:creationId xmlns:a16="http://schemas.microsoft.com/office/drawing/2014/main" id="{747D3767-16E2-44FB-BC21-5BE3EEA55D30}"/>
              </a:ext>
            </a:extLst>
          </p:cNvPr>
          <p:cNvSpPr txBox="1"/>
          <p:nvPr/>
        </p:nvSpPr>
        <p:spPr>
          <a:xfrm>
            <a:off x="9334147" y="4880513"/>
            <a:ext cx="1145440" cy="125524"/>
          </a:xfrm>
          <a:prstGeom prst="rect">
            <a:avLst/>
          </a:prstGeom>
        </p:spPr>
        <p:txBody>
          <a:bodyPr vert="horz" wrap="square" lIns="0" tIns="10010" rIns="0" bIns="0" rtlCol="0">
            <a:spAutoFit/>
          </a:bodyPr>
          <a:lstStyle/>
          <a:p>
            <a:pPr marL="7699" marR="0" lvl="0" indent="0" algn="ctr" defTabSz="914367"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Internet Proxy</a:t>
            </a:r>
            <a:endParaRPr kumimoji="0" lang="en-US"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131" name="Picture 130">
            <a:extLst>
              <a:ext uri="{FF2B5EF4-FFF2-40B4-BE49-F238E27FC236}">
                <a16:creationId xmlns:a16="http://schemas.microsoft.com/office/drawing/2014/main" id="{2F4A243B-163A-41A8-BAF7-78A0D0602DE4}"/>
              </a:ext>
            </a:extLst>
          </p:cNvPr>
          <p:cNvPicPr>
            <a:picLocks noChangeAspect="1"/>
          </p:cNvPicPr>
          <p:nvPr/>
        </p:nvPicPr>
        <p:blipFill>
          <a:blip r:embed="rId3"/>
          <a:stretch>
            <a:fillRect/>
          </a:stretch>
        </p:blipFill>
        <p:spPr>
          <a:xfrm>
            <a:off x="9678311" y="4397026"/>
            <a:ext cx="457112" cy="457112"/>
          </a:xfrm>
          <a:prstGeom prst="rect">
            <a:avLst/>
          </a:prstGeom>
        </p:spPr>
      </p:pic>
      <p:pic>
        <p:nvPicPr>
          <p:cNvPr id="132" name="Picture 131">
            <a:extLst>
              <a:ext uri="{FF2B5EF4-FFF2-40B4-BE49-F238E27FC236}">
                <a16:creationId xmlns:a16="http://schemas.microsoft.com/office/drawing/2014/main" id="{D7B99A67-8241-447C-A62D-2AE30B8BB9F4}"/>
              </a:ext>
            </a:extLst>
          </p:cNvPr>
          <p:cNvPicPr>
            <a:picLocks noChangeAspect="1"/>
          </p:cNvPicPr>
          <p:nvPr/>
        </p:nvPicPr>
        <p:blipFill>
          <a:blip r:embed="rId4"/>
          <a:stretch>
            <a:fillRect/>
          </a:stretch>
        </p:blipFill>
        <p:spPr>
          <a:xfrm>
            <a:off x="670050" y="4487053"/>
            <a:ext cx="457112" cy="457112"/>
          </a:xfrm>
          <a:prstGeom prst="rect">
            <a:avLst/>
          </a:prstGeom>
        </p:spPr>
      </p:pic>
      <p:grpSp>
        <p:nvGrpSpPr>
          <p:cNvPr id="11" name="Group 10">
            <a:extLst>
              <a:ext uri="{FF2B5EF4-FFF2-40B4-BE49-F238E27FC236}">
                <a16:creationId xmlns:a16="http://schemas.microsoft.com/office/drawing/2014/main" id="{6FBB119A-AAE8-4D55-80A5-D72BD65B1BBD}"/>
              </a:ext>
            </a:extLst>
          </p:cNvPr>
          <p:cNvGrpSpPr/>
          <p:nvPr/>
        </p:nvGrpSpPr>
        <p:grpSpPr>
          <a:xfrm>
            <a:off x="9141902" y="3011980"/>
            <a:ext cx="1529931" cy="949951"/>
            <a:chOff x="9403272" y="4098534"/>
            <a:chExt cx="1529931" cy="949951"/>
          </a:xfrm>
        </p:grpSpPr>
        <p:sp>
          <p:nvSpPr>
            <p:cNvPr id="108" name="object 20">
              <a:extLst>
                <a:ext uri="{FF2B5EF4-FFF2-40B4-BE49-F238E27FC236}">
                  <a16:creationId xmlns:a16="http://schemas.microsoft.com/office/drawing/2014/main" id="{528A4197-6CDC-41ED-B1BB-827EDDB39E69}"/>
                </a:ext>
              </a:extLst>
            </p:cNvPr>
            <p:cNvSpPr txBox="1"/>
            <p:nvPr/>
          </p:nvSpPr>
          <p:spPr>
            <a:xfrm>
              <a:off x="9403272" y="4834755"/>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DLP</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109" name="object 20">
              <a:extLst>
                <a:ext uri="{FF2B5EF4-FFF2-40B4-BE49-F238E27FC236}">
                  <a16:creationId xmlns:a16="http://schemas.microsoft.com/office/drawing/2014/main" id="{A7D6DA43-7C74-43DE-B6CF-9EA381F17A98}"/>
                </a:ext>
              </a:extLst>
            </p:cNvPr>
            <p:cNvSpPr txBox="1"/>
            <p:nvPr/>
          </p:nvSpPr>
          <p:spPr>
            <a:xfrm>
              <a:off x="10025410" y="4834755"/>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IPS</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129" name="Picture 128">
              <a:extLst>
                <a:ext uri="{FF2B5EF4-FFF2-40B4-BE49-F238E27FC236}">
                  <a16:creationId xmlns:a16="http://schemas.microsoft.com/office/drawing/2014/main" id="{B3F34A67-15FD-4E07-9BBF-5ECAE5A809D7}"/>
                </a:ext>
              </a:extLst>
            </p:cNvPr>
            <p:cNvPicPr>
              <a:picLocks noChangeAspect="1"/>
            </p:cNvPicPr>
            <p:nvPr/>
          </p:nvPicPr>
          <p:blipFill>
            <a:blip r:embed="rId3"/>
            <a:stretch>
              <a:fillRect/>
            </a:stretch>
          </p:blipFill>
          <p:spPr>
            <a:xfrm>
              <a:off x="9635173" y="4275218"/>
              <a:ext cx="457112" cy="457112"/>
            </a:xfrm>
            <a:prstGeom prst="rect">
              <a:avLst/>
            </a:prstGeom>
          </p:spPr>
        </p:pic>
        <p:pic>
          <p:nvPicPr>
            <p:cNvPr id="130" name="Picture 129">
              <a:extLst>
                <a:ext uri="{FF2B5EF4-FFF2-40B4-BE49-F238E27FC236}">
                  <a16:creationId xmlns:a16="http://schemas.microsoft.com/office/drawing/2014/main" id="{795EB361-2CD0-4474-8EA7-605DE83E2D24}"/>
                </a:ext>
              </a:extLst>
            </p:cNvPr>
            <p:cNvPicPr>
              <a:picLocks noChangeAspect="1"/>
            </p:cNvPicPr>
            <p:nvPr/>
          </p:nvPicPr>
          <p:blipFill>
            <a:blip r:embed="rId3"/>
            <a:stretch>
              <a:fillRect/>
            </a:stretch>
          </p:blipFill>
          <p:spPr>
            <a:xfrm>
              <a:off x="10236220" y="4275218"/>
              <a:ext cx="457112" cy="457112"/>
            </a:xfrm>
            <a:prstGeom prst="rect">
              <a:avLst/>
            </a:prstGeom>
          </p:spPr>
        </p:pic>
        <p:pic>
          <p:nvPicPr>
            <p:cNvPr id="136" name="Picture 135 box">
              <a:extLst>
                <a:ext uri="{FF2B5EF4-FFF2-40B4-BE49-F238E27FC236}">
                  <a16:creationId xmlns:a16="http://schemas.microsoft.com/office/drawing/2014/main" id="{36E6D693-CDF4-4A25-A7C4-FD8F03B45B3D}"/>
                </a:ext>
              </a:extLst>
            </p:cNvPr>
            <p:cNvPicPr>
              <a:picLocks noChangeAspect="1"/>
            </p:cNvPicPr>
            <p:nvPr/>
          </p:nvPicPr>
          <p:blipFill>
            <a:blip r:embed="rId5"/>
            <a:stretch>
              <a:fillRect/>
            </a:stretch>
          </p:blipFill>
          <p:spPr>
            <a:xfrm>
              <a:off x="9434787" y="4098534"/>
              <a:ext cx="1405671" cy="949951"/>
            </a:xfrm>
            <a:prstGeom prst="rect">
              <a:avLst/>
            </a:prstGeom>
          </p:spPr>
        </p:pic>
      </p:grpSp>
      <p:pic>
        <p:nvPicPr>
          <p:cNvPr id="138" name="Picture 137">
            <a:extLst>
              <a:ext uri="{FF2B5EF4-FFF2-40B4-BE49-F238E27FC236}">
                <a16:creationId xmlns:a16="http://schemas.microsoft.com/office/drawing/2014/main" id="{066BB711-7CE4-4770-B42D-1BF7390F1EAC}"/>
              </a:ext>
            </a:extLst>
          </p:cNvPr>
          <p:cNvPicPr>
            <a:picLocks noChangeAspect="1"/>
          </p:cNvPicPr>
          <p:nvPr/>
        </p:nvPicPr>
        <p:blipFill>
          <a:blip r:embed="rId6"/>
          <a:stretch>
            <a:fillRect/>
          </a:stretch>
        </p:blipFill>
        <p:spPr>
          <a:xfrm>
            <a:off x="9724617" y="1606528"/>
            <a:ext cx="385409" cy="385409"/>
          </a:xfrm>
          <a:prstGeom prst="rect">
            <a:avLst/>
          </a:prstGeom>
        </p:spPr>
      </p:pic>
      <p:sp>
        <p:nvSpPr>
          <p:cNvPr id="142" name="object 47">
            <a:extLst>
              <a:ext uri="{FF2B5EF4-FFF2-40B4-BE49-F238E27FC236}">
                <a16:creationId xmlns:a16="http://schemas.microsoft.com/office/drawing/2014/main" id="{6BD1B549-FD8B-4479-A29E-21160B875B4A}"/>
              </a:ext>
            </a:extLst>
          </p:cNvPr>
          <p:cNvSpPr/>
          <p:nvPr/>
        </p:nvSpPr>
        <p:spPr>
          <a:xfrm>
            <a:off x="8963168" y="2501353"/>
            <a:ext cx="1898210" cy="195721"/>
          </a:xfrm>
          <a:custGeom>
            <a:avLst/>
            <a:gdLst/>
            <a:ahLst/>
            <a:cxnLst/>
            <a:rect l="l" t="t" r="r" b="b"/>
            <a:pathLst>
              <a:path w="3208654" h="332739">
                <a:moveTo>
                  <a:pt x="3189833" y="0"/>
                </a:moveTo>
                <a:lnTo>
                  <a:pt x="18385" y="0"/>
                </a:lnTo>
                <a:lnTo>
                  <a:pt x="11234" y="1448"/>
                </a:lnTo>
                <a:lnTo>
                  <a:pt x="5389" y="5394"/>
                </a:lnTo>
                <a:lnTo>
                  <a:pt x="1446" y="11239"/>
                </a:lnTo>
                <a:lnTo>
                  <a:pt x="0" y="18385"/>
                </a:lnTo>
                <a:lnTo>
                  <a:pt x="0" y="313854"/>
                </a:lnTo>
                <a:lnTo>
                  <a:pt x="1446" y="321000"/>
                </a:lnTo>
                <a:lnTo>
                  <a:pt x="5389" y="326845"/>
                </a:lnTo>
                <a:lnTo>
                  <a:pt x="11234" y="330791"/>
                </a:lnTo>
                <a:lnTo>
                  <a:pt x="18385" y="332240"/>
                </a:lnTo>
                <a:lnTo>
                  <a:pt x="3189833" y="332240"/>
                </a:lnTo>
                <a:lnTo>
                  <a:pt x="3208219" y="87185"/>
                </a:lnTo>
                <a:lnTo>
                  <a:pt x="3208219" y="18385"/>
                </a:lnTo>
                <a:lnTo>
                  <a:pt x="3206772" y="11239"/>
                </a:lnTo>
                <a:lnTo>
                  <a:pt x="3202829" y="5394"/>
                </a:lnTo>
                <a:lnTo>
                  <a:pt x="3196984" y="1448"/>
                </a:lnTo>
                <a:lnTo>
                  <a:pt x="3189833" y="0"/>
                </a:lnTo>
                <a:close/>
              </a:path>
            </a:pathLst>
          </a:custGeom>
          <a:solidFill>
            <a:schemeClr val="accent3"/>
          </a:solidFill>
          <a:ln>
            <a:noFill/>
          </a:ln>
        </p:spPr>
        <p:txBody>
          <a:bodyPr wrap="square" lIns="0" tIns="0" rIns="0" bIns="0" rtlCol="0" anchor="ctr"/>
          <a:lstStyle/>
          <a:p>
            <a:pPr marL="0" marR="0" lvl="0" indent="0" algn="ctr" defTabSz="914192" rtl="0" eaLnBrk="1" fontAlgn="auto" latinLnBrk="0" hangingPunct="1">
              <a:lnSpc>
                <a:spcPct val="100000"/>
              </a:lnSpc>
              <a:spcBef>
                <a:spcPts val="0"/>
              </a:spcBef>
              <a:spcAft>
                <a:spcPts val="0"/>
              </a:spcAft>
              <a:buClrTx/>
              <a:buSzTx/>
              <a:buFontTx/>
              <a:buNone/>
              <a:tabLst/>
              <a:defRPr/>
            </a:pPr>
            <a:r>
              <a:rPr kumimoji="0" lang="en-US" sz="1091" b="0" i="0" u="none" strike="noStrike" kern="1200" cap="none" spc="0" normalizeH="0" baseline="0" noProof="0" dirty="0">
                <a:ln>
                  <a:noFill/>
                </a:ln>
                <a:solidFill>
                  <a:srgbClr val="FFFFFF"/>
                </a:solidFill>
                <a:effectLst/>
                <a:uLnTx/>
                <a:uFillTx/>
                <a:latin typeface="Segoe UI Semibold"/>
                <a:ea typeface="+mn-ea"/>
                <a:cs typeface="+mn-cs"/>
              </a:rPr>
              <a:t>Firewall</a:t>
            </a:r>
            <a:endParaRPr kumimoji="0" sz="1091" b="0" i="0" u="none" strike="noStrike" kern="1200" cap="none" spc="0" normalizeH="0" baseline="0" noProof="0" dirty="0">
              <a:ln>
                <a:noFill/>
              </a:ln>
              <a:solidFill>
                <a:srgbClr val="FFFFFF"/>
              </a:solidFill>
              <a:effectLst/>
              <a:uLnTx/>
              <a:uFillTx/>
              <a:latin typeface="Segoe UI Semibold"/>
              <a:ea typeface="+mn-ea"/>
              <a:cs typeface="+mn-cs"/>
            </a:endParaRPr>
          </a:p>
        </p:txBody>
      </p:sp>
      <p:grpSp>
        <p:nvGrpSpPr>
          <p:cNvPr id="79" name="Group 78">
            <a:extLst>
              <a:ext uri="{FF2B5EF4-FFF2-40B4-BE49-F238E27FC236}">
                <a16:creationId xmlns:a16="http://schemas.microsoft.com/office/drawing/2014/main" id="{626CF383-B239-400D-B706-FFCB8AEA2089}"/>
              </a:ext>
            </a:extLst>
          </p:cNvPr>
          <p:cNvGrpSpPr/>
          <p:nvPr/>
        </p:nvGrpSpPr>
        <p:grpSpPr>
          <a:xfrm>
            <a:off x="8340538" y="4465622"/>
            <a:ext cx="463484" cy="463484"/>
            <a:chOff x="7430375" y="6282579"/>
            <a:chExt cx="463550" cy="463550"/>
          </a:xfrm>
        </p:grpSpPr>
        <p:sp>
          <p:nvSpPr>
            <p:cNvPr id="80" name="Freeform 5">
              <a:extLst>
                <a:ext uri="{FF2B5EF4-FFF2-40B4-BE49-F238E27FC236}">
                  <a16:creationId xmlns:a16="http://schemas.microsoft.com/office/drawing/2014/main" id="{CC5D3FCA-0CBB-47D6-B497-64208A1BCF8B}"/>
                </a:ext>
              </a:extLst>
            </p:cNvPr>
            <p:cNvSpPr>
              <a:spLocks/>
            </p:cNvSpPr>
            <p:nvPr/>
          </p:nvSpPr>
          <p:spPr bwMode="auto">
            <a:xfrm>
              <a:off x="7430375" y="6282579"/>
              <a:ext cx="463550" cy="463550"/>
            </a:xfrm>
            <a:custGeom>
              <a:avLst/>
              <a:gdLst>
                <a:gd name="T0" fmla="*/ 925 w 925"/>
                <a:gd name="T1" fmla="*/ 462 h 925"/>
                <a:gd name="T2" fmla="*/ 925 w 925"/>
                <a:gd name="T3" fmla="*/ 462 h 925"/>
                <a:gd name="T4" fmla="*/ 462 w 925"/>
                <a:gd name="T5" fmla="*/ 925 h 925"/>
                <a:gd name="T6" fmla="*/ 0 w 925"/>
                <a:gd name="T7" fmla="*/ 462 h 925"/>
                <a:gd name="T8" fmla="*/ 462 w 925"/>
                <a:gd name="T9" fmla="*/ 0 h 925"/>
                <a:gd name="T10" fmla="*/ 925 w 925"/>
                <a:gd name="T11" fmla="*/ 462 h 925"/>
              </a:gdLst>
              <a:ahLst/>
              <a:cxnLst>
                <a:cxn ang="0">
                  <a:pos x="T0" y="T1"/>
                </a:cxn>
                <a:cxn ang="0">
                  <a:pos x="T2" y="T3"/>
                </a:cxn>
                <a:cxn ang="0">
                  <a:pos x="T4" y="T5"/>
                </a:cxn>
                <a:cxn ang="0">
                  <a:pos x="T6" y="T7"/>
                </a:cxn>
                <a:cxn ang="0">
                  <a:pos x="T8" y="T9"/>
                </a:cxn>
                <a:cxn ang="0">
                  <a:pos x="T10" y="T11"/>
                </a:cxn>
              </a:cxnLst>
              <a:rect l="0" t="0" r="r" b="b"/>
              <a:pathLst>
                <a:path w="925" h="925">
                  <a:moveTo>
                    <a:pt x="925" y="462"/>
                  </a:moveTo>
                  <a:lnTo>
                    <a:pt x="925" y="462"/>
                  </a:lnTo>
                  <a:cubicBezTo>
                    <a:pt x="925" y="717"/>
                    <a:pt x="718" y="925"/>
                    <a:pt x="462" y="925"/>
                  </a:cubicBezTo>
                  <a:cubicBezTo>
                    <a:pt x="207" y="925"/>
                    <a:pt x="0" y="717"/>
                    <a:pt x="0" y="462"/>
                  </a:cubicBezTo>
                  <a:cubicBezTo>
                    <a:pt x="0" y="206"/>
                    <a:pt x="207" y="0"/>
                    <a:pt x="462" y="0"/>
                  </a:cubicBezTo>
                  <a:cubicBezTo>
                    <a:pt x="718" y="0"/>
                    <a:pt x="925" y="206"/>
                    <a:pt x="925" y="462"/>
                  </a:cubicBezTo>
                  <a:close/>
                </a:path>
              </a:pathLst>
            </a:custGeom>
            <a:solidFill>
              <a:srgbClr val="333333"/>
            </a:solidFill>
            <a:ln w="0">
              <a:solidFill>
                <a:srgbClr val="000000"/>
              </a:solidFill>
              <a:prstDash val="solid"/>
              <a:round/>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1A1A"/>
                </a:solidFill>
                <a:effectLst/>
                <a:uLnTx/>
                <a:uFillTx/>
                <a:latin typeface="Segoe UI"/>
                <a:ea typeface="+mn-ea"/>
                <a:cs typeface="+mn-cs"/>
              </a:endParaRPr>
            </a:p>
          </p:txBody>
        </p:sp>
        <p:sp>
          <p:nvSpPr>
            <p:cNvPr id="90" name="plug" title="Icon of a power plug showing an A to B connection">
              <a:extLst>
                <a:ext uri="{FF2B5EF4-FFF2-40B4-BE49-F238E27FC236}">
                  <a16:creationId xmlns:a16="http://schemas.microsoft.com/office/drawing/2014/main" id="{65FD7454-BF58-4D8F-808E-37689218DEE8}"/>
                </a:ext>
              </a:extLst>
            </p:cNvPr>
            <p:cNvSpPr>
              <a:spLocks noChangeAspect="1" noEditPoints="1"/>
            </p:cNvSpPr>
            <p:nvPr/>
          </p:nvSpPr>
          <p:spPr bwMode="auto">
            <a:xfrm>
              <a:off x="7477935" y="6331474"/>
              <a:ext cx="385870" cy="365760"/>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92" name="object 20">
            <a:extLst>
              <a:ext uri="{FF2B5EF4-FFF2-40B4-BE49-F238E27FC236}">
                <a16:creationId xmlns:a16="http://schemas.microsoft.com/office/drawing/2014/main" id="{C41611C4-C819-46F8-959E-96831FF58AF4}"/>
              </a:ext>
            </a:extLst>
          </p:cNvPr>
          <p:cNvSpPr txBox="1"/>
          <p:nvPr/>
        </p:nvSpPr>
        <p:spPr>
          <a:xfrm>
            <a:off x="4898442" y="4817887"/>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MPLS/WAN</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95" name="object 20">
            <a:extLst>
              <a:ext uri="{FF2B5EF4-FFF2-40B4-BE49-F238E27FC236}">
                <a16:creationId xmlns:a16="http://schemas.microsoft.com/office/drawing/2014/main" id="{A3425876-2538-4C32-A8C1-2174FD91A32A}"/>
              </a:ext>
            </a:extLst>
          </p:cNvPr>
          <p:cNvSpPr txBox="1"/>
          <p:nvPr/>
        </p:nvSpPr>
        <p:spPr>
          <a:xfrm>
            <a:off x="1992466" y="4956254"/>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Router</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98" name="Picture 97">
            <a:extLst>
              <a:ext uri="{FF2B5EF4-FFF2-40B4-BE49-F238E27FC236}">
                <a16:creationId xmlns:a16="http://schemas.microsoft.com/office/drawing/2014/main" id="{7307918E-7C53-41D5-88A5-3A69CB3716A7}"/>
              </a:ext>
            </a:extLst>
          </p:cNvPr>
          <p:cNvPicPr>
            <a:picLocks noChangeAspect="1"/>
          </p:cNvPicPr>
          <p:nvPr/>
        </p:nvPicPr>
        <p:blipFill>
          <a:blip r:embed="rId7"/>
          <a:stretch>
            <a:fillRect/>
          </a:stretch>
        </p:blipFill>
        <p:spPr>
          <a:xfrm>
            <a:off x="9712223" y="2134780"/>
            <a:ext cx="397803" cy="397803"/>
          </a:xfrm>
          <a:prstGeom prst="rect">
            <a:avLst/>
          </a:prstGeom>
        </p:spPr>
      </p:pic>
      <p:sp>
        <p:nvSpPr>
          <p:cNvPr id="100" name="object 30">
            <a:extLst>
              <a:ext uri="{FF2B5EF4-FFF2-40B4-BE49-F238E27FC236}">
                <a16:creationId xmlns:a16="http://schemas.microsoft.com/office/drawing/2014/main" id="{3F46415E-E1E0-446D-A32F-BC6306746548}"/>
              </a:ext>
            </a:extLst>
          </p:cNvPr>
          <p:cNvSpPr txBox="1"/>
          <p:nvPr/>
        </p:nvSpPr>
        <p:spPr>
          <a:xfrm>
            <a:off x="9166751" y="5306475"/>
            <a:ext cx="1480232" cy="153275"/>
          </a:xfrm>
          <a:prstGeom prst="rect">
            <a:avLst/>
          </a:prstGeom>
        </p:spPr>
        <p:txBody>
          <a:bodyPr vert="horz" wrap="square" lIns="0" tIns="10397" rIns="0" bIns="0" rtlCol="0">
            <a:spAutoFit/>
          </a:bodyPr>
          <a:lstStyle/>
          <a:p>
            <a:pPr marL="0" marR="18094" lvl="0" indent="0" algn="ctr" defTabSz="914192" rtl="0" eaLnBrk="1" fontAlgn="auto" latinLnBrk="0" hangingPunct="1">
              <a:lnSpc>
                <a:spcPct val="100000"/>
              </a:lnSpc>
              <a:spcBef>
                <a:spcPts val="1610"/>
              </a:spcBef>
              <a:spcAft>
                <a:spcPts val="0"/>
              </a:spcAft>
              <a:buClrTx/>
              <a:buSzTx/>
              <a:buFontTx/>
              <a:buNone/>
              <a:tabLst/>
              <a:defRPr/>
            </a:pPr>
            <a:r>
              <a:rPr kumimoji="0" lang="en-US" sz="910" b="1" i="0" u="none" strike="noStrike" kern="1200" cap="none" spc="-3" normalizeH="0" baseline="0" noProof="0" dirty="0">
                <a:ln>
                  <a:noFill/>
                </a:ln>
                <a:solidFill>
                  <a:srgbClr val="1A1A1A"/>
                </a:solidFill>
                <a:effectLst/>
                <a:uLnTx/>
                <a:uFillTx/>
                <a:latin typeface="SegoePro-Semibold"/>
                <a:ea typeface="+mn-ea"/>
                <a:cs typeface="SegoePro-Semibold"/>
              </a:rPr>
              <a:t>Singapore</a:t>
            </a:r>
            <a:r>
              <a:rPr kumimoji="0" lang="en-US" sz="910" b="1" i="0" u="none" strike="noStrike" kern="1200" cap="none" spc="-3" normalizeH="0" noProof="0" dirty="0">
                <a:ln>
                  <a:noFill/>
                </a:ln>
                <a:solidFill>
                  <a:srgbClr val="1A1A1A"/>
                </a:solidFill>
                <a:effectLst/>
                <a:uLnTx/>
                <a:uFillTx/>
                <a:latin typeface="SegoePro-Semibold"/>
                <a:ea typeface="+mn-ea"/>
                <a:cs typeface="SegoePro-Semibold"/>
              </a:rPr>
              <a:t> </a:t>
            </a:r>
            <a:r>
              <a:rPr kumimoji="0" lang="en-US" sz="910" b="1" i="0" u="none" strike="noStrike" kern="1200" cap="none" spc="-3" normalizeH="0" baseline="0" noProof="0" dirty="0">
                <a:ln>
                  <a:noFill/>
                </a:ln>
                <a:solidFill>
                  <a:srgbClr val="1A1A1A"/>
                </a:solidFill>
                <a:effectLst/>
                <a:uLnTx/>
                <a:uFillTx/>
                <a:latin typeface="SegoePro-Semibold"/>
                <a:ea typeface="+mn-ea"/>
                <a:cs typeface="SegoePro-Semibold"/>
              </a:rPr>
              <a:t>Head office</a:t>
            </a:r>
            <a:endParaRPr kumimoji="0" sz="910" b="0" i="0" u="none" strike="noStrike" kern="1200" cap="none" spc="0" normalizeH="0" baseline="0" noProof="0" dirty="0">
              <a:ln>
                <a:noFill/>
              </a:ln>
              <a:solidFill>
                <a:srgbClr val="1A1A1A"/>
              </a:solidFill>
              <a:effectLst/>
              <a:uLnTx/>
              <a:uFillTx/>
              <a:latin typeface="SegoePro-Semibold"/>
              <a:ea typeface="+mn-ea"/>
              <a:cs typeface="SegoePro-Semibold"/>
            </a:endParaRPr>
          </a:p>
        </p:txBody>
      </p:sp>
      <p:sp>
        <p:nvSpPr>
          <p:cNvPr id="101" name="object 30">
            <a:extLst>
              <a:ext uri="{FF2B5EF4-FFF2-40B4-BE49-F238E27FC236}">
                <a16:creationId xmlns:a16="http://schemas.microsoft.com/office/drawing/2014/main" id="{D2FCBB84-9965-4B2C-94EA-6E8785DC71DF}"/>
              </a:ext>
            </a:extLst>
          </p:cNvPr>
          <p:cNvSpPr txBox="1"/>
          <p:nvPr/>
        </p:nvSpPr>
        <p:spPr>
          <a:xfrm>
            <a:off x="744497" y="5311104"/>
            <a:ext cx="1480232" cy="153275"/>
          </a:xfrm>
          <a:prstGeom prst="rect">
            <a:avLst/>
          </a:prstGeom>
        </p:spPr>
        <p:txBody>
          <a:bodyPr vert="horz" wrap="square" lIns="0" tIns="10397" rIns="0" bIns="0" rtlCol="0">
            <a:spAutoFit/>
          </a:bodyPr>
          <a:lstStyle/>
          <a:p>
            <a:pPr marL="0" marR="18094" lvl="0" indent="0" algn="ctr" defTabSz="914192" rtl="0" eaLnBrk="1" fontAlgn="auto" latinLnBrk="0" hangingPunct="1">
              <a:lnSpc>
                <a:spcPct val="100000"/>
              </a:lnSpc>
              <a:spcBef>
                <a:spcPts val="1610"/>
              </a:spcBef>
              <a:spcAft>
                <a:spcPts val="0"/>
              </a:spcAft>
              <a:buClrTx/>
              <a:buSzTx/>
              <a:buFontTx/>
              <a:buNone/>
              <a:tabLst/>
              <a:defRPr/>
            </a:pPr>
            <a:r>
              <a:rPr kumimoji="0" lang="en-US" sz="910" b="1" i="0" u="none" strike="noStrike" kern="1200" cap="none" spc="-3" normalizeH="0" baseline="0" noProof="0" dirty="0">
                <a:ln>
                  <a:noFill/>
                </a:ln>
                <a:solidFill>
                  <a:srgbClr val="1A1A1A"/>
                </a:solidFill>
                <a:effectLst/>
                <a:uLnTx/>
                <a:uFillTx/>
                <a:latin typeface="SegoePro-Semibold"/>
                <a:ea typeface="+mn-ea"/>
                <a:cs typeface="SegoePro-Semibold"/>
              </a:rPr>
              <a:t>Sydney Branch office</a:t>
            </a:r>
            <a:endParaRPr kumimoji="0" sz="910" b="0" i="0" u="none" strike="noStrike" kern="1200" cap="none" spc="0" normalizeH="0" baseline="0" noProof="0" dirty="0">
              <a:ln>
                <a:noFill/>
              </a:ln>
              <a:solidFill>
                <a:srgbClr val="1A1A1A"/>
              </a:solidFill>
              <a:effectLst/>
              <a:uLnTx/>
              <a:uFillTx/>
              <a:latin typeface="SegoePro-Semibold"/>
              <a:ea typeface="+mn-ea"/>
              <a:cs typeface="SegoePro-Semibold"/>
            </a:endParaRPr>
          </a:p>
        </p:txBody>
      </p:sp>
      <p:cxnSp>
        <p:nvCxnSpPr>
          <p:cNvPr id="7" name="Straight Arrow Connector 6">
            <a:extLst>
              <a:ext uri="{FF2B5EF4-FFF2-40B4-BE49-F238E27FC236}">
                <a16:creationId xmlns:a16="http://schemas.microsoft.com/office/drawing/2014/main" id="{7855CFA9-72FA-48DA-9096-734813D67CCD}"/>
              </a:ext>
            </a:extLst>
          </p:cNvPr>
          <p:cNvCxnSpPr>
            <a:cxnSpLocks/>
          </p:cNvCxnSpPr>
          <p:nvPr/>
        </p:nvCxnSpPr>
        <p:spPr>
          <a:xfrm flipV="1">
            <a:off x="9911124" y="2005186"/>
            <a:ext cx="3096" cy="129596"/>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object 20">
            <a:extLst>
              <a:ext uri="{FF2B5EF4-FFF2-40B4-BE49-F238E27FC236}">
                <a16:creationId xmlns:a16="http://schemas.microsoft.com/office/drawing/2014/main" id="{06287905-4537-45BB-9CFB-8542E11F311F}"/>
              </a:ext>
            </a:extLst>
          </p:cNvPr>
          <p:cNvSpPr txBox="1"/>
          <p:nvPr/>
        </p:nvSpPr>
        <p:spPr>
          <a:xfrm>
            <a:off x="444709" y="4950495"/>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Users PC</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grpSp>
        <p:nvGrpSpPr>
          <p:cNvPr id="15" name="Group 14">
            <a:extLst>
              <a:ext uri="{FF2B5EF4-FFF2-40B4-BE49-F238E27FC236}">
                <a16:creationId xmlns:a16="http://schemas.microsoft.com/office/drawing/2014/main" id="{8CFC5E57-8328-4D46-A8DE-C8201A31F596}"/>
              </a:ext>
            </a:extLst>
          </p:cNvPr>
          <p:cNvGrpSpPr/>
          <p:nvPr/>
        </p:nvGrpSpPr>
        <p:grpSpPr>
          <a:xfrm>
            <a:off x="2196053" y="4468943"/>
            <a:ext cx="463484" cy="463484"/>
            <a:chOff x="7430375" y="6282579"/>
            <a:chExt cx="463550" cy="463550"/>
          </a:xfrm>
        </p:grpSpPr>
        <p:sp>
          <p:nvSpPr>
            <p:cNvPr id="13" name="Freeform 5">
              <a:extLst>
                <a:ext uri="{FF2B5EF4-FFF2-40B4-BE49-F238E27FC236}">
                  <a16:creationId xmlns:a16="http://schemas.microsoft.com/office/drawing/2014/main" id="{34CC292D-8916-4CE1-BA64-E3BF9F4AC9BC}"/>
                </a:ext>
              </a:extLst>
            </p:cNvPr>
            <p:cNvSpPr>
              <a:spLocks/>
            </p:cNvSpPr>
            <p:nvPr/>
          </p:nvSpPr>
          <p:spPr bwMode="auto">
            <a:xfrm>
              <a:off x="7430375" y="6282579"/>
              <a:ext cx="463550" cy="463550"/>
            </a:xfrm>
            <a:custGeom>
              <a:avLst/>
              <a:gdLst>
                <a:gd name="T0" fmla="*/ 925 w 925"/>
                <a:gd name="T1" fmla="*/ 462 h 925"/>
                <a:gd name="T2" fmla="*/ 925 w 925"/>
                <a:gd name="T3" fmla="*/ 462 h 925"/>
                <a:gd name="T4" fmla="*/ 462 w 925"/>
                <a:gd name="T5" fmla="*/ 925 h 925"/>
                <a:gd name="T6" fmla="*/ 0 w 925"/>
                <a:gd name="T7" fmla="*/ 462 h 925"/>
                <a:gd name="T8" fmla="*/ 462 w 925"/>
                <a:gd name="T9" fmla="*/ 0 h 925"/>
                <a:gd name="T10" fmla="*/ 925 w 925"/>
                <a:gd name="T11" fmla="*/ 462 h 925"/>
              </a:gdLst>
              <a:ahLst/>
              <a:cxnLst>
                <a:cxn ang="0">
                  <a:pos x="T0" y="T1"/>
                </a:cxn>
                <a:cxn ang="0">
                  <a:pos x="T2" y="T3"/>
                </a:cxn>
                <a:cxn ang="0">
                  <a:pos x="T4" y="T5"/>
                </a:cxn>
                <a:cxn ang="0">
                  <a:pos x="T6" y="T7"/>
                </a:cxn>
                <a:cxn ang="0">
                  <a:pos x="T8" y="T9"/>
                </a:cxn>
                <a:cxn ang="0">
                  <a:pos x="T10" y="T11"/>
                </a:cxn>
              </a:cxnLst>
              <a:rect l="0" t="0" r="r" b="b"/>
              <a:pathLst>
                <a:path w="925" h="925">
                  <a:moveTo>
                    <a:pt x="925" y="462"/>
                  </a:moveTo>
                  <a:lnTo>
                    <a:pt x="925" y="462"/>
                  </a:lnTo>
                  <a:cubicBezTo>
                    <a:pt x="925" y="717"/>
                    <a:pt x="718" y="925"/>
                    <a:pt x="462" y="925"/>
                  </a:cubicBezTo>
                  <a:cubicBezTo>
                    <a:pt x="207" y="925"/>
                    <a:pt x="0" y="717"/>
                    <a:pt x="0" y="462"/>
                  </a:cubicBezTo>
                  <a:cubicBezTo>
                    <a:pt x="0" y="206"/>
                    <a:pt x="207" y="0"/>
                    <a:pt x="462" y="0"/>
                  </a:cubicBezTo>
                  <a:cubicBezTo>
                    <a:pt x="718" y="0"/>
                    <a:pt x="925" y="206"/>
                    <a:pt x="925" y="462"/>
                  </a:cubicBezTo>
                  <a:close/>
                </a:path>
              </a:pathLst>
            </a:custGeom>
            <a:solidFill>
              <a:srgbClr val="333333"/>
            </a:solidFill>
            <a:ln w="0">
              <a:solidFill>
                <a:srgbClr val="000000"/>
              </a:solidFill>
              <a:prstDash val="solid"/>
              <a:round/>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1A1A"/>
                </a:solidFill>
                <a:effectLst/>
                <a:uLnTx/>
                <a:uFillTx/>
                <a:latin typeface="Segoe UI"/>
                <a:ea typeface="+mn-ea"/>
                <a:cs typeface="+mn-cs"/>
              </a:endParaRPr>
            </a:p>
          </p:txBody>
        </p:sp>
        <p:sp>
          <p:nvSpPr>
            <p:cNvPr id="72" name="plug" title="Icon of a power plug showing an A to B connection">
              <a:extLst>
                <a:ext uri="{FF2B5EF4-FFF2-40B4-BE49-F238E27FC236}">
                  <a16:creationId xmlns:a16="http://schemas.microsoft.com/office/drawing/2014/main" id="{5157B76E-ECF8-46BE-B247-00EA2C31326E}"/>
                </a:ext>
              </a:extLst>
            </p:cNvPr>
            <p:cNvSpPr>
              <a:spLocks noChangeAspect="1" noEditPoints="1"/>
            </p:cNvSpPr>
            <p:nvPr/>
          </p:nvSpPr>
          <p:spPr bwMode="auto">
            <a:xfrm>
              <a:off x="7477935" y="6331474"/>
              <a:ext cx="385870" cy="365760"/>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152" name="object 20">
            <a:extLst>
              <a:ext uri="{FF2B5EF4-FFF2-40B4-BE49-F238E27FC236}">
                <a16:creationId xmlns:a16="http://schemas.microsoft.com/office/drawing/2014/main" id="{B75B4952-7964-4A83-9698-9FC78EFA15C4}"/>
              </a:ext>
            </a:extLst>
          </p:cNvPr>
          <p:cNvSpPr txBox="1"/>
          <p:nvPr/>
        </p:nvSpPr>
        <p:spPr>
          <a:xfrm>
            <a:off x="10200279" y="1882825"/>
            <a:ext cx="1052871" cy="253764"/>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Singapore Service</a:t>
            </a:r>
          </a:p>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Front Door</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68" name="object 20">
            <a:extLst>
              <a:ext uri="{FF2B5EF4-FFF2-40B4-BE49-F238E27FC236}">
                <a16:creationId xmlns:a16="http://schemas.microsoft.com/office/drawing/2014/main" id="{1019BAA6-C220-4DDA-AD24-A4BE27F2BAE0}"/>
              </a:ext>
            </a:extLst>
          </p:cNvPr>
          <p:cNvSpPr txBox="1"/>
          <p:nvPr/>
        </p:nvSpPr>
        <p:spPr>
          <a:xfrm>
            <a:off x="8136951" y="4957711"/>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Router</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4" name="Text Placeholder 9">
            <a:extLst>
              <a:ext uri="{FF2B5EF4-FFF2-40B4-BE49-F238E27FC236}">
                <a16:creationId xmlns:a16="http://schemas.microsoft.com/office/drawing/2014/main" id="{D45D16C5-C540-477B-BAC7-238F7FE8C3FA}"/>
              </a:ext>
            </a:extLst>
          </p:cNvPr>
          <p:cNvSpPr txBox="1">
            <a:spLocks/>
          </p:cNvSpPr>
          <p:nvPr/>
        </p:nvSpPr>
        <p:spPr>
          <a:xfrm>
            <a:off x="274059" y="1458617"/>
            <a:ext cx="7528631" cy="2193711"/>
          </a:xfrm>
          <a:prstGeom prst="rect">
            <a:avLst/>
          </a:prstGeom>
        </p:spPr>
        <p:txBody>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192">
              <a:defRPr/>
            </a:pPr>
            <a:r>
              <a:rPr kumimoji="0" lang="en-US" sz="1400" b="1" i="0" u="sng"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Common results:</a:t>
            </a:r>
          </a:p>
          <a:p>
            <a:pPr marL="0" indent="0" defTabSz="914192">
              <a:buNone/>
              <a:defRPr/>
            </a:pPr>
            <a:endParaRPr kumimoji="0" lang="en-US" sz="1400" b="1" i="0" u="sng"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endParaRPr>
          </a:p>
          <a:p>
            <a:pPr defTabSz="914192">
              <a:defRPr/>
            </a:pPr>
            <a:r>
              <a:rPr kumimoji="0" lang="en-US" sz="12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Latency to Microsoft 365 Front Door = </a:t>
            </a:r>
            <a:r>
              <a:rPr kumimoji="0" lang="en-US" sz="1400" b="1" i="0" u="none" strike="noStrike" kern="1200" cap="none" spc="0" normalizeH="0" baseline="0" noProof="0" dirty="0">
                <a:ln>
                  <a:noFill/>
                </a:ln>
                <a:solidFill>
                  <a:srgbClr val="FF0000"/>
                </a:solidFill>
                <a:effectLst/>
                <a:uLnTx/>
                <a:uFillTx/>
                <a:latin typeface="Segoe UI Semibold" panose="020B0702040204020203" pitchFamily="34" charset="0"/>
                <a:ea typeface="+mn-ea"/>
                <a:cs typeface="Segoe UI Semibold" panose="020B0702040204020203" pitchFamily="34" charset="0"/>
              </a:rPr>
              <a:t>140ms</a:t>
            </a:r>
          </a:p>
          <a:p>
            <a:pPr defTabSz="914192">
              <a:defRPr/>
            </a:pPr>
            <a:r>
              <a:rPr lang="en-US" sz="1200" dirty="0">
                <a:solidFill>
                  <a:srgbClr val="282828"/>
                </a:solidFill>
                <a:latin typeface="Segoe UI Semibold" panose="020B0702040204020203" pitchFamily="34" charset="0"/>
                <a:cs typeface="Segoe UI Semibold" panose="020B0702040204020203" pitchFamily="34" charset="0"/>
              </a:rPr>
              <a:t>High Load on centralized egress impacting web browsing and other business critical use</a:t>
            </a:r>
          </a:p>
          <a:p>
            <a:pPr defTabSz="914192">
              <a:defRPr/>
            </a:pPr>
            <a:r>
              <a:rPr lang="en-US" sz="1200" dirty="0">
                <a:solidFill>
                  <a:srgbClr val="282828"/>
                </a:solidFill>
                <a:latin typeface="Segoe UI Semibold" panose="020B0702040204020203" pitchFamily="34" charset="0"/>
                <a:cs typeface="Segoe UI Semibold" panose="020B0702040204020203" pitchFamily="34" charset="0"/>
              </a:rPr>
              <a:t>High load on MPLS circuit, impacting all other business critical use</a:t>
            </a:r>
          </a:p>
          <a:p>
            <a:pPr defTabSz="914192">
              <a:defRPr/>
            </a:pPr>
            <a:r>
              <a:rPr lang="en-US" sz="1200" dirty="0">
                <a:solidFill>
                  <a:srgbClr val="282828"/>
                </a:solidFill>
                <a:latin typeface="Segoe UI Semibold" panose="020B0702040204020203" pitchFamily="34" charset="0"/>
                <a:cs typeface="Segoe UI Semibold" panose="020B0702040204020203" pitchFamily="34" charset="0"/>
              </a:rPr>
              <a:t>High cost of international backhaul on MPLS circuit  </a:t>
            </a:r>
          </a:p>
          <a:p>
            <a:pPr defTabSz="914192">
              <a:defRPr/>
            </a:pPr>
            <a:r>
              <a:rPr lang="en-US" sz="1200" dirty="0">
                <a:solidFill>
                  <a:srgbClr val="282828"/>
                </a:solidFill>
                <a:latin typeface="Segoe UI Semibold" panose="020B0702040204020203" pitchFamily="34" charset="0"/>
                <a:cs typeface="Segoe UI Semibold" panose="020B0702040204020203" pitchFamily="34" charset="0"/>
              </a:rPr>
              <a:t>Poor ability to adapt to changing needs/requirements </a:t>
            </a:r>
          </a:p>
          <a:p>
            <a:pPr defTabSz="914192">
              <a:defRPr/>
            </a:pPr>
            <a:r>
              <a:rPr kumimoji="0" lang="en-US" sz="12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Poor quality Teams Calls &amp; Meetings</a:t>
            </a:r>
          </a:p>
          <a:p>
            <a:pPr defTabSz="914192">
              <a:defRPr/>
            </a:pPr>
            <a:r>
              <a:rPr kumimoji="0" lang="en-US" sz="12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Sluggish Outlook behavior</a:t>
            </a:r>
          </a:p>
          <a:p>
            <a:pPr defTabSz="914192">
              <a:defRPr/>
            </a:pPr>
            <a:r>
              <a:rPr lang="en-US" sz="1200" dirty="0">
                <a:solidFill>
                  <a:srgbClr val="282828"/>
                </a:solidFill>
                <a:latin typeface="Segoe UI Semibold" panose="020B0702040204020203" pitchFamily="34" charset="0"/>
                <a:cs typeface="Segoe UI Semibold" panose="020B0702040204020203" pitchFamily="34" charset="0"/>
              </a:rPr>
              <a:t>Slow file transfer to/from OneDrive for Business </a:t>
            </a:r>
            <a:endParaRPr kumimoji="0" lang="en-US" sz="12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endParaRPr>
          </a:p>
          <a:p>
            <a:pPr defTabSz="914192">
              <a:defRPr/>
            </a:pPr>
            <a:endParaRPr kumimoji="0" lang="en-US" sz="12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endParaRPr>
          </a:p>
          <a:p>
            <a:pPr defTabSz="914192">
              <a:defRPr/>
            </a:pPr>
            <a:endParaRPr kumimoji="0" lang="en-US" sz="12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F250EC0A-8283-48A1-96A5-974AC84CDB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42493" y="877336"/>
            <a:ext cx="2307336" cy="848036"/>
          </a:xfrm>
          <a:prstGeom prst="rect">
            <a:avLst/>
          </a:prstGeom>
        </p:spPr>
      </p:pic>
    </p:spTree>
    <p:extLst>
      <p:ext uri="{BB962C8B-B14F-4D97-AF65-F5344CB8AC3E}">
        <p14:creationId xmlns:p14="http://schemas.microsoft.com/office/powerpoint/2010/main" val="35124244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B934F3D-7A7B-4017-A214-73471677535F}"/>
              </a:ext>
            </a:extLst>
          </p:cNvPr>
          <p:cNvGrpSpPr/>
          <p:nvPr/>
        </p:nvGrpSpPr>
        <p:grpSpPr>
          <a:xfrm>
            <a:off x="2590247" y="5762272"/>
            <a:ext cx="7305225" cy="184062"/>
            <a:chOff x="2590247" y="5762272"/>
            <a:chExt cx="7305225" cy="184062"/>
          </a:xfrm>
        </p:grpSpPr>
        <p:cxnSp>
          <p:nvCxnSpPr>
            <p:cNvPr id="86" name="Straight Connector 85">
              <a:extLst>
                <a:ext uri="{FF2B5EF4-FFF2-40B4-BE49-F238E27FC236}">
                  <a16:creationId xmlns:a16="http://schemas.microsoft.com/office/drawing/2014/main" id="{B0F7B13D-CFE3-4933-8820-D615151C30F1}"/>
                </a:ext>
              </a:extLst>
            </p:cNvPr>
            <p:cNvCxnSpPr>
              <a:cxnSpLocks/>
            </p:cNvCxnSpPr>
            <p:nvPr/>
          </p:nvCxnSpPr>
          <p:spPr>
            <a:xfrm flipV="1">
              <a:off x="2590247" y="5762272"/>
              <a:ext cx="7305225" cy="5919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2" name="object 20">
              <a:extLst>
                <a:ext uri="{FF2B5EF4-FFF2-40B4-BE49-F238E27FC236}">
                  <a16:creationId xmlns:a16="http://schemas.microsoft.com/office/drawing/2014/main" id="{C41611C4-C819-46F8-959E-96831FF58AF4}"/>
                </a:ext>
              </a:extLst>
            </p:cNvPr>
            <p:cNvSpPr txBox="1"/>
            <p:nvPr/>
          </p:nvSpPr>
          <p:spPr>
            <a:xfrm>
              <a:off x="5430041" y="5821083"/>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MPLS/WAN</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grpSp>
      <p:cxnSp>
        <p:nvCxnSpPr>
          <p:cNvPr id="156" name="Straight Arrow Connector 155">
            <a:extLst>
              <a:ext uri="{FF2B5EF4-FFF2-40B4-BE49-F238E27FC236}">
                <a16:creationId xmlns:a16="http://schemas.microsoft.com/office/drawing/2014/main" id="{5B1AFFCB-BF54-4BF7-98AE-3E805D092FC4}"/>
              </a:ext>
            </a:extLst>
          </p:cNvPr>
          <p:cNvCxnSpPr>
            <a:cxnSpLocks/>
            <a:endCxn id="80" idx="3"/>
          </p:cNvCxnSpPr>
          <p:nvPr/>
        </p:nvCxnSpPr>
        <p:spPr>
          <a:xfrm>
            <a:off x="5902913" y="4413012"/>
            <a:ext cx="2634034" cy="1298873"/>
          </a:xfrm>
          <a:prstGeom prst="straightConnector1">
            <a:avLst/>
          </a:prstGeom>
          <a:ln w="1905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83F88B00-C9CA-4A7D-8130-C0CA349F0AD2}"/>
              </a:ext>
            </a:extLst>
          </p:cNvPr>
          <p:cNvCxnSpPr>
            <a:cxnSpLocks/>
          </p:cNvCxnSpPr>
          <p:nvPr/>
        </p:nvCxnSpPr>
        <p:spPr>
          <a:xfrm>
            <a:off x="7274341" y="4843509"/>
            <a:ext cx="1307114" cy="744613"/>
          </a:xfrm>
          <a:prstGeom prst="straightConnector1">
            <a:avLst/>
          </a:prstGeom>
          <a:ln w="1905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1A3BC29-CAC2-4E35-A95F-4528AE4BB7CE}"/>
              </a:ext>
            </a:extLst>
          </p:cNvPr>
          <p:cNvSpPr/>
          <p:nvPr/>
        </p:nvSpPr>
        <p:spPr bwMode="auto">
          <a:xfrm>
            <a:off x="451923" y="5235322"/>
            <a:ext cx="2066628" cy="1138323"/>
          </a:xfrm>
          <a:prstGeom prst="rect">
            <a:avLst/>
          </a:prstGeom>
          <a:ln w="25289">
            <a:solidFill>
              <a:srgbClr val="B9B7B5"/>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55" name="Rectangle 54">
            <a:extLst>
              <a:ext uri="{FF2B5EF4-FFF2-40B4-BE49-F238E27FC236}">
                <a16:creationId xmlns:a16="http://schemas.microsoft.com/office/drawing/2014/main" id="{332CFF0A-285E-4306-9AC9-E6C9D01FE263}"/>
              </a:ext>
            </a:extLst>
          </p:cNvPr>
          <p:cNvSpPr/>
          <p:nvPr/>
        </p:nvSpPr>
        <p:spPr bwMode="auto">
          <a:xfrm>
            <a:off x="8795427" y="3697402"/>
            <a:ext cx="2617291" cy="2625971"/>
          </a:xfrm>
          <a:prstGeom prst="rect">
            <a:avLst/>
          </a:prstGeom>
          <a:ln w="25289">
            <a:solidFill>
              <a:srgbClr val="B9B7B5"/>
            </a:solidFill>
            <a:prstDash val="sysDot"/>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2" name="Title 1">
            <a:extLst>
              <a:ext uri="{FF2B5EF4-FFF2-40B4-BE49-F238E27FC236}">
                <a16:creationId xmlns:a16="http://schemas.microsoft.com/office/drawing/2014/main" id="{DDA597E8-310C-4798-8D0C-6580CA1F4A65}"/>
              </a:ext>
            </a:extLst>
          </p:cNvPr>
          <p:cNvSpPr>
            <a:spLocks noGrp="1"/>
          </p:cNvSpPr>
          <p:nvPr>
            <p:ph type="title"/>
          </p:nvPr>
        </p:nvSpPr>
        <p:spPr>
          <a:xfrm>
            <a:off x="306419" y="391691"/>
            <a:ext cx="11306469" cy="403137"/>
          </a:xfrm>
        </p:spPr>
        <p:txBody>
          <a:bodyPr>
            <a:normAutofit fontScale="90000"/>
          </a:bodyPr>
          <a:lstStyle/>
          <a:p>
            <a:r>
              <a:rPr lang="en-US" sz="3600" dirty="0"/>
              <a:t>Modern network architecture: Example #1 </a:t>
            </a:r>
            <a:br>
              <a:rPr lang="en-US" sz="3600" dirty="0"/>
            </a:br>
            <a:r>
              <a:rPr lang="en-US" sz="2200" dirty="0"/>
              <a:t>SDWAN for direct Microsoft 365/Azure public endpoints – reduced/removed MPLS load/costs</a:t>
            </a:r>
            <a:br>
              <a:rPr lang="en-US" sz="3600" dirty="0"/>
            </a:br>
            <a:r>
              <a:rPr lang="en-US" sz="3600" dirty="0"/>
              <a:t>  </a:t>
            </a:r>
          </a:p>
        </p:txBody>
      </p:sp>
      <p:cxnSp>
        <p:nvCxnSpPr>
          <p:cNvPr id="63" name="Straight Connector 62">
            <a:extLst>
              <a:ext uri="{FF2B5EF4-FFF2-40B4-BE49-F238E27FC236}">
                <a16:creationId xmlns:a16="http://schemas.microsoft.com/office/drawing/2014/main" id="{99B95D1F-5076-4D0A-BA05-09E8CEEB524E}"/>
              </a:ext>
            </a:extLst>
          </p:cNvPr>
          <p:cNvCxnSpPr>
            <a:cxnSpLocks/>
          </p:cNvCxnSpPr>
          <p:nvPr/>
        </p:nvCxnSpPr>
        <p:spPr>
          <a:xfrm flipV="1">
            <a:off x="10104072" y="3775266"/>
            <a:ext cx="0" cy="328997"/>
          </a:xfrm>
          <a:prstGeom prst="line">
            <a:avLst/>
          </a:prstGeom>
          <a:ln w="190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D701AA0-4367-46DB-9C61-0AC6CE6746CB}"/>
              </a:ext>
            </a:extLst>
          </p:cNvPr>
          <p:cNvCxnSpPr>
            <a:cxnSpLocks/>
          </p:cNvCxnSpPr>
          <p:nvPr/>
        </p:nvCxnSpPr>
        <p:spPr>
          <a:xfrm flipV="1">
            <a:off x="10104072" y="5060638"/>
            <a:ext cx="0" cy="619676"/>
          </a:xfrm>
          <a:prstGeom prst="line">
            <a:avLst/>
          </a:prstGeom>
          <a:ln w="190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A0CD93-51FE-4C70-94E3-26F1F435C0EB}"/>
              </a:ext>
            </a:extLst>
          </p:cNvPr>
          <p:cNvCxnSpPr>
            <a:cxnSpLocks/>
          </p:cNvCxnSpPr>
          <p:nvPr/>
        </p:nvCxnSpPr>
        <p:spPr>
          <a:xfrm flipV="1">
            <a:off x="1203893" y="5641564"/>
            <a:ext cx="1027771" cy="1"/>
          </a:xfrm>
          <a:prstGeom prst="line">
            <a:avLst/>
          </a:prstGeom>
          <a:ln w="19050">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7" name="object 20">
            <a:extLst>
              <a:ext uri="{FF2B5EF4-FFF2-40B4-BE49-F238E27FC236}">
                <a16:creationId xmlns:a16="http://schemas.microsoft.com/office/drawing/2014/main" id="{747D3767-16E2-44FB-BC21-5BE3EEA55D30}"/>
              </a:ext>
            </a:extLst>
          </p:cNvPr>
          <p:cNvSpPr txBox="1"/>
          <p:nvPr/>
        </p:nvSpPr>
        <p:spPr>
          <a:xfrm>
            <a:off x="9531352" y="5967067"/>
            <a:ext cx="1145440" cy="125524"/>
          </a:xfrm>
          <a:prstGeom prst="rect">
            <a:avLst/>
          </a:prstGeom>
        </p:spPr>
        <p:txBody>
          <a:bodyPr vert="horz" wrap="square" lIns="0" tIns="10010" rIns="0" bIns="0" rtlCol="0">
            <a:spAutoFit/>
          </a:bodyPr>
          <a:lstStyle/>
          <a:p>
            <a:pPr marL="7699" marR="0" lvl="0" indent="0" algn="ctr" defTabSz="914367"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Internet Proxy</a:t>
            </a:r>
            <a:endParaRPr kumimoji="0" lang="en-US"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131" name="Picture 130">
            <a:extLst>
              <a:ext uri="{FF2B5EF4-FFF2-40B4-BE49-F238E27FC236}">
                <a16:creationId xmlns:a16="http://schemas.microsoft.com/office/drawing/2014/main" id="{2F4A243B-163A-41A8-BAF7-78A0D0602DE4}"/>
              </a:ext>
            </a:extLst>
          </p:cNvPr>
          <p:cNvPicPr>
            <a:picLocks noChangeAspect="1"/>
          </p:cNvPicPr>
          <p:nvPr/>
        </p:nvPicPr>
        <p:blipFill>
          <a:blip r:embed="rId3"/>
          <a:stretch>
            <a:fillRect/>
          </a:stretch>
        </p:blipFill>
        <p:spPr>
          <a:xfrm>
            <a:off x="9875516" y="5483580"/>
            <a:ext cx="457112" cy="457112"/>
          </a:xfrm>
          <a:prstGeom prst="rect">
            <a:avLst/>
          </a:prstGeom>
        </p:spPr>
      </p:pic>
      <p:pic>
        <p:nvPicPr>
          <p:cNvPr id="132" name="Picture 131">
            <a:extLst>
              <a:ext uri="{FF2B5EF4-FFF2-40B4-BE49-F238E27FC236}">
                <a16:creationId xmlns:a16="http://schemas.microsoft.com/office/drawing/2014/main" id="{D7B99A67-8241-447C-A62D-2AE30B8BB9F4}"/>
              </a:ext>
            </a:extLst>
          </p:cNvPr>
          <p:cNvPicPr>
            <a:picLocks noChangeAspect="1"/>
          </p:cNvPicPr>
          <p:nvPr/>
        </p:nvPicPr>
        <p:blipFill>
          <a:blip r:embed="rId4"/>
          <a:stretch>
            <a:fillRect/>
          </a:stretch>
        </p:blipFill>
        <p:spPr>
          <a:xfrm>
            <a:off x="709469" y="5533851"/>
            <a:ext cx="457112" cy="457112"/>
          </a:xfrm>
          <a:prstGeom prst="rect">
            <a:avLst/>
          </a:prstGeom>
        </p:spPr>
      </p:pic>
      <p:grpSp>
        <p:nvGrpSpPr>
          <p:cNvPr id="11" name="Group 10">
            <a:extLst>
              <a:ext uri="{FF2B5EF4-FFF2-40B4-BE49-F238E27FC236}">
                <a16:creationId xmlns:a16="http://schemas.microsoft.com/office/drawing/2014/main" id="{6FBB119A-AAE8-4D55-80A5-D72BD65B1BBD}"/>
              </a:ext>
            </a:extLst>
          </p:cNvPr>
          <p:cNvGrpSpPr/>
          <p:nvPr/>
        </p:nvGrpSpPr>
        <p:grpSpPr>
          <a:xfrm>
            <a:off x="9339107" y="4098534"/>
            <a:ext cx="1529931" cy="949951"/>
            <a:chOff x="9403272" y="4098534"/>
            <a:chExt cx="1529931" cy="949951"/>
          </a:xfrm>
        </p:grpSpPr>
        <p:sp>
          <p:nvSpPr>
            <p:cNvPr id="108" name="object 20">
              <a:extLst>
                <a:ext uri="{FF2B5EF4-FFF2-40B4-BE49-F238E27FC236}">
                  <a16:creationId xmlns:a16="http://schemas.microsoft.com/office/drawing/2014/main" id="{528A4197-6CDC-41ED-B1BB-827EDDB39E69}"/>
                </a:ext>
              </a:extLst>
            </p:cNvPr>
            <p:cNvSpPr txBox="1"/>
            <p:nvPr/>
          </p:nvSpPr>
          <p:spPr>
            <a:xfrm>
              <a:off x="9403272" y="4834755"/>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DLP</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109" name="object 20">
              <a:extLst>
                <a:ext uri="{FF2B5EF4-FFF2-40B4-BE49-F238E27FC236}">
                  <a16:creationId xmlns:a16="http://schemas.microsoft.com/office/drawing/2014/main" id="{A7D6DA43-7C74-43DE-B6CF-9EA381F17A98}"/>
                </a:ext>
              </a:extLst>
            </p:cNvPr>
            <p:cNvSpPr txBox="1"/>
            <p:nvPr/>
          </p:nvSpPr>
          <p:spPr>
            <a:xfrm>
              <a:off x="10025410" y="4834755"/>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IPS</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129" name="Picture 128">
              <a:extLst>
                <a:ext uri="{FF2B5EF4-FFF2-40B4-BE49-F238E27FC236}">
                  <a16:creationId xmlns:a16="http://schemas.microsoft.com/office/drawing/2014/main" id="{B3F34A67-15FD-4E07-9BBF-5ECAE5A809D7}"/>
                </a:ext>
              </a:extLst>
            </p:cNvPr>
            <p:cNvPicPr>
              <a:picLocks noChangeAspect="1"/>
            </p:cNvPicPr>
            <p:nvPr/>
          </p:nvPicPr>
          <p:blipFill>
            <a:blip r:embed="rId3"/>
            <a:stretch>
              <a:fillRect/>
            </a:stretch>
          </p:blipFill>
          <p:spPr>
            <a:xfrm>
              <a:off x="9635173" y="4275218"/>
              <a:ext cx="457112" cy="457112"/>
            </a:xfrm>
            <a:prstGeom prst="rect">
              <a:avLst/>
            </a:prstGeom>
          </p:spPr>
        </p:pic>
        <p:pic>
          <p:nvPicPr>
            <p:cNvPr id="130" name="Picture 129">
              <a:extLst>
                <a:ext uri="{FF2B5EF4-FFF2-40B4-BE49-F238E27FC236}">
                  <a16:creationId xmlns:a16="http://schemas.microsoft.com/office/drawing/2014/main" id="{795EB361-2CD0-4474-8EA7-605DE83E2D24}"/>
                </a:ext>
              </a:extLst>
            </p:cNvPr>
            <p:cNvPicPr>
              <a:picLocks noChangeAspect="1"/>
            </p:cNvPicPr>
            <p:nvPr/>
          </p:nvPicPr>
          <p:blipFill>
            <a:blip r:embed="rId3"/>
            <a:stretch>
              <a:fillRect/>
            </a:stretch>
          </p:blipFill>
          <p:spPr>
            <a:xfrm>
              <a:off x="10236220" y="4275218"/>
              <a:ext cx="457112" cy="457112"/>
            </a:xfrm>
            <a:prstGeom prst="rect">
              <a:avLst/>
            </a:prstGeom>
          </p:spPr>
        </p:pic>
        <p:pic>
          <p:nvPicPr>
            <p:cNvPr id="136" name="Picture 135 box">
              <a:extLst>
                <a:ext uri="{FF2B5EF4-FFF2-40B4-BE49-F238E27FC236}">
                  <a16:creationId xmlns:a16="http://schemas.microsoft.com/office/drawing/2014/main" id="{36E6D693-CDF4-4A25-A7C4-FD8F03B45B3D}"/>
                </a:ext>
              </a:extLst>
            </p:cNvPr>
            <p:cNvPicPr>
              <a:picLocks noChangeAspect="1"/>
            </p:cNvPicPr>
            <p:nvPr/>
          </p:nvPicPr>
          <p:blipFill>
            <a:blip r:embed="rId5"/>
            <a:stretch>
              <a:fillRect/>
            </a:stretch>
          </p:blipFill>
          <p:spPr>
            <a:xfrm>
              <a:off x="9434787" y="4098534"/>
              <a:ext cx="1405671" cy="949951"/>
            </a:xfrm>
            <a:prstGeom prst="rect">
              <a:avLst/>
            </a:prstGeom>
          </p:spPr>
        </p:pic>
      </p:grpSp>
      <p:sp>
        <p:nvSpPr>
          <p:cNvPr id="142" name="object 47">
            <a:extLst>
              <a:ext uri="{FF2B5EF4-FFF2-40B4-BE49-F238E27FC236}">
                <a16:creationId xmlns:a16="http://schemas.microsoft.com/office/drawing/2014/main" id="{6BD1B549-FD8B-4479-A29E-21160B875B4A}"/>
              </a:ext>
            </a:extLst>
          </p:cNvPr>
          <p:cNvSpPr/>
          <p:nvPr/>
        </p:nvSpPr>
        <p:spPr>
          <a:xfrm>
            <a:off x="9160373" y="3587907"/>
            <a:ext cx="1898210" cy="195721"/>
          </a:xfrm>
          <a:custGeom>
            <a:avLst/>
            <a:gdLst/>
            <a:ahLst/>
            <a:cxnLst/>
            <a:rect l="l" t="t" r="r" b="b"/>
            <a:pathLst>
              <a:path w="3208654" h="332739">
                <a:moveTo>
                  <a:pt x="3189833" y="0"/>
                </a:moveTo>
                <a:lnTo>
                  <a:pt x="18385" y="0"/>
                </a:lnTo>
                <a:lnTo>
                  <a:pt x="11234" y="1448"/>
                </a:lnTo>
                <a:lnTo>
                  <a:pt x="5389" y="5394"/>
                </a:lnTo>
                <a:lnTo>
                  <a:pt x="1446" y="11239"/>
                </a:lnTo>
                <a:lnTo>
                  <a:pt x="0" y="18385"/>
                </a:lnTo>
                <a:lnTo>
                  <a:pt x="0" y="313854"/>
                </a:lnTo>
                <a:lnTo>
                  <a:pt x="1446" y="321000"/>
                </a:lnTo>
                <a:lnTo>
                  <a:pt x="5389" y="326845"/>
                </a:lnTo>
                <a:lnTo>
                  <a:pt x="11234" y="330791"/>
                </a:lnTo>
                <a:lnTo>
                  <a:pt x="18385" y="332240"/>
                </a:lnTo>
                <a:lnTo>
                  <a:pt x="3189833" y="332240"/>
                </a:lnTo>
                <a:lnTo>
                  <a:pt x="3208219" y="87185"/>
                </a:lnTo>
                <a:lnTo>
                  <a:pt x="3208219" y="18385"/>
                </a:lnTo>
                <a:lnTo>
                  <a:pt x="3206772" y="11239"/>
                </a:lnTo>
                <a:lnTo>
                  <a:pt x="3202829" y="5394"/>
                </a:lnTo>
                <a:lnTo>
                  <a:pt x="3196984" y="1448"/>
                </a:lnTo>
                <a:lnTo>
                  <a:pt x="3189833" y="0"/>
                </a:lnTo>
                <a:close/>
              </a:path>
            </a:pathLst>
          </a:custGeom>
          <a:solidFill>
            <a:schemeClr val="accent3"/>
          </a:solidFill>
          <a:ln>
            <a:noFill/>
          </a:ln>
        </p:spPr>
        <p:txBody>
          <a:bodyPr wrap="square" lIns="0" tIns="0" rIns="0" bIns="0" rtlCol="0" anchor="ctr"/>
          <a:lstStyle/>
          <a:p>
            <a:pPr marL="0" marR="0" lvl="0" indent="0" algn="ctr" defTabSz="914192" rtl="0" eaLnBrk="1" fontAlgn="auto" latinLnBrk="0" hangingPunct="1">
              <a:lnSpc>
                <a:spcPct val="100000"/>
              </a:lnSpc>
              <a:spcBef>
                <a:spcPts val="0"/>
              </a:spcBef>
              <a:spcAft>
                <a:spcPts val="0"/>
              </a:spcAft>
              <a:buClrTx/>
              <a:buSzTx/>
              <a:buFontTx/>
              <a:buNone/>
              <a:tabLst/>
              <a:defRPr/>
            </a:pPr>
            <a:r>
              <a:rPr kumimoji="0" lang="en-US" sz="1091" b="0" i="0" u="none" strike="noStrike" kern="1200" cap="none" spc="0" normalizeH="0" baseline="0" noProof="0" dirty="0">
                <a:ln>
                  <a:noFill/>
                </a:ln>
                <a:solidFill>
                  <a:srgbClr val="FFFFFF"/>
                </a:solidFill>
                <a:effectLst/>
                <a:uLnTx/>
                <a:uFillTx/>
                <a:latin typeface="Segoe UI Semibold"/>
                <a:ea typeface="+mn-ea"/>
                <a:cs typeface="+mn-cs"/>
              </a:rPr>
              <a:t>Firewall</a:t>
            </a:r>
            <a:endParaRPr kumimoji="0" sz="1091" b="0" i="0" u="none" strike="noStrike" kern="1200" cap="none" spc="0" normalizeH="0" baseline="0" noProof="0" dirty="0">
              <a:ln>
                <a:noFill/>
              </a:ln>
              <a:solidFill>
                <a:srgbClr val="FFFFFF"/>
              </a:solidFill>
              <a:effectLst/>
              <a:uLnTx/>
              <a:uFillTx/>
              <a:latin typeface="Segoe UI Semibold"/>
              <a:ea typeface="+mn-ea"/>
              <a:cs typeface="+mn-cs"/>
            </a:endParaRPr>
          </a:p>
        </p:txBody>
      </p:sp>
      <p:sp>
        <p:nvSpPr>
          <p:cNvPr id="49" name="Oval 48">
            <a:extLst>
              <a:ext uri="{FF2B5EF4-FFF2-40B4-BE49-F238E27FC236}">
                <a16:creationId xmlns:a16="http://schemas.microsoft.com/office/drawing/2014/main" id="{CB2AAEAD-A5FD-47C3-843A-A6958D74F501}"/>
              </a:ext>
            </a:extLst>
          </p:cNvPr>
          <p:cNvSpPr/>
          <p:nvPr/>
        </p:nvSpPr>
        <p:spPr bwMode="auto">
          <a:xfrm>
            <a:off x="2138391" y="5290902"/>
            <a:ext cx="227714" cy="227714"/>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1</a:t>
            </a:r>
          </a:p>
        </p:txBody>
      </p:sp>
      <p:sp>
        <p:nvSpPr>
          <p:cNvPr id="53" name="Oval 52">
            <a:extLst>
              <a:ext uri="{FF2B5EF4-FFF2-40B4-BE49-F238E27FC236}">
                <a16:creationId xmlns:a16="http://schemas.microsoft.com/office/drawing/2014/main" id="{650C334E-2800-43AB-954A-F9B99AC1FD5F}"/>
              </a:ext>
            </a:extLst>
          </p:cNvPr>
          <p:cNvSpPr/>
          <p:nvPr/>
        </p:nvSpPr>
        <p:spPr bwMode="auto">
          <a:xfrm>
            <a:off x="10259552" y="5267874"/>
            <a:ext cx="227714" cy="227714"/>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2</a:t>
            </a:r>
          </a:p>
        </p:txBody>
      </p:sp>
      <p:grpSp>
        <p:nvGrpSpPr>
          <p:cNvPr id="79" name="Group 78">
            <a:extLst>
              <a:ext uri="{FF2B5EF4-FFF2-40B4-BE49-F238E27FC236}">
                <a16:creationId xmlns:a16="http://schemas.microsoft.com/office/drawing/2014/main" id="{626CF383-B239-400D-B706-FFCB8AEA2089}"/>
              </a:ext>
            </a:extLst>
          </p:cNvPr>
          <p:cNvGrpSpPr/>
          <p:nvPr/>
        </p:nvGrpSpPr>
        <p:grpSpPr>
          <a:xfrm>
            <a:off x="8536947" y="5480394"/>
            <a:ext cx="463484" cy="463484"/>
            <a:chOff x="7430375" y="6282579"/>
            <a:chExt cx="463550" cy="463550"/>
          </a:xfrm>
        </p:grpSpPr>
        <p:sp>
          <p:nvSpPr>
            <p:cNvPr id="80" name="Freeform 5">
              <a:extLst>
                <a:ext uri="{FF2B5EF4-FFF2-40B4-BE49-F238E27FC236}">
                  <a16:creationId xmlns:a16="http://schemas.microsoft.com/office/drawing/2014/main" id="{CC5D3FCA-0CBB-47D6-B497-64208A1BCF8B}"/>
                </a:ext>
              </a:extLst>
            </p:cNvPr>
            <p:cNvSpPr>
              <a:spLocks/>
            </p:cNvSpPr>
            <p:nvPr/>
          </p:nvSpPr>
          <p:spPr bwMode="auto">
            <a:xfrm>
              <a:off x="7430375" y="6282579"/>
              <a:ext cx="463550" cy="463550"/>
            </a:xfrm>
            <a:custGeom>
              <a:avLst/>
              <a:gdLst>
                <a:gd name="T0" fmla="*/ 925 w 925"/>
                <a:gd name="T1" fmla="*/ 462 h 925"/>
                <a:gd name="T2" fmla="*/ 925 w 925"/>
                <a:gd name="T3" fmla="*/ 462 h 925"/>
                <a:gd name="T4" fmla="*/ 462 w 925"/>
                <a:gd name="T5" fmla="*/ 925 h 925"/>
                <a:gd name="T6" fmla="*/ 0 w 925"/>
                <a:gd name="T7" fmla="*/ 462 h 925"/>
                <a:gd name="T8" fmla="*/ 462 w 925"/>
                <a:gd name="T9" fmla="*/ 0 h 925"/>
                <a:gd name="T10" fmla="*/ 925 w 925"/>
                <a:gd name="T11" fmla="*/ 462 h 925"/>
              </a:gdLst>
              <a:ahLst/>
              <a:cxnLst>
                <a:cxn ang="0">
                  <a:pos x="T0" y="T1"/>
                </a:cxn>
                <a:cxn ang="0">
                  <a:pos x="T2" y="T3"/>
                </a:cxn>
                <a:cxn ang="0">
                  <a:pos x="T4" y="T5"/>
                </a:cxn>
                <a:cxn ang="0">
                  <a:pos x="T6" y="T7"/>
                </a:cxn>
                <a:cxn ang="0">
                  <a:pos x="T8" y="T9"/>
                </a:cxn>
                <a:cxn ang="0">
                  <a:pos x="T10" y="T11"/>
                </a:cxn>
              </a:cxnLst>
              <a:rect l="0" t="0" r="r" b="b"/>
              <a:pathLst>
                <a:path w="925" h="925">
                  <a:moveTo>
                    <a:pt x="925" y="462"/>
                  </a:moveTo>
                  <a:lnTo>
                    <a:pt x="925" y="462"/>
                  </a:lnTo>
                  <a:cubicBezTo>
                    <a:pt x="925" y="717"/>
                    <a:pt x="718" y="925"/>
                    <a:pt x="462" y="925"/>
                  </a:cubicBezTo>
                  <a:cubicBezTo>
                    <a:pt x="207" y="925"/>
                    <a:pt x="0" y="717"/>
                    <a:pt x="0" y="462"/>
                  </a:cubicBezTo>
                  <a:cubicBezTo>
                    <a:pt x="0" y="206"/>
                    <a:pt x="207" y="0"/>
                    <a:pt x="462" y="0"/>
                  </a:cubicBezTo>
                  <a:cubicBezTo>
                    <a:pt x="718" y="0"/>
                    <a:pt x="925" y="206"/>
                    <a:pt x="925" y="462"/>
                  </a:cubicBezTo>
                  <a:close/>
                </a:path>
              </a:pathLst>
            </a:custGeom>
            <a:solidFill>
              <a:srgbClr val="333333"/>
            </a:solidFill>
            <a:ln w="0">
              <a:solidFill>
                <a:srgbClr val="000000"/>
              </a:solidFill>
              <a:prstDash val="solid"/>
              <a:round/>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1A1A"/>
                </a:solidFill>
                <a:effectLst/>
                <a:uLnTx/>
                <a:uFillTx/>
                <a:latin typeface="Segoe UI"/>
                <a:ea typeface="+mn-ea"/>
                <a:cs typeface="+mn-cs"/>
              </a:endParaRPr>
            </a:p>
          </p:txBody>
        </p:sp>
        <p:sp>
          <p:nvSpPr>
            <p:cNvPr id="90" name="plug" title="Icon of a power plug showing an A to B connection">
              <a:extLst>
                <a:ext uri="{FF2B5EF4-FFF2-40B4-BE49-F238E27FC236}">
                  <a16:creationId xmlns:a16="http://schemas.microsoft.com/office/drawing/2014/main" id="{65FD7454-BF58-4D8F-808E-37689218DEE8}"/>
                </a:ext>
              </a:extLst>
            </p:cNvPr>
            <p:cNvSpPr>
              <a:spLocks noChangeAspect="1" noEditPoints="1"/>
            </p:cNvSpPr>
            <p:nvPr/>
          </p:nvSpPr>
          <p:spPr bwMode="auto">
            <a:xfrm>
              <a:off x="7477935" y="6331474"/>
              <a:ext cx="385870" cy="365760"/>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95" name="object 20">
            <a:extLst>
              <a:ext uri="{FF2B5EF4-FFF2-40B4-BE49-F238E27FC236}">
                <a16:creationId xmlns:a16="http://schemas.microsoft.com/office/drawing/2014/main" id="{A3425876-2538-4C32-A8C1-2174FD91A32A}"/>
              </a:ext>
            </a:extLst>
          </p:cNvPr>
          <p:cNvSpPr txBox="1"/>
          <p:nvPr/>
        </p:nvSpPr>
        <p:spPr>
          <a:xfrm>
            <a:off x="2064654" y="6083393"/>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SDWAN device</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98" name="Picture 97">
            <a:extLst>
              <a:ext uri="{FF2B5EF4-FFF2-40B4-BE49-F238E27FC236}">
                <a16:creationId xmlns:a16="http://schemas.microsoft.com/office/drawing/2014/main" id="{7307918E-7C53-41D5-88A5-3A69CB3716A7}"/>
              </a:ext>
            </a:extLst>
          </p:cNvPr>
          <p:cNvPicPr>
            <a:picLocks noChangeAspect="1"/>
          </p:cNvPicPr>
          <p:nvPr/>
        </p:nvPicPr>
        <p:blipFill>
          <a:blip r:embed="rId6"/>
          <a:stretch>
            <a:fillRect/>
          </a:stretch>
        </p:blipFill>
        <p:spPr>
          <a:xfrm>
            <a:off x="9946801" y="3269332"/>
            <a:ext cx="337472" cy="337472"/>
          </a:xfrm>
          <a:prstGeom prst="rect">
            <a:avLst/>
          </a:prstGeom>
        </p:spPr>
      </p:pic>
      <p:sp>
        <p:nvSpPr>
          <p:cNvPr id="100" name="object 30">
            <a:extLst>
              <a:ext uri="{FF2B5EF4-FFF2-40B4-BE49-F238E27FC236}">
                <a16:creationId xmlns:a16="http://schemas.microsoft.com/office/drawing/2014/main" id="{3F46415E-E1E0-446D-A32F-BC6306746548}"/>
              </a:ext>
            </a:extLst>
          </p:cNvPr>
          <p:cNvSpPr txBox="1"/>
          <p:nvPr/>
        </p:nvSpPr>
        <p:spPr>
          <a:xfrm>
            <a:off x="9363956" y="6393029"/>
            <a:ext cx="1480232" cy="153275"/>
          </a:xfrm>
          <a:prstGeom prst="rect">
            <a:avLst/>
          </a:prstGeom>
        </p:spPr>
        <p:txBody>
          <a:bodyPr vert="horz" wrap="square" lIns="0" tIns="10397" rIns="0" bIns="0" rtlCol="0">
            <a:spAutoFit/>
          </a:bodyPr>
          <a:lstStyle/>
          <a:p>
            <a:pPr marL="0" marR="18094" lvl="0" indent="0" algn="ctr" defTabSz="914192" rtl="0" eaLnBrk="1" fontAlgn="auto" latinLnBrk="0" hangingPunct="1">
              <a:lnSpc>
                <a:spcPct val="100000"/>
              </a:lnSpc>
              <a:spcBef>
                <a:spcPts val="1610"/>
              </a:spcBef>
              <a:spcAft>
                <a:spcPts val="0"/>
              </a:spcAft>
              <a:buClrTx/>
              <a:buSzTx/>
              <a:buFontTx/>
              <a:buNone/>
              <a:tabLst/>
              <a:defRPr/>
            </a:pPr>
            <a:r>
              <a:rPr kumimoji="0" lang="en-US" sz="910" b="1" i="0" u="none" strike="noStrike" kern="1200" cap="none" spc="-3" normalizeH="0" baseline="0" noProof="0" dirty="0">
                <a:ln>
                  <a:noFill/>
                </a:ln>
                <a:solidFill>
                  <a:srgbClr val="1A1A1A"/>
                </a:solidFill>
                <a:effectLst/>
                <a:uLnTx/>
                <a:uFillTx/>
                <a:latin typeface="SegoePro-Semibold"/>
                <a:ea typeface="+mn-ea"/>
                <a:cs typeface="SegoePro-Semibold"/>
              </a:rPr>
              <a:t>Singapore Head office</a:t>
            </a:r>
            <a:endParaRPr kumimoji="0" sz="910" b="0" i="0" u="none" strike="noStrike" kern="1200" cap="none" spc="0" normalizeH="0" baseline="0" noProof="0" dirty="0">
              <a:ln>
                <a:noFill/>
              </a:ln>
              <a:solidFill>
                <a:srgbClr val="1A1A1A"/>
              </a:solidFill>
              <a:effectLst/>
              <a:uLnTx/>
              <a:uFillTx/>
              <a:latin typeface="SegoePro-Semibold"/>
              <a:ea typeface="+mn-ea"/>
              <a:cs typeface="SegoePro-Semibold"/>
            </a:endParaRPr>
          </a:p>
        </p:txBody>
      </p:sp>
      <p:sp>
        <p:nvSpPr>
          <p:cNvPr id="101" name="object 30">
            <a:extLst>
              <a:ext uri="{FF2B5EF4-FFF2-40B4-BE49-F238E27FC236}">
                <a16:creationId xmlns:a16="http://schemas.microsoft.com/office/drawing/2014/main" id="{D2FCBB84-9965-4B2C-94EA-6E8785DC71DF}"/>
              </a:ext>
            </a:extLst>
          </p:cNvPr>
          <p:cNvSpPr txBox="1"/>
          <p:nvPr/>
        </p:nvSpPr>
        <p:spPr>
          <a:xfrm>
            <a:off x="791933" y="6447930"/>
            <a:ext cx="1480232" cy="153275"/>
          </a:xfrm>
          <a:prstGeom prst="rect">
            <a:avLst/>
          </a:prstGeom>
        </p:spPr>
        <p:txBody>
          <a:bodyPr vert="horz" wrap="square" lIns="0" tIns="10397" rIns="0" bIns="0" rtlCol="0">
            <a:spAutoFit/>
          </a:bodyPr>
          <a:lstStyle/>
          <a:p>
            <a:pPr marL="0" marR="18094" lvl="0" indent="0" algn="ctr" defTabSz="914192" rtl="0" eaLnBrk="1" fontAlgn="auto" latinLnBrk="0" hangingPunct="1">
              <a:lnSpc>
                <a:spcPct val="100000"/>
              </a:lnSpc>
              <a:spcBef>
                <a:spcPts val="1610"/>
              </a:spcBef>
              <a:spcAft>
                <a:spcPts val="0"/>
              </a:spcAft>
              <a:buClrTx/>
              <a:buSzTx/>
              <a:buFontTx/>
              <a:buNone/>
              <a:tabLst/>
              <a:defRPr/>
            </a:pPr>
            <a:r>
              <a:rPr kumimoji="0" lang="en-US" sz="910" b="1" i="0" u="none" strike="noStrike" kern="1200" cap="none" spc="-3" normalizeH="0" baseline="0" noProof="0" dirty="0">
                <a:ln>
                  <a:noFill/>
                </a:ln>
                <a:solidFill>
                  <a:srgbClr val="1A1A1A"/>
                </a:solidFill>
                <a:effectLst/>
                <a:uLnTx/>
                <a:uFillTx/>
                <a:latin typeface="SegoePro-Semibold"/>
                <a:ea typeface="+mn-ea"/>
                <a:cs typeface="SegoePro-Semibold"/>
              </a:rPr>
              <a:t>Sydney Branch office</a:t>
            </a:r>
            <a:endParaRPr kumimoji="0" sz="910" b="0" i="0" u="none" strike="noStrike" kern="1200" cap="none" spc="0" normalizeH="0" baseline="0" noProof="0" dirty="0">
              <a:ln>
                <a:noFill/>
              </a:ln>
              <a:solidFill>
                <a:srgbClr val="1A1A1A"/>
              </a:solidFill>
              <a:effectLst/>
              <a:uLnTx/>
              <a:uFillTx/>
              <a:latin typeface="SegoePro-Semibold"/>
              <a:ea typeface="+mn-ea"/>
              <a:cs typeface="SegoePro-Semibold"/>
            </a:endParaRPr>
          </a:p>
        </p:txBody>
      </p:sp>
      <p:sp>
        <p:nvSpPr>
          <p:cNvPr id="58" name="object 20">
            <a:extLst>
              <a:ext uri="{FF2B5EF4-FFF2-40B4-BE49-F238E27FC236}">
                <a16:creationId xmlns:a16="http://schemas.microsoft.com/office/drawing/2014/main" id="{06287905-4537-45BB-9CFB-8542E11F311F}"/>
              </a:ext>
            </a:extLst>
          </p:cNvPr>
          <p:cNvSpPr txBox="1"/>
          <p:nvPr/>
        </p:nvSpPr>
        <p:spPr>
          <a:xfrm>
            <a:off x="484128" y="6064532"/>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Users PC</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grpSp>
        <p:nvGrpSpPr>
          <p:cNvPr id="8" name="Group 7">
            <a:extLst>
              <a:ext uri="{FF2B5EF4-FFF2-40B4-BE49-F238E27FC236}">
                <a16:creationId xmlns:a16="http://schemas.microsoft.com/office/drawing/2014/main" id="{AF49B682-720D-408E-B2A6-07EAF20A3A32}"/>
              </a:ext>
            </a:extLst>
          </p:cNvPr>
          <p:cNvGrpSpPr/>
          <p:nvPr/>
        </p:nvGrpSpPr>
        <p:grpSpPr>
          <a:xfrm>
            <a:off x="310875" y="1394196"/>
            <a:ext cx="5859159" cy="3235190"/>
            <a:chOff x="310875" y="1394196"/>
            <a:chExt cx="5859159" cy="3235190"/>
          </a:xfrm>
        </p:grpSpPr>
        <p:sp>
          <p:nvSpPr>
            <p:cNvPr id="128" name="Text Placeholder 9">
              <a:extLst>
                <a:ext uri="{FF2B5EF4-FFF2-40B4-BE49-F238E27FC236}">
                  <a16:creationId xmlns:a16="http://schemas.microsoft.com/office/drawing/2014/main" id="{E9001672-8A37-4794-952A-2DF4CAAE3327}"/>
                </a:ext>
              </a:extLst>
            </p:cNvPr>
            <p:cNvSpPr txBox="1">
              <a:spLocks/>
            </p:cNvSpPr>
            <p:nvPr/>
          </p:nvSpPr>
          <p:spPr>
            <a:xfrm>
              <a:off x="540521" y="1394196"/>
              <a:ext cx="5629513" cy="3235190"/>
            </a:xfrm>
            <a:prstGeom prst="rect">
              <a:avLst/>
            </a:prstGeom>
          </p:spPr>
          <p:txBody>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14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SDWAN local branch egress</a:t>
              </a:r>
            </a:p>
            <a:p>
              <a:pPr marL="285706" marR="0" lvl="0" indent="-285750" algn="l" defTabSz="914192" rtl="0" eaLnBrk="1" fontAlgn="auto" latinLnBrk="0" hangingPunct="1">
                <a:lnSpc>
                  <a:spcPct val="90000"/>
                </a:lnSpc>
                <a:spcBef>
                  <a:spcPts val="6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2F2F2F"/>
                  </a:solidFill>
                  <a:effectLst/>
                  <a:uLnTx/>
                  <a:uFillTx/>
                  <a:latin typeface="Segoe UI"/>
                  <a:ea typeface="+mn-ea"/>
                  <a:cs typeface="+mn-cs"/>
                </a:rPr>
                <a:t>SDWAN device used for local ISP breakout </a:t>
              </a:r>
            </a:p>
            <a:p>
              <a:pPr marL="285706" marR="0" lvl="0" indent="-285750" algn="l" defTabSz="914192" rtl="0" eaLnBrk="1" fontAlgn="auto" latinLnBrk="0" hangingPunct="1">
                <a:lnSpc>
                  <a:spcPct val="90000"/>
                </a:lnSpc>
                <a:spcBef>
                  <a:spcPts val="6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2F2F2F"/>
                  </a:solidFill>
                  <a:effectLst/>
                  <a:uLnTx/>
                  <a:uFillTx/>
                  <a:latin typeface="Segoe UI"/>
                  <a:ea typeface="+mn-ea"/>
                  <a:cs typeface="+mn-cs"/>
                </a:rPr>
                <a:t>For Office 365, the device can auto consume the ‘Optimize’ category from the web service</a:t>
              </a:r>
            </a:p>
            <a:p>
              <a:pPr marL="285706" marR="0" lvl="0" indent="-285750" algn="l" defTabSz="914192" rtl="0" eaLnBrk="1" fontAlgn="auto" latinLnBrk="0" hangingPunct="1">
                <a:lnSpc>
                  <a:spcPct val="90000"/>
                </a:lnSpc>
                <a:spcBef>
                  <a:spcPts val="6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2F2F2F"/>
                  </a:solidFill>
                  <a:effectLst/>
                  <a:uLnTx/>
                  <a:uFillTx/>
                  <a:latin typeface="Segoe UI"/>
                  <a:ea typeface="+mn-ea"/>
                  <a:cs typeface="+mn-cs"/>
                </a:rPr>
                <a:t>Other desired traffic such as update traffic and trusted &amp; defined cloud services can use this path</a:t>
              </a:r>
            </a:p>
            <a:p>
              <a:pPr marL="285706" marR="0" lvl="0" indent="-285750" algn="l" defTabSz="914192" rtl="0" eaLnBrk="1" fontAlgn="auto" latinLnBrk="0" hangingPunct="1">
                <a:lnSpc>
                  <a:spcPct val="90000"/>
                </a:lnSpc>
                <a:spcBef>
                  <a:spcPts val="6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2F2F2F"/>
                  </a:solidFill>
                  <a:effectLst/>
                  <a:uLnTx/>
                  <a:uFillTx/>
                  <a:latin typeface="Segoe UI"/>
                  <a:ea typeface="+mn-ea"/>
                  <a:cs typeface="+mn-cs"/>
                </a:rPr>
                <a:t>Azure Public endpoints can also be accessed directly through this method</a:t>
              </a:r>
            </a:p>
            <a:p>
              <a:pPr marL="228556" marR="0" lvl="1"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endParaRPr kumimoji="0" lang="en-US" sz="1400" b="0" i="0" u="none" strike="noStrike" kern="1200" cap="none" spc="0" normalizeH="0" baseline="0" noProof="0" dirty="0">
                <a:ln>
                  <a:noFill/>
                </a:ln>
                <a:solidFill>
                  <a:srgbClr val="2F2F2F"/>
                </a:solidFill>
                <a:effectLst/>
                <a:uLnTx/>
                <a:uFillTx/>
                <a:latin typeface="Segoe UI"/>
                <a:ea typeface="+mn-ea"/>
                <a:cs typeface="+mn-cs"/>
              </a:endParaRPr>
            </a:p>
            <a:p>
              <a:pPr marL="0" marR="0" lvl="0"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14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Standard corporate network security stack</a:t>
              </a:r>
            </a:p>
            <a:p>
              <a:pPr marL="228600" marR="0" lvl="0" indent="-228600"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2F2F2F"/>
                  </a:solidFill>
                  <a:effectLst/>
                  <a:uLnTx/>
                  <a:uFillTx/>
                  <a:latin typeface="Segoe UI"/>
                  <a:ea typeface="+mn-ea"/>
                  <a:cs typeface="+mn-cs"/>
                </a:rPr>
                <a:t>Other traffic goes direct to standard internet browsing path</a:t>
              </a:r>
            </a:p>
            <a:p>
              <a:pPr marL="228600" marR="0" lvl="0" indent="-228600"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2F2F2F"/>
                  </a:solidFill>
                  <a:effectLst/>
                  <a:uLnTx/>
                  <a:uFillTx/>
                  <a:latin typeface="Segoe UI"/>
                  <a:ea typeface="+mn-ea"/>
                  <a:cs typeface="+mn-cs"/>
                </a:rPr>
                <a:t>This is the remainder of Microsoft 365 URLs. </a:t>
              </a:r>
            </a:p>
            <a:p>
              <a:pPr marL="228600" marR="0" lvl="0" indent="-228600"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2F2F2F"/>
                  </a:solidFill>
                  <a:effectLst/>
                  <a:uLnTx/>
                  <a:uFillTx/>
                  <a:latin typeface="Segoe UI"/>
                  <a:ea typeface="+mn-ea"/>
                  <a:cs typeface="+mn-cs"/>
                </a:rPr>
                <a:t>Also any other browsing traffic</a:t>
              </a:r>
            </a:p>
          </p:txBody>
        </p:sp>
        <p:sp>
          <p:nvSpPr>
            <p:cNvPr id="134" name="Oval 133">
              <a:extLst>
                <a:ext uri="{FF2B5EF4-FFF2-40B4-BE49-F238E27FC236}">
                  <a16:creationId xmlns:a16="http://schemas.microsoft.com/office/drawing/2014/main" id="{B53DF86B-2BF8-4AEE-9789-92109FC60B15}"/>
                </a:ext>
              </a:extLst>
            </p:cNvPr>
            <p:cNvSpPr/>
            <p:nvPr/>
          </p:nvSpPr>
          <p:spPr bwMode="auto">
            <a:xfrm>
              <a:off x="310875" y="1412471"/>
              <a:ext cx="227714" cy="227714"/>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1</a:t>
              </a:r>
            </a:p>
          </p:txBody>
        </p:sp>
        <p:sp>
          <p:nvSpPr>
            <p:cNvPr id="135" name="Oval 134">
              <a:extLst>
                <a:ext uri="{FF2B5EF4-FFF2-40B4-BE49-F238E27FC236}">
                  <a16:creationId xmlns:a16="http://schemas.microsoft.com/office/drawing/2014/main" id="{F8CF1D39-FBFC-4166-B229-41A2B9BB06FC}"/>
                </a:ext>
              </a:extLst>
            </p:cNvPr>
            <p:cNvSpPr/>
            <p:nvPr/>
          </p:nvSpPr>
          <p:spPr bwMode="auto">
            <a:xfrm>
              <a:off x="311306" y="3513777"/>
              <a:ext cx="227714" cy="227714"/>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2</a:t>
              </a:r>
            </a:p>
          </p:txBody>
        </p:sp>
      </p:grpSp>
      <p:grpSp>
        <p:nvGrpSpPr>
          <p:cNvPr id="147" name="Group 146">
            <a:extLst>
              <a:ext uri="{FF2B5EF4-FFF2-40B4-BE49-F238E27FC236}">
                <a16:creationId xmlns:a16="http://schemas.microsoft.com/office/drawing/2014/main" id="{CA64B6E0-A806-4D7A-8AAD-1D371A1BAB8E}"/>
              </a:ext>
            </a:extLst>
          </p:cNvPr>
          <p:cNvGrpSpPr/>
          <p:nvPr/>
        </p:nvGrpSpPr>
        <p:grpSpPr>
          <a:xfrm>
            <a:off x="2603743" y="1692093"/>
            <a:ext cx="5207003" cy="4070063"/>
            <a:chOff x="2603743" y="1692093"/>
            <a:chExt cx="5207003" cy="4070063"/>
          </a:xfrm>
        </p:grpSpPr>
        <p:cxnSp>
          <p:nvCxnSpPr>
            <p:cNvPr id="112" name="Straight Arrow Connector 111">
              <a:extLst>
                <a:ext uri="{FF2B5EF4-FFF2-40B4-BE49-F238E27FC236}">
                  <a16:creationId xmlns:a16="http://schemas.microsoft.com/office/drawing/2014/main" id="{F755BC9A-433C-40C7-916A-DCE9D0AB0DFF}"/>
                </a:ext>
              </a:extLst>
            </p:cNvPr>
            <p:cNvCxnSpPr>
              <a:cxnSpLocks/>
              <a:stCxn id="116" idx="2"/>
            </p:cNvCxnSpPr>
            <p:nvPr/>
          </p:nvCxnSpPr>
          <p:spPr>
            <a:xfrm flipV="1">
              <a:off x="7392158" y="4098534"/>
              <a:ext cx="418588" cy="902142"/>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C572E245-7CA0-48C5-80B7-11629302C3B4}"/>
                </a:ext>
              </a:extLst>
            </p:cNvPr>
            <p:cNvCxnSpPr>
              <a:cxnSpLocks/>
              <a:stCxn id="111" idx="3"/>
            </p:cNvCxnSpPr>
            <p:nvPr/>
          </p:nvCxnSpPr>
          <p:spPr>
            <a:xfrm flipV="1">
              <a:off x="6105168" y="3973338"/>
              <a:ext cx="1272478" cy="376902"/>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04A409E9-8E61-41E3-A16B-9F36B13593EC}"/>
                </a:ext>
              </a:extLst>
            </p:cNvPr>
            <p:cNvGrpSpPr/>
            <p:nvPr/>
          </p:nvGrpSpPr>
          <p:grpSpPr>
            <a:xfrm>
              <a:off x="2603743" y="1692093"/>
              <a:ext cx="5163188" cy="4070063"/>
              <a:chOff x="2603743" y="1692093"/>
              <a:chExt cx="5163188" cy="4070063"/>
            </a:xfrm>
          </p:grpSpPr>
          <p:cxnSp>
            <p:nvCxnSpPr>
              <p:cNvPr id="117" name="Straight Arrow Connector 116">
                <a:extLst>
                  <a:ext uri="{FF2B5EF4-FFF2-40B4-BE49-F238E27FC236}">
                    <a16:creationId xmlns:a16="http://schemas.microsoft.com/office/drawing/2014/main" id="{EC8847E3-3968-4A98-B65F-92519FA5B02E}"/>
                  </a:ext>
                </a:extLst>
              </p:cNvPr>
              <p:cNvCxnSpPr>
                <a:cxnSpLocks/>
                <a:stCxn id="72" idx="4"/>
                <a:endCxn id="111" idx="3"/>
              </p:cNvCxnSpPr>
              <p:nvPr/>
            </p:nvCxnSpPr>
            <p:spPr>
              <a:xfrm flipV="1">
                <a:off x="2603743" y="4350240"/>
                <a:ext cx="3501425" cy="1388753"/>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464E22AA-180B-4383-8B43-A3F79D2E9AC9}"/>
                  </a:ext>
                </a:extLst>
              </p:cNvPr>
              <p:cNvCxnSpPr>
                <a:cxnSpLocks/>
              </p:cNvCxnSpPr>
              <p:nvPr/>
            </p:nvCxnSpPr>
            <p:spPr>
              <a:xfrm flipV="1">
                <a:off x="5920615" y="2071281"/>
                <a:ext cx="1007992" cy="2339627"/>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C92D495E-5DA1-47C0-97C1-2D8F83528A8D}"/>
                  </a:ext>
                </a:extLst>
              </p:cNvPr>
              <p:cNvCxnSpPr>
                <a:cxnSpLocks/>
                <a:stCxn id="111" idx="2"/>
              </p:cNvCxnSpPr>
              <p:nvPr/>
            </p:nvCxnSpPr>
            <p:spPr>
              <a:xfrm flipV="1">
                <a:off x="5902913" y="3726283"/>
                <a:ext cx="664445" cy="716102"/>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339F4AE-F221-4A73-B0AB-5C7336744A20}"/>
                  </a:ext>
                </a:extLst>
              </p:cNvPr>
              <p:cNvCxnSpPr>
                <a:cxnSpLocks/>
                <a:stCxn id="13" idx="0"/>
                <a:endCxn id="116" idx="3"/>
              </p:cNvCxnSpPr>
              <p:nvPr/>
            </p:nvCxnSpPr>
            <p:spPr>
              <a:xfrm flipV="1">
                <a:off x="2710799" y="4908531"/>
                <a:ext cx="4883614" cy="853625"/>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C9025DD-E7CF-4471-95C7-AFF79748A41E}"/>
                  </a:ext>
                </a:extLst>
              </p:cNvPr>
              <p:cNvGrpSpPr/>
              <p:nvPr/>
            </p:nvGrpSpPr>
            <p:grpSpPr>
              <a:xfrm>
                <a:off x="5529339" y="3973951"/>
                <a:ext cx="748347" cy="748347"/>
                <a:chOff x="3515588" y="2704613"/>
                <a:chExt cx="923324" cy="923324"/>
              </a:xfrm>
            </p:grpSpPr>
            <p:sp>
              <p:nvSpPr>
                <p:cNvPr id="107" name="object 88">
                  <a:extLst>
                    <a:ext uri="{FF2B5EF4-FFF2-40B4-BE49-F238E27FC236}">
                      <a16:creationId xmlns:a16="http://schemas.microsoft.com/office/drawing/2014/main" id="{46FE4027-F383-40E7-B0F4-08F8C88D8FBD}"/>
                    </a:ext>
                  </a:extLst>
                </p:cNvPr>
                <p:cNvSpPr/>
                <p:nvPr/>
              </p:nvSpPr>
              <p:spPr>
                <a:xfrm>
                  <a:off x="3515588" y="2704613"/>
                  <a:ext cx="923324" cy="923324"/>
                </a:xfrm>
                <a:custGeom>
                  <a:avLst/>
                  <a:gdLst/>
                  <a:ahLst/>
                  <a:cxnLst/>
                  <a:rect l="l" t="t" r="r" b="b"/>
                  <a:pathLst>
                    <a:path w="1569719" h="1569720">
                      <a:moveTo>
                        <a:pt x="1569614" y="784794"/>
                      </a:moveTo>
                      <a:lnTo>
                        <a:pt x="1568182" y="832602"/>
                      </a:lnTo>
                      <a:lnTo>
                        <a:pt x="1563940" y="879653"/>
                      </a:lnTo>
                      <a:lnTo>
                        <a:pt x="1556970" y="925864"/>
                      </a:lnTo>
                      <a:lnTo>
                        <a:pt x="1547354" y="971153"/>
                      </a:lnTo>
                      <a:lnTo>
                        <a:pt x="1535175" y="1015439"/>
                      </a:lnTo>
                      <a:lnTo>
                        <a:pt x="1520515" y="1058638"/>
                      </a:lnTo>
                      <a:lnTo>
                        <a:pt x="1503455" y="1100670"/>
                      </a:lnTo>
                      <a:lnTo>
                        <a:pt x="1484077" y="1141452"/>
                      </a:lnTo>
                      <a:lnTo>
                        <a:pt x="1462465" y="1180901"/>
                      </a:lnTo>
                      <a:lnTo>
                        <a:pt x="1438699" y="1218936"/>
                      </a:lnTo>
                      <a:lnTo>
                        <a:pt x="1412863" y="1255475"/>
                      </a:lnTo>
                      <a:lnTo>
                        <a:pt x="1385037" y="1290435"/>
                      </a:lnTo>
                      <a:lnTo>
                        <a:pt x="1355305" y="1323735"/>
                      </a:lnTo>
                      <a:lnTo>
                        <a:pt x="1323748" y="1355292"/>
                      </a:lnTo>
                      <a:lnTo>
                        <a:pt x="1290448" y="1385024"/>
                      </a:lnTo>
                      <a:lnTo>
                        <a:pt x="1255488" y="1412850"/>
                      </a:lnTo>
                      <a:lnTo>
                        <a:pt x="1218949" y="1438687"/>
                      </a:lnTo>
                      <a:lnTo>
                        <a:pt x="1180914" y="1462452"/>
                      </a:lnTo>
                      <a:lnTo>
                        <a:pt x="1141464" y="1484065"/>
                      </a:lnTo>
                      <a:lnTo>
                        <a:pt x="1100683" y="1503442"/>
                      </a:lnTo>
                      <a:lnTo>
                        <a:pt x="1058651" y="1520502"/>
                      </a:lnTo>
                      <a:lnTo>
                        <a:pt x="1015452" y="1535163"/>
                      </a:lnTo>
                      <a:lnTo>
                        <a:pt x="971166" y="1547342"/>
                      </a:lnTo>
                      <a:lnTo>
                        <a:pt x="925877" y="1556957"/>
                      </a:lnTo>
                      <a:lnTo>
                        <a:pt x="879666" y="1563927"/>
                      </a:lnTo>
                      <a:lnTo>
                        <a:pt x="832615" y="1568169"/>
                      </a:lnTo>
                      <a:lnTo>
                        <a:pt x="784807" y="1569602"/>
                      </a:lnTo>
                      <a:lnTo>
                        <a:pt x="736999" y="1568169"/>
                      </a:lnTo>
                      <a:lnTo>
                        <a:pt x="689948" y="1563927"/>
                      </a:lnTo>
                      <a:lnTo>
                        <a:pt x="643737" y="1556957"/>
                      </a:lnTo>
                      <a:lnTo>
                        <a:pt x="598448" y="1547342"/>
                      </a:lnTo>
                      <a:lnTo>
                        <a:pt x="554162" y="1535163"/>
                      </a:lnTo>
                      <a:lnTo>
                        <a:pt x="510963" y="1520502"/>
                      </a:lnTo>
                      <a:lnTo>
                        <a:pt x="468931" y="1503442"/>
                      </a:lnTo>
                      <a:lnTo>
                        <a:pt x="428150" y="1484065"/>
                      </a:lnTo>
                      <a:lnTo>
                        <a:pt x="388700" y="1462452"/>
                      </a:lnTo>
                      <a:lnTo>
                        <a:pt x="350665" y="1438687"/>
                      </a:lnTo>
                      <a:lnTo>
                        <a:pt x="314126" y="1412850"/>
                      </a:lnTo>
                      <a:lnTo>
                        <a:pt x="279166" y="1385024"/>
                      </a:lnTo>
                      <a:lnTo>
                        <a:pt x="245866" y="1355292"/>
                      </a:lnTo>
                      <a:lnTo>
                        <a:pt x="214309" y="1323735"/>
                      </a:lnTo>
                      <a:lnTo>
                        <a:pt x="184577" y="1290435"/>
                      </a:lnTo>
                      <a:lnTo>
                        <a:pt x="156751" y="1255475"/>
                      </a:lnTo>
                      <a:lnTo>
                        <a:pt x="130915" y="1218936"/>
                      </a:lnTo>
                      <a:lnTo>
                        <a:pt x="107149" y="1180901"/>
                      </a:lnTo>
                      <a:lnTo>
                        <a:pt x="85537" y="1141452"/>
                      </a:lnTo>
                      <a:lnTo>
                        <a:pt x="66159" y="1100670"/>
                      </a:lnTo>
                      <a:lnTo>
                        <a:pt x="49099" y="1058638"/>
                      </a:lnTo>
                      <a:lnTo>
                        <a:pt x="34439" y="1015439"/>
                      </a:lnTo>
                      <a:lnTo>
                        <a:pt x="22259" y="971153"/>
                      </a:lnTo>
                      <a:lnTo>
                        <a:pt x="12644" y="925864"/>
                      </a:lnTo>
                      <a:lnTo>
                        <a:pt x="5674" y="879653"/>
                      </a:lnTo>
                      <a:lnTo>
                        <a:pt x="1432" y="832602"/>
                      </a:lnTo>
                      <a:lnTo>
                        <a:pt x="0" y="784794"/>
                      </a:lnTo>
                      <a:lnTo>
                        <a:pt x="1432" y="736986"/>
                      </a:lnTo>
                      <a:lnTo>
                        <a:pt x="5674" y="689936"/>
                      </a:lnTo>
                      <a:lnTo>
                        <a:pt x="12644" y="643725"/>
                      </a:lnTo>
                      <a:lnTo>
                        <a:pt x="22259" y="598436"/>
                      </a:lnTo>
                      <a:lnTo>
                        <a:pt x="34439" y="554151"/>
                      </a:lnTo>
                      <a:lnTo>
                        <a:pt x="49099" y="510952"/>
                      </a:lnTo>
                      <a:lnTo>
                        <a:pt x="66159" y="468921"/>
                      </a:lnTo>
                      <a:lnTo>
                        <a:pt x="85537" y="428140"/>
                      </a:lnTo>
                      <a:lnTo>
                        <a:pt x="107149" y="388691"/>
                      </a:lnTo>
                      <a:lnTo>
                        <a:pt x="130915" y="350656"/>
                      </a:lnTo>
                      <a:lnTo>
                        <a:pt x="156751" y="314118"/>
                      </a:lnTo>
                      <a:lnTo>
                        <a:pt x="184577" y="279159"/>
                      </a:lnTo>
                      <a:lnTo>
                        <a:pt x="214309" y="245860"/>
                      </a:lnTo>
                      <a:lnTo>
                        <a:pt x="245866" y="214303"/>
                      </a:lnTo>
                      <a:lnTo>
                        <a:pt x="279166" y="184572"/>
                      </a:lnTo>
                      <a:lnTo>
                        <a:pt x="314126" y="156747"/>
                      </a:lnTo>
                      <a:lnTo>
                        <a:pt x="350665" y="130911"/>
                      </a:lnTo>
                      <a:lnTo>
                        <a:pt x="388700" y="107146"/>
                      </a:lnTo>
                      <a:lnTo>
                        <a:pt x="428150" y="85534"/>
                      </a:lnTo>
                      <a:lnTo>
                        <a:pt x="468931" y="66157"/>
                      </a:lnTo>
                      <a:lnTo>
                        <a:pt x="510963" y="49098"/>
                      </a:lnTo>
                      <a:lnTo>
                        <a:pt x="554162" y="34437"/>
                      </a:lnTo>
                      <a:lnTo>
                        <a:pt x="598448" y="22259"/>
                      </a:lnTo>
                      <a:lnTo>
                        <a:pt x="643737" y="12643"/>
                      </a:lnTo>
                      <a:lnTo>
                        <a:pt x="689948" y="5674"/>
                      </a:lnTo>
                      <a:lnTo>
                        <a:pt x="736999" y="1432"/>
                      </a:lnTo>
                      <a:lnTo>
                        <a:pt x="784807" y="0"/>
                      </a:lnTo>
                      <a:lnTo>
                        <a:pt x="832615" y="1432"/>
                      </a:lnTo>
                      <a:lnTo>
                        <a:pt x="879666" y="5674"/>
                      </a:lnTo>
                      <a:lnTo>
                        <a:pt x="925877" y="12643"/>
                      </a:lnTo>
                      <a:lnTo>
                        <a:pt x="971166" y="22259"/>
                      </a:lnTo>
                      <a:lnTo>
                        <a:pt x="1015452" y="34437"/>
                      </a:lnTo>
                      <a:lnTo>
                        <a:pt x="1058651" y="49098"/>
                      </a:lnTo>
                      <a:lnTo>
                        <a:pt x="1100683" y="66157"/>
                      </a:lnTo>
                      <a:lnTo>
                        <a:pt x="1141464" y="85534"/>
                      </a:lnTo>
                      <a:lnTo>
                        <a:pt x="1180914" y="107146"/>
                      </a:lnTo>
                      <a:lnTo>
                        <a:pt x="1218949" y="130911"/>
                      </a:lnTo>
                      <a:lnTo>
                        <a:pt x="1255488" y="156747"/>
                      </a:lnTo>
                      <a:lnTo>
                        <a:pt x="1290448" y="184572"/>
                      </a:lnTo>
                      <a:lnTo>
                        <a:pt x="1323748" y="214303"/>
                      </a:lnTo>
                      <a:lnTo>
                        <a:pt x="1355305" y="245860"/>
                      </a:lnTo>
                      <a:lnTo>
                        <a:pt x="1385037" y="279159"/>
                      </a:lnTo>
                      <a:lnTo>
                        <a:pt x="1412863" y="314118"/>
                      </a:lnTo>
                      <a:lnTo>
                        <a:pt x="1438699" y="350656"/>
                      </a:lnTo>
                      <a:lnTo>
                        <a:pt x="1462465" y="388691"/>
                      </a:lnTo>
                      <a:lnTo>
                        <a:pt x="1484077" y="428140"/>
                      </a:lnTo>
                      <a:lnTo>
                        <a:pt x="1503455" y="468921"/>
                      </a:lnTo>
                      <a:lnTo>
                        <a:pt x="1520515" y="510952"/>
                      </a:lnTo>
                      <a:lnTo>
                        <a:pt x="1535175" y="554151"/>
                      </a:lnTo>
                      <a:lnTo>
                        <a:pt x="1547354" y="598436"/>
                      </a:lnTo>
                      <a:lnTo>
                        <a:pt x="1556970" y="643725"/>
                      </a:lnTo>
                      <a:lnTo>
                        <a:pt x="1563940" y="689936"/>
                      </a:lnTo>
                      <a:lnTo>
                        <a:pt x="1568182" y="736986"/>
                      </a:lnTo>
                      <a:lnTo>
                        <a:pt x="1569614" y="784794"/>
                      </a:lnTo>
                      <a:close/>
                    </a:path>
                  </a:pathLst>
                </a:custGeom>
                <a:ln w="25289">
                  <a:solidFill>
                    <a:srgbClr val="D83B01"/>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10" name="object 86">
                  <a:extLst>
                    <a:ext uri="{FF2B5EF4-FFF2-40B4-BE49-F238E27FC236}">
                      <a16:creationId xmlns:a16="http://schemas.microsoft.com/office/drawing/2014/main" id="{A146D379-6E1A-4AEC-870E-154E9E04DC00}"/>
                    </a:ext>
                  </a:extLst>
                </p:cNvPr>
                <p:cNvSpPr/>
                <p:nvPr/>
              </p:nvSpPr>
              <p:spPr>
                <a:xfrm>
                  <a:off x="3671932" y="2938684"/>
                  <a:ext cx="618164" cy="379863"/>
                </a:xfrm>
                <a:custGeom>
                  <a:avLst/>
                  <a:gdLst/>
                  <a:ahLst/>
                  <a:cxnLst/>
                  <a:rect l="l" t="t" r="r" b="b"/>
                  <a:pathLst>
                    <a:path w="1050925" h="645795">
                      <a:moveTo>
                        <a:pt x="309074" y="72036"/>
                      </a:moveTo>
                      <a:lnTo>
                        <a:pt x="266175" y="78956"/>
                      </a:lnTo>
                      <a:lnTo>
                        <a:pt x="228916" y="98224"/>
                      </a:lnTo>
                      <a:lnTo>
                        <a:pt x="199535" y="127604"/>
                      </a:lnTo>
                      <a:lnTo>
                        <a:pt x="180266" y="164859"/>
                      </a:lnTo>
                      <a:lnTo>
                        <a:pt x="173346" y="207752"/>
                      </a:lnTo>
                      <a:lnTo>
                        <a:pt x="173346" y="215794"/>
                      </a:lnTo>
                      <a:lnTo>
                        <a:pt x="174092" y="223647"/>
                      </a:lnTo>
                      <a:lnTo>
                        <a:pt x="175420" y="231284"/>
                      </a:lnTo>
                      <a:lnTo>
                        <a:pt x="127903" y="244824"/>
                      </a:lnTo>
                      <a:lnTo>
                        <a:pt x="85751" y="268615"/>
                      </a:lnTo>
                      <a:lnTo>
                        <a:pt x="50425" y="301200"/>
                      </a:lnTo>
                      <a:lnTo>
                        <a:pt x="23384" y="341121"/>
                      </a:lnTo>
                      <a:lnTo>
                        <a:pt x="6089" y="386920"/>
                      </a:lnTo>
                      <a:lnTo>
                        <a:pt x="0" y="437140"/>
                      </a:lnTo>
                      <a:lnTo>
                        <a:pt x="5505" y="484944"/>
                      </a:lnTo>
                      <a:lnTo>
                        <a:pt x="21188" y="528827"/>
                      </a:lnTo>
                      <a:lnTo>
                        <a:pt x="45798" y="567537"/>
                      </a:lnTo>
                      <a:lnTo>
                        <a:pt x="78083" y="599824"/>
                      </a:lnTo>
                      <a:lnTo>
                        <a:pt x="116794" y="624436"/>
                      </a:lnTo>
                      <a:lnTo>
                        <a:pt x="160678" y="640120"/>
                      </a:lnTo>
                      <a:lnTo>
                        <a:pt x="208486" y="645626"/>
                      </a:lnTo>
                      <a:lnTo>
                        <a:pt x="914820" y="645626"/>
                      </a:lnTo>
                      <a:lnTo>
                        <a:pt x="957720" y="638708"/>
                      </a:lnTo>
                      <a:lnTo>
                        <a:pt x="994978" y="619442"/>
                      </a:lnTo>
                      <a:lnTo>
                        <a:pt x="1024360" y="590064"/>
                      </a:lnTo>
                      <a:lnTo>
                        <a:pt x="1043629" y="552809"/>
                      </a:lnTo>
                      <a:lnTo>
                        <a:pt x="1050548" y="509911"/>
                      </a:lnTo>
                      <a:lnTo>
                        <a:pt x="1041689" y="461585"/>
                      </a:lnTo>
                      <a:lnTo>
                        <a:pt x="1017294" y="420927"/>
                      </a:lnTo>
                      <a:lnTo>
                        <a:pt x="980640" y="391207"/>
                      </a:lnTo>
                      <a:lnTo>
                        <a:pt x="935001" y="375700"/>
                      </a:lnTo>
                      <a:lnTo>
                        <a:pt x="935831" y="369007"/>
                      </a:lnTo>
                      <a:lnTo>
                        <a:pt x="936438" y="362247"/>
                      </a:lnTo>
                      <a:lnTo>
                        <a:pt x="936809" y="355423"/>
                      </a:lnTo>
                      <a:lnTo>
                        <a:pt x="936936" y="348539"/>
                      </a:lnTo>
                      <a:lnTo>
                        <a:pt x="930430" y="298636"/>
                      </a:lnTo>
                      <a:lnTo>
                        <a:pt x="912034" y="253586"/>
                      </a:lnTo>
                      <a:lnTo>
                        <a:pt x="883431" y="215070"/>
                      </a:lnTo>
                      <a:lnTo>
                        <a:pt x="846302" y="184772"/>
                      </a:lnTo>
                      <a:lnTo>
                        <a:pt x="802329" y="164372"/>
                      </a:lnTo>
                      <a:lnTo>
                        <a:pt x="753195" y="155555"/>
                      </a:lnTo>
                      <a:lnTo>
                        <a:pt x="737901" y="113066"/>
                      </a:lnTo>
                      <a:lnTo>
                        <a:pt x="726398" y="95037"/>
                      </a:lnTo>
                      <a:lnTo>
                        <a:pt x="384665" y="95037"/>
                      </a:lnTo>
                      <a:lnTo>
                        <a:pt x="367677" y="85319"/>
                      </a:lnTo>
                      <a:lnTo>
                        <a:pt x="349264" y="78093"/>
                      </a:lnTo>
                      <a:lnTo>
                        <a:pt x="329654" y="73589"/>
                      </a:lnTo>
                      <a:lnTo>
                        <a:pt x="309074" y="72036"/>
                      </a:lnTo>
                      <a:close/>
                    </a:path>
                    <a:path w="1050925" h="645795">
                      <a:moveTo>
                        <a:pt x="556254" y="0"/>
                      </a:moveTo>
                      <a:lnTo>
                        <a:pt x="503960" y="6824"/>
                      </a:lnTo>
                      <a:lnTo>
                        <a:pt x="456760" y="26119"/>
                      </a:lnTo>
                      <a:lnTo>
                        <a:pt x="416410" y="56113"/>
                      </a:lnTo>
                      <a:lnTo>
                        <a:pt x="384665" y="95037"/>
                      </a:lnTo>
                      <a:lnTo>
                        <a:pt x="726398" y="95037"/>
                      </a:lnTo>
                      <a:lnTo>
                        <a:pt x="682663" y="44333"/>
                      </a:lnTo>
                      <a:lnTo>
                        <a:pt x="645129" y="20510"/>
                      </a:lnTo>
                      <a:lnTo>
                        <a:pt x="602591" y="5329"/>
                      </a:lnTo>
                      <a:lnTo>
                        <a:pt x="556254" y="0"/>
                      </a:lnTo>
                      <a:close/>
                    </a:path>
                  </a:pathLst>
                </a:custGeom>
                <a:solidFill>
                  <a:srgbClr val="D83B01"/>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11" name="object 87">
                  <a:extLst>
                    <a:ext uri="{FF2B5EF4-FFF2-40B4-BE49-F238E27FC236}">
                      <a16:creationId xmlns:a16="http://schemas.microsoft.com/office/drawing/2014/main" id="{E51A4FFD-DE34-42C8-A894-90E0E02CCDD6}"/>
                    </a:ext>
                  </a:extLst>
                </p:cNvPr>
                <p:cNvSpPr txBox="1"/>
                <p:nvPr/>
              </p:nvSpPr>
              <p:spPr>
                <a:xfrm>
                  <a:off x="3726964" y="3055194"/>
                  <a:ext cx="499092" cy="227382"/>
                </a:xfrm>
                <a:prstGeom prst="rect">
                  <a:avLst/>
                </a:prstGeom>
              </p:spPr>
              <p:txBody>
                <a:bodyPr vert="horz" wrap="square" lIns="0" tIns="6931" rIns="0" bIns="0" rtlCol="0">
                  <a:spAutoFit/>
                </a:bodyPr>
                <a:lstStyle/>
                <a:p>
                  <a:pPr marL="7699" marR="0" lvl="0" indent="0" algn="ctr" defTabSz="914168" rtl="0" eaLnBrk="1" fontAlgn="auto" latinLnBrk="0" hangingPunct="1">
                    <a:lnSpc>
                      <a:spcPct val="100000"/>
                    </a:lnSpc>
                    <a:spcBef>
                      <a:spcPts val="55"/>
                    </a:spcBef>
                    <a:spcAft>
                      <a:spcPts val="0"/>
                    </a:spcAft>
                    <a:buClrTx/>
                    <a:buSzTx/>
                    <a:buFontTx/>
                    <a:buNone/>
                    <a:tabLst/>
                    <a:defRPr/>
                  </a:pPr>
                  <a:r>
                    <a:rPr kumimoji="0" sz="1152" b="1" i="0" u="none" strike="noStrike" kern="1200" cap="none" spc="-3" normalizeH="0" baseline="0" noProof="0" dirty="0">
                      <a:ln>
                        <a:noFill/>
                      </a:ln>
                      <a:solidFill>
                        <a:srgbClr val="FFFFFF"/>
                      </a:solidFill>
                      <a:effectLst/>
                      <a:uLnTx/>
                      <a:uFillTx/>
                      <a:latin typeface="Segoe UI"/>
                      <a:ea typeface="+mn-ea"/>
                      <a:cs typeface="Segoe UI"/>
                    </a:rPr>
                    <a:t>ISP</a:t>
                  </a:r>
                  <a:r>
                    <a:rPr kumimoji="0" lang="en-GB" sz="1152" b="1" i="0" u="none" strike="noStrike" kern="1200" cap="none" spc="-3" normalizeH="0" baseline="0" noProof="0" dirty="0">
                      <a:ln>
                        <a:noFill/>
                      </a:ln>
                      <a:solidFill>
                        <a:srgbClr val="FFFFFF"/>
                      </a:solidFill>
                      <a:effectLst/>
                      <a:uLnTx/>
                      <a:uFillTx/>
                      <a:latin typeface="Segoe UI"/>
                      <a:ea typeface="+mn-ea"/>
                      <a:cs typeface="Segoe UI"/>
                    </a:rPr>
                    <a:t> 1</a:t>
                  </a:r>
                  <a:endParaRPr kumimoji="0" sz="1152" b="0" i="0" u="none" strike="noStrike" kern="1200" cap="none" spc="0" normalizeH="0" baseline="0" noProof="0" dirty="0">
                    <a:ln>
                      <a:noFill/>
                    </a:ln>
                    <a:solidFill>
                      <a:srgbClr val="2F2F2F"/>
                    </a:solidFill>
                    <a:effectLst/>
                    <a:uLnTx/>
                    <a:uFillTx/>
                    <a:latin typeface="Segoe UI"/>
                    <a:ea typeface="+mn-ea"/>
                    <a:cs typeface="Segoe UI"/>
                  </a:endParaRPr>
                </a:p>
              </p:txBody>
            </p:sp>
          </p:grpSp>
          <p:grpSp>
            <p:nvGrpSpPr>
              <p:cNvPr id="113" name="Group 112">
                <a:extLst>
                  <a:ext uri="{FF2B5EF4-FFF2-40B4-BE49-F238E27FC236}">
                    <a16:creationId xmlns:a16="http://schemas.microsoft.com/office/drawing/2014/main" id="{274561D0-071B-4C53-B0A0-796018B4E70A}"/>
                  </a:ext>
                </a:extLst>
              </p:cNvPr>
              <p:cNvGrpSpPr/>
              <p:nvPr/>
            </p:nvGrpSpPr>
            <p:grpSpPr>
              <a:xfrm>
                <a:off x="7018584" y="4532242"/>
                <a:ext cx="748347" cy="748347"/>
                <a:chOff x="3515588" y="2704613"/>
                <a:chExt cx="923324" cy="923324"/>
              </a:xfrm>
            </p:grpSpPr>
            <p:sp>
              <p:nvSpPr>
                <p:cNvPr id="114" name="object 88">
                  <a:extLst>
                    <a:ext uri="{FF2B5EF4-FFF2-40B4-BE49-F238E27FC236}">
                      <a16:creationId xmlns:a16="http://schemas.microsoft.com/office/drawing/2014/main" id="{028E65CF-2747-4CB7-A687-2995781BCFEE}"/>
                    </a:ext>
                  </a:extLst>
                </p:cNvPr>
                <p:cNvSpPr/>
                <p:nvPr/>
              </p:nvSpPr>
              <p:spPr>
                <a:xfrm>
                  <a:off x="3515588" y="2704613"/>
                  <a:ext cx="923324" cy="923324"/>
                </a:xfrm>
                <a:custGeom>
                  <a:avLst/>
                  <a:gdLst/>
                  <a:ahLst/>
                  <a:cxnLst/>
                  <a:rect l="l" t="t" r="r" b="b"/>
                  <a:pathLst>
                    <a:path w="1569719" h="1569720">
                      <a:moveTo>
                        <a:pt x="1569614" y="784794"/>
                      </a:moveTo>
                      <a:lnTo>
                        <a:pt x="1568182" y="832602"/>
                      </a:lnTo>
                      <a:lnTo>
                        <a:pt x="1563940" y="879653"/>
                      </a:lnTo>
                      <a:lnTo>
                        <a:pt x="1556970" y="925864"/>
                      </a:lnTo>
                      <a:lnTo>
                        <a:pt x="1547354" y="971153"/>
                      </a:lnTo>
                      <a:lnTo>
                        <a:pt x="1535175" y="1015439"/>
                      </a:lnTo>
                      <a:lnTo>
                        <a:pt x="1520515" y="1058638"/>
                      </a:lnTo>
                      <a:lnTo>
                        <a:pt x="1503455" y="1100670"/>
                      </a:lnTo>
                      <a:lnTo>
                        <a:pt x="1484077" y="1141452"/>
                      </a:lnTo>
                      <a:lnTo>
                        <a:pt x="1462465" y="1180901"/>
                      </a:lnTo>
                      <a:lnTo>
                        <a:pt x="1438699" y="1218936"/>
                      </a:lnTo>
                      <a:lnTo>
                        <a:pt x="1412863" y="1255475"/>
                      </a:lnTo>
                      <a:lnTo>
                        <a:pt x="1385037" y="1290435"/>
                      </a:lnTo>
                      <a:lnTo>
                        <a:pt x="1355305" y="1323735"/>
                      </a:lnTo>
                      <a:lnTo>
                        <a:pt x="1323748" y="1355292"/>
                      </a:lnTo>
                      <a:lnTo>
                        <a:pt x="1290448" y="1385024"/>
                      </a:lnTo>
                      <a:lnTo>
                        <a:pt x="1255488" y="1412850"/>
                      </a:lnTo>
                      <a:lnTo>
                        <a:pt x="1218949" y="1438687"/>
                      </a:lnTo>
                      <a:lnTo>
                        <a:pt x="1180914" y="1462452"/>
                      </a:lnTo>
                      <a:lnTo>
                        <a:pt x="1141464" y="1484065"/>
                      </a:lnTo>
                      <a:lnTo>
                        <a:pt x="1100683" y="1503442"/>
                      </a:lnTo>
                      <a:lnTo>
                        <a:pt x="1058651" y="1520502"/>
                      </a:lnTo>
                      <a:lnTo>
                        <a:pt x="1015452" y="1535163"/>
                      </a:lnTo>
                      <a:lnTo>
                        <a:pt x="971166" y="1547342"/>
                      </a:lnTo>
                      <a:lnTo>
                        <a:pt x="925877" y="1556957"/>
                      </a:lnTo>
                      <a:lnTo>
                        <a:pt x="879666" y="1563927"/>
                      </a:lnTo>
                      <a:lnTo>
                        <a:pt x="832615" y="1568169"/>
                      </a:lnTo>
                      <a:lnTo>
                        <a:pt x="784807" y="1569602"/>
                      </a:lnTo>
                      <a:lnTo>
                        <a:pt x="736999" y="1568169"/>
                      </a:lnTo>
                      <a:lnTo>
                        <a:pt x="689948" y="1563927"/>
                      </a:lnTo>
                      <a:lnTo>
                        <a:pt x="643737" y="1556957"/>
                      </a:lnTo>
                      <a:lnTo>
                        <a:pt x="598448" y="1547342"/>
                      </a:lnTo>
                      <a:lnTo>
                        <a:pt x="554162" y="1535163"/>
                      </a:lnTo>
                      <a:lnTo>
                        <a:pt x="510963" y="1520502"/>
                      </a:lnTo>
                      <a:lnTo>
                        <a:pt x="468931" y="1503442"/>
                      </a:lnTo>
                      <a:lnTo>
                        <a:pt x="428150" y="1484065"/>
                      </a:lnTo>
                      <a:lnTo>
                        <a:pt x="388700" y="1462452"/>
                      </a:lnTo>
                      <a:lnTo>
                        <a:pt x="350665" y="1438687"/>
                      </a:lnTo>
                      <a:lnTo>
                        <a:pt x="314126" y="1412850"/>
                      </a:lnTo>
                      <a:lnTo>
                        <a:pt x="279166" y="1385024"/>
                      </a:lnTo>
                      <a:lnTo>
                        <a:pt x="245866" y="1355292"/>
                      </a:lnTo>
                      <a:lnTo>
                        <a:pt x="214309" y="1323735"/>
                      </a:lnTo>
                      <a:lnTo>
                        <a:pt x="184577" y="1290435"/>
                      </a:lnTo>
                      <a:lnTo>
                        <a:pt x="156751" y="1255475"/>
                      </a:lnTo>
                      <a:lnTo>
                        <a:pt x="130915" y="1218936"/>
                      </a:lnTo>
                      <a:lnTo>
                        <a:pt x="107149" y="1180901"/>
                      </a:lnTo>
                      <a:lnTo>
                        <a:pt x="85537" y="1141452"/>
                      </a:lnTo>
                      <a:lnTo>
                        <a:pt x="66159" y="1100670"/>
                      </a:lnTo>
                      <a:lnTo>
                        <a:pt x="49099" y="1058638"/>
                      </a:lnTo>
                      <a:lnTo>
                        <a:pt x="34439" y="1015439"/>
                      </a:lnTo>
                      <a:lnTo>
                        <a:pt x="22259" y="971153"/>
                      </a:lnTo>
                      <a:lnTo>
                        <a:pt x="12644" y="925864"/>
                      </a:lnTo>
                      <a:lnTo>
                        <a:pt x="5674" y="879653"/>
                      </a:lnTo>
                      <a:lnTo>
                        <a:pt x="1432" y="832602"/>
                      </a:lnTo>
                      <a:lnTo>
                        <a:pt x="0" y="784794"/>
                      </a:lnTo>
                      <a:lnTo>
                        <a:pt x="1432" y="736986"/>
                      </a:lnTo>
                      <a:lnTo>
                        <a:pt x="5674" y="689936"/>
                      </a:lnTo>
                      <a:lnTo>
                        <a:pt x="12644" y="643725"/>
                      </a:lnTo>
                      <a:lnTo>
                        <a:pt x="22259" y="598436"/>
                      </a:lnTo>
                      <a:lnTo>
                        <a:pt x="34439" y="554151"/>
                      </a:lnTo>
                      <a:lnTo>
                        <a:pt x="49099" y="510952"/>
                      </a:lnTo>
                      <a:lnTo>
                        <a:pt x="66159" y="468921"/>
                      </a:lnTo>
                      <a:lnTo>
                        <a:pt x="85537" y="428140"/>
                      </a:lnTo>
                      <a:lnTo>
                        <a:pt x="107149" y="388691"/>
                      </a:lnTo>
                      <a:lnTo>
                        <a:pt x="130915" y="350656"/>
                      </a:lnTo>
                      <a:lnTo>
                        <a:pt x="156751" y="314118"/>
                      </a:lnTo>
                      <a:lnTo>
                        <a:pt x="184577" y="279159"/>
                      </a:lnTo>
                      <a:lnTo>
                        <a:pt x="214309" y="245860"/>
                      </a:lnTo>
                      <a:lnTo>
                        <a:pt x="245866" y="214303"/>
                      </a:lnTo>
                      <a:lnTo>
                        <a:pt x="279166" y="184572"/>
                      </a:lnTo>
                      <a:lnTo>
                        <a:pt x="314126" y="156747"/>
                      </a:lnTo>
                      <a:lnTo>
                        <a:pt x="350665" y="130911"/>
                      </a:lnTo>
                      <a:lnTo>
                        <a:pt x="388700" y="107146"/>
                      </a:lnTo>
                      <a:lnTo>
                        <a:pt x="428150" y="85534"/>
                      </a:lnTo>
                      <a:lnTo>
                        <a:pt x="468931" y="66157"/>
                      </a:lnTo>
                      <a:lnTo>
                        <a:pt x="510963" y="49098"/>
                      </a:lnTo>
                      <a:lnTo>
                        <a:pt x="554162" y="34437"/>
                      </a:lnTo>
                      <a:lnTo>
                        <a:pt x="598448" y="22259"/>
                      </a:lnTo>
                      <a:lnTo>
                        <a:pt x="643737" y="12643"/>
                      </a:lnTo>
                      <a:lnTo>
                        <a:pt x="689948" y="5674"/>
                      </a:lnTo>
                      <a:lnTo>
                        <a:pt x="736999" y="1432"/>
                      </a:lnTo>
                      <a:lnTo>
                        <a:pt x="784807" y="0"/>
                      </a:lnTo>
                      <a:lnTo>
                        <a:pt x="832615" y="1432"/>
                      </a:lnTo>
                      <a:lnTo>
                        <a:pt x="879666" y="5674"/>
                      </a:lnTo>
                      <a:lnTo>
                        <a:pt x="925877" y="12643"/>
                      </a:lnTo>
                      <a:lnTo>
                        <a:pt x="971166" y="22259"/>
                      </a:lnTo>
                      <a:lnTo>
                        <a:pt x="1015452" y="34437"/>
                      </a:lnTo>
                      <a:lnTo>
                        <a:pt x="1058651" y="49098"/>
                      </a:lnTo>
                      <a:lnTo>
                        <a:pt x="1100683" y="66157"/>
                      </a:lnTo>
                      <a:lnTo>
                        <a:pt x="1141464" y="85534"/>
                      </a:lnTo>
                      <a:lnTo>
                        <a:pt x="1180914" y="107146"/>
                      </a:lnTo>
                      <a:lnTo>
                        <a:pt x="1218949" y="130911"/>
                      </a:lnTo>
                      <a:lnTo>
                        <a:pt x="1255488" y="156747"/>
                      </a:lnTo>
                      <a:lnTo>
                        <a:pt x="1290448" y="184572"/>
                      </a:lnTo>
                      <a:lnTo>
                        <a:pt x="1323748" y="214303"/>
                      </a:lnTo>
                      <a:lnTo>
                        <a:pt x="1355305" y="245860"/>
                      </a:lnTo>
                      <a:lnTo>
                        <a:pt x="1385037" y="279159"/>
                      </a:lnTo>
                      <a:lnTo>
                        <a:pt x="1412863" y="314118"/>
                      </a:lnTo>
                      <a:lnTo>
                        <a:pt x="1438699" y="350656"/>
                      </a:lnTo>
                      <a:lnTo>
                        <a:pt x="1462465" y="388691"/>
                      </a:lnTo>
                      <a:lnTo>
                        <a:pt x="1484077" y="428140"/>
                      </a:lnTo>
                      <a:lnTo>
                        <a:pt x="1503455" y="468921"/>
                      </a:lnTo>
                      <a:lnTo>
                        <a:pt x="1520515" y="510952"/>
                      </a:lnTo>
                      <a:lnTo>
                        <a:pt x="1535175" y="554151"/>
                      </a:lnTo>
                      <a:lnTo>
                        <a:pt x="1547354" y="598436"/>
                      </a:lnTo>
                      <a:lnTo>
                        <a:pt x="1556970" y="643725"/>
                      </a:lnTo>
                      <a:lnTo>
                        <a:pt x="1563940" y="689936"/>
                      </a:lnTo>
                      <a:lnTo>
                        <a:pt x="1568182" y="736986"/>
                      </a:lnTo>
                      <a:lnTo>
                        <a:pt x="1569614" y="784794"/>
                      </a:lnTo>
                      <a:close/>
                    </a:path>
                  </a:pathLst>
                </a:custGeom>
                <a:ln w="25289">
                  <a:solidFill>
                    <a:srgbClr val="D83B01"/>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15" name="object 86">
                  <a:extLst>
                    <a:ext uri="{FF2B5EF4-FFF2-40B4-BE49-F238E27FC236}">
                      <a16:creationId xmlns:a16="http://schemas.microsoft.com/office/drawing/2014/main" id="{E850949D-D2FE-4E57-9217-40A8CB9B2234}"/>
                    </a:ext>
                  </a:extLst>
                </p:cNvPr>
                <p:cNvSpPr/>
                <p:nvPr/>
              </p:nvSpPr>
              <p:spPr>
                <a:xfrm>
                  <a:off x="3671932" y="2938684"/>
                  <a:ext cx="618164" cy="379863"/>
                </a:xfrm>
                <a:custGeom>
                  <a:avLst/>
                  <a:gdLst/>
                  <a:ahLst/>
                  <a:cxnLst/>
                  <a:rect l="l" t="t" r="r" b="b"/>
                  <a:pathLst>
                    <a:path w="1050925" h="645795">
                      <a:moveTo>
                        <a:pt x="309074" y="72036"/>
                      </a:moveTo>
                      <a:lnTo>
                        <a:pt x="266175" y="78956"/>
                      </a:lnTo>
                      <a:lnTo>
                        <a:pt x="228916" y="98224"/>
                      </a:lnTo>
                      <a:lnTo>
                        <a:pt x="199535" y="127604"/>
                      </a:lnTo>
                      <a:lnTo>
                        <a:pt x="180266" y="164859"/>
                      </a:lnTo>
                      <a:lnTo>
                        <a:pt x="173346" y="207752"/>
                      </a:lnTo>
                      <a:lnTo>
                        <a:pt x="173346" y="215794"/>
                      </a:lnTo>
                      <a:lnTo>
                        <a:pt x="174092" y="223647"/>
                      </a:lnTo>
                      <a:lnTo>
                        <a:pt x="175420" y="231284"/>
                      </a:lnTo>
                      <a:lnTo>
                        <a:pt x="127903" y="244824"/>
                      </a:lnTo>
                      <a:lnTo>
                        <a:pt x="85751" y="268615"/>
                      </a:lnTo>
                      <a:lnTo>
                        <a:pt x="50425" y="301200"/>
                      </a:lnTo>
                      <a:lnTo>
                        <a:pt x="23384" y="341121"/>
                      </a:lnTo>
                      <a:lnTo>
                        <a:pt x="6089" y="386920"/>
                      </a:lnTo>
                      <a:lnTo>
                        <a:pt x="0" y="437140"/>
                      </a:lnTo>
                      <a:lnTo>
                        <a:pt x="5505" y="484944"/>
                      </a:lnTo>
                      <a:lnTo>
                        <a:pt x="21188" y="528827"/>
                      </a:lnTo>
                      <a:lnTo>
                        <a:pt x="45798" y="567537"/>
                      </a:lnTo>
                      <a:lnTo>
                        <a:pt x="78083" y="599824"/>
                      </a:lnTo>
                      <a:lnTo>
                        <a:pt x="116794" y="624436"/>
                      </a:lnTo>
                      <a:lnTo>
                        <a:pt x="160678" y="640120"/>
                      </a:lnTo>
                      <a:lnTo>
                        <a:pt x="208486" y="645626"/>
                      </a:lnTo>
                      <a:lnTo>
                        <a:pt x="914820" y="645626"/>
                      </a:lnTo>
                      <a:lnTo>
                        <a:pt x="957720" y="638708"/>
                      </a:lnTo>
                      <a:lnTo>
                        <a:pt x="994978" y="619442"/>
                      </a:lnTo>
                      <a:lnTo>
                        <a:pt x="1024360" y="590064"/>
                      </a:lnTo>
                      <a:lnTo>
                        <a:pt x="1043629" y="552809"/>
                      </a:lnTo>
                      <a:lnTo>
                        <a:pt x="1050548" y="509911"/>
                      </a:lnTo>
                      <a:lnTo>
                        <a:pt x="1041689" y="461585"/>
                      </a:lnTo>
                      <a:lnTo>
                        <a:pt x="1017294" y="420927"/>
                      </a:lnTo>
                      <a:lnTo>
                        <a:pt x="980640" y="391207"/>
                      </a:lnTo>
                      <a:lnTo>
                        <a:pt x="935001" y="375700"/>
                      </a:lnTo>
                      <a:lnTo>
                        <a:pt x="935831" y="369007"/>
                      </a:lnTo>
                      <a:lnTo>
                        <a:pt x="936438" y="362247"/>
                      </a:lnTo>
                      <a:lnTo>
                        <a:pt x="936809" y="355423"/>
                      </a:lnTo>
                      <a:lnTo>
                        <a:pt x="936936" y="348539"/>
                      </a:lnTo>
                      <a:lnTo>
                        <a:pt x="930430" y="298636"/>
                      </a:lnTo>
                      <a:lnTo>
                        <a:pt x="912034" y="253586"/>
                      </a:lnTo>
                      <a:lnTo>
                        <a:pt x="883431" y="215070"/>
                      </a:lnTo>
                      <a:lnTo>
                        <a:pt x="846302" y="184772"/>
                      </a:lnTo>
                      <a:lnTo>
                        <a:pt x="802329" y="164372"/>
                      </a:lnTo>
                      <a:lnTo>
                        <a:pt x="753195" y="155555"/>
                      </a:lnTo>
                      <a:lnTo>
                        <a:pt x="737901" y="113066"/>
                      </a:lnTo>
                      <a:lnTo>
                        <a:pt x="726398" y="95037"/>
                      </a:lnTo>
                      <a:lnTo>
                        <a:pt x="384665" y="95037"/>
                      </a:lnTo>
                      <a:lnTo>
                        <a:pt x="367677" y="85319"/>
                      </a:lnTo>
                      <a:lnTo>
                        <a:pt x="349264" y="78093"/>
                      </a:lnTo>
                      <a:lnTo>
                        <a:pt x="329654" y="73589"/>
                      </a:lnTo>
                      <a:lnTo>
                        <a:pt x="309074" y="72036"/>
                      </a:lnTo>
                      <a:close/>
                    </a:path>
                    <a:path w="1050925" h="645795">
                      <a:moveTo>
                        <a:pt x="556254" y="0"/>
                      </a:moveTo>
                      <a:lnTo>
                        <a:pt x="503960" y="6824"/>
                      </a:lnTo>
                      <a:lnTo>
                        <a:pt x="456760" y="26119"/>
                      </a:lnTo>
                      <a:lnTo>
                        <a:pt x="416410" y="56113"/>
                      </a:lnTo>
                      <a:lnTo>
                        <a:pt x="384665" y="95037"/>
                      </a:lnTo>
                      <a:lnTo>
                        <a:pt x="726398" y="95037"/>
                      </a:lnTo>
                      <a:lnTo>
                        <a:pt x="682663" y="44333"/>
                      </a:lnTo>
                      <a:lnTo>
                        <a:pt x="645129" y="20510"/>
                      </a:lnTo>
                      <a:lnTo>
                        <a:pt x="602591" y="5329"/>
                      </a:lnTo>
                      <a:lnTo>
                        <a:pt x="556254" y="0"/>
                      </a:lnTo>
                      <a:close/>
                    </a:path>
                  </a:pathLst>
                </a:custGeom>
                <a:solidFill>
                  <a:srgbClr val="D83B01"/>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16" name="object 87">
                  <a:extLst>
                    <a:ext uri="{FF2B5EF4-FFF2-40B4-BE49-F238E27FC236}">
                      <a16:creationId xmlns:a16="http://schemas.microsoft.com/office/drawing/2014/main" id="{30333D29-57DF-4C2E-88AC-8CFF9E4FB2EB}"/>
                    </a:ext>
                  </a:extLst>
                </p:cNvPr>
                <p:cNvSpPr txBox="1"/>
                <p:nvPr/>
              </p:nvSpPr>
              <p:spPr>
                <a:xfrm>
                  <a:off x="3726964" y="3055194"/>
                  <a:ext cx="499092" cy="227382"/>
                </a:xfrm>
                <a:prstGeom prst="rect">
                  <a:avLst/>
                </a:prstGeom>
              </p:spPr>
              <p:txBody>
                <a:bodyPr vert="horz" wrap="square" lIns="0" tIns="6931" rIns="0" bIns="0" rtlCol="0">
                  <a:spAutoFit/>
                </a:bodyPr>
                <a:lstStyle/>
                <a:p>
                  <a:pPr marL="7699" marR="0" lvl="0" indent="0" algn="ctr" defTabSz="914168" rtl="0" eaLnBrk="1" fontAlgn="auto" latinLnBrk="0" hangingPunct="1">
                    <a:lnSpc>
                      <a:spcPct val="100000"/>
                    </a:lnSpc>
                    <a:spcBef>
                      <a:spcPts val="55"/>
                    </a:spcBef>
                    <a:spcAft>
                      <a:spcPts val="0"/>
                    </a:spcAft>
                    <a:buClrTx/>
                    <a:buSzTx/>
                    <a:buFontTx/>
                    <a:buNone/>
                    <a:tabLst/>
                    <a:defRPr/>
                  </a:pPr>
                  <a:r>
                    <a:rPr kumimoji="0" sz="1152" b="1" i="0" u="none" strike="noStrike" kern="1200" cap="none" spc="-3" normalizeH="0" baseline="0" noProof="0" dirty="0">
                      <a:ln>
                        <a:noFill/>
                      </a:ln>
                      <a:solidFill>
                        <a:srgbClr val="FFFFFF"/>
                      </a:solidFill>
                      <a:effectLst/>
                      <a:uLnTx/>
                      <a:uFillTx/>
                      <a:latin typeface="Segoe UI"/>
                      <a:ea typeface="+mn-ea"/>
                      <a:cs typeface="Segoe UI"/>
                    </a:rPr>
                    <a:t>ISP</a:t>
                  </a:r>
                  <a:r>
                    <a:rPr kumimoji="0" lang="en-GB" sz="1152" b="1" i="0" u="none" strike="noStrike" kern="1200" cap="none" spc="-3" normalizeH="0" baseline="0" noProof="0" dirty="0">
                      <a:ln>
                        <a:noFill/>
                      </a:ln>
                      <a:solidFill>
                        <a:srgbClr val="FFFFFF"/>
                      </a:solidFill>
                      <a:effectLst/>
                      <a:uLnTx/>
                      <a:uFillTx/>
                      <a:latin typeface="Segoe UI"/>
                      <a:ea typeface="+mn-ea"/>
                      <a:cs typeface="Segoe UI"/>
                    </a:rPr>
                    <a:t> 2</a:t>
                  </a:r>
                  <a:endParaRPr kumimoji="0" sz="1152" b="0" i="0" u="none" strike="noStrike" kern="1200" cap="none" spc="0" normalizeH="0" baseline="0" noProof="0" dirty="0">
                    <a:ln>
                      <a:noFill/>
                    </a:ln>
                    <a:solidFill>
                      <a:srgbClr val="2F2F2F"/>
                    </a:solidFill>
                    <a:effectLst/>
                    <a:uLnTx/>
                    <a:uFillTx/>
                    <a:latin typeface="Segoe UI"/>
                    <a:ea typeface="+mn-ea"/>
                    <a:cs typeface="Segoe UI"/>
                  </a:endParaRPr>
                </a:p>
              </p:txBody>
            </p:sp>
          </p:grpSp>
          <p:pic>
            <p:nvPicPr>
              <p:cNvPr id="36" name="Picture 35">
                <a:extLst>
                  <a:ext uri="{FF2B5EF4-FFF2-40B4-BE49-F238E27FC236}">
                    <a16:creationId xmlns:a16="http://schemas.microsoft.com/office/drawing/2014/main" id="{6DBBDB09-521F-4283-887E-ECEE615CD7B5}"/>
                  </a:ext>
                </a:extLst>
              </p:cNvPr>
              <p:cNvPicPr>
                <a:picLocks noChangeAspect="1"/>
              </p:cNvPicPr>
              <p:nvPr/>
            </p:nvPicPr>
            <p:blipFill>
              <a:blip r:embed="rId7"/>
              <a:stretch>
                <a:fillRect/>
              </a:stretch>
            </p:blipFill>
            <p:spPr>
              <a:xfrm>
                <a:off x="6427924" y="3501660"/>
                <a:ext cx="364041" cy="379532"/>
              </a:xfrm>
              <a:prstGeom prst="rect">
                <a:avLst/>
              </a:prstGeom>
            </p:spPr>
          </p:pic>
          <p:sp>
            <p:nvSpPr>
              <p:cNvPr id="119" name="object 20">
                <a:extLst>
                  <a:ext uri="{FF2B5EF4-FFF2-40B4-BE49-F238E27FC236}">
                    <a16:creationId xmlns:a16="http://schemas.microsoft.com/office/drawing/2014/main" id="{084DBD51-0B25-400C-8433-D55ECCB784D0}"/>
                  </a:ext>
                </a:extLst>
              </p:cNvPr>
              <p:cNvSpPr txBox="1"/>
              <p:nvPr/>
            </p:nvSpPr>
            <p:spPr>
              <a:xfrm>
                <a:off x="6128974" y="3314516"/>
                <a:ext cx="907793" cy="240940"/>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Windows/Office Updates</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143" name="Freeform 42">
                <a:extLst>
                  <a:ext uri="{FF2B5EF4-FFF2-40B4-BE49-F238E27FC236}">
                    <a16:creationId xmlns:a16="http://schemas.microsoft.com/office/drawing/2014/main" id="{53E31DB0-5ABD-482F-BC8C-948581B0ADFE}"/>
                  </a:ext>
                </a:extLst>
              </p:cNvPr>
              <p:cNvSpPr>
                <a:spLocks/>
              </p:cNvSpPr>
              <p:nvPr/>
            </p:nvSpPr>
            <p:spPr bwMode="auto">
              <a:xfrm>
                <a:off x="6358045" y="1692093"/>
                <a:ext cx="923804" cy="552959"/>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E6E6E6"/>
              </a:solidFill>
              <a:ln w="19050">
                <a:solidFill>
                  <a:schemeClr val="tx1"/>
                </a:solidFill>
                <a:round/>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144" name="object 20">
                <a:extLst>
                  <a:ext uri="{FF2B5EF4-FFF2-40B4-BE49-F238E27FC236}">
                    <a16:creationId xmlns:a16="http://schemas.microsoft.com/office/drawing/2014/main" id="{7FDF5D3A-4398-4F37-BDAF-45CB2370E747}"/>
                  </a:ext>
                </a:extLst>
              </p:cNvPr>
              <p:cNvSpPr txBox="1"/>
              <p:nvPr/>
            </p:nvSpPr>
            <p:spPr>
              <a:xfrm>
                <a:off x="6362716" y="1937438"/>
                <a:ext cx="907793" cy="240940"/>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Other Cloud services</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grpSp>
      </p:grpSp>
      <p:grpSp>
        <p:nvGrpSpPr>
          <p:cNvPr id="15" name="Group 14">
            <a:extLst>
              <a:ext uri="{FF2B5EF4-FFF2-40B4-BE49-F238E27FC236}">
                <a16:creationId xmlns:a16="http://schemas.microsoft.com/office/drawing/2014/main" id="{8CFC5E57-8328-4D46-A8DE-C8201A31F596}"/>
              </a:ext>
            </a:extLst>
          </p:cNvPr>
          <p:cNvGrpSpPr/>
          <p:nvPr/>
        </p:nvGrpSpPr>
        <p:grpSpPr>
          <a:xfrm>
            <a:off x="2247315" y="5530665"/>
            <a:ext cx="463484" cy="463484"/>
            <a:chOff x="7430375" y="6282579"/>
            <a:chExt cx="463550" cy="463550"/>
          </a:xfrm>
        </p:grpSpPr>
        <p:sp>
          <p:nvSpPr>
            <p:cNvPr id="13" name="Freeform 5">
              <a:extLst>
                <a:ext uri="{FF2B5EF4-FFF2-40B4-BE49-F238E27FC236}">
                  <a16:creationId xmlns:a16="http://schemas.microsoft.com/office/drawing/2014/main" id="{34CC292D-8916-4CE1-BA64-E3BF9F4AC9BC}"/>
                </a:ext>
              </a:extLst>
            </p:cNvPr>
            <p:cNvSpPr>
              <a:spLocks/>
            </p:cNvSpPr>
            <p:nvPr/>
          </p:nvSpPr>
          <p:spPr bwMode="auto">
            <a:xfrm>
              <a:off x="7430375" y="6282579"/>
              <a:ext cx="463550" cy="463550"/>
            </a:xfrm>
            <a:custGeom>
              <a:avLst/>
              <a:gdLst>
                <a:gd name="T0" fmla="*/ 925 w 925"/>
                <a:gd name="T1" fmla="*/ 462 h 925"/>
                <a:gd name="T2" fmla="*/ 925 w 925"/>
                <a:gd name="T3" fmla="*/ 462 h 925"/>
                <a:gd name="T4" fmla="*/ 462 w 925"/>
                <a:gd name="T5" fmla="*/ 925 h 925"/>
                <a:gd name="T6" fmla="*/ 0 w 925"/>
                <a:gd name="T7" fmla="*/ 462 h 925"/>
                <a:gd name="T8" fmla="*/ 462 w 925"/>
                <a:gd name="T9" fmla="*/ 0 h 925"/>
                <a:gd name="T10" fmla="*/ 925 w 925"/>
                <a:gd name="T11" fmla="*/ 462 h 925"/>
              </a:gdLst>
              <a:ahLst/>
              <a:cxnLst>
                <a:cxn ang="0">
                  <a:pos x="T0" y="T1"/>
                </a:cxn>
                <a:cxn ang="0">
                  <a:pos x="T2" y="T3"/>
                </a:cxn>
                <a:cxn ang="0">
                  <a:pos x="T4" y="T5"/>
                </a:cxn>
                <a:cxn ang="0">
                  <a:pos x="T6" y="T7"/>
                </a:cxn>
                <a:cxn ang="0">
                  <a:pos x="T8" y="T9"/>
                </a:cxn>
                <a:cxn ang="0">
                  <a:pos x="T10" y="T11"/>
                </a:cxn>
              </a:cxnLst>
              <a:rect l="0" t="0" r="r" b="b"/>
              <a:pathLst>
                <a:path w="925" h="925">
                  <a:moveTo>
                    <a:pt x="925" y="462"/>
                  </a:moveTo>
                  <a:lnTo>
                    <a:pt x="925" y="462"/>
                  </a:lnTo>
                  <a:cubicBezTo>
                    <a:pt x="925" y="717"/>
                    <a:pt x="718" y="925"/>
                    <a:pt x="462" y="925"/>
                  </a:cubicBezTo>
                  <a:cubicBezTo>
                    <a:pt x="207" y="925"/>
                    <a:pt x="0" y="717"/>
                    <a:pt x="0" y="462"/>
                  </a:cubicBezTo>
                  <a:cubicBezTo>
                    <a:pt x="0" y="206"/>
                    <a:pt x="207" y="0"/>
                    <a:pt x="462" y="0"/>
                  </a:cubicBezTo>
                  <a:cubicBezTo>
                    <a:pt x="718" y="0"/>
                    <a:pt x="925" y="206"/>
                    <a:pt x="925" y="462"/>
                  </a:cubicBezTo>
                  <a:close/>
                </a:path>
              </a:pathLst>
            </a:custGeom>
            <a:solidFill>
              <a:srgbClr val="333333"/>
            </a:solidFill>
            <a:ln w="0">
              <a:solidFill>
                <a:srgbClr val="000000"/>
              </a:solidFill>
              <a:prstDash val="solid"/>
              <a:round/>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1A1A"/>
                </a:solidFill>
                <a:effectLst/>
                <a:uLnTx/>
                <a:uFillTx/>
                <a:latin typeface="Segoe UI"/>
                <a:ea typeface="+mn-ea"/>
                <a:cs typeface="+mn-cs"/>
              </a:endParaRPr>
            </a:p>
          </p:txBody>
        </p:sp>
        <p:sp>
          <p:nvSpPr>
            <p:cNvPr id="72" name="plug" title="Icon of a power plug showing an A to B connection">
              <a:extLst>
                <a:ext uri="{FF2B5EF4-FFF2-40B4-BE49-F238E27FC236}">
                  <a16:creationId xmlns:a16="http://schemas.microsoft.com/office/drawing/2014/main" id="{5157B76E-ECF8-46BE-B247-00EA2C31326E}"/>
                </a:ext>
              </a:extLst>
            </p:cNvPr>
            <p:cNvSpPr>
              <a:spLocks noChangeAspect="1" noEditPoints="1"/>
            </p:cNvSpPr>
            <p:nvPr/>
          </p:nvSpPr>
          <p:spPr bwMode="auto">
            <a:xfrm>
              <a:off x="7477935" y="6331474"/>
              <a:ext cx="385870" cy="365760"/>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68" name="object 20">
            <a:extLst>
              <a:ext uri="{FF2B5EF4-FFF2-40B4-BE49-F238E27FC236}">
                <a16:creationId xmlns:a16="http://schemas.microsoft.com/office/drawing/2014/main" id="{1019BAA6-C220-4DDA-AD24-A4BE27F2BAE0}"/>
              </a:ext>
            </a:extLst>
          </p:cNvPr>
          <p:cNvSpPr txBox="1"/>
          <p:nvPr/>
        </p:nvSpPr>
        <p:spPr>
          <a:xfrm>
            <a:off x="8284617" y="6007981"/>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SDWAN device</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grpSp>
        <p:nvGrpSpPr>
          <p:cNvPr id="16" name="Group 15">
            <a:extLst>
              <a:ext uri="{FF2B5EF4-FFF2-40B4-BE49-F238E27FC236}">
                <a16:creationId xmlns:a16="http://schemas.microsoft.com/office/drawing/2014/main" id="{6A92146C-4807-401F-91FF-91F20268301A}"/>
              </a:ext>
            </a:extLst>
          </p:cNvPr>
          <p:cNvGrpSpPr/>
          <p:nvPr/>
        </p:nvGrpSpPr>
        <p:grpSpPr>
          <a:xfrm>
            <a:off x="9444965" y="2110538"/>
            <a:ext cx="1356986" cy="991058"/>
            <a:chOff x="8538229" y="1470476"/>
            <a:chExt cx="3033908" cy="2376954"/>
          </a:xfrm>
        </p:grpSpPr>
        <p:sp>
          <p:nvSpPr>
            <p:cNvPr id="59" name="Freeform 42">
              <a:extLst>
                <a:ext uri="{FF2B5EF4-FFF2-40B4-BE49-F238E27FC236}">
                  <a16:creationId xmlns:a16="http://schemas.microsoft.com/office/drawing/2014/main" id="{1760716D-C1F9-40C1-918E-35A1370EA7EC}"/>
                </a:ext>
              </a:extLst>
            </p:cNvPr>
            <p:cNvSpPr>
              <a:spLocks/>
            </p:cNvSpPr>
            <p:nvPr/>
          </p:nvSpPr>
          <p:spPr bwMode="auto">
            <a:xfrm>
              <a:off x="8538229" y="1470476"/>
              <a:ext cx="3033908" cy="1816000"/>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E6E6E6"/>
            </a:solidFill>
            <a:ln w="19050">
              <a:solidFill>
                <a:schemeClr val="tx1"/>
              </a:solidFill>
              <a:round/>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138" name="Picture 137">
              <a:extLst>
                <a:ext uri="{FF2B5EF4-FFF2-40B4-BE49-F238E27FC236}">
                  <a16:creationId xmlns:a16="http://schemas.microsoft.com/office/drawing/2014/main" id="{066BB711-7CE4-4770-B42D-1BF7390F1EAC}"/>
                </a:ext>
              </a:extLst>
            </p:cNvPr>
            <p:cNvPicPr>
              <a:picLocks noChangeAspect="1"/>
            </p:cNvPicPr>
            <p:nvPr/>
          </p:nvPicPr>
          <p:blipFill>
            <a:blip r:embed="rId8"/>
            <a:stretch>
              <a:fillRect/>
            </a:stretch>
          </p:blipFill>
          <p:spPr>
            <a:xfrm>
              <a:off x="10105246" y="2806987"/>
              <a:ext cx="419985" cy="419984"/>
            </a:xfrm>
            <a:prstGeom prst="rect">
              <a:avLst/>
            </a:prstGeom>
          </p:spPr>
        </p:pic>
        <p:pic>
          <p:nvPicPr>
            <p:cNvPr id="61" name="Picture 60">
              <a:extLst>
                <a:ext uri="{FF2B5EF4-FFF2-40B4-BE49-F238E27FC236}">
                  <a16:creationId xmlns:a16="http://schemas.microsoft.com/office/drawing/2014/main" id="{A4070A16-E6D7-4BB7-8506-9E8F6E483EBB}"/>
                </a:ext>
              </a:extLst>
            </p:cNvPr>
            <p:cNvPicPr>
              <a:picLocks noChangeAspect="1"/>
            </p:cNvPicPr>
            <p:nvPr/>
          </p:nvPicPr>
          <p:blipFill>
            <a:blip r:embed="rId6"/>
            <a:stretch>
              <a:fillRect/>
            </a:stretch>
          </p:blipFill>
          <p:spPr>
            <a:xfrm>
              <a:off x="9679312" y="2801711"/>
              <a:ext cx="397804" cy="397804"/>
            </a:xfrm>
            <a:prstGeom prst="rect">
              <a:avLst/>
            </a:prstGeom>
          </p:spPr>
        </p:pic>
        <p:sp>
          <p:nvSpPr>
            <p:cNvPr id="152" name="object 20">
              <a:extLst>
                <a:ext uri="{FF2B5EF4-FFF2-40B4-BE49-F238E27FC236}">
                  <a16:creationId xmlns:a16="http://schemas.microsoft.com/office/drawing/2014/main" id="{B75B4952-7964-4A83-9698-9FC78EFA15C4}"/>
                </a:ext>
              </a:extLst>
            </p:cNvPr>
            <p:cNvSpPr txBox="1"/>
            <p:nvPr/>
          </p:nvSpPr>
          <p:spPr>
            <a:xfrm>
              <a:off x="9013921" y="3357535"/>
              <a:ext cx="1983137" cy="489895"/>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Singapore Service</a:t>
              </a:r>
            </a:p>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Front Door</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5" name="Picture 4" descr="A picture containing drawing&#10;&#10;Description automatically generated">
              <a:extLst>
                <a:ext uri="{FF2B5EF4-FFF2-40B4-BE49-F238E27FC236}">
                  <a16:creationId xmlns:a16="http://schemas.microsoft.com/office/drawing/2014/main" id="{81A743E9-8798-4109-8D28-4E9C7A3490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36033" y="2039233"/>
              <a:ext cx="2307336" cy="848036"/>
            </a:xfrm>
            <a:prstGeom prst="rect">
              <a:avLst/>
            </a:prstGeom>
          </p:spPr>
        </p:pic>
      </p:grpSp>
      <p:sp>
        <p:nvSpPr>
          <p:cNvPr id="12" name="Text Placeholder 9">
            <a:extLst>
              <a:ext uri="{FF2B5EF4-FFF2-40B4-BE49-F238E27FC236}">
                <a16:creationId xmlns:a16="http://schemas.microsoft.com/office/drawing/2014/main" id="{495E7424-5C5A-40B8-822B-C657C8FAFC08}"/>
              </a:ext>
            </a:extLst>
          </p:cNvPr>
          <p:cNvSpPr txBox="1">
            <a:spLocks/>
          </p:cNvSpPr>
          <p:nvPr/>
        </p:nvSpPr>
        <p:spPr>
          <a:xfrm>
            <a:off x="307139" y="1378776"/>
            <a:ext cx="6038274" cy="2193711"/>
          </a:xfrm>
          <a:prstGeom prst="rect">
            <a:avLst/>
          </a:prstGeom>
        </p:spPr>
        <p:txBody>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192">
              <a:defRPr/>
            </a:pPr>
            <a:r>
              <a:rPr kumimoji="0" lang="en-US" sz="1400" b="1" i="0" u="sng"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Common results:</a:t>
            </a:r>
          </a:p>
          <a:p>
            <a:pPr marL="0" indent="0" defTabSz="914192">
              <a:buNone/>
              <a:defRPr/>
            </a:pPr>
            <a:endParaRPr kumimoji="0" lang="en-US" sz="1400" b="1" i="0" u="sng"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endParaRPr>
          </a:p>
          <a:p>
            <a:pPr defTabSz="914192">
              <a:defRPr/>
            </a:pPr>
            <a:r>
              <a:rPr kumimoji="0" lang="en-US" sz="12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Latency to Microsoft 365 Front Door </a:t>
            </a:r>
            <a:r>
              <a:rPr kumimoji="0" lang="en-US" sz="1200" b="0" i="0" u="none" strike="noStrike" kern="1200" cap="none" spc="0" normalizeH="0" baseline="0" noProof="0" dirty="0">
                <a:ln>
                  <a:noFill/>
                </a:ln>
                <a:solidFill>
                  <a:srgbClr val="282828"/>
                </a:solidFill>
                <a:effectLst/>
                <a:highlight>
                  <a:srgbClr val="00FF00"/>
                </a:highlight>
                <a:uLnTx/>
                <a:uFillTx/>
                <a:latin typeface="Segoe UI Semibold" panose="020B0702040204020203" pitchFamily="34" charset="0"/>
                <a:ea typeface="+mn-ea"/>
                <a:cs typeface="Segoe UI Semibold" panose="020B0702040204020203" pitchFamily="34" charset="0"/>
              </a:rPr>
              <a:t>= 10ms</a:t>
            </a:r>
          </a:p>
          <a:p>
            <a:pPr defTabSz="914192">
              <a:defRPr/>
            </a:pPr>
            <a:r>
              <a:rPr lang="en-US" sz="1200" dirty="0">
                <a:solidFill>
                  <a:srgbClr val="282828"/>
                </a:solidFill>
                <a:latin typeface="Segoe UI Semibold" panose="020B0702040204020203" pitchFamily="34" charset="0"/>
                <a:cs typeface="Segoe UI Semibold" panose="020B0702040204020203" pitchFamily="34" charset="0"/>
              </a:rPr>
              <a:t>Removed load on centralized egress </a:t>
            </a:r>
          </a:p>
          <a:p>
            <a:pPr defTabSz="914192">
              <a:defRPr/>
            </a:pPr>
            <a:r>
              <a:rPr lang="en-US" sz="1200" dirty="0">
                <a:solidFill>
                  <a:srgbClr val="282828"/>
                </a:solidFill>
                <a:latin typeface="Segoe UI Semibold" panose="020B0702040204020203" pitchFamily="34" charset="0"/>
                <a:cs typeface="Segoe UI Semibold" panose="020B0702040204020203" pitchFamily="34" charset="0"/>
              </a:rPr>
              <a:t>Reduced load on MPLS circuit, allowing capacity for all other business critical use</a:t>
            </a:r>
          </a:p>
          <a:p>
            <a:pPr defTabSz="914192">
              <a:defRPr/>
            </a:pPr>
            <a:r>
              <a:rPr lang="en-US" sz="1200" dirty="0">
                <a:solidFill>
                  <a:srgbClr val="282828"/>
                </a:solidFill>
                <a:latin typeface="Segoe UI Semibold" panose="020B0702040204020203" pitchFamily="34" charset="0"/>
                <a:cs typeface="Segoe UI Semibold" panose="020B0702040204020203" pitchFamily="34" charset="0"/>
              </a:rPr>
              <a:t>MPLS circuit can feasibly be downsized or removed over time, reducing cost</a:t>
            </a:r>
          </a:p>
          <a:p>
            <a:pPr defTabSz="914192">
              <a:defRPr/>
            </a:pPr>
            <a:r>
              <a:rPr lang="en-US" sz="1200" dirty="0">
                <a:solidFill>
                  <a:srgbClr val="282828"/>
                </a:solidFill>
                <a:latin typeface="Segoe UI Semibold" panose="020B0702040204020203" pitchFamily="34" charset="0"/>
                <a:cs typeface="Segoe UI Semibold" panose="020B0702040204020203" pitchFamily="34" charset="0"/>
              </a:rPr>
              <a:t>High ability to adapt to changing needs/requirements </a:t>
            </a:r>
          </a:p>
          <a:p>
            <a:pPr defTabSz="914192">
              <a:defRPr/>
            </a:pPr>
            <a:r>
              <a:rPr kumimoji="0" lang="en-US" sz="12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High quality Teams Calls &amp; Meetings</a:t>
            </a:r>
          </a:p>
          <a:p>
            <a:pPr defTabSz="914192">
              <a:defRPr/>
            </a:pPr>
            <a:r>
              <a:rPr lang="en-US" sz="1200" noProof="0" dirty="0">
                <a:solidFill>
                  <a:srgbClr val="282828"/>
                </a:solidFill>
                <a:latin typeface="Segoe UI Semibold" panose="020B0702040204020203" pitchFamily="34" charset="0"/>
                <a:cs typeface="Segoe UI Semibold" panose="020B0702040204020203" pitchFamily="34" charset="0"/>
              </a:rPr>
              <a:t>Highly responsive </a:t>
            </a:r>
            <a:r>
              <a:rPr kumimoji="0" lang="en-US" sz="12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Outlook functions</a:t>
            </a:r>
          </a:p>
          <a:p>
            <a:pPr defTabSz="914192">
              <a:defRPr/>
            </a:pPr>
            <a:r>
              <a:rPr lang="en-US" sz="1200" dirty="0">
                <a:solidFill>
                  <a:srgbClr val="282828"/>
                </a:solidFill>
                <a:latin typeface="Segoe UI Semibold" panose="020B0702040204020203" pitchFamily="34" charset="0"/>
                <a:cs typeface="Segoe UI Semibold" panose="020B0702040204020203" pitchFamily="34" charset="0"/>
              </a:rPr>
              <a:t>High speed OneDrive for Business transfers </a:t>
            </a:r>
            <a:endParaRPr kumimoji="0" lang="en-US" sz="12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endParaRPr>
          </a:p>
          <a:p>
            <a:pPr defTabSz="914192">
              <a:defRPr/>
            </a:pPr>
            <a:endParaRPr kumimoji="0" lang="en-US" sz="12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endParaRPr>
          </a:p>
          <a:p>
            <a:pPr defTabSz="914192">
              <a:defRPr/>
            </a:pPr>
            <a:endParaRPr kumimoji="0" lang="en-US" sz="12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endParaRPr>
          </a:p>
        </p:txBody>
      </p:sp>
      <p:grpSp>
        <p:nvGrpSpPr>
          <p:cNvPr id="76" name="Group 75">
            <a:extLst>
              <a:ext uri="{FF2B5EF4-FFF2-40B4-BE49-F238E27FC236}">
                <a16:creationId xmlns:a16="http://schemas.microsoft.com/office/drawing/2014/main" id="{742C90CE-78AF-48E3-A3A1-9400D4030CF9}"/>
              </a:ext>
            </a:extLst>
          </p:cNvPr>
          <p:cNvGrpSpPr/>
          <p:nvPr/>
        </p:nvGrpSpPr>
        <p:grpSpPr>
          <a:xfrm>
            <a:off x="7136193" y="2923036"/>
            <a:ext cx="1369856" cy="1042089"/>
            <a:chOff x="8676413" y="1472627"/>
            <a:chExt cx="3033906" cy="2307979"/>
          </a:xfrm>
        </p:grpSpPr>
        <p:sp>
          <p:nvSpPr>
            <p:cNvPr id="77" name="Freeform 42">
              <a:extLst>
                <a:ext uri="{FF2B5EF4-FFF2-40B4-BE49-F238E27FC236}">
                  <a16:creationId xmlns:a16="http://schemas.microsoft.com/office/drawing/2014/main" id="{C4039702-DE9B-4C8E-8D85-C2F49DF57575}"/>
                </a:ext>
              </a:extLst>
            </p:cNvPr>
            <p:cNvSpPr>
              <a:spLocks/>
            </p:cNvSpPr>
            <p:nvPr/>
          </p:nvSpPr>
          <p:spPr bwMode="auto">
            <a:xfrm>
              <a:off x="8676413" y="1472627"/>
              <a:ext cx="3033906" cy="1816000"/>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E6E6E6"/>
            </a:solidFill>
            <a:ln w="19050">
              <a:solidFill>
                <a:schemeClr val="tx1"/>
              </a:solidFill>
              <a:round/>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78" name="object 20">
              <a:extLst>
                <a:ext uri="{FF2B5EF4-FFF2-40B4-BE49-F238E27FC236}">
                  <a16:creationId xmlns:a16="http://schemas.microsoft.com/office/drawing/2014/main" id="{6A1272DB-A53E-4CFF-8BC8-070D542F3936}"/>
                </a:ext>
              </a:extLst>
            </p:cNvPr>
            <p:cNvSpPr txBox="1"/>
            <p:nvPr/>
          </p:nvSpPr>
          <p:spPr>
            <a:xfrm>
              <a:off x="8994826" y="3357625"/>
              <a:ext cx="2307336" cy="42298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Australia Service</a:t>
              </a:r>
            </a:p>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Front Door</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83" name="Picture 82">
              <a:extLst>
                <a:ext uri="{FF2B5EF4-FFF2-40B4-BE49-F238E27FC236}">
                  <a16:creationId xmlns:a16="http://schemas.microsoft.com/office/drawing/2014/main" id="{F0E8F5D2-1008-4948-814C-B7B718A88BB5}"/>
                </a:ext>
              </a:extLst>
            </p:cNvPr>
            <p:cNvPicPr>
              <a:picLocks noChangeAspect="1"/>
            </p:cNvPicPr>
            <p:nvPr/>
          </p:nvPicPr>
          <p:blipFill>
            <a:blip r:embed="rId8"/>
            <a:stretch>
              <a:fillRect/>
            </a:stretch>
          </p:blipFill>
          <p:spPr>
            <a:xfrm>
              <a:off x="10286286" y="2881780"/>
              <a:ext cx="385409" cy="385408"/>
            </a:xfrm>
            <a:prstGeom prst="rect">
              <a:avLst/>
            </a:prstGeom>
          </p:spPr>
        </p:pic>
        <p:pic>
          <p:nvPicPr>
            <p:cNvPr id="85" name="Picture 84">
              <a:extLst>
                <a:ext uri="{FF2B5EF4-FFF2-40B4-BE49-F238E27FC236}">
                  <a16:creationId xmlns:a16="http://schemas.microsoft.com/office/drawing/2014/main" id="{C06DE83F-14E3-4A3B-8FF7-BBA544DCE967}"/>
                </a:ext>
              </a:extLst>
            </p:cNvPr>
            <p:cNvPicPr>
              <a:picLocks noChangeAspect="1"/>
            </p:cNvPicPr>
            <p:nvPr/>
          </p:nvPicPr>
          <p:blipFill>
            <a:blip r:embed="rId6"/>
            <a:stretch>
              <a:fillRect/>
            </a:stretch>
          </p:blipFill>
          <p:spPr>
            <a:xfrm>
              <a:off x="9778381" y="2869387"/>
              <a:ext cx="397802" cy="397802"/>
            </a:xfrm>
            <a:prstGeom prst="rect">
              <a:avLst/>
            </a:prstGeom>
          </p:spPr>
        </p:pic>
        <p:pic>
          <p:nvPicPr>
            <p:cNvPr id="89" name="Picture 88" descr="A picture containing drawing&#10;&#10;Description automatically generated">
              <a:extLst>
                <a:ext uri="{FF2B5EF4-FFF2-40B4-BE49-F238E27FC236}">
                  <a16:creationId xmlns:a16="http://schemas.microsoft.com/office/drawing/2014/main" id="{6C5158C7-A8CA-4561-B822-52A1D7115B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32619" y="2041068"/>
              <a:ext cx="2307337" cy="848037"/>
            </a:xfrm>
            <a:prstGeom prst="rect">
              <a:avLst/>
            </a:prstGeom>
          </p:spPr>
        </p:pic>
      </p:grpSp>
      <p:cxnSp>
        <p:nvCxnSpPr>
          <p:cNvPr id="23" name="Straight Arrow Connector 22">
            <a:extLst>
              <a:ext uri="{FF2B5EF4-FFF2-40B4-BE49-F238E27FC236}">
                <a16:creationId xmlns:a16="http://schemas.microsoft.com/office/drawing/2014/main" id="{015BFA4A-F13B-4296-A82B-3653E6DDD8C5}"/>
              </a:ext>
            </a:extLst>
          </p:cNvPr>
          <p:cNvCxnSpPr>
            <a:cxnSpLocks/>
          </p:cNvCxnSpPr>
          <p:nvPr/>
        </p:nvCxnSpPr>
        <p:spPr>
          <a:xfrm flipV="1">
            <a:off x="10548665" y="2993199"/>
            <a:ext cx="0" cy="552265"/>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9B7661C-FF18-4C1D-A4F3-500527C1177A}"/>
              </a:ext>
            </a:extLst>
          </p:cNvPr>
          <p:cNvCxnSpPr>
            <a:cxnSpLocks/>
          </p:cNvCxnSpPr>
          <p:nvPr/>
        </p:nvCxnSpPr>
        <p:spPr>
          <a:xfrm flipV="1">
            <a:off x="9696639" y="2993199"/>
            <a:ext cx="0" cy="552265"/>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740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a:extLst>
              <a:ext uri="{FF2B5EF4-FFF2-40B4-BE49-F238E27FC236}">
                <a16:creationId xmlns:a16="http://schemas.microsoft.com/office/drawing/2014/main" id="{AC67B75C-64B0-4222-A146-61C578AF1D55}"/>
              </a:ext>
            </a:extLst>
          </p:cNvPr>
          <p:cNvCxnSpPr>
            <a:cxnSpLocks/>
          </p:cNvCxnSpPr>
          <p:nvPr/>
        </p:nvCxnSpPr>
        <p:spPr>
          <a:xfrm flipV="1">
            <a:off x="10414806" y="2796901"/>
            <a:ext cx="0" cy="329086"/>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EFF0C89-7500-4D5B-925C-5F13FA8C4A30}"/>
              </a:ext>
            </a:extLst>
          </p:cNvPr>
          <p:cNvCxnSpPr>
            <a:cxnSpLocks/>
          </p:cNvCxnSpPr>
          <p:nvPr/>
        </p:nvCxnSpPr>
        <p:spPr>
          <a:xfrm>
            <a:off x="1908725" y="4459453"/>
            <a:ext cx="7315635" cy="825284"/>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555CEE0-CF21-4EE0-8F4D-ADCC4C18FA17}"/>
              </a:ext>
            </a:extLst>
          </p:cNvPr>
          <p:cNvCxnSpPr>
            <a:cxnSpLocks/>
            <a:stCxn id="72" idx="4"/>
          </p:cNvCxnSpPr>
          <p:nvPr/>
        </p:nvCxnSpPr>
        <p:spPr>
          <a:xfrm flipV="1">
            <a:off x="1990919" y="4982989"/>
            <a:ext cx="7278102" cy="1041478"/>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C39F1AEE-F00C-4C34-B6CF-DFF13E9A82E8}"/>
              </a:ext>
            </a:extLst>
          </p:cNvPr>
          <p:cNvCxnSpPr>
            <a:cxnSpLocks/>
          </p:cNvCxnSpPr>
          <p:nvPr/>
        </p:nvCxnSpPr>
        <p:spPr>
          <a:xfrm flipV="1">
            <a:off x="1937119" y="3203350"/>
            <a:ext cx="2788286" cy="1250421"/>
          </a:xfrm>
          <a:prstGeom prst="straightConnector1">
            <a:avLst/>
          </a:prstGeom>
          <a:ln w="1905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7E54B87B-0CBA-4003-A2FB-D585C6B4BC68}"/>
              </a:ext>
            </a:extLst>
          </p:cNvPr>
          <p:cNvCxnSpPr>
            <a:cxnSpLocks/>
          </p:cNvCxnSpPr>
          <p:nvPr/>
        </p:nvCxnSpPr>
        <p:spPr>
          <a:xfrm flipV="1">
            <a:off x="10423029" y="3479596"/>
            <a:ext cx="0" cy="329086"/>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C1506E6-EBA8-4BA1-9C9F-9D5A6A212E7B}"/>
              </a:ext>
            </a:extLst>
          </p:cNvPr>
          <p:cNvCxnSpPr>
            <a:cxnSpLocks/>
          </p:cNvCxnSpPr>
          <p:nvPr/>
        </p:nvCxnSpPr>
        <p:spPr>
          <a:xfrm flipV="1">
            <a:off x="2009387" y="4564131"/>
            <a:ext cx="1907489" cy="1498101"/>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C4BABFB8-24C2-42C6-B81D-A9881C903B59}"/>
              </a:ext>
            </a:extLst>
          </p:cNvPr>
          <p:cNvCxnSpPr>
            <a:cxnSpLocks/>
          </p:cNvCxnSpPr>
          <p:nvPr/>
        </p:nvCxnSpPr>
        <p:spPr>
          <a:xfrm>
            <a:off x="1859994" y="6131367"/>
            <a:ext cx="1366953" cy="0"/>
          </a:xfrm>
          <a:prstGeom prst="straightConnector1">
            <a:avLst/>
          </a:prstGeom>
          <a:ln w="1905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DED3D0B0-C78F-4DEC-85F7-384B0B0FE7D3}"/>
              </a:ext>
            </a:extLst>
          </p:cNvPr>
          <p:cNvCxnSpPr>
            <a:cxnSpLocks/>
          </p:cNvCxnSpPr>
          <p:nvPr/>
        </p:nvCxnSpPr>
        <p:spPr>
          <a:xfrm flipV="1">
            <a:off x="4053969" y="3561814"/>
            <a:ext cx="962232" cy="876870"/>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5A32C468-E07A-488F-A1D7-59B302BD1E7E}"/>
              </a:ext>
            </a:extLst>
          </p:cNvPr>
          <p:cNvCxnSpPr>
            <a:cxnSpLocks/>
          </p:cNvCxnSpPr>
          <p:nvPr/>
        </p:nvCxnSpPr>
        <p:spPr>
          <a:xfrm flipV="1">
            <a:off x="1947032" y="4438684"/>
            <a:ext cx="1890506" cy="1197"/>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332CFF0A-285E-4306-9AC9-E6C9D01FE263}"/>
              </a:ext>
            </a:extLst>
          </p:cNvPr>
          <p:cNvSpPr/>
          <p:nvPr/>
        </p:nvSpPr>
        <p:spPr bwMode="auto">
          <a:xfrm>
            <a:off x="9114384" y="3774514"/>
            <a:ext cx="2617291" cy="2625971"/>
          </a:xfrm>
          <a:prstGeom prst="rect">
            <a:avLst/>
          </a:prstGeom>
          <a:ln w="25289">
            <a:solidFill>
              <a:srgbClr val="B9B7B5"/>
            </a:solidFill>
            <a:prstDash val="sysDot"/>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2" name="Title 1">
            <a:extLst>
              <a:ext uri="{FF2B5EF4-FFF2-40B4-BE49-F238E27FC236}">
                <a16:creationId xmlns:a16="http://schemas.microsoft.com/office/drawing/2014/main" id="{DDA597E8-310C-4798-8D0C-6580CA1F4A65}"/>
              </a:ext>
            </a:extLst>
          </p:cNvPr>
          <p:cNvSpPr>
            <a:spLocks noGrp="1"/>
          </p:cNvSpPr>
          <p:nvPr>
            <p:ph type="title"/>
          </p:nvPr>
        </p:nvSpPr>
        <p:spPr>
          <a:xfrm>
            <a:off x="296712" y="138226"/>
            <a:ext cx="11306469" cy="403137"/>
          </a:xfrm>
        </p:spPr>
        <p:txBody>
          <a:bodyPr>
            <a:normAutofit fontScale="90000"/>
          </a:bodyPr>
          <a:lstStyle/>
          <a:p>
            <a:r>
              <a:rPr lang="en-US" sz="3600" dirty="0"/>
              <a:t>Modern network architecture: Example #2</a:t>
            </a:r>
            <a:br>
              <a:rPr lang="en-US" sz="3600" dirty="0"/>
            </a:br>
            <a:r>
              <a:rPr lang="en-US" sz="3100" dirty="0"/>
              <a:t>SDWAN for Office 365 egress through Secure Web Gateway </a:t>
            </a:r>
            <a:endParaRPr lang="en-US" sz="3600" dirty="0"/>
          </a:p>
        </p:txBody>
      </p:sp>
      <p:cxnSp>
        <p:nvCxnSpPr>
          <p:cNvPr id="63" name="Straight Connector 62">
            <a:extLst>
              <a:ext uri="{FF2B5EF4-FFF2-40B4-BE49-F238E27FC236}">
                <a16:creationId xmlns:a16="http://schemas.microsoft.com/office/drawing/2014/main" id="{99B95D1F-5076-4D0A-BA05-09E8CEEB524E}"/>
              </a:ext>
            </a:extLst>
          </p:cNvPr>
          <p:cNvCxnSpPr>
            <a:cxnSpLocks/>
          </p:cNvCxnSpPr>
          <p:nvPr/>
        </p:nvCxnSpPr>
        <p:spPr>
          <a:xfrm flipV="1">
            <a:off x="10423029" y="3852378"/>
            <a:ext cx="0" cy="328997"/>
          </a:xfrm>
          <a:prstGeom prst="line">
            <a:avLst/>
          </a:prstGeom>
          <a:ln w="190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D701AA0-4367-46DB-9C61-0AC6CE6746CB}"/>
              </a:ext>
            </a:extLst>
          </p:cNvPr>
          <p:cNvCxnSpPr>
            <a:cxnSpLocks/>
          </p:cNvCxnSpPr>
          <p:nvPr/>
        </p:nvCxnSpPr>
        <p:spPr>
          <a:xfrm flipV="1">
            <a:off x="10423029" y="5137750"/>
            <a:ext cx="0" cy="619676"/>
          </a:xfrm>
          <a:prstGeom prst="line">
            <a:avLst/>
          </a:prstGeom>
          <a:ln w="190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7" name="object 20">
            <a:extLst>
              <a:ext uri="{FF2B5EF4-FFF2-40B4-BE49-F238E27FC236}">
                <a16:creationId xmlns:a16="http://schemas.microsoft.com/office/drawing/2014/main" id="{747D3767-16E2-44FB-BC21-5BE3EEA55D30}"/>
              </a:ext>
            </a:extLst>
          </p:cNvPr>
          <p:cNvSpPr txBox="1"/>
          <p:nvPr/>
        </p:nvSpPr>
        <p:spPr>
          <a:xfrm>
            <a:off x="9850309" y="6044179"/>
            <a:ext cx="1145440" cy="125524"/>
          </a:xfrm>
          <a:prstGeom prst="rect">
            <a:avLst/>
          </a:prstGeom>
        </p:spPr>
        <p:txBody>
          <a:bodyPr vert="horz" wrap="square" lIns="0" tIns="10010" rIns="0" bIns="0" rtlCol="0">
            <a:spAutoFit/>
          </a:bodyPr>
          <a:lstStyle/>
          <a:p>
            <a:pPr marL="7699" marR="0" lvl="0" indent="0" algn="ctr" defTabSz="914367"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Legacy Egress</a:t>
            </a:r>
            <a:endParaRPr kumimoji="0" lang="en-US"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131" name="Picture 130">
            <a:extLst>
              <a:ext uri="{FF2B5EF4-FFF2-40B4-BE49-F238E27FC236}">
                <a16:creationId xmlns:a16="http://schemas.microsoft.com/office/drawing/2014/main" id="{2F4A243B-163A-41A8-BAF7-78A0D0602DE4}"/>
              </a:ext>
            </a:extLst>
          </p:cNvPr>
          <p:cNvPicPr>
            <a:picLocks noChangeAspect="1"/>
          </p:cNvPicPr>
          <p:nvPr/>
        </p:nvPicPr>
        <p:blipFill>
          <a:blip r:embed="rId3"/>
          <a:stretch>
            <a:fillRect/>
          </a:stretch>
        </p:blipFill>
        <p:spPr>
          <a:xfrm>
            <a:off x="10194473" y="5560692"/>
            <a:ext cx="457112" cy="457112"/>
          </a:xfrm>
          <a:prstGeom prst="rect">
            <a:avLst/>
          </a:prstGeom>
        </p:spPr>
      </p:pic>
      <p:grpSp>
        <p:nvGrpSpPr>
          <p:cNvPr id="11" name="Group 10">
            <a:extLst>
              <a:ext uri="{FF2B5EF4-FFF2-40B4-BE49-F238E27FC236}">
                <a16:creationId xmlns:a16="http://schemas.microsoft.com/office/drawing/2014/main" id="{6FBB119A-AAE8-4D55-80A5-D72BD65B1BBD}"/>
              </a:ext>
            </a:extLst>
          </p:cNvPr>
          <p:cNvGrpSpPr/>
          <p:nvPr/>
        </p:nvGrpSpPr>
        <p:grpSpPr>
          <a:xfrm>
            <a:off x="9658064" y="4175646"/>
            <a:ext cx="1529931" cy="949951"/>
            <a:chOff x="9403272" y="4098534"/>
            <a:chExt cx="1529931" cy="949951"/>
          </a:xfrm>
        </p:grpSpPr>
        <p:sp>
          <p:nvSpPr>
            <p:cNvPr id="108" name="object 20">
              <a:extLst>
                <a:ext uri="{FF2B5EF4-FFF2-40B4-BE49-F238E27FC236}">
                  <a16:creationId xmlns:a16="http://schemas.microsoft.com/office/drawing/2014/main" id="{528A4197-6CDC-41ED-B1BB-827EDDB39E69}"/>
                </a:ext>
              </a:extLst>
            </p:cNvPr>
            <p:cNvSpPr txBox="1"/>
            <p:nvPr/>
          </p:nvSpPr>
          <p:spPr>
            <a:xfrm>
              <a:off x="9403272" y="4834755"/>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DLP</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109" name="object 20">
              <a:extLst>
                <a:ext uri="{FF2B5EF4-FFF2-40B4-BE49-F238E27FC236}">
                  <a16:creationId xmlns:a16="http://schemas.microsoft.com/office/drawing/2014/main" id="{A7D6DA43-7C74-43DE-B6CF-9EA381F17A98}"/>
                </a:ext>
              </a:extLst>
            </p:cNvPr>
            <p:cNvSpPr txBox="1"/>
            <p:nvPr/>
          </p:nvSpPr>
          <p:spPr>
            <a:xfrm>
              <a:off x="10025410" y="4834755"/>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IPS</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129" name="Picture 128">
              <a:extLst>
                <a:ext uri="{FF2B5EF4-FFF2-40B4-BE49-F238E27FC236}">
                  <a16:creationId xmlns:a16="http://schemas.microsoft.com/office/drawing/2014/main" id="{B3F34A67-15FD-4E07-9BBF-5ECAE5A809D7}"/>
                </a:ext>
              </a:extLst>
            </p:cNvPr>
            <p:cNvPicPr>
              <a:picLocks noChangeAspect="1"/>
            </p:cNvPicPr>
            <p:nvPr/>
          </p:nvPicPr>
          <p:blipFill>
            <a:blip r:embed="rId3"/>
            <a:stretch>
              <a:fillRect/>
            </a:stretch>
          </p:blipFill>
          <p:spPr>
            <a:xfrm>
              <a:off x="9635173" y="4275218"/>
              <a:ext cx="457112" cy="457112"/>
            </a:xfrm>
            <a:prstGeom prst="rect">
              <a:avLst/>
            </a:prstGeom>
          </p:spPr>
        </p:pic>
        <p:pic>
          <p:nvPicPr>
            <p:cNvPr id="130" name="Picture 129">
              <a:extLst>
                <a:ext uri="{FF2B5EF4-FFF2-40B4-BE49-F238E27FC236}">
                  <a16:creationId xmlns:a16="http://schemas.microsoft.com/office/drawing/2014/main" id="{795EB361-2CD0-4474-8EA7-605DE83E2D24}"/>
                </a:ext>
              </a:extLst>
            </p:cNvPr>
            <p:cNvPicPr>
              <a:picLocks noChangeAspect="1"/>
            </p:cNvPicPr>
            <p:nvPr/>
          </p:nvPicPr>
          <p:blipFill>
            <a:blip r:embed="rId3"/>
            <a:stretch>
              <a:fillRect/>
            </a:stretch>
          </p:blipFill>
          <p:spPr>
            <a:xfrm>
              <a:off x="10236220" y="4275218"/>
              <a:ext cx="457112" cy="457112"/>
            </a:xfrm>
            <a:prstGeom prst="rect">
              <a:avLst/>
            </a:prstGeom>
          </p:spPr>
        </p:pic>
        <p:pic>
          <p:nvPicPr>
            <p:cNvPr id="136" name="Picture 135 box">
              <a:extLst>
                <a:ext uri="{FF2B5EF4-FFF2-40B4-BE49-F238E27FC236}">
                  <a16:creationId xmlns:a16="http://schemas.microsoft.com/office/drawing/2014/main" id="{36E6D693-CDF4-4A25-A7C4-FD8F03B45B3D}"/>
                </a:ext>
              </a:extLst>
            </p:cNvPr>
            <p:cNvPicPr>
              <a:picLocks noChangeAspect="1"/>
            </p:cNvPicPr>
            <p:nvPr/>
          </p:nvPicPr>
          <p:blipFill>
            <a:blip r:embed="rId4"/>
            <a:stretch>
              <a:fillRect/>
            </a:stretch>
          </p:blipFill>
          <p:spPr>
            <a:xfrm>
              <a:off x="9434787" y="4098534"/>
              <a:ext cx="1405671" cy="949951"/>
            </a:xfrm>
            <a:prstGeom prst="rect">
              <a:avLst/>
            </a:prstGeom>
          </p:spPr>
        </p:pic>
      </p:grpSp>
      <p:sp>
        <p:nvSpPr>
          <p:cNvPr id="142" name="object 47">
            <a:extLst>
              <a:ext uri="{FF2B5EF4-FFF2-40B4-BE49-F238E27FC236}">
                <a16:creationId xmlns:a16="http://schemas.microsoft.com/office/drawing/2014/main" id="{6BD1B549-FD8B-4479-A29E-21160B875B4A}"/>
              </a:ext>
            </a:extLst>
          </p:cNvPr>
          <p:cNvSpPr/>
          <p:nvPr/>
        </p:nvSpPr>
        <p:spPr>
          <a:xfrm rot="16200000">
            <a:off x="8224921" y="4941144"/>
            <a:ext cx="1898210" cy="195721"/>
          </a:xfrm>
          <a:custGeom>
            <a:avLst/>
            <a:gdLst/>
            <a:ahLst/>
            <a:cxnLst/>
            <a:rect l="l" t="t" r="r" b="b"/>
            <a:pathLst>
              <a:path w="3208654" h="332739">
                <a:moveTo>
                  <a:pt x="3189833" y="0"/>
                </a:moveTo>
                <a:lnTo>
                  <a:pt x="18385" y="0"/>
                </a:lnTo>
                <a:lnTo>
                  <a:pt x="11234" y="1448"/>
                </a:lnTo>
                <a:lnTo>
                  <a:pt x="5389" y="5394"/>
                </a:lnTo>
                <a:lnTo>
                  <a:pt x="1446" y="11239"/>
                </a:lnTo>
                <a:lnTo>
                  <a:pt x="0" y="18385"/>
                </a:lnTo>
                <a:lnTo>
                  <a:pt x="0" y="313854"/>
                </a:lnTo>
                <a:lnTo>
                  <a:pt x="1446" y="321000"/>
                </a:lnTo>
                <a:lnTo>
                  <a:pt x="5389" y="326845"/>
                </a:lnTo>
                <a:lnTo>
                  <a:pt x="11234" y="330791"/>
                </a:lnTo>
                <a:lnTo>
                  <a:pt x="18385" y="332240"/>
                </a:lnTo>
                <a:lnTo>
                  <a:pt x="3189833" y="332240"/>
                </a:lnTo>
                <a:lnTo>
                  <a:pt x="3208219" y="87185"/>
                </a:lnTo>
                <a:lnTo>
                  <a:pt x="3208219" y="18385"/>
                </a:lnTo>
                <a:lnTo>
                  <a:pt x="3206772" y="11239"/>
                </a:lnTo>
                <a:lnTo>
                  <a:pt x="3202829" y="5394"/>
                </a:lnTo>
                <a:lnTo>
                  <a:pt x="3196984" y="1448"/>
                </a:lnTo>
                <a:lnTo>
                  <a:pt x="3189833" y="0"/>
                </a:lnTo>
                <a:close/>
              </a:path>
            </a:pathLst>
          </a:custGeom>
          <a:solidFill>
            <a:schemeClr val="accent3"/>
          </a:solidFill>
          <a:ln>
            <a:noFill/>
          </a:ln>
        </p:spPr>
        <p:txBody>
          <a:bodyPr wrap="square" lIns="0" tIns="0" rIns="0" bIns="0" rtlCol="0" anchor="ctr"/>
          <a:lstStyle/>
          <a:p>
            <a:pPr marL="0" marR="0" lvl="0" indent="0" algn="ctr" defTabSz="914192" rtl="0" eaLnBrk="1" fontAlgn="auto" latinLnBrk="0" hangingPunct="1">
              <a:lnSpc>
                <a:spcPct val="100000"/>
              </a:lnSpc>
              <a:spcBef>
                <a:spcPts val="0"/>
              </a:spcBef>
              <a:spcAft>
                <a:spcPts val="0"/>
              </a:spcAft>
              <a:buClrTx/>
              <a:buSzTx/>
              <a:buFontTx/>
              <a:buNone/>
              <a:tabLst/>
              <a:defRPr/>
            </a:pPr>
            <a:r>
              <a:rPr kumimoji="0" lang="en-US" sz="1091" b="0" i="0" u="none" strike="noStrike" kern="1200" cap="none" spc="0" normalizeH="0" baseline="0" noProof="0" dirty="0">
                <a:ln>
                  <a:noFill/>
                </a:ln>
                <a:solidFill>
                  <a:srgbClr val="FFFFFF"/>
                </a:solidFill>
                <a:effectLst/>
                <a:uLnTx/>
                <a:uFillTx/>
                <a:latin typeface="Segoe UI Semibold"/>
                <a:ea typeface="+mn-ea"/>
                <a:cs typeface="+mn-cs"/>
              </a:rPr>
              <a:t>Firewall</a:t>
            </a:r>
            <a:endParaRPr kumimoji="0" sz="1091" b="0" i="0" u="none" strike="noStrike" kern="1200" cap="none" spc="0" normalizeH="0" baseline="0" noProof="0" dirty="0">
              <a:ln>
                <a:noFill/>
              </a:ln>
              <a:solidFill>
                <a:srgbClr val="FFFFFF"/>
              </a:solidFill>
              <a:effectLst/>
              <a:uLnTx/>
              <a:uFillTx/>
              <a:latin typeface="Segoe UI Semibold"/>
              <a:ea typeface="+mn-ea"/>
              <a:cs typeface="+mn-cs"/>
            </a:endParaRPr>
          </a:p>
        </p:txBody>
      </p:sp>
      <p:sp>
        <p:nvSpPr>
          <p:cNvPr id="53" name="Oval 52">
            <a:extLst>
              <a:ext uri="{FF2B5EF4-FFF2-40B4-BE49-F238E27FC236}">
                <a16:creationId xmlns:a16="http://schemas.microsoft.com/office/drawing/2014/main" id="{650C334E-2800-43AB-954A-F9B99AC1FD5F}"/>
              </a:ext>
            </a:extLst>
          </p:cNvPr>
          <p:cNvSpPr/>
          <p:nvPr/>
        </p:nvSpPr>
        <p:spPr bwMode="auto">
          <a:xfrm>
            <a:off x="10578509" y="5344986"/>
            <a:ext cx="227714" cy="227714"/>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2</a:t>
            </a:r>
          </a:p>
        </p:txBody>
      </p:sp>
      <p:grpSp>
        <p:nvGrpSpPr>
          <p:cNvPr id="79" name="Group 78">
            <a:extLst>
              <a:ext uri="{FF2B5EF4-FFF2-40B4-BE49-F238E27FC236}">
                <a16:creationId xmlns:a16="http://schemas.microsoft.com/office/drawing/2014/main" id="{626CF383-B239-400D-B706-FFCB8AEA2089}"/>
              </a:ext>
            </a:extLst>
          </p:cNvPr>
          <p:cNvGrpSpPr/>
          <p:nvPr/>
        </p:nvGrpSpPr>
        <p:grpSpPr>
          <a:xfrm>
            <a:off x="9278612" y="4628902"/>
            <a:ext cx="375178" cy="375178"/>
            <a:chOff x="7430375" y="6282579"/>
            <a:chExt cx="463550" cy="463550"/>
          </a:xfrm>
        </p:grpSpPr>
        <p:sp>
          <p:nvSpPr>
            <p:cNvPr id="80" name="Freeform 5">
              <a:extLst>
                <a:ext uri="{FF2B5EF4-FFF2-40B4-BE49-F238E27FC236}">
                  <a16:creationId xmlns:a16="http://schemas.microsoft.com/office/drawing/2014/main" id="{CC5D3FCA-0CBB-47D6-B497-64208A1BCF8B}"/>
                </a:ext>
              </a:extLst>
            </p:cNvPr>
            <p:cNvSpPr>
              <a:spLocks/>
            </p:cNvSpPr>
            <p:nvPr/>
          </p:nvSpPr>
          <p:spPr bwMode="auto">
            <a:xfrm>
              <a:off x="7430375" y="6282579"/>
              <a:ext cx="463550" cy="463550"/>
            </a:xfrm>
            <a:custGeom>
              <a:avLst/>
              <a:gdLst>
                <a:gd name="T0" fmla="*/ 925 w 925"/>
                <a:gd name="T1" fmla="*/ 462 h 925"/>
                <a:gd name="T2" fmla="*/ 925 w 925"/>
                <a:gd name="T3" fmla="*/ 462 h 925"/>
                <a:gd name="T4" fmla="*/ 462 w 925"/>
                <a:gd name="T5" fmla="*/ 925 h 925"/>
                <a:gd name="T6" fmla="*/ 0 w 925"/>
                <a:gd name="T7" fmla="*/ 462 h 925"/>
                <a:gd name="T8" fmla="*/ 462 w 925"/>
                <a:gd name="T9" fmla="*/ 0 h 925"/>
                <a:gd name="T10" fmla="*/ 925 w 925"/>
                <a:gd name="T11" fmla="*/ 462 h 925"/>
              </a:gdLst>
              <a:ahLst/>
              <a:cxnLst>
                <a:cxn ang="0">
                  <a:pos x="T0" y="T1"/>
                </a:cxn>
                <a:cxn ang="0">
                  <a:pos x="T2" y="T3"/>
                </a:cxn>
                <a:cxn ang="0">
                  <a:pos x="T4" y="T5"/>
                </a:cxn>
                <a:cxn ang="0">
                  <a:pos x="T6" y="T7"/>
                </a:cxn>
                <a:cxn ang="0">
                  <a:pos x="T8" y="T9"/>
                </a:cxn>
                <a:cxn ang="0">
                  <a:pos x="T10" y="T11"/>
                </a:cxn>
              </a:cxnLst>
              <a:rect l="0" t="0" r="r" b="b"/>
              <a:pathLst>
                <a:path w="925" h="925">
                  <a:moveTo>
                    <a:pt x="925" y="462"/>
                  </a:moveTo>
                  <a:lnTo>
                    <a:pt x="925" y="462"/>
                  </a:lnTo>
                  <a:cubicBezTo>
                    <a:pt x="925" y="717"/>
                    <a:pt x="718" y="925"/>
                    <a:pt x="462" y="925"/>
                  </a:cubicBezTo>
                  <a:cubicBezTo>
                    <a:pt x="207" y="925"/>
                    <a:pt x="0" y="717"/>
                    <a:pt x="0" y="462"/>
                  </a:cubicBezTo>
                  <a:cubicBezTo>
                    <a:pt x="0" y="206"/>
                    <a:pt x="207" y="0"/>
                    <a:pt x="462" y="0"/>
                  </a:cubicBezTo>
                  <a:cubicBezTo>
                    <a:pt x="718" y="0"/>
                    <a:pt x="925" y="206"/>
                    <a:pt x="925" y="462"/>
                  </a:cubicBezTo>
                  <a:close/>
                </a:path>
              </a:pathLst>
            </a:custGeom>
            <a:solidFill>
              <a:srgbClr val="333333"/>
            </a:solidFill>
            <a:ln w="0">
              <a:solidFill>
                <a:srgbClr val="000000"/>
              </a:solidFill>
              <a:prstDash val="solid"/>
              <a:round/>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1A1A"/>
                </a:solidFill>
                <a:effectLst/>
                <a:uLnTx/>
                <a:uFillTx/>
                <a:latin typeface="Segoe UI"/>
                <a:ea typeface="+mn-ea"/>
                <a:cs typeface="+mn-cs"/>
              </a:endParaRPr>
            </a:p>
          </p:txBody>
        </p:sp>
        <p:sp>
          <p:nvSpPr>
            <p:cNvPr id="90" name="plug" title="Icon of a power plug showing an A to B connection">
              <a:extLst>
                <a:ext uri="{FF2B5EF4-FFF2-40B4-BE49-F238E27FC236}">
                  <a16:creationId xmlns:a16="http://schemas.microsoft.com/office/drawing/2014/main" id="{65FD7454-BF58-4D8F-808E-37689218DEE8}"/>
                </a:ext>
              </a:extLst>
            </p:cNvPr>
            <p:cNvSpPr>
              <a:spLocks noChangeAspect="1" noEditPoints="1"/>
            </p:cNvSpPr>
            <p:nvPr/>
          </p:nvSpPr>
          <p:spPr bwMode="auto">
            <a:xfrm>
              <a:off x="7477935" y="6331474"/>
              <a:ext cx="385870" cy="365760"/>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100" name="object 30">
            <a:extLst>
              <a:ext uri="{FF2B5EF4-FFF2-40B4-BE49-F238E27FC236}">
                <a16:creationId xmlns:a16="http://schemas.microsoft.com/office/drawing/2014/main" id="{3F46415E-E1E0-446D-A32F-BC6306746548}"/>
              </a:ext>
            </a:extLst>
          </p:cNvPr>
          <p:cNvSpPr txBox="1"/>
          <p:nvPr/>
        </p:nvSpPr>
        <p:spPr>
          <a:xfrm>
            <a:off x="9682913" y="6470141"/>
            <a:ext cx="1480232" cy="153275"/>
          </a:xfrm>
          <a:prstGeom prst="rect">
            <a:avLst/>
          </a:prstGeom>
        </p:spPr>
        <p:txBody>
          <a:bodyPr vert="horz" wrap="square" lIns="0" tIns="10397" rIns="0" bIns="0" rtlCol="0">
            <a:spAutoFit/>
          </a:bodyPr>
          <a:lstStyle/>
          <a:p>
            <a:pPr marL="0" marR="18094" lvl="0" indent="0" algn="ctr" defTabSz="914192" rtl="0" eaLnBrk="1" fontAlgn="auto" latinLnBrk="0" hangingPunct="1">
              <a:lnSpc>
                <a:spcPct val="100000"/>
              </a:lnSpc>
              <a:spcBef>
                <a:spcPts val="1610"/>
              </a:spcBef>
              <a:spcAft>
                <a:spcPts val="0"/>
              </a:spcAft>
              <a:buClrTx/>
              <a:buSzTx/>
              <a:buFontTx/>
              <a:buNone/>
              <a:tabLst/>
              <a:defRPr/>
            </a:pPr>
            <a:r>
              <a:rPr kumimoji="0" lang="en-US" sz="910" b="1" i="0" u="none" strike="noStrike" kern="1200" cap="none" spc="-3" normalizeH="0" baseline="0" noProof="0" dirty="0">
                <a:ln>
                  <a:noFill/>
                </a:ln>
                <a:solidFill>
                  <a:srgbClr val="1A1A1A"/>
                </a:solidFill>
                <a:effectLst/>
                <a:uLnTx/>
                <a:uFillTx/>
                <a:latin typeface="SegoePro-Semibold"/>
                <a:ea typeface="+mn-ea"/>
                <a:cs typeface="SegoePro-Semibold"/>
              </a:rPr>
              <a:t>Singapore Head office</a:t>
            </a:r>
            <a:endParaRPr kumimoji="0" sz="910" b="0" i="0" u="none" strike="noStrike" kern="1200" cap="none" spc="0" normalizeH="0" baseline="0" noProof="0" dirty="0">
              <a:ln>
                <a:noFill/>
              </a:ln>
              <a:solidFill>
                <a:srgbClr val="1A1A1A"/>
              </a:solidFill>
              <a:effectLst/>
              <a:uLnTx/>
              <a:uFillTx/>
              <a:latin typeface="SegoePro-Semibold"/>
              <a:ea typeface="+mn-ea"/>
              <a:cs typeface="SegoePro-Semibold"/>
            </a:endParaRPr>
          </a:p>
        </p:txBody>
      </p:sp>
      <p:sp>
        <p:nvSpPr>
          <p:cNvPr id="128" name="Text Placeholder 9">
            <a:extLst>
              <a:ext uri="{FF2B5EF4-FFF2-40B4-BE49-F238E27FC236}">
                <a16:creationId xmlns:a16="http://schemas.microsoft.com/office/drawing/2014/main" id="{E9001672-8A37-4794-952A-2DF4CAAE3327}"/>
              </a:ext>
            </a:extLst>
          </p:cNvPr>
          <p:cNvSpPr txBox="1">
            <a:spLocks/>
          </p:cNvSpPr>
          <p:nvPr/>
        </p:nvSpPr>
        <p:spPr>
          <a:xfrm>
            <a:off x="560972" y="1150152"/>
            <a:ext cx="5252401" cy="2193711"/>
          </a:xfrm>
          <a:prstGeom prst="rect">
            <a:avLst/>
          </a:prstGeom>
        </p:spPr>
        <p:txBody>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SDWAN used to send all traffic via a Cloud based, Secure Web Gateway</a:t>
            </a:r>
          </a:p>
          <a:p>
            <a:pPr marL="285706" marR="0" lvl="0" indent="-285750" algn="l" defTabSz="914192" rtl="0" eaLnBrk="1" fontAlgn="auto" latinLnBrk="0" hangingPunct="1">
              <a:lnSpc>
                <a:spcPct val="90000"/>
              </a:lnSpc>
              <a:spcBef>
                <a:spcPts val="600"/>
              </a:spcBef>
              <a:spcAft>
                <a:spcPts val="0"/>
              </a:spcAft>
              <a:buClrTx/>
              <a:buSzPct val="90000"/>
              <a:buFont typeface="Wingdings" panose="05000000000000000000" pitchFamily="2" charset="2"/>
              <a:buChar char=""/>
              <a:tabLst/>
              <a:defRPr/>
            </a:pPr>
            <a:r>
              <a:rPr kumimoji="0" lang="en-US" sz="1200" b="0" i="0" u="none" strike="noStrike" kern="1200" cap="none" spc="0" normalizeH="0" baseline="0" noProof="0" dirty="0">
                <a:ln>
                  <a:noFill/>
                </a:ln>
                <a:solidFill>
                  <a:srgbClr val="2F2F2F"/>
                </a:solidFill>
                <a:effectLst/>
                <a:uLnTx/>
                <a:uFillTx/>
                <a:latin typeface="Segoe UI"/>
                <a:ea typeface="+mn-ea"/>
                <a:cs typeface="+mn-cs"/>
              </a:rPr>
              <a:t>SDWAN device used for local ISP breakout </a:t>
            </a:r>
          </a:p>
          <a:p>
            <a:pPr marL="285706" marR="0" lvl="0" indent="-285750" algn="l" defTabSz="914192" rtl="0" eaLnBrk="1" fontAlgn="auto" latinLnBrk="0" hangingPunct="1">
              <a:lnSpc>
                <a:spcPct val="90000"/>
              </a:lnSpc>
              <a:spcBef>
                <a:spcPts val="600"/>
              </a:spcBef>
              <a:spcAft>
                <a:spcPts val="0"/>
              </a:spcAft>
              <a:buClrTx/>
              <a:buSzPct val="90000"/>
              <a:buFont typeface="Wingdings" panose="05000000000000000000" pitchFamily="2" charset="2"/>
              <a:buChar char=""/>
              <a:tabLst/>
              <a:defRPr/>
            </a:pPr>
            <a:r>
              <a:rPr kumimoji="0" lang="en-US" sz="1200" b="0" i="0" u="none" strike="noStrike" kern="1200" cap="none" spc="0" normalizeH="0" baseline="0" noProof="0" dirty="0">
                <a:ln>
                  <a:noFill/>
                </a:ln>
                <a:solidFill>
                  <a:srgbClr val="2F2F2F"/>
                </a:solidFill>
                <a:effectLst/>
                <a:uLnTx/>
                <a:uFillTx/>
                <a:latin typeface="Segoe UI"/>
                <a:ea typeface="+mn-ea"/>
                <a:cs typeface="+mn-cs"/>
              </a:rPr>
              <a:t>Most traffic is sent to the nearest secure web gateway</a:t>
            </a:r>
          </a:p>
          <a:p>
            <a:pPr marL="285706" marR="0" lvl="0" indent="-285750" algn="l" defTabSz="914192" rtl="0" eaLnBrk="1" fontAlgn="auto" latinLnBrk="0" hangingPunct="1">
              <a:lnSpc>
                <a:spcPct val="90000"/>
              </a:lnSpc>
              <a:spcBef>
                <a:spcPts val="600"/>
              </a:spcBef>
              <a:spcAft>
                <a:spcPts val="0"/>
              </a:spcAft>
              <a:buClrTx/>
              <a:buSzPct val="90000"/>
              <a:buFont typeface="Wingdings" panose="05000000000000000000" pitchFamily="2" charset="2"/>
              <a:buChar char=""/>
              <a:tabLst/>
              <a:defRPr/>
            </a:pPr>
            <a:r>
              <a:rPr kumimoji="0" lang="en-US" sz="1200" b="1" i="0" u="none" strike="noStrike" kern="1200" cap="none" spc="0" normalizeH="0" baseline="0" noProof="0" dirty="0">
                <a:ln>
                  <a:noFill/>
                </a:ln>
                <a:solidFill>
                  <a:srgbClr val="2F2F2F"/>
                </a:solidFill>
                <a:effectLst/>
                <a:uLnTx/>
                <a:uFillTx/>
                <a:latin typeface="Segoe UI"/>
                <a:ea typeface="+mn-ea"/>
                <a:cs typeface="+mn-cs"/>
              </a:rPr>
              <a:t>Trusted endpoints such as Office 365 ‘Optimize list’ are sent </a:t>
            </a:r>
            <a:r>
              <a:rPr kumimoji="0" lang="en-US" sz="1200" b="1" i="0" u="none" strike="noStrike" kern="1200" cap="none" spc="0" normalizeH="0" baseline="0" noProof="0" dirty="0">
                <a:ln>
                  <a:noFill/>
                </a:ln>
                <a:solidFill>
                  <a:srgbClr val="00B050"/>
                </a:solidFill>
                <a:effectLst/>
                <a:uLnTx/>
                <a:uFillTx/>
                <a:latin typeface="Segoe UI"/>
                <a:ea typeface="+mn-ea"/>
                <a:cs typeface="+mn-cs"/>
              </a:rPr>
              <a:t>direct</a:t>
            </a:r>
          </a:p>
          <a:p>
            <a:pPr marL="285706" marR="0" lvl="0" indent="-285750" algn="l" defTabSz="914192" rtl="0" eaLnBrk="1" fontAlgn="auto" latinLnBrk="0" hangingPunct="1">
              <a:lnSpc>
                <a:spcPct val="90000"/>
              </a:lnSpc>
              <a:spcBef>
                <a:spcPts val="600"/>
              </a:spcBef>
              <a:spcAft>
                <a:spcPts val="0"/>
              </a:spcAft>
              <a:buClrTx/>
              <a:buSzPct val="90000"/>
              <a:buFont typeface="Wingdings" panose="05000000000000000000" pitchFamily="2" charset="2"/>
              <a:buChar char=""/>
              <a:tabLst/>
              <a:defRPr/>
            </a:pPr>
            <a:r>
              <a:rPr kumimoji="0" lang="en-US" sz="1200" b="0" i="0" u="none" strike="noStrike" kern="1200" cap="none" spc="0" normalizeH="0" baseline="0" noProof="0" dirty="0">
                <a:ln>
                  <a:noFill/>
                </a:ln>
                <a:solidFill>
                  <a:srgbClr val="2F2F2F"/>
                </a:solidFill>
                <a:effectLst/>
                <a:uLnTx/>
                <a:uFillTx/>
                <a:latin typeface="Segoe UI"/>
                <a:ea typeface="+mn-ea"/>
                <a:cs typeface="+mn-cs"/>
              </a:rPr>
              <a:t>Corporate traffic can be sent direct to Head Office via SDWAN or via SWG</a:t>
            </a:r>
          </a:p>
          <a:p>
            <a:pPr marL="228556" marR="0" lvl="1"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endParaRPr kumimoji="0" lang="en-US" sz="1200" b="0" i="0" u="none" strike="noStrike" kern="1200" cap="none" spc="0" normalizeH="0" baseline="0" noProof="0" dirty="0">
              <a:ln>
                <a:noFill/>
              </a:ln>
              <a:solidFill>
                <a:srgbClr val="2F2F2F"/>
              </a:solidFill>
              <a:effectLst/>
              <a:uLnTx/>
              <a:uFillTx/>
              <a:latin typeface="Segoe UI"/>
              <a:ea typeface="+mn-ea"/>
              <a:cs typeface="+mn-cs"/>
            </a:endParaRPr>
          </a:p>
          <a:p>
            <a:pPr marL="0" marR="0" lvl="0"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 Standard corporate network security stack</a:t>
            </a:r>
          </a:p>
          <a:p>
            <a:pPr marL="228600" marR="0" lvl="0" indent="-228600"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1200" b="0" i="0" u="none" strike="noStrike" kern="1200" cap="none" spc="0" normalizeH="0" baseline="0" noProof="0" dirty="0">
                <a:ln>
                  <a:noFill/>
                </a:ln>
                <a:solidFill>
                  <a:srgbClr val="2F2F2F"/>
                </a:solidFill>
                <a:effectLst/>
                <a:uLnTx/>
                <a:uFillTx/>
                <a:latin typeface="Segoe UI"/>
                <a:ea typeface="+mn-ea"/>
                <a:cs typeface="+mn-cs"/>
              </a:rPr>
              <a:t>Legacy egress kept in place for edge cases </a:t>
            </a:r>
          </a:p>
        </p:txBody>
      </p:sp>
      <p:sp>
        <p:nvSpPr>
          <p:cNvPr id="134" name="Oval 133">
            <a:extLst>
              <a:ext uri="{FF2B5EF4-FFF2-40B4-BE49-F238E27FC236}">
                <a16:creationId xmlns:a16="http://schemas.microsoft.com/office/drawing/2014/main" id="{B53DF86B-2BF8-4AEE-9789-92109FC60B15}"/>
              </a:ext>
            </a:extLst>
          </p:cNvPr>
          <p:cNvSpPr/>
          <p:nvPr/>
        </p:nvSpPr>
        <p:spPr bwMode="auto">
          <a:xfrm>
            <a:off x="337714" y="1163700"/>
            <a:ext cx="227714" cy="227714"/>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1</a:t>
            </a:r>
          </a:p>
        </p:txBody>
      </p:sp>
      <p:sp>
        <p:nvSpPr>
          <p:cNvPr id="135" name="Oval 134">
            <a:extLst>
              <a:ext uri="{FF2B5EF4-FFF2-40B4-BE49-F238E27FC236}">
                <a16:creationId xmlns:a16="http://schemas.microsoft.com/office/drawing/2014/main" id="{F8CF1D39-FBFC-4166-B229-41A2B9BB06FC}"/>
              </a:ext>
            </a:extLst>
          </p:cNvPr>
          <p:cNvSpPr/>
          <p:nvPr/>
        </p:nvSpPr>
        <p:spPr bwMode="auto">
          <a:xfrm>
            <a:off x="362365" y="2690514"/>
            <a:ext cx="227714" cy="227714"/>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2</a:t>
            </a:r>
          </a:p>
        </p:txBody>
      </p:sp>
      <p:grpSp>
        <p:nvGrpSpPr>
          <p:cNvPr id="145" name="Group 144">
            <a:extLst>
              <a:ext uri="{FF2B5EF4-FFF2-40B4-BE49-F238E27FC236}">
                <a16:creationId xmlns:a16="http://schemas.microsoft.com/office/drawing/2014/main" id="{04A409E9-8E61-41E3-A16B-9F36B13593EC}"/>
              </a:ext>
            </a:extLst>
          </p:cNvPr>
          <p:cNvGrpSpPr/>
          <p:nvPr/>
        </p:nvGrpSpPr>
        <p:grpSpPr>
          <a:xfrm>
            <a:off x="5120083" y="3812769"/>
            <a:ext cx="1789620" cy="1038651"/>
            <a:chOff x="5209759" y="1861037"/>
            <a:chExt cx="1789620" cy="1038651"/>
          </a:xfrm>
        </p:grpSpPr>
        <p:pic>
          <p:nvPicPr>
            <p:cNvPr id="36" name="Picture 35">
              <a:extLst>
                <a:ext uri="{FF2B5EF4-FFF2-40B4-BE49-F238E27FC236}">
                  <a16:creationId xmlns:a16="http://schemas.microsoft.com/office/drawing/2014/main" id="{6DBBDB09-521F-4283-887E-ECEE615CD7B5}"/>
                </a:ext>
              </a:extLst>
            </p:cNvPr>
            <p:cNvPicPr>
              <a:picLocks noChangeAspect="1"/>
            </p:cNvPicPr>
            <p:nvPr/>
          </p:nvPicPr>
          <p:blipFill>
            <a:blip r:embed="rId5"/>
            <a:stretch>
              <a:fillRect/>
            </a:stretch>
          </p:blipFill>
          <p:spPr>
            <a:xfrm>
              <a:off x="5513018" y="2137153"/>
              <a:ext cx="364041" cy="379532"/>
            </a:xfrm>
            <a:prstGeom prst="rect">
              <a:avLst/>
            </a:prstGeom>
          </p:spPr>
        </p:pic>
        <p:sp>
          <p:nvSpPr>
            <p:cNvPr id="119" name="object 20">
              <a:extLst>
                <a:ext uri="{FF2B5EF4-FFF2-40B4-BE49-F238E27FC236}">
                  <a16:creationId xmlns:a16="http://schemas.microsoft.com/office/drawing/2014/main" id="{084DBD51-0B25-400C-8433-D55ECCB784D0}"/>
                </a:ext>
              </a:extLst>
            </p:cNvPr>
            <p:cNvSpPr txBox="1"/>
            <p:nvPr/>
          </p:nvSpPr>
          <p:spPr>
            <a:xfrm>
              <a:off x="5209759" y="1861037"/>
              <a:ext cx="907793" cy="240940"/>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Windows/Office Updates</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143" name="Freeform 42">
              <a:extLst>
                <a:ext uri="{FF2B5EF4-FFF2-40B4-BE49-F238E27FC236}">
                  <a16:creationId xmlns:a16="http://schemas.microsoft.com/office/drawing/2014/main" id="{53E31DB0-5ABD-482F-BC8C-948581B0ADFE}"/>
                </a:ext>
              </a:extLst>
            </p:cNvPr>
            <p:cNvSpPr>
              <a:spLocks/>
            </p:cNvSpPr>
            <p:nvPr/>
          </p:nvSpPr>
          <p:spPr bwMode="auto">
            <a:xfrm>
              <a:off x="6075575" y="2346729"/>
              <a:ext cx="923804" cy="552959"/>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E6E6E6"/>
            </a:solidFill>
            <a:ln w="19050">
              <a:solidFill>
                <a:schemeClr val="tx1"/>
              </a:solidFill>
              <a:round/>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144" name="object 20">
              <a:extLst>
                <a:ext uri="{FF2B5EF4-FFF2-40B4-BE49-F238E27FC236}">
                  <a16:creationId xmlns:a16="http://schemas.microsoft.com/office/drawing/2014/main" id="{7FDF5D3A-4398-4F37-BDAF-45CB2370E747}"/>
                </a:ext>
              </a:extLst>
            </p:cNvPr>
            <p:cNvSpPr txBox="1"/>
            <p:nvPr/>
          </p:nvSpPr>
          <p:spPr>
            <a:xfrm>
              <a:off x="6059301" y="2591380"/>
              <a:ext cx="907793" cy="240940"/>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Other Cloud services</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grpSp>
      <p:grpSp>
        <p:nvGrpSpPr>
          <p:cNvPr id="3" name="Group 2">
            <a:extLst>
              <a:ext uri="{FF2B5EF4-FFF2-40B4-BE49-F238E27FC236}">
                <a16:creationId xmlns:a16="http://schemas.microsoft.com/office/drawing/2014/main" id="{777B17FE-5557-419A-9BC9-36A91A8C1ED1}"/>
              </a:ext>
            </a:extLst>
          </p:cNvPr>
          <p:cNvGrpSpPr/>
          <p:nvPr/>
        </p:nvGrpSpPr>
        <p:grpSpPr>
          <a:xfrm>
            <a:off x="518930" y="5679922"/>
            <a:ext cx="1724207" cy="1120080"/>
            <a:chOff x="451923" y="5235322"/>
            <a:chExt cx="2520524" cy="1637384"/>
          </a:xfrm>
        </p:grpSpPr>
        <p:sp>
          <p:nvSpPr>
            <p:cNvPr id="6" name="Rectangle 5">
              <a:extLst>
                <a:ext uri="{FF2B5EF4-FFF2-40B4-BE49-F238E27FC236}">
                  <a16:creationId xmlns:a16="http://schemas.microsoft.com/office/drawing/2014/main" id="{41A3BC29-CAC2-4E35-A95F-4528AE4BB7CE}"/>
                </a:ext>
              </a:extLst>
            </p:cNvPr>
            <p:cNvSpPr/>
            <p:nvPr/>
          </p:nvSpPr>
          <p:spPr bwMode="auto">
            <a:xfrm>
              <a:off x="451923" y="5235322"/>
              <a:ext cx="2066628" cy="1138323"/>
            </a:xfrm>
            <a:prstGeom prst="rect">
              <a:avLst/>
            </a:prstGeom>
            <a:ln w="25289">
              <a:solidFill>
                <a:srgbClr val="B9B7B5"/>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dirty="0">
                <a:ln>
                  <a:noFill/>
                </a:ln>
                <a:solidFill>
                  <a:srgbClr val="2F2F2F"/>
                </a:solidFill>
                <a:effectLst/>
                <a:uLnTx/>
                <a:uFillTx/>
                <a:latin typeface="Segoe UI"/>
                <a:ea typeface="+mn-ea"/>
                <a:cs typeface="+mn-cs"/>
              </a:endParaRPr>
            </a:p>
          </p:txBody>
        </p:sp>
        <p:cxnSp>
          <p:nvCxnSpPr>
            <p:cNvPr id="82" name="Straight Connector 81">
              <a:extLst>
                <a:ext uri="{FF2B5EF4-FFF2-40B4-BE49-F238E27FC236}">
                  <a16:creationId xmlns:a16="http://schemas.microsoft.com/office/drawing/2014/main" id="{F3A0CD93-51FE-4C70-94E3-26F1F435C0EB}"/>
                </a:ext>
              </a:extLst>
            </p:cNvPr>
            <p:cNvCxnSpPr>
              <a:cxnSpLocks/>
            </p:cNvCxnSpPr>
            <p:nvPr/>
          </p:nvCxnSpPr>
          <p:spPr>
            <a:xfrm flipV="1">
              <a:off x="1162526" y="5762405"/>
              <a:ext cx="1027771" cy="1"/>
            </a:xfrm>
            <a:prstGeom prst="line">
              <a:avLst/>
            </a:prstGeom>
            <a:ln w="19050">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32" name="Picture 131">
              <a:extLst>
                <a:ext uri="{FF2B5EF4-FFF2-40B4-BE49-F238E27FC236}">
                  <a16:creationId xmlns:a16="http://schemas.microsoft.com/office/drawing/2014/main" id="{D7B99A67-8241-447C-A62D-2AE30B8BB9F4}"/>
                </a:ext>
              </a:extLst>
            </p:cNvPr>
            <p:cNvPicPr>
              <a:picLocks noChangeAspect="1"/>
            </p:cNvPicPr>
            <p:nvPr/>
          </p:nvPicPr>
          <p:blipFill>
            <a:blip r:embed="rId6"/>
            <a:stretch>
              <a:fillRect/>
            </a:stretch>
          </p:blipFill>
          <p:spPr>
            <a:xfrm>
              <a:off x="709469" y="5533851"/>
              <a:ext cx="457112" cy="457112"/>
            </a:xfrm>
            <a:prstGeom prst="rect">
              <a:avLst/>
            </a:prstGeom>
          </p:spPr>
        </p:pic>
        <p:sp>
          <p:nvSpPr>
            <p:cNvPr id="49" name="Oval 48">
              <a:extLst>
                <a:ext uri="{FF2B5EF4-FFF2-40B4-BE49-F238E27FC236}">
                  <a16:creationId xmlns:a16="http://schemas.microsoft.com/office/drawing/2014/main" id="{CB2AAEAD-A5FD-47C3-843A-A6958D74F501}"/>
                </a:ext>
              </a:extLst>
            </p:cNvPr>
            <p:cNvSpPr/>
            <p:nvPr/>
          </p:nvSpPr>
          <p:spPr bwMode="auto">
            <a:xfrm>
              <a:off x="2138391" y="5290902"/>
              <a:ext cx="227714" cy="227714"/>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1</a:t>
              </a:r>
            </a:p>
          </p:txBody>
        </p:sp>
        <p:sp>
          <p:nvSpPr>
            <p:cNvPr id="95" name="object 20">
              <a:extLst>
                <a:ext uri="{FF2B5EF4-FFF2-40B4-BE49-F238E27FC236}">
                  <a16:creationId xmlns:a16="http://schemas.microsoft.com/office/drawing/2014/main" id="{A3425876-2538-4C32-A8C1-2174FD91A32A}"/>
                </a:ext>
              </a:extLst>
            </p:cNvPr>
            <p:cNvSpPr txBox="1"/>
            <p:nvPr/>
          </p:nvSpPr>
          <p:spPr>
            <a:xfrm>
              <a:off x="2064654" y="6083393"/>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SDWAN device</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101" name="object 30">
              <a:extLst>
                <a:ext uri="{FF2B5EF4-FFF2-40B4-BE49-F238E27FC236}">
                  <a16:creationId xmlns:a16="http://schemas.microsoft.com/office/drawing/2014/main" id="{D2FCBB84-9965-4B2C-94EA-6E8785DC71DF}"/>
                </a:ext>
              </a:extLst>
            </p:cNvPr>
            <p:cNvSpPr txBox="1"/>
            <p:nvPr/>
          </p:nvSpPr>
          <p:spPr>
            <a:xfrm>
              <a:off x="791934" y="6447930"/>
              <a:ext cx="1480232" cy="424776"/>
            </a:xfrm>
            <a:prstGeom prst="rect">
              <a:avLst/>
            </a:prstGeom>
          </p:spPr>
          <p:txBody>
            <a:bodyPr vert="horz" wrap="square" lIns="0" tIns="10397" rIns="0" bIns="0" rtlCol="0">
              <a:spAutoFit/>
            </a:bodyPr>
            <a:lstStyle/>
            <a:p>
              <a:pPr marL="0" marR="18094" lvl="0" indent="0" algn="ctr" defTabSz="914192" rtl="0" eaLnBrk="1" fontAlgn="auto" latinLnBrk="0" hangingPunct="1">
                <a:lnSpc>
                  <a:spcPct val="100000"/>
                </a:lnSpc>
                <a:spcBef>
                  <a:spcPts val="1610"/>
                </a:spcBef>
                <a:spcAft>
                  <a:spcPts val="0"/>
                </a:spcAft>
                <a:buClrTx/>
                <a:buSzTx/>
                <a:buFontTx/>
                <a:buNone/>
                <a:tabLst/>
                <a:defRPr/>
              </a:pPr>
              <a:r>
                <a:rPr kumimoji="0" lang="en-GB" sz="910" b="1" i="0" u="none" strike="noStrike" kern="1200" cap="none" spc="0" normalizeH="0" baseline="0" noProof="0" dirty="0">
                  <a:ln>
                    <a:noFill/>
                  </a:ln>
                  <a:solidFill>
                    <a:srgbClr val="1A1A1A"/>
                  </a:solidFill>
                  <a:effectLst/>
                  <a:uLnTx/>
                  <a:uFillTx/>
                  <a:latin typeface="SegoePro-Semibold"/>
                  <a:ea typeface="+mn-ea"/>
                  <a:cs typeface="SegoePro-Semibold"/>
                </a:rPr>
                <a:t>Auckland Branch Office</a:t>
              </a:r>
              <a:endParaRPr kumimoji="0" sz="910" b="1" i="0" u="none" strike="noStrike" kern="1200" cap="none" spc="0" normalizeH="0" baseline="0" noProof="0" dirty="0">
                <a:ln>
                  <a:noFill/>
                </a:ln>
                <a:solidFill>
                  <a:srgbClr val="1A1A1A"/>
                </a:solidFill>
                <a:effectLst/>
                <a:uLnTx/>
                <a:uFillTx/>
                <a:latin typeface="SegoePro-Semibold"/>
                <a:ea typeface="+mn-ea"/>
                <a:cs typeface="SegoePro-Semibold"/>
              </a:endParaRPr>
            </a:p>
          </p:txBody>
        </p:sp>
        <p:sp>
          <p:nvSpPr>
            <p:cNvPr id="58" name="object 20">
              <a:extLst>
                <a:ext uri="{FF2B5EF4-FFF2-40B4-BE49-F238E27FC236}">
                  <a16:creationId xmlns:a16="http://schemas.microsoft.com/office/drawing/2014/main" id="{06287905-4537-45BB-9CFB-8542E11F311F}"/>
                </a:ext>
              </a:extLst>
            </p:cNvPr>
            <p:cNvSpPr txBox="1"/>
            <p:nvPr/>
          </p:nvSpPr>
          <p:spPr>
            <a:xfrm>
              <a:off x="484128" y="6064532"/>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Users PC</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grpSp>
          <p:nvGrpSpPr>
            <p:cNvPr id="15" name="Group 14">
              <a:extLst>
                <a:ext uri="{FF2B5EF4-FFF2-40B4-BE49-F238E27FC236}">
                  <a16:creationId xmlns:a16="http://schemas.microsoft.com/office/drawing/2014/main" id="{8CFC5E57-8328-4D46-A8DE-C8201A31F596}"/>
                </a:ext>
              </a:extLst>
            </p:cNvPr>
            <p:cNvGrpSpPr/>
            <p:nvPr/>
          </p:nvGrpSpPr>
          <p:grpSpPr>
            <a:xfrm>
              <a:off x="2247315" y="5530665"/>
              <a:ext cx="463484" cy="463484"/>
              <a:chOff x="7430375" y="6282579"/>
              <a:chExt cx="463550" cy="463550"/>
            </a:xfrm>
          </p:grpSpPr>
          <p:sp>
            <p:nvSpPr>
              <p:cNvPr id="13" name="Freeform 5">
                <a:extLst>
                  <a:ext uri="{FF2B5EF4-FFF2-40B4-BE49-F238E27FC236}">
                    <a16:creationId xmlns:a16="http://schemas.microsoft.com/office/drawing/2014/main" id="{34CC292D-8916-4CE1-BA64-E3BF9F4AC9BC}"/>
                  </a:ext>
                </a:extLst>
              </p:cNvPr>
              <p:cNvSpPr>
                <a:spLocks/>
              </p:cNvSpPr>
              <p:nvPr/>
            </p:nvSpPr>
            <p:spPr bwMode="auto">
              <a:xfrm>
                <a:off x="7430375" y="6282579"/>
                <a:ext cx="463550" cy="463550"/>
              </a:xfrm>
              <a:custGeom>
                <a:avLst/>
                <a:gdLst>
                  <a:gd name="T0" fmla="*/ 925 w 925"/>
                  <a:gd name="T1" fmla="*/ 462 h 925"/>
                  <a:gd name="T2" fmla="*/ 925 w 925"/>
                  <a:gd name="T3" fmla="*/ 462 h 925"/>
                  <a:gd name="T4" fmla="*/ 462 w 925"/>
                  <a:gd name="T5" fmla="*/ 925 h 925"/>
                  <a:gd name="T6" fmla="*/ 0 w 925"/>
                  <a:gd name="T7" fmla="*/ 462 h 925"/>
                  <a:gd name="T8" fmla="*/ 462 w 925"/>
                  <a:gd name="T9" fmla="*/ 0 h 925"/>
                  <a:gd name="T10" fmla="*/ 925 w 925"/>
                  <a:gd name="T11" fmla="*/ 462 h 925"/>
                </a:gdLst>
                <a:ahLst/>
                <a:cxnLst>
                  <a:cxn ang="0">
                    <a:pos x="T0" y="T1"/>
                  </a:cxn>
                  <a:cxn ang="0">
                    <a:pos x="T2" y="T3"/>
                  </a:cxn>
                  <a:cxn ang="0">
                    <a:pos x="T4" y="T5"/>
                  </a:cxn>
                  <a:cxn ang="0">
                    <a:pos x="T6" y="T7"/>
                  </a:cxn>
                  <a:cxn ang="0">
                    <a:pos x="T8" y="T9"/>
                  </a:cxn>
                  <a:cxn ang="0">
                    <a:pos x="T10" y="T11"/>
                  </a:cxn>
                </a:cxnLst>
                <a:rect l="0" t="0" r="r" b="b"/>
                <a:pathLst>
                  <a:path w="925" h="925">
                    <a:moveTo>
                      <a:pt x="925" y="462"/>
                    </a:moveTo>
                    <a:lnTo>
                      <a:pt x="925" y="462"/>
                    </a:lnTo>
                    <a:cubicBezTo>
                      <a:pt x="925" y="717"/>
                      <a:pt x="718" y="925"/>
                      <a:pt x="462" y="925"/>
                    </a:cubicBezTo>
                    <a:cubicBezTo>
                      <a:pt x="207" y="925"/>
                      <a:pt x="0" y="717"/>
                      <a:pt x="0" y="462"/>
                    </a:cubicBezTo>
                    <a:cubicBezTo>
                      <a:pt x="0" y="206"/>
                      <a:pt x="207" y="0"/>
                      <a:pt x="462" y="0"/>
                    </a:cubicBezTo>
                    <a:cubicBezTo>
                      <a:pt x="718" y="0"/>
                      <a:pt x="925" y="206"/>
                      <a:pt x="925" y="462"/>
                    </a:cubicBezTo>
                    <a:close/>
                  </a:path>
                </a:pathLst>
              </a:custGeom>
              <a:solidFill>
                <a:srgbClr val="333333"/>
              </a:solidFill>
              <a:ln w="0">
                <a:solidFill>
                  <a:srgbClr val="000000"/>
                </a:solidFill>
                <a:prstDash val="solid"/>
                <a:round/>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1A1A"/>
                  </a:solidFill>
                  <a:effectLst/>
                  <a:uLnTx/>
                  <a:uFillTx/>
                  <a:latin typeface="Segoe UI"/>
                  <a:ea typeface="+mn-ea"/>
                  <a:cs typeface="+mn-cs"/>
                </a:endParaRPr>
              </a:p>
            </p:txBody>
          </p:sp>
          <p:sp>
            <p:nvSpPr>
              <p:cNvPr id="72" name="plug" title="Icon of a power plug showing an A to B connection">
                <a:extLst>
                  <a:ext uri="{FF2B5EF4-FFF2-40B4-BE49-F238E27FC236}">
                    <a16:creationId xmlns:a16="http://schemas.microsoft.com/office/drawing/2014/main" id="{5157B76E-ECF8-46BE-B247-00EA2C31326E}"/>
                  </a:ext>
                </a:extLst>
              </p:cNvPr>
              <p:cNvSpPr>
                <a:spLocks noChangeAspect="1" noEditPoints="1"/>
              </p:cNvSpPr>
              <p:nvPr/>
            </p:nvSpPr>
            <p:spPr bwMode="auto">
              <a:xfrm>
                <a:off x="7477935" y="6331474"/>
                <a:ext cx="385870" cy="365760"/>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grpSp>
      <p:grpSp>
        <p:nvGrpSpPr>
          <p:cNvPr id="69" name="Group 68">
            <a:extLst>
              <a:ext uri="{FF2B5EF4-FFF2-40B4-BE49-F238E27FC236}">
                <a16:creationId xmlns:a16="http://schemas.microsoft.com/office/drawing/2014/main" id="{57754D04-83E6-41CE-904A-9093214D2878}"/>
              </a:ext>
            </a:extLst>
          </p:cNvPr>
          <p:cNvGrpSpPr/>
          <p:nvPr/>
        </p:nvGrpSpPr>
        <p:grpSpPr>
          <a:xfrm>
            <a:off x="512889" y="4102614"/>
            <a:ext cx="1724207" cy="1120080"/>
            <a:chOff x="451923" y="5235322"/>
            <a:chExt cx="2520524" cy="1637384"/>
          </a:xfrm>
        </p:grpSpPr>
        <p:sp>
          <p:nvSpPr>
            <p:cNvPr id="70" name="Rectangle 69">
              <a:extLst>
                <a:ext uri="{FF2B5EF4-FFF2-40B4-BE49-F238E27FC236}">
                  <a16:creationId xmlns:a16="http://schemas.microsoft.com/office/drawing/2014/main" id="{410D4C90-0AF3-4BC5-9767-B43CD463BC85}"/>
                </a:ext>
              </a:extLst>
            </p:cNvPr>
            <p:cNvSpPr/>
            <p:nvPr/>
          </p:nvSpPr>
          <p:spPr bwMode="auto">
            <a:xfrm>
              <a:off x="451923" y="5235322"/>
              <a:ext cx="2066628" cy="1138323"/>
            </a:xfrm>
            <a:prstGeom prst="rect">
              <a:avLst/>
            </a:prstGeom>
            <a:ln w="25289">
              <a:solidFill>
                <a:srgbClr val="B9B7B5"/>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dirty="0">
                <a:ln>
                  <a:noFill/>
                </a:ln>
                <a:solidFill>
                  <a:srgbClr val="2F2F2F"/>
                </a:solidFill>
                <a:effectLst/>
                <a:uLnTx/>
                <a:uFillTx/>
                <a:latin typeface="Segoe UI"/>
                <a:ea typeface="+mn-ea"/>
                <a:cs typeface="+mn-cs"/>
              </a:endParaRPr>
            </a:p>
          </p:txBody>
        </p:sp>
        <p:cxnSp>
          <p:nvCxnSpPr>
            <p:cNvPr id="71" name="Straight Connector 70">
              <a:extLst>
                <a:ext uri="{FF2B5EF4-FFF2-40B4-BE49-F238E27FC236}">
                  <a16:creationId xmlns:a16="http://schemas.microsoft.com/office/drawing/2014/main" id="{57465A4E-A2F1-4B0D-990E-3C1059D53FE9}"/>
                </a:ext>
              </a:extLst>
            </p:cNvPr>
            <p:cNvCxnSpPr>
              <a:cxnSpLocks/>
            </p:cNvCxnSpPr>
            <p:nvPr/>
          </p:nvCxnSpPr>
          <p:spPr>
            <a:xfrm flipV="1">
              <a:off x="1161893" y="5776699"/>
              <a:ext cx="1027771" cy="1"/>
            </a:xfrm>
            <a:prstGeom prst="line">
              <a:avLst/>
            </a:prstGeom>
            <a:ln w="19050">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74" name="Picture 73">
              <a:extLst>
                <a:ext uri="{FF2B5EF4-FFF2-40B4-BE49-F238E27FC236}">
                  <a16:creationId xmlns:a16="http://schemas.microsoft.com/office/drawing/2014/main" id="{F1B605BA-2657-4319-9330-A4D6EEF8929B}"/>
                </a:ext>
              </a:extLst>
            </p:cNvPr>
            <p:cNvPicPr>
              <a:picLocks noChangeAspect="1"/>
            </p:cNvPicPr>
            <p:nvPr/>
          </p:nvPicPr>
          <p:blipFill>
            <a:blip r:embed="rId6"/>
            <a:stretch>
              <a:fillRect/>
            </a:stretch>
          </p:blipFill>
          <p:spPr>
            <a:xfrm>
              <a:off x="709469" y="5533851"/>
              <a:ext cx="457112" cy="457112"/>
            </a:xfrm>
            <a:prstGeom prst="rect">
              <a:avLst/>
            </a:prstGeom>
          </p:spPr>
        </p:pic>
        <p:sp>
          <p:nvSpPr>
            <p:cNvPr id="75" name="Oval 74">
              <a:extLst>
                <a:ext uri="{FF2B5EF4-FFF2-40B4-BE49-F238E27FC236}">
                  <a16:creationId xmlns:a16="http://schemas.microsoft.com/office/drawing/2014/main" id="{5620D20F-60FB-4A65-87C6-7A02E1C2B1E0}"/>
                </a:ext>
              </a:extLst>
            </p:cNvPr>
            <p:cNvSpPr/>
            <p:nvPr/>
          </p:nvSpPr>
          <p:spPr bwMode="auto">
            <a:xfrm>
              <a:off x="2138391" y="5290902"/>
              <a:ext cx="227714" cy="227714"/>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1</a:t>
              </a:r>
            </a:p>
          </p:txBody>
        </p:sp>
        <p:sp>
          <p:nvSpPr>
            <p:cNvPr id="76" name="object 20">
              <a:extLst>
                <a:ext uri="{FF2B5EF4-FFF2-40B4-BE49-F238E27FC236}">
                  <a16:creationId xmlns:a16="http://schemas.microsoft.com/office/drawing/2014/main" id="{B189692D-CB7D-4D13-A92F-7247BF0240EC}"/>
                </a:ext>
              </a:extLst>
            </p:cNvPr>
            <p:cNvSpPr txBox="1"/>
            <p:nvPr/>
          </p:nvSpPr>
          <p:spPr>
            <a:xfrm>
              <a:off x="2064654" y="6083393"/>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SDWAN device</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77" name="object 30">
              <a:extLst>
                <a:ext uri="{FF2B5EF4-FFF2-40B4-BE49-F238E27FC236}">
                  <a16:creationId xmlns:a16="http://schemas.microsoft.com/office/drawing/2014/main" id="{06F1B019-DA8C-4BC3-A547-DD70610022C7}"/>
                </a:ext>
              </a:extLst>
            </p:cNvPr>
            <p:cNvSpPr txBox="1"/>
            <p:nvPr/>
          </p:nvSpPr>
          <p:spPr>
            <a:xfrm>
              <a:off x="791934" y="6447930"/>
              <a:ext cx="1480232" cy="424776"/>
            </a:xfrm>
            <a:prstGeom prst="rect">
              <a:avLst/>
            </a:prstGeom>
          </p:spPr>
          <p:txBody>
            <a:bodyPr vert="horz" wrap="square" lIns="0" tIns="10397" rIns="0" bIns="0" rtlCol="0">
              <a:spAutoFit/>
            </a:bodyPr>
            <a:lstStyle/>
            <a:p>
              <a:pPr marL="0" marR="18094" lvl="0" indent="0" algn="ctr" defTabSz="914192" rtl="0" eaLnBrk="1" fontAlgn="auto" latinLnBrk="0" hangingPunct="1">
                <a:lnSpc>
                  <a:spcPct val="100000"/>
                </a:lnSpc>
                <a:spcBef>
                  <a:spcPts val="1610"/>
                </a:spcBef>
                <a:spcAft>
                  <a:spcPts val="0"/>
                </a:spcAft>
                <a:buClrTx/>
                <a:buSzTx/>
                <a:buFontTx/>
                <a:buNone/>
                <a:tabLst/>
                <a:defRPr/>
              </a:pPr>
              <a:r>
                <a:rPr kumimoji="0" lang="en-US" sz="910" b="1" i="0" u="none" strike="noStrike" kern="1200" cap="none" spc="-3" normalizeH="0" baseline="0" noProof="0" dirty="0">
                  <a:ln>
                    <a:noFill/>
                  </a:ln>
                  <a:solidFill>
                    <a:srgbClr val="1A1A1A"/>
                  </a:solidFill>
                  <a:effectLst/>
                  <a:uLnTx/>
                  <a:uFillTx/>
                  <a:latin typeface="SegoePro-Semibold"/>
                  <a:ea typeface="+mn-ea"/>
                  <a:cs typeface="SegoePro-Semibold"/>
                </a:rPr>
                <a:t>Sydney Branch Office</a:t>
              </a:r>
              <a:endParaRPr kumimoji="0" sz="910" b="0" i="0" u="none" strike="noStrike" kern="1200" cap="none" spc="0" normalizeH="0" baseline="0" noProof="0" dirty="0">
                <a:ln>
                  <a:noFill/>
                </a:ln>
                <a:solidFill>
                  <a:srgbClr val="1A1A1A"/>
                </a:solidFill>
                <a:effectLst/>
                <a:uLnTx/>
                <a:uFillTx/>
                <a:latin typeface="SegoePro-Semibold"/>
                <a:ea typeface="+mn-ea"/>
                <a:cs typeface="SegoePro-Semibold"/>
              </a:endParaRPr>
            </a:p>
          </p:txBody>
        </p:sp>
        <p:sp>
          <p:nvSpPr>
            <p:cNvPr id="83" name="object 20">
              <a:extLst>
                <a:ext uri="{FF2B5EF4-FFF2-40B4-BE49-F238E27FC236}">
                  <a16:creationId xmlns:a16="http://schemas.microsoft.com/office/drawing/2014/main" id="{B03DBFFF-4E82-4B3A-A9CE-1576EA84018D}"/>
                </a:ext>
              </a:extLst>
            </p:cNvPr>
            <p:cNvSpPr txBox="1"/>
            <p:nvPr/>
          </p:nvSpPr>
          <p:spPr>
            <a:xfrm>
              <a:off x="484128" y="6064532"/>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Users PC</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grpSp>
          <p:nvGrpSpPr>
            <p:cNvPr id="84" name="Group 83">
              <a:extLst>
                <a:ext uri="{FF2B5EF4-FFF2-40B4-BE49-F238E27FC236}">
                  <a16:creationId xmlns:a16="http://schemas.microsoft.com/office/drawing/2014/main" id="{A4ECFBCC-7719-4A83-A642-E4E4D6E30A4D}"/>
                </a:ext>
              </a:extLst>
            </p:cNvPr>
            <p:cNvGrpSpPr/>
            <p:nvPr/>
          </p:nvGrpSpPr>
          <p:grpSpPr>
            <a:xfrm>
              <a:off x="2247315" y="5530665"/>
              <a:ext cx="463484" cy="463484"/>
              <a:chOff x="7430375" y="6282579"/>
              <a:chExt cx="463550" cy="463550"/>
            </a:xfrm>
          </p:grpSpPr>
          <p:sp>
            <p:nvSpPr>
              <p:cNvPr id="85" name="Freeform 5">
                <a:extLst>
                  <a:ext uri="{FF2B5EF4-FFF2-40B4-BE49-F238E27FC236}">
                    <a16:creationId xmlns:a16="http://schemas.microsoft.com/office/drawing/2014/main" id="{F1D1327E-3EA4-4252-AD36-F6729801C7E4}"/>
                  </a:ext>
                </a:extLst>
              </p:cNvPr>
              <p:cNvSpPr>
                <a:spLocks/>
              </p:cNvSpPr>
              <p:nvPr/>
            </p:nvSpPr>
            <p:spPr bwMode="auto">
              <a:xfrm>
                <a:off x="7430375" y="6282579"/>
                <a:ext cx="463550" cy="463550"/>
              </a:xfrm>
              <a:custGeom>
                <a:avLst/>
                <a:gdLst>
                  <a:gd name="T0" fmla="*/ 925 w 925"/>
                  <a:gd name="T1" fmla="*/ 462 h 925"/>
                  <a:gd name="T2" fmla="*/ 925 w 925"/>
                  <a:gd name="T3" fmla="*/ 462 h 925"/>
                  <a:gd name="T4" fmla="*/ 462 w 925"/>
                  <a:gd name="T5" fmla="*/ 925 h 925"/>
                  <a:gd name="T6" fmla="*/ 0 w 925"/>
                  <a:gd name="T7" fmla="*/ 462 h 925"/>
                  <a:gd name="T8" fmla="*/ 462 w 925"/>
                  <a:gd name="T9" fmla="*/ 0 h 925"/>
                  <a:gd name="T10" fmla="*/ 925 w 925"/>
                  <a:gd name="T11" fmla="*/ 462 h 925"/>
                </a:gdLst>
                <a:ahLst/>
                <a:cxnLst>
                  <a:cxn ang="0">
                    <a:pos x="T0" y="T1"/>
                  </a:cxn>
                  <a:cxn ang="0">
                    <a:pos x="T2" y="T3"/>
                  </a:cxn>
                  <a:cxn ang="0">
                    <a:pos x="T4" y="T5"/>
                  </a:cxn>
                  <a:cxn ang="0">
                    <a:pos x="T6" y="T7"/>
                  </a:cxn>
                  <a:cxn ang="0">
                    <a:pos x="T8" y="T9"/>
                  </a:cxn>
                  <a:cxn ang="0">
                    <a:pos x="T10" y="T11"/>
                  </a:cxn>
                </a:cxnLst>
                <a:rect l="0" t="0" r="r" b="b"/>
                <a:pathLst>
                  <a:path w="925" h="925">
                    <a:moveTo>
                      <a:pt x="925" y="462"/>
                    </a:moveTo>
                    <a:lnTo>
                      <a:pt x="925" y="462"/>
                    </a:lnTo>
                    <a:cubicBezTo>
                      <a:pt x="925" y="717"/>
                      <a:pt x="718" y="925"/>
                      <a:pt x="462" y="925"/>
                    </a:cubicBezTo>
                    <a:cubicBezTo>
                      <a:pt x="207" y="925"/>
                      <a:pt x="0" y="717"/>
                      <a:pt x="0" y="462"/>
                    </a:cubicBezTo>
                    <a:cubicBezTo>
                      <a:pt x="0" y="206"/>
                      <a:pt x="207" y="0"/>
                      <a:pt x="462" y="0"/>
                    </a:cubicBezTo>
                    <a:cubicBezTo>
                      <a:pt x="718" y="0"/>
                      <a:pt x="925" y="206"/>
                      <a:pt x="925" y="462"/>
                    </a:cubicBezTo>
                    <a:close/>
                  </a:path>
                </a:pathLst>
              </a:custGeom>
              <a:solidFill>
                <a:srgbClr val="333333"/>
              </a:solidFill>
              <a:ln w="0">
                <a:solidFill>
                  <a:srgbClr val="000000"/>
                </a:solidFill>
                <a:prstDash val="solid"/>
                <a:round/>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1A1A"/>
                  </a:solidFill>
                  <a:effectLst/>
                  <a:uLnTx/>
                  <a:uFillTx/>
                  <a:latin typeface="Segoe UI"/>
                  <a:ea typeface="+mn-ea"/>
                  <a:cs typeface="+mn-cs"/>
                </a:endParaRPr>
              </a:p>
            </p:txBody>
          </p:sp>
          <p:sp>
            <p:nvSpPr>
              <p:cNvPr id="87" name="plug" title="Icon of a power plug showing an A to B connection">
                <a:extLst>
                  <a:ext uri="{FF2B5EF4-FFF2-40B4-BE49-F238E27FC236}">
                    <a16:creationId xmlns:a16="http://schemas.microsoft.com/office/drawing/2014/main" id="{E5D49766-7F07-4D91-82C0-5A2D46419C4B}"/>
                  </a:ext>
                </a:extLst>
              </p:cNvPr>
              <p:cNvSpPr>
                <a:spLocks noChangeAspect="1" noEditPoints="1"/>
              </p:cNvSpPr>
              <p:nvPr/>
            </p:nvSpPr>
            <p:spPr bwMode="auto">
              <a:xfrm>
                <a:off x="7477935" y="6331474"/>
                <a:ext cx="385870" cy="365760"/>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grpSp>
      <p:pic>
        <p:nvPicPr>
          <p:cNvPr id="94" name="Picture 93">
            <a:extLst>
              <a:ext uri="{FF2B5EF4-FFF2-40B4-BE49-F238E27FC236}">
                <a16:creationId xmlns:a16="http://schemas.microsoft.com/office/drawing/2014/main" id="{347964EC-4D1A-4D18-B30A-E3B1979CAF3C}"/>
              </a:ext>
            </a:extLst>
          </p:cNvPr>
          <p:cNvPicPr>
            <a:picLocks noChangeAspect="1"/>
          </p:cNvPicPr>
          <p:nvPr/>
        </p:nvPicPr>
        <p:blipFill>
          <a:blip r:embed="rId3"/>
          <a:stretch>
            <a:fillRect/>
          </a:stretch>
        </p:blipFill>
        <p:spPr>
          <a:xfrm>
            <a:off x="3723490" y="4244337"/>
            <a:ext cx="457112" cy="457112"/>
          </a:xfrm>
          <a:prstGeom prst="rect">
            <a:avLst/>
          </a:prstGeom>
        </p:spPr>
      </p:pic>
      <p:sp>
        <p:nvSpPr>
          <p:cNvPr id="113" name="object 88">
            <a:extLst>
              <a:ext uri="{FF2B5EF4-FFF2-40B4-BE49-F238E27FC236}">
                <a16:creationId xmlns:a16="http://schemas.microsoft.com/office/drawing/2014/main" id="{2CA3972C-1C67-428E-8F0C-30AB7E8D7E81}"/>
              </a:ext>
            </a:extLst>
          </p:cNvPr>
          <p:cNvSpPr/>
          <p:nvPr/>
        </p:nvSpPr>
        <p:spPr>
          <a:xfrm>
            <a:off x="3621300" y="4150017"/>
            <a:ext cx="661451" cy="661451"/>
          </a:xfrm>
          <a:custGeom>
            <a:avLst/>
            <a:gdLst/>
            <a:ahLst/>
            <a:cxnLst/>
            <a:rect l="l" t="t" r="r" b="b"/>
            <a:pathLst>
              <a:path w="1569719" h="1569720">
                <a:moveTo>
                  <a:pt x="1569614" y="784794"/>
                </a:moveTo>
                <a:lnTo>
                  <a:pt x="1568182" y="832602"/>
                </a:lnTo>
                <a:lnTo>
                  <a:pt x="1563940" y="879653"/>
                </a:lnTo>
                <a:lnTo>
                  <a:pt x="1556970" y="925864"/>
                </a:lnTo>
                <a:lnTo>
                  <a:pt x="1547354" y="971153"/>
                </a:lnTo>
                <a:lnTo>
                  <a:pt x="1535175" y="1015439"/>
                </a:lnTo>
                <a:lnTo>
                  <a:pt x="1520515" y="1058638"/>
                </a:lnTo>
                <a:lnTo>
                  <a:pt x="1503455" y="1100670"/>
                </a:lnTo>
                <a:lnTo>
                  <a:pt x="1484077" y="1141452"/>
                </a:lnTo>
                <a:lnTo>
                  <a:pt x="1462465" y="1180901"/>
                </a:lnTo>
                <a:lnTo>
                  <a:pt x="1438699" y="1218936"/>
                </a:lnTo>
                <a:lnTo>
                  <a:pt x="1412863" y="1255475"/>
                </a:lnTo>
                <a:lnTo>
                  <a:pt x="1385037" y="1290435"/>
                </a:lnTo>
                <a:lnTo>
                  <a:pt x="1355305" y="1323735"/>
                </a:lnTo>
                <a:lnTo>
                  <a:pt x="1323748" y="1355292"/>
                </a:lnTo>
                <a:lnTo>
                  <a:pt x="1290448" y="1385024"/>
                </a:lnTo>
                <a:lnTo>
                  <a:pt x="1255488" y="1412850"/>
                </a:lnTo>
                <a:lnTo>
                  <a:pt x="1218949" y="1438687"/>
                </a:lnTo>
                <a:lnTo>
                  <a:pt x="1180914" y="1462452"/>
                </a:lnTo>
                <a:lnTo>
                  <a:pt x="1141464" y="1484065"/>
                </a:lnTo>
                <a:lnTo>
                  <a:pt x="1100683" y="1503442"/>
                </a:lnTo>
                <a:lnTo>
                  <a:pt x="1058651" y="1520502"/>
                </a:lnTo>
                <a:lnTo>
                  <a:pt x="1015452" y="1535163"/>
                </a:lnTo>
                <a:lnTo>
                  <a:pt x="971166" y="1547342"/>
                </a:lnTo>
                <a:lnTo>
                  <a:pt x="925877" y="1556957"/>
                </a:lnTo>
                <a:lnTo>
                  <a:pt x="879666" y="1563927"/>
                </a:lnTo>
                <a:lnTo>
                  <a:pt x="832615" y="1568169"/>
                </a:lnTo>
                <a:lnTo>
                  <a:pt x="784807" y="1569602"/>
                </a:lnTo>
                <a:lnTo>
                  <a:pt x="736999" y="1568169"/>
                </a:lnTo>
                <a:lnTo>
                  <a:pt x="689948" y="1563927"/>
                </a:lnTo>
                <a:lnTo>
                  <a:pt x="643737" y="1556957"/>
                </a:lnTo>
                <a:lnTo>
                  <a:pt x="598448" y="1547342"/>
                </a:lnTo>
                <a:lnTo>
                  <a:pt x="554162" y="1535163"/>
                </a:lnTo>
                <a:lnTo>
                  <a:pt x="510963" y="1520502"/>
                </a:lnTo>
                <a:lnTo>
                  <a:pt x="468931" y="1503442"/>
                </a:lnTo>
                <a:lnTo>
                  <a:pt x="428150" y="1484065"/>
                </a:lnTo>
                <a:lnTo>
                  <a:pt x="388700" y="1462452"/>
                </a:lnTo>
                <a:lnTo>
                  <a:pt x="350665" y="1438687"/>
                </a:lnTo>
                <a:lnTo>
                  <a:pt x="314126" y="1412850"/>
                </a:lnTo>
                <a:lnTo>
                  <a:pt x="279166" y="1385024"/>
                </a:lnTo>
                <a:lnTo>
                  <a:pt x="245866" y="1355292"/>
                </a:lnTo>
                <a:lnTo>
                  <a:pt x="214309" y="1323735"/>
                </a:lnTo>
                <a:lnTo>
                  <a:pt x="184577" y="1290435"/>
                </a:lnTo>
                <a:lnTo>
                  <a:pt x="156751" y="1255475"/>
                </a:lnTo>
                <a:lnTo>
                  <a:pt x="130915" y="1218936"/>
                </a:lnTo>
                <a:lnTo>
                  <a:pt x="107149" y="1180901"/>
                </a:lnTo>
                <a:lnTo>
                  <a:pt x="85537" y="1141452"/>
                </a:lnTo>
                <a:lnTo>
                  <a:pt x="66159" y="1100670"/>
                </a:lnTo>
                <a:lnTo>
                  <a:pt x="49099" y="1058638"/>
                </a:lnTo>
                <a:lnTo>
                  <a:pt x="34439" y="1015439"/>
                </a:lnTo>
                <a:lnTo>
                  <a:pt x="22259" y="971153"/>
                </a:lnTo>
                <a:lnTo>
                  <a:pt x="12644" y="925864"/>
                </a:lnTo>
                <a:lnTo>
                  <a:pt x="5674" y="879653"/>
                </a:lnTo>
                <a:lnTo>
                  <a:pt x="1432" y="832602"/>
                </a:lnTo>
                <a:lnTo>
                  <a:pt x="0" y="784794"/>
                </a:lnTo>
                <a:lnTo>
                  <a:pt x="1432" y="736986"/>
                </a:lnTo>
                <a:lnTo>
                  <a:pt x="5674" y="689936"/>
                </a:lnTo>
                <a:lnTo>
                  <a:pt x="12644" y="643725"/>
                </a:lnTo>
                <a:lnTo>
                  <a:pt x="22259" y="598436"/>
                </a:lnTo>
                <a:lnTo>
                  <a:pt x="34439" y="554151"/>
                </a:lnTo>
                <a:lnTo>
                  <a:pt x="49099" y="510952"/>
                </a:lnTo>
                <a:lnTo>
                  <a:pt x="66159" y="468921"/>
                </a:lnTo>
                <a:lnTo>
                  <a:pt x="85537" y="428140"/>
                </a:lnTo>
                <a:lnTo>
                  <a:pt x="107149" y="388691"/>
                </a:lnTo>
                <a:lnTo>
                  <a:pt x="130915" y="350656"/>
                </a:lnTo>
                <a:lnTo>
                  <a:pt x="156751" y="314118"/>
                </a:lnTo>
                <a:lnTo>
                  <a:pt x="184577" y="279159"/>
                </a:lnTo>
                <a:lnTo>
                  <a:pt x="214309" y="245860"/>
                </a:lnTo>
                <a:lnTo>
                  <a:pt x="245866" y="214303"/>
                </a:lnTo>
                <a:lnTo>
                  <a:pt x="279166" y="184572"/>
                </a:lnTo>
                <a:lnTo>
                  <a:pt x="314126" y="156747"/>
                </a:lnTo>
                <a:lnTo>
                  <a:pt x="350665" y="130911"/>
                </a:lnTo>
                <a:lnTo>
                  <a:pt x="388700" y="107146"/>
                </a:lnTo>
                <a:lnTo>
                  <a:pt x="428150" y="85534"/>
                </a:lnTo>
                <a:lnTo>
                  <a:pt x="468931" y="66157"/>
                </a:lnTo>
                <a:lnTo>
                  <a:pt x="510963" y="49098"/>
                </a:lnTo>
                <a:lnTo>
                  <a:pt x="554162" y="34437"/>
                </a:lnTo>
                <a:lnTo>
                  <a:pt x="598448" y="22259"/>
                </a:lnTo>
                <a:lnTo>
                  <a:pt x="643737" y="12643"/>
                </a:lnTo>
                <a:lnTo>
                  <a:pt x="689948" y="5674"/>
                </a:lnTo>
                <a:lnTo>
                  <a:pt x="736999" y="1432"/>
                </a:lnTo>
                <a:lnTo>
                  <a:pt x="784807" y="0"/>
                </a:lnTo>
                <a:lnTo>
                  <a:pt x="832615" y="1432"/>
                </a:lnTo>
                <a:lnTo>
                  <a:pt x="879666" y="5674"/>
                </a:lnTo>
                <a:lnTo>
                  <a:pt x="925877" y="12643"/>
                </a:lnTo>
                <a:lnTo>
                  <a:pt x="971166" y="22259"/>
                </a:lnTo>
                <a:lnTo>
                  <a:pt x="1015452" y="34437"/>
                </a:lnTo>
                <a:lnTo>
                  <a:pt x="1058651" y="49098"/>
                </a:lnTo>
                <a:lnTo>
                  <a:pt x="1100683" y="66157"/>
                </a:lnTo>
                <a:lnTo>
                  <a:pt x="1141464" y="85534"/>
                </a:lnTo>
                <a:lnTo>
                  <a:pt x="1180914" y="107146"/>
                </a:lnTo>
                <a:lnTo>
                  <a:pt x="1218949" y="130911"/>
                </a:lnTo>
                <a:lnTo>
                  <a:pt x="1255488" y="156747"/>
                </a:lnTo>
                <a:lnTo>
                  <a:pt x="1290448" y="184572"/>
                </a:lnTo>
                <a:lnTo>
                  <a:pt x="1323748" y="214303"/>
                </a:lnTo>
                <a:lnTo>
                  <a:pt x="1355305" y="245860"/>
                </a:lnTo>
                <a:lnTo>
                  <a:pt x="1385037" y="279159"/>
                </a:lnTo>
                <a:lnTo>
                  <a:pt x="1412863" y="314118"/>
                </a:lnTo>
                <a:lnTo>
                  <a:pt x="1438699" y="350656"/>
                </a:lnTo>
                <a:lnTo>
                  <a:pt x="1462465" y="388691"/>
                </a:lnTo>
                <a:lnTo>
                  <a:pt x="1484077" y="428140"/>
                </a:lnTo>
                <a:lnTo>
                  <a:pt x="1503455" y="468921"/>
                </a:lnTo>
                <a:lnTo>
                  <a:pt x="1520515" y="510952"/>
                </a:lnTo>
                <a:lnTo>
                  <a:pt x="1535175" y="554151"/>
                </a:lnTo>
                <a:lnTo>
                  <a:pt x="1547354" y="598436"/>
                </a:lnTo>
                <a:lnTo>
                  <a:pt x="1556970" y="643725"/>
                </a:lnTo>
                <a:lnTo>
                  <a:pt x="1563940" y="689936"/>
                </a:lnTo>
                <a:lnTo>
                  <a:pt x="1568182" y="736986"/>
                </a:lnTo>
                <a:lnTo>
                  <a:pt x="1569614" y="784794"/>
                </a:lnTo>
                <a:close/>
              </a:path>
            </a:pathLst>
          </a:custGeom>
          <a:ln w="25289">
            <a:solidFill>
              <a:srgbClr val="D83B01"/>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14" name="object 20">
            <a:extLst>
              <a:ext uri="{FF2B5EF4-FFF2-40B4-BE49-F238E27FC236}">
                <a16:creationId xmlns:a16="http://schemas.microsoft.com/office/drawing/2014/main" id="{865AB940-CB70-4408-BBBC-260EC60819BC}"/>
              </a:ext>
            </a:extLst>
          </p:cNvPr>
          <p:cNvSpPr txBox="1"/>
          <p:nvPr/>
        </p:nvSpPr>
        <p:spPr>
          <a:xfrm>
            <a:off x="3348318" y="3755144"/>
            <a:ext cx="1145440" cy="356356"/>
          </a:xfrm>
          <a:prstGeom prst="rect">
            <a:avLst/>
          </a:prstGeom>
        </p:spPr>
        <p:txBody>
          <a:bodyPr vert="horz" wrap="square" lIns="0" tIns="10010" rIns="0" bIns="0" rtlCol="0">
            <a:spAutoFit/>
          </a:bodyPr>
          <a:lstStyle/>
          <a:p>
            <a:pPr marL="7699" marR="0" lvl="0" indent="0" algn="ctr" defTabSz="914367"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Cloud based Secure Web Gateway – Sydney Node</a:t>
            </a:r>
            <a:endParaRPr kumimoji="0" lang="en-US"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158" name="object 20">
            <a:extLst>
              <a:ext uri="{FF2B5EF4-FFF2-40B4-BE49-F238E27FC236}">
                <a16:creationId xmlns:a16="http://schemas.microsoft.com/office/drawing/2014/main" id="{D4324D73-DFD3-46F5-8954-C5CAB1D11196}"/>
              </a:ext>
            </a:extLst>
          </p:cNvPr>
          <p:cNvSpPr txBox="1"/>
          <p:nvPr/>
        </p:nvSpPr>
        <p:spPr>
          <a:xfrm>
            <a:off x="9273025" y="5058451"/>
            <a:ext cx="454835" cy="240940"/>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SDWAN device</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161" name="Freeform 42">
            <a:extLst>
              <a:ext uri="{FF2B5EF4-FFF2-40B4-BE49-F238E27FC236}">
                <a16:creationId xmlns:a16="http://schemas.microsoft.com/office/drawing/2014/main" id="{55FAEDDA-70F4-4508-82BE-DF894D405C72}"/>
              </a:ext>
            </a:extLst>
          </p:cNvPr>
          <p:cNvSpPr>
            <a:spLocks/>
          </p:cNvSpPr>
          <p:nvPr/>
        </p:nvSpPr>
        <p:spPr bwMode="auto">
          <a:xfrm>
            <a:off x="10056333" y="3075869"/>
            <a:ext cx="749890" cy="448860"/>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E6E6E6"/>
          </a:solidFill>
          <a:ln w="19050">
            <a:solidFill>
              <a:schemeClr val="tx1"/>
            </a:solidFill>
            <a:round/>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162" name="object 20">
            <a:extLst>
              <a:ext uri="{FF2B5EF4-FFF2-40B4-BE49-F238E27FC236}">
                <a16:creationId xmlns:a16="http://schemas.microsoft.com/office/drawing/2014/main" id="{6084E79F-877D-4330-8E94-F60E554F2516}"/>
              </a:ext>
            </a:extLst>
          </p:cNvPr>
          <p:cNvSpPr txBox="1"/>
          <p:nvPr/>
        </p:nvSpPr>
        <p:spPr>
          <a:xfrm>
            <a:off x="10198833" y="3328492"/>
            <a:ext cx="907793" cy="125524"/>
          </a:xfrm>
          <a:prstGeom prst="rect">
            <a:avLst/>
          </a:prstGeom>
        </p:spPr>
        <p:txBody>
          <a:bodyPr vert="horz" wrap="square" lIns="0" tIns="10010" rIns="0" bIns="0" rtlCol="0">
            <a:spAutoFit/>
          </a:bodyPr>
          <a:lstStyle/>
          <a:p>
            <a:pPr marL="7699" marR="0" lvl="0" indent="0" algn="l"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Internet</a:t>
            </a:r>
          </a:p>
        </p:txBody>
      </p:sp>
      <p:grpSp>
        <p:nvGrpSpPr>
          <p:cNvPr id="92" name="Group 91">
            <a:extLst>
              <a:ext uri="{FF2B5EF4-FFF2-40B4-BE49-F238E27FC236}">
                <a16:creationId xmlns:a16="http://schemas.microsoft.com/office/drawing/2014/main" id="{E06310C7-5F52-4ADA-9E2D-079C5ACEEA8E}"/>
              </a:ext>
            </a:extLst>
          </p:cNvPr>
          <p:cNvGrpSpPr/>
          <p:nvPr/>
        </p:nvGrpSpPr>
        <p:grpSpPr>
          <a:xfrm>
            <a:off x="4725405" y="2520803"/>
            <a:ext cx="1369856" cy="1054284"/>
            <a:chOff x="8676413" y="1472627"/>
            <a:chExt cx="3033906" cy="2334988"/>
          </a:xfrm>
        </p:grpSpPr>
        <p:sp>
          <p:nvSpPr>
            <p:cNvPr id="93" name="Freeform 42">
              <a:extLst>
                <a:ext uri="{FF2B5EF4-FFF2-40B4-BE49-F238E27FC236}">
                  <a16:creationId xmlns:a16="http://schemas.microsoft.com/office/drawing/2014/main" id="{C4728A7D-8FC4-4064-8F94-7D3CD484C36A}"/>
                </a:ext>
              </a:extLst>
            </p:cNvPr>
            <p:cNvSpPr>
              <a:spLocks/>
            </p:cNvSpPr>
            <p:nvPr/>
          </p:nvSpPr>
          <p:spPr bwMode="auto">
            <a:xfrm>
              <a:off x="8676413" y="1472627"/>
              <a:ext cx="3033906" cy="1816000"/>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E6E6E6"/>
            </a:solidFill>
            <a:ln w="19050">
              <a:solidFill>
                <a:schemeClr val="tx1"/>
              </a:solidFill>
              <a:round/>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97" name="object 20">
              <a:extLst>
                <a:ext uri="{FF2B5EF4-FFF2-40B4-BE49-F238E27FC236}">
                  <a16:creationId xmlns:a16="http://schemas.microsoft.com/office/drawing/2014/main" id="{E855C8E0-5D4B-4ECC-9240-8EC3D3513CEA}"/>
                </a:ext>
              </a:extLst>
            </p:cNvPr>
            <p:cNvSpPr txBox="1"/>
            <p:nvPr/>
          </p:nvSpPr>
          <p:spPr>
            <a:xfrm>
              <a:off x="9125049" y="3384633"/>
              <a:ext cx="2307335" cy="422982"/>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Australia Service</a:t>
              </a:r>
            </a:p>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Front Door</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98" name="Picture 97">
              <a:extLst>
                <a:ext uri="{FF2B5EF4-FFF2-40B4-BE49-F238E27FC236}">
                  <a16:creationId xmlns:a16="http://schemas.microsoft.com/office/drawing/2014/main" id="{1434482D-F453-4E38-9639-314796B435C7}"/>
                </a:ext>
              </a:extLst>
            </p:cNvPr>
            <p:cNvPicPr>
              <a:picLocks noChangeAspect="1"/>
            </p:cNvPicPr>
            <p:nvPr/>
          </p:nvPicPr>
          <p:blipFill>
            <a:blip r:embed="rId7"/>
            <a:stretch>
              <a:fillRect/>
            </a:stretch>
          </p:blipFill>
          <p:spPr>
            <a:xfrm>
              <a:off x="10286286" y="2881780"/>
              <a:ext cx="385409" cy="385408"/>
            </a:xfrm>
            <a:prstGeom prst="rect">
              <a:avLst/>
            </a:prstGeom>
          </p:spPr>
        </p:pic>
        <p:pic>
          <p:nvPicPr>
            <p:cNvPr id="104" name="Picture 103">
              <a:extLst>
                <a:ext uri="{FF2B5EF4-FFF2-40B4-BE49-F238E27FC236}">
                  <a16:creationId xmlns:a16="http://schemas.microsoft.com/office/drawing/2014/main" id="{04ADBD9D-7705-4C71-A855-EF5282DF454D}"/>
                </a:ext>
              </a:extLst>
            </p:cNvPr>
            <p:cNvPicPr>
              <a:picLocks noChangeAspect="1"/>
            </p:cNvPicPr>
            <p:nvPr/>
          </p:nvPicPr>
          <p:blipFill>
            <a:blip r:embed="rId8"/>
            <a:stretch>
              <a:fillRect/>
            </a:stretch>
          </p:blipFill>
          <p:spPr>
            <a:xfrm>
              <a:off x="9778381" y="2869387"/>
              <a:ext cx="397802" cy="397802"/>
            </a:xfrm>
            <a:prstGeom prst="rect">
              <a:avLst/>
            </a:prstGeom>
          </p:spPr>
        </p:pic>
        <p:pic>
          <p:nvPicPr>
            <p:cNvPr id="106" name="Picture 105" descr="A picture containing drawing&#10;&#10;Description automatically generated">
              <a:extLst>
                <a:ext uri="{FF2B5EF4-FFF2-40B4-BE49-F238E27FC236}">
                  <a16:creationId xmlns:a16="http://schemas.microsoft.com/office/drawing/2014/main" id="{6A957D19-AE61-4573-AF5A-8381D80B22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32619" y="2041068"/>
              <a:ext cx="2307337" cy="848037"/>
            </a:xfrm>
            <a:prstGeom prst="rect">
              <a:avLst/>
            </a:prstGeom>
          </p:spPr>
        </p:pic>
      </p:grpSp>
      <p:grpSp>
        <p:nvGrpSpPr>
          <p:cNvPr id="117" name="Group 116">
            <a:extLst>
              <a:ext uri="{FF2B5EF4-FFF2-40B4-BE49-F238E27FC236}">
                <a16:creationId xmlns:a16="http://schemas.microsoft.com/office/drawing/2014/main" id="{FB2A9606-1982-4F7E-B89B-079F3126E321}"/>
              </a:ext>
            </a:extLst>
          </p:cNvPr>
          <p:cNvGrpSpPr/>
          <p:nvPr/>
        </p:nvGrpSpPr>
        <p:grpSpPr>
          <a:xfrm>
            <a:off x="3224152" y="5613709"/>
            <a:ext cx="1369856" cy="1128235"/>
            <a:chOff x="8676413" y="1472627"/>
            <a:chExt cx="3033906" cy="2498772"/>
          </a:xfrm>
        </p:grpSpPr>
        <p:sp>
          <p:nvSpPr>
            <p:cNvPr id="118" name="Freeform 42">
              <a:extLst>
                <a:ext uri="{FF2B5EF4-FFF2-40B4-BE49-F238E27FC236}">
                  <a16:creationId xmlns:a16="http://schemas.microsoft.com/office/drawing/2014/main" id="{50852795-A5CC-47D6-BE4F-7A2668A95BFA}"/>
                </a:ext>
              </a:extLst>
            </p:cNvPr>
            <p:cNvSpPr>
              <a:spLocks/>
            </p:cNvSpPr>
            <p:nvPr/>
          </p:nvSpPr>
          <p:spPr bwMode="auto">
            <a:xfrm>
              <a:off x="8676413" y="1472627"/>
              <a:ext cx="3033906" cy="1816000"/>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E6E6E6"/>
            </a:solidFill>
            <a:ln w="19050">
              <a:solidFill>
                <a:schemeClr val="tx1"/>
              </a:solidFill>
              <a:round/>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120" name="object 20">
              <a:extLst>
                <a:ext uri="{FF2B5EF4-FFF2-40B4-BE49-F238E27FC236}">
                  <a16:creationId xmlns:a16="http://schemas.microsoft.com/office/drawing/2014/main" id="{E1CA9148-2AD6-4524-930E-14C329183D03}"/>
                </a:ext>
              </a:extLst>
            </p:cNvPr>
            <p:cNvSpPr txBox="1"/>
            <p:nvPr/>
          </p:nvSpPr>
          <p:spPr>
            <a:xfrm>
              <a:off x="9132619" y="3409372"/>
              <a:ext cx="2307335" cy="562027"/>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NZ Service</a:t>
              </a:r>
            </a:p>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Front Door</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133" name="Picture 132">
              <a:extLst>
                <a:ext uri="{FF2B5EF4-FFF2-40B4-BE49-F238E27FC236}">
                  <a16:creationId xmlns:a16="http://schemas.microsoft.com/office/drawing/2014/main" id="{49FD0335-AEAF-4110-A6E5-D8D0623A16FD}"/>
                </a:ext>
              </a:extLst>
            </p:cNvPr>
            <p:cNvPicPr>
              <a:picLocks noChangeAspect="1"/>
            </p:cNvPicPr>
            <p:nvPr/>
          </p:nvPicPr>
          <p:blipFill>
            <a:blip r:embed="rId7"/>
            <a:stretch>
              <a:fillRect/>
            </a:stretch>
          </p:blipFill>
          <p:spPr>
            <a:xfrm>
              <a:off x="10286286" y="2881780"/>
              <a:ext cx="385409" cy="385408"/>
            </a:xfrm>
            <a:prstGeom prst="rect">
              <a:avLst/>
            </a:prstGeom>
          </p:spPr>
        </p:pic>
        <p:pic>
          <p:nvPicPr>
            <p:cNvPr id="138" name="Picture 137">
              <a:extLst>
                <a:ext uri="{FF2B5EF4-FFF2-40B4-BE49-F238E27FC236}">
                  <a16:creationId xmlns:a16="http://schemas.microsoft.com/office/drawing/2014/main" id="{AD220209-2017-4CCE-B1C9-D6059E4378CD}"/>
                </a:ext>
              </a:extLst>
            </p:cNvPr>
            <p:cNvPicPr>
              <a:picLocks noChangeAspect="1"/>
            </p:cNvPicPr>
            <p:nvPr/>
          </p:nvPicPr>
          <p:blipFill>
            <a:blip r:embed="rId8"/>
            <a:stretch>
              <a:fillRect/>
            </a:stretch>
          </p:blipFill>
          <p:spPr>
            <a:xfrm>
              <a:off x="9778381" y="2869387"/>
              <a:ext cx="397802" cy="397802"/>
            </a:xfrm>
            <a:prstGeom prst="rect">
              <a:avLst/>
            </a:prstGeom>
          </p:spPr>
        </p:pic>
        <p:pic>
          <p:nvPicPr>
            <p:cNvPr id="139" name="Picture 138" descr="A picture containing drawing&#10;&#10;Description automatically generated">
              <a:extLst>
                <a:ext uri="{FF2B5EF4-FFF2-40B4-BE49-F238E27FC236}">
                  <a16:creationId xmlns:a16="http://schemas.microsoft.com/office/drawing/2014/main" id="{C273C6AA-AC52-41FF-9FE2-8A58D2866F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32619" y="2041068"/>
              <a:ext cx="2307337" cy="848037"/>
            </a:xfrm>
            <a:prstGeom prst="rect">
              <a:avLst/>
            </a:prstGeom>
          </p:spPr>
        </p:pic>
      </p:grpSp>
      <p:cxnSp>
        <p:nvCxnSpPr>
          <p:cNvPr id="25" name="Straight Arrow Connector 24">
            <a:extLst>
              <a:ext uri="{FF2B5EF4-FFF2-40B4-BE49-F238E27FC236}">
                <a16:creationId xmlns:a16="http://schemas.microsoft.com/office/drawing/2014/main" id="{14AA2C7F-34DA-416F-BB11-EE59C7767636}"/>
              </a:ext>
            </a:extLst>
          </p:cNvPr>
          <p:cNvCxnSpPr>
            <a:cxnSpLocks/>
            <a:stCxn id="94" idx="3"/>
            <a:endCxn id="36" idx="1"/>
          </p:cNvCxnSpPr>
          <p:nvPr/>
        </p:nvCxnSpPr>
        <p:spPr>
          <a:xfrm flipV="1">
            <a:off x="4180602" y="4278651"/>
            <a:ext cx="1242740" cy="194242"/>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571378-EA17-481D-A642-A81ED49B5692}"/>
              </a:ext>
            </a:extLst>
          </p:cNvPr>
          <p:cNvCxnSpPr>
            <a:cxnSpLocks/>
            <a:stCxn id="94" idx="3"/>
            <a:endCxn id="143" idx="10"/>
          </p:cNvCxnSpPr>
          <p:nvPr/>
        </p:nvCxnSpPr>
        <p:spPr>
          <a:xfrm>
            <a:off x="4180602" y="4472893"/>
            <a:ext cx="1805297" cy="210733"/>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52" name="Picture 151">
            <a:extLst>
              <a:ext uri="{FF2B5EF4-FFF2-40B4-BE49-F238E27FC236}">
                <a16:creationId xmlns:a16="http://schemas.microsoft.com/office/drawing/2014/main" id="{9B4458F6-BFF3-4CF2-A1D4-54E374E64394}"/>
              </a:ext>
            </a:extLst>
          </p:cNvPr>
          <p:cNvPicPr>
            <a:picLocks noChangeAspect="1"/>
          </p:cNvPicPr>
          <p:nvPr/>
        </p:nvPicPr>
        <p:blipFill>
          <a:blip r:embed="rId8"/>
          <a:stretch>
            <a:fillRect/>
          </a:stretch>
        </p:blipFill>
        <p:spPr>
          <a:xfrm>
            <a:off x="10265182" y="2415862"/>
            <a:ext cx="337472" cy="337472"/>
          </a:xfrm>
          <a:prstGeom prst="rect">
            <a:avLst/>
          </a:prstGeom>
        </p:spPr>
      </p:pic>
      <p:grpSp>
        <p:nvGrpSpPr>
          <p:cNvPr id="155" name="Group 154">
            <a:extLst>
              <a:ext uri="{FF2B5EF4-FFF2-40B4-BE49-F238E27FC236}">
                <a16:creationId xmlns:a16="http://schemas.microsoft.com/office/drawing/2014/main" id="{4A679D3D-E9EF-4765-B360-756E854496A0}"/>
              </a:ext>
            </a:extLst>
          </p:cNvPr>
          <p:cNvGrpSpPr/>
          <p:nvPr/>
        </p:nvGrpSpPr>
        <p:grpSpPr>
          <a:xfrm>
            <a:off x="9713921" y="1285079"/>
            <a:ext cx="1356986" cy="969684"/>
            <a:chOff x="8538229" y="1470476"/>
            <a:chExt cx="3033908" cy="2325691"/>
          </a:xfrm>
        </p:grpSpPr>
        <p:sp>
          <p:nvSpPr>
            <p:cNvPr id="165" name="Freeform 42">
              <a:extLst>
                <a:ext uri="{FF2B5EF4-FFF2-40B4-BE49-F238E27FC236}">
                  <a16:creationId xmlns:a16="http://schemas.microsoft.com/office/drawing/2014/main" id="{9F0BD96F-FBB6-46B8-AB9C-3837027C332B}"/>
                </a:ext>
              </a:extLst>
            </p:cNvPr>
            <p:cNvSpPr>
              <a:spLocks/>
            </p:cNvSpPr>
            <p:nvPr/>
          </p:nvSpPr>
          <p:spPr bwMode="auto">
            <a:xfrm>
              <a:off x="8538229" y="1470476"/>
              <a:ext cx="3033908" cy="1815999"/>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E6E6E6"/>
            </a:solidFill>
            <a:ln w="19050">
              <a:solidFill>
                <a:schemeClr val="tx1"/>
              </a:solidFill>
              <a:round/>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166" name="Picture 165">
              <a:extLst>
                <a:ext uri="{FF2B5EF4-FFF2-40B4-BE49-F238E27FC236}">
                  <a16:creationId xmlns:a16="http://schemas.microsoft.com/office/drawing/2014/main" id="{8F2FC8BD-E63E-4DE0-A0F3-0055951FD2AA}"/>
                </a:ext>
              </a:extLst>
            </p:cNvPr>
            <p:cNvPicPr>
              <a:picLocks noChangeAspect="1"/>
            </p:cNvPicPr>
            <p:nvPr/>
          </p:nvPicPr>
          <p:blipFill>
            <a:blip r:embed="rId7"/>
            <a:stretch>
              <a:fillRect/>
            </a:stretch>
          </p:blipFill>
          <p:spPr>
            <a:xfrm>
              <a:off x="10105246" y="2806987"/>
              <a:ext cx="419985" cy="419984"/>
            </a:xfrm>
            <a:prstGeom prst="rect">
              <a:avLst/>
            </a:prstGeom>
          </p:spPr>
        </p:pic>
        <p:pic>
          <p:nvPicPr>
            <p:cNvPr id="167" name="Picture 166">
              <a:extLst>
                <a:ext uri="{FF2B5EF4-FFF2-40B4-BE49-F238E27FC236}">
                  <a16:creationId xmlns:a16="http://schemas.microsoft.com/office/drawing/2014/main" id="{8D567486-D88F-4918-A4FB-E36B860EA84E}"/>
                </a:ext>
              </a:extLst>
            </p:cNvPr>
            <p:cNvPicPr>
              <a:picLocks noChangeAspect="1"/>
            </p:cNvPicPr>
            <p:nvPr/>
          </p:nvPicPr>
          <p:blipFill>
            <a:blip r:embed="rId8"/>
            <a:stretch>
              <a:fillRect/>
            </a:stretch>
          </p:blipFill>
          <p:spPr>
            <a:xfrm>
              <a:off x="9679312" y="2801711"/>
              <a:ext cx="397804" cy="397804"/>
            </a:xfrm>
            <a:prstGeom prst="rect">
              <a:avLst/>
            </a:prstGeom>
          </p:spPr>
        </p:pic>
        <p:sp>
          <p:nvSpPr>
            <p:cNvPr id="168" name="object 20">
              <a:extLst>
                <a:ext uri="{FF2B5EF4-FFF2-40B4-BE49-F238E27FC236}">
                  <a16:creationId xmlns:a16="http://schemas.microsoft.com/office/drawing/2014/main" id="{E1333170-8F44-45AC-BA8C-08F339F138FB}"/>
                </a:ext>
              </a:extLst>
            </p:cNvPr>
            <p:cNvSpPr txBox="1"/>
            <p:nvPr/>
          </p:nvSpPr>
          <p:spPr>
            <a:xfrm>
              <a:off x="9150506" y="3306272"/>
              <a:ext cx="1983137" cy="489895"/>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Singapore Service</a:t>
              </a:r>
            </a:p>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Front Door</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169" name="Picture 168" descr="A picture containing drawing&#10;&#10;Description automatically generated">
              <a:extLst>
                <a:ext uri="{FF2B5EF4-FFF2-40B4-BE49-F238E27FC236}">
                  <a16:creationId xmlns:a16="http://schemas.microsoft.com/office/drawing/2014/main" id="{383EF1E9-1F2A-430E-B66F-B2DCEDEDEA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36033" y="2039233"/>
              <a:ext cx="2307336" cy="848036"/>
            </a:xfrm>
            <a:prstGeom prst="rect">
              <a:avLst/>
            </a:prstGeom>
          </p:spPr>
        </p:pic>
      </p:grpSp>
      <p:sp>
        <p:nvSpPr>
          <p:cNvPr id="46" name="Oval 45">
            <a:extLst>
              <a:ext uri="{FF2B5EF4-FFF2-40B4-BE49-F238E27FC236}">
                <a16:creationId xmlns:a16="http://schemas.microsoft.com/office/drawing/2014/main" id="{2C4FC53E-3E23-40D7-B316-42660488DF5D}"/>
              </a:ext>
            </a:extLst>
          </p:cNvPr>
          <p:cNvSpPr/>
          <p:nvPr/>
        </p:nvSpPr>
        <p:spPr bwMode="auto">
          <a:xfrm>
            <a:off x="8800924" y="5026468"/>
            <a:ext cx="227714" cy="227714"/>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2</a:t>
            </a:r>
          </a:p>
        </p:txBody>
      </p:sp>
    </p:spTree>
    <p:extLst>
      <p:ext uri="{BB962C8B-B14F-4D97-AF65-F5344CB8AC3E}">
        <p14:creationId xmlns:p14="http://schemas.microsoft.com/office/powerpoint/2010/main" val="2030932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DA98-C9CF-476B-B178-D13AEF037273}"/>
              </a:ext>
            </a:extLst>
          </p:cNvPr>
          <p:cNvSpPr>
            <a:spLocks noGrp="1"/>
          </p:cNvSpPr>
          <p:nvPr>
            <p:ph type="title"/>
          </p:nvPr>
        </p:nvSpPr>
        <p:spPr>
          <a:xfrm>
            <a:off x="588263" y="457200"/>
            <a:ext cx="11018520" cy="553998"/>
          </a:xfrm>
          <a:prstGeom prst="rect">
            <a:avLst/>
          </a:prstGeom>
        </p:spPr>
        <p:txBody>
          <a:bodyPr wrap="square" anchor="t">
            <a:normAutofit/>
          </a:bodyPr>
          <a:lstStyle/>
          <a:p>
            <a:r>
              <a:rPr lang="en-GB" sz="3600" dirty="0">
                <a:solidFill>
                  <a:schemeClr val="tx1"/>
                </a:solidFill>
              </a:rPr>
              <a:t>Zero Trust</a:t>
            </a:r>
          </a:p>
        </p:txBody>
      </p:sp>
      <p:graphicFrame>
        <p:nvGraphicFramePr>
          <p:cNvPr id="11" name="Text Placeholder 2">
            <a:extLst>
              <a:ext uri="{FF2B5EF4-FFF2-40B4-BE49-F238E27FC236}">
                <a16:creationId xmlns:a16="http://schemas.microsoft.com/office/drawing/2014/main" id="{58897075-A71F-4495-A3B5-107C7BA3997B}"/>
              </a:ext>
            </a:extLst>
          </p:cNvPr>
          <p:cNvGraphicFramePr/>
          <p:nvPr/>
        </p:nvGraphicFramePr>
        <p:xfrm>
          <a:off x="584200" y="1435100"/>
          <a:ext cx="11018838" cy="483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47238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bwMode="auto">
          <a:xfrm rot="5400000">
            <a:off x="1572785" y="3296066"/>
            <a:ext cx="5074785" cy="1108026"/>
          </a:xfrm>
          <a:prstGeom prst="trapezoid">
            <a:avLst>
              <a:gd name="adj" fmla="val 104323"/>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2" tIns="146281" rIns="182852" bIns="146281" numCol="1" spcCol="0" rtlCol="0" fromWordArt="0" anchor="t" anchorCtr="0" forceAA="0" compatLnSpc="1">
            <a:prstTxWarp prst="textNoShape">
              <a:avLst/>
            </a:prstTxWarp>
            <a:noAutofit/>
          </a:bodyPr>
          <a:lstStyle/>
          <a:p>
            <a:pPr algn="ctr" defTabSz="93230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29" name="Picture 128"/>
          <p:cNvPicPr>
            <a:picLocks noChangeAspect="1"/>
          </p:cNvPicPr>
          <p:nvPr/>
        </p:nvPicPr>
        <p:blipFill>
          <a:blip r:embed="rId3"/>
          <a:stretch>
            <a:fillRect/>
          </a:stretch>
        </p:blipFill>
        <p:spPr>
          <a:xfrm>
            <a:off x="7304973" y="4846065"/>
            <a:ext cx="3244080" cy="1346873"/>
          </a:xfrm>
          <a:prstGeom prst="rect">
            <a:avLst/>
          </a:prstGeom>
        </p:spPr>
      </p:pic>
      <p:pic>
        <p:nvPicPr>
          <p:cNvPr id="144" name="Picture 143"/>
          <p:cNvPicPr>
            <a:picLocks noChangeAspect="1"/>
          </p:cNvPicPr>
          <p:nvPr/>
        </p:nvPicPr>
        <p:blipFill>
          <a:blip r:embed="rId4"/>
          <a:stretch>
            <a:fillRect/>
          </a:stretch>
        </p:blipFill>
        <p:spPr>
          <a:xfrm>
            <a:off x="11289697" y="5072423"/>
            <a:ext cx="408879" cy="1451120"/>
          </a:xfrm>
          <a:prstGeom prst="rect">
            <a:avLst/>
          </a:prstGeom>
        </p:spPr>
      </p:pic>
      <p:pic>
        <p:nvPicPr>
          <p:cNvPr id="143" name="Picture 142"/>
          <p:cNvPicPr>
            <a:picLocks noChangeAspect="1"/>
          </p:cNvPicPr>
          <p:nvPr/>
        </p:nvPicPr>
        <p:blipFill>
          <a:blip r:embed="rId5"/>
          <a:stretch>
            <a:fillRect/>
          </a:stretch>
        </p:blipFill>
        <p:spPr>
          <a:xfrm>
            <a:off x="10802164" y="4673267"/>
            <a:ext cx="350933" cy="1669072"/>
          </a:xfrm>
          <a:prstGeom prst="rect">
            <a:avLst/>
          </a:prstGeom>
        </p:spPr>
      </p:pic>
      <p:pic>
        <p:nvPicPr>
          <p:cNvPr id="142" name="Picture 141"/>
          <p:cNvPicPr>
            <a:picLocks noChangeAspect="1"/>
          </p:cNvPicPr>
          <p:nvPr/>
        </p:nvPicPr>
        <p:blipFill>
          <a:blip r:embed="rId6"/>
          <a:stretch>
            <a:fillRect/>
          </a:stretch>
        </p:blipFill>
        <p:spPr>
          <a:xfrm>
            <a:off x="10204555" y="4489276"/>
            <a:ext cx="431419" cy="1658003"/>
          </a:xfrm>
          <a:prstGeom prst="rect">
            <a:avLst/>
          </a:prstGeom>
        </p:spPr>
      </p:pic>
      <p:sp>
        <p:nvSpPr>
          <p:cNvPr id="22" name="Freeform 21"/>
          <p:cNvSpPr>
            <a:spLocks/>
          </p:cNvSpPr>
          <p:nvPr/>
        </p:nvSpPr>
        <p:spPr bwMode="auto">
          <a:xfrm>
            <a:off x="10472284" y="5920258"/>
            <a:ext cx="1719150" cy="601861"/>
          </a:xfrm>
          <a:custGeom>
            <a:avLst/>
            <a:gdLst>
              <a:gd name="T0" fmla="*/ 0 w 760"/>
              <a:gd name="T1" fmla="*/ 306 h 306"/>
              <a:gd name="T2" fmla="*/ 499 w 760"/>
              <a:gd name="T3" fmla="*/ 306 h 306"/>
              <a:gd name="T4" fmla="*/ 760 w 760"/>
              <a:gd name="T5" fmla="*/ 306 h 306"/>
              <a:gd name="T6" fmla="*/ 760 w 760"/>
              <a:gd name="T7" fmla="*/ 15 h 306"/>
              <a:gd name="T8" fmla="*/ 0 w 760"/>
              <a:gd name="T9" fmla="*/ 306 h 306"/>
            </a:gdLst>
            <a:ahLst/>
            <a:cxnLst>
              <a:cxn ang="0">
                <a:pos x="T0" y="T1"/>
              </a:cxn>
              <a:cxn ang="0">
                <a:pos x="T2" y="T3"/>
              </a:cxn>
              <a:cxn ang="0">
                <a:pos x="T4" y="T5"/>
              </a:cxn>
              <a:cxn ang="0">
                <a:pos x="T6" y="T7"/>
              </a:cxn>
              <a:cxn ang="0">
                <a:pos x="T8" y="T9"/>
              </a:cxn>
            </a:cxnLst>
            <a:rect l="0" t="0" r="r" b="b"/>
            <a:pathLst>
              <a:path w="760" h="306">
                <a:moveTo>
                  <a:pt x="0" y="306"/>
                </a:moveTo>
                <a:cubicBezTo>
                  <a:pt x="499" y="306"/>
                  <a:pt x="499" y="306"/>
                  <a:pt x="499" y="306"/>
                </a:cubicBezTo>
                <a:cubicBezTo>
                  <a:pt x="760" y="306"/>
                  <a:pt x="760" y="306"/>
                  <a:pt x="760" y="306"/>
                </a:cubicBezTo>
                <a:cubicBezTo>
                  <a:pt x="760" y="15"/>
                  <a:pt x="760" y="15"/>
                  <a:pt x="760" y="15"/>
                </a:cubicBezTo>
                <a:cubicBezTo>
                  <a:pt x="487" y="0"/>
                  <a:pt x="208" y="97"/>
                  <a:pt x="0" y="306"/>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2" tIns="46615" rIns="93232" bIns="46615"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250" fontAlgn="base">
              <a:spcBef>
                <a:spcPct val="0"/>
              </a:spcBef>
              <a:spcAft>
                <a:spcPct val="0"/>
              </a:spcAft>
              <a:defRPr/>
            </a:pPr>
            <a:endParaRPr lang="en-US" sz="1836" dirty="0">
              <a:solidFill>
                <a:srgbClr val="505050"/>
              </a:solidFill>
              <a:latin typeface="Segoe UI"/>
              <a:ea typeface="ＭＳ Ｐゴシック" charset="0"/>
            </a:endParaRPr>
          </a:p>
        </p:txBody>
      </p:sp>
      <p:pic>
        <p:nvPicPr>
          <p:cNvPr id="140" name="Picture 139"/>
          <p:cNvPicPr>
            <a:picLocks noChangeAspect="1"/>
          </p:cNvPicPr>
          <p:nvPr/>
        </p:nvPicPr>
        <p:blipFill>
          <a:blip r:embed="rId7"/>
          <a:stretch>
            <a:fillRect/>
          </a:stretch>
        </p:blipFill>
        <p:spPr>
          <a:xfrm>
            <a:off x="11504368" y="4634545"/>
            <a:ext cx="659498" cy="1462092"/>
          </a:xfrm>
          <a:prstGeom prst="rect">
            <a:avLst/>
          </a:prstGeom>
        </p:spPr>
      </p:pic>
      <p:grpSp>
        <p:nvGrpSpPr>
          <p:cNvPr id="133" name="Group 4"/>
          <p:cNvGrpSpPr>
            <a:grpSpLocks noChangeAspect="1"/>
          </p:cNvGrpSpPr>
          <p:nvPr/>
        </p:nvGrpSpPr>
        <p:grpSpPr bwMode="auto">
          <a:xfrm>
            <a:off x="6377859" y="5558249"/>
            <a:ext cx="2205236" cy="753235"/>
            <a:chOff x="3918" y="401"/>
            <a:chExt cx="1417" cy="484"/>
          </a:xfrm>
        </p:grpSpPr>
        <p:sp>
          <p:nvSpPr>
            <p:cNvPr id="134" name="AutoShape 3"/>
            <p:cNvSpPr>
              <a:spLocks noChangeAspect="1" noChangeArrowheads="1" noTextEdit="1"/>
            </p:cNvSpPr>
            <p:nvPr/>
          </p:nvSpPr>
          <p:spPr bwMode="auto">
            <a:xfrm>
              <a:off x="3918" y="403"/>
              <a:ext cx="1417"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0" rIns="89642" bIns="44820" numCol="1" anchor="t" anchorCtr="0" compatLnSpc="1">
              <a:prstTxWarp prst="textNoShape">
                <a:avLst/>
              </a:prstTxWarp>
            </a:bodyPr>
            <a:lstStyle/>
            <a:p>
              <a:pPr defTabSz="914225">
                <a:defRPr/>
              </a:pPr>
              <a:endParaRPr lang="en-US" sz="1765" kern="0" dirty="0">
                <a:solidFill>
                  <a:sysClr val="windowText" lastClr="000000"/>
                </a:solidFill>
                <a:latin typeface="Segoe UI"/>
              </a:endParaRPr>
            </a:p>
          </p:txBody>
        </p:sp>
        <p:sp>
          <p:nvSpPr>
            <p:cNvPr id="135" name="Freeform 5"/>
            <p:cNvSpPr>
              <a:spLocks/>
            </p:cNvSpPr>
            <p:nvPr/>
          </p:nvSpPr>
          <p:spPr bwMode="auto">
            <a:xfrm>
              <a:off x="4260" y="401"/>
              <a:ext cx="180" cy="309"/>
            </a:xfrm>
            <a:custGeom>
              <a:avLst/>
              <a:gdLst>
                <a:gd name="T0" fmla="*/ 180 w 180"/>
                <a:gd name="T1" fmla="*/ 309 h 309"/>
                <a:gd name="T2" fmla="*/ 138 w 180"/>
                <a:gd name="T3" fmla="*/ 206 h 309"/>
                <a:gd name="T4" fmla="*/ 157 w 180"/>
                <a:gd name="T5" fmla="*/ 206 h 309"/>
                <a:gd name="T6" fmla="*/ 116 w 180"/>
                <a:gd name="T7" fmla="*/ 103 h 309"/>
                <a:gd name="T8" fmla="*/ 133 w 180"/>
                <a:gd name="T9" fmla="*/ 103 h 309"/>
                <a:gd name="T10" fmla="*/ 90 w 180"/>
                <a:gd name="T11" fmla="*/ 0 h 309"/>
                <a:gd name="T12" fmla="*/ 47 w 180"/>
                <a:gd name="T13" fmla="*/ 103 h 309"/>
                <a:gd name="T14" fmla="*/ 64 w 180"/>
                <a:gd name="T15" fmla="*/ 103 h 309"/>
                <a:gd name="T16" fmla="*/ 24 w 180"/>
                <a:gd name="T17" fmla="*/ 206 h 309"/>
                <a:gd name="T18" fmla="*/ 43 w 180"/>
                <a:gd name="T19" fmla="*/ 206 h 309"/>
                <a:gd name="T20" fmla="*/ 0 w 180"/>
                <a:gd name="T21" fmla="*/ 309 h 309"/>
                <a:gd name="T22" fmla="*/ 180 w 180"/>
                <a:gd name="T23"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309">
                  <a:moveTo>
                    <a:pt x="180" y="309"/>
                  </a:moveTo>
                  <a:lnTo>
                    <a:pt x="138" y="206"/>
                  </a:lnTo>
                  <a:lnTo>
                    <a:pt x="157" y="206"/>
                  </a:lnTo>
                  <a:lnTo>
                    <a:pt x="116" y="103"/>
                  </a:lnTo>
                  <a:lnTo>
                    <a:pt x="133" y="103"/>
                  </a:lnTo>
                  <a:lnTo>
                    <a:pt x="90" y="0"/>
                  </a:lnTo>
                  <a:lnTo>
                    <a:pt x="47" y="103"/>
                  </a:lnTo>
                  <a:lnTo>
                    <a:pt x="64" y="103"/>
                  </a:lnTo>
                  <a:lnTo>
                    <a:pt x="24" y="206"/>
                  </a:lnTo>
                  <a:lnTo>
                    <a:pt x="43" y="206"/>
                  </a:lnTo>
                  <a:lnTo>
                    <a:pt x="0" y="309"/>
                  </a:lnTo>
                  <a:lnTo>
                    <a:pt x="180" y="309"/>
                  </a:lnTo>
                  <a:close/>
                </a:path>
              </a:pathLst>
            </a:custGeom>
            <a:solidFill>
              <a:srgbClr val="0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0" rIns="89642" bIns="44820" numCol="1" anchor="t" anchorCtr="0" compatLnSpc="1">
              <a:prstTxWarp prst="textNoShape">
                <a:avLst/>
              </a:prstTxWarp>
            </a:bodyPr>
            <a:lstStyle/>
            <a:p>
              <a:pPr defTabSz="914225">
                <a:defRPr/>
              </a:pPr>
              <a:endParaRPr lang="en-US" sz="1765" kern="0" dirty="0">
                <a:solidFill>
                  <a:sysClr val="windowText" lastClr="000000"/>
                </a:solidFill>
                <a:latin typeface="Segoe UI"/>
              </a:endParaRPr>
            </a:p>
          </p:txBody>
        </p:sp>
        <p:sp>
          <p:nvSpPr>
            <p:cNvPr id="136" name="Freeform 7"/>
            <p:cNvSpPr>
              <a:spLocks/>
            </p:cNvSpPr>
            <p:nvPr/>
          </p:nvSpPr>
          <p:spPr bwMode="auto">
            <a:xfrm>
              <a:off x="4474" y="535"/>
              <a:ext cx="64" cy="105"/>
            </a:xfrm>
            <a:custGeom>
              <a:avLst/>
              <a:gdLst>
                <a:gd name="T0" fmla="*/ 64 w 64"/>
                <a:gd name="T1" fmla="*/ 105 h 105"/>
                <a:gd name="T2" fmla="*/ 0 w 64"/>
                <a:gd name="T3" fmla="*/ 105 h 105"/>
                <a:gd name="T4" fmla="*/ 30 w 64"/>
                <a:gd name="T5" fmla="*/ 0 h 105"/>
                <a:gd name="T6" fmla="*/ 64 w 64"/>
                <a:gd name="T7" fmla="*/ 105 h 105"/>
              </a:gdLst>
              <a:ahLst/>
              <a:cxnLst>
                <a:cxn ang="0">
                  <a:pos x="T0" y="T1"/>
                </a:cxn>
                <a:cxn ang="0">
                  <a:pos x="T2" y="T3"/>
                </a:cxn>
                <a:cxn ang="0">
                  <a:pos x="T4" y="T5"/>
                </a:cxn>
                <a:cxn ang="0">
                  <a:pos x="T6" y="T7"/>
                </a:cxn>
              </a:cxnLst>
              <a:rect l="0" t="0" r="r" b="b"/>
              <a:pathLst>
                <a:path w="64" h="105">
                  <a:moveTo>
                    <a:pt x="64" y="105"/>
                  </a:moveTo>
                  <a:lnTo>
                    <a:pt x="0" y="105"/>
                  </a:lnTo>
                  <a:lnTo>
                    <a:pt x="30" y="0"/>
                  </a:lnTo>
                  <a:lnTo>
                    <a:pt x="64" y="105"/>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0" rIns="89642" bIns="44820" numCol="1" anchor="t" anchorCtr="0" compatLnSpc="1">
              <a:prstTxWarp prst="textNoShape">
                <a:avLst/>
              </a:prstTxWarp>
            </a:bodyPr>
            <a:lstStyle/>
            <a:p>
              <a:pPr defTabSz="914225">
                <a:defRPr/>
              </a:pPr>
              <a:endParaRPr lang="en-US" sz="1765" kern="0" dirty="0">
                <a:solidFill>
                  <a:sysClr val="windowText" lastClr="000000"/>
                </a:solidFill>
                <a:latin typeface="Segoe UI"/>
              </a:endParaRPr>
            </a:p>
          </p:txBody>
        </p:sp>
      </p:grpSp>
      <p:sp>
        <p:nvSpPr>
          <p:cNvPr id="132" name="Round Same Side Corner Rectangle 131"/>
          <p:cNvSpPr/>
          <p:nvPr/>
        </p:nvSpPr>
        <p:spPr bwMode="auto">
          <a:xfrm rot="16200000">
            <a:off x="-535380" y="2297139"/>
            <a:ext cx="5061297" cy="3092394"/>
          </a:xfrm>
          <a:prstGeom prst="round2SameRect">
            <a:avLst>
              <a:gd name="adj1" fmla="val 9073"/>
              <a:gd name="adj2"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2" tIns="146281" rIns="182852" bIns="146281" numCol="1" spcCol="0" rtlCol="0" fromWordArt="0" anchor="t" anchorCtr="0" forceAA="0" compatLnSpc="1">
            <a:prstTxWarp prst="textNoShape">
              <a:avLst/>
            </a:prstTxWarp>
            <a:noAutofit/>
          </a:bodyPr>
          <a:lstStyle/>
          <a:p>
            <a:pPr algn="ctr" defTabSz="93230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63" name="Freeform 29"/>
          <p:cNvSpPr>
            <a:spLocks/>
          </p:cNvSpPr>
          <p:nvPr/>
        </p:nvSpPr>
        <p:spPr bwMode="auto">
          <a:xfrm flipH="1">
            <a:off x="5790054" y="5786966"/>
            <a:ext cx="4247482" cy="735496"/>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79A500"/>
          </a:solidFill>
          <a:ln>
            <a:noFill/>
          </a:ln>
        </p:spPr>
        <p:txBody>
          <a:bodyPr vert="horz" wrap="square" lIns="89629" tIns="44813" rIns="89629" bIns="44813" numCol="1" anchor="t" anchorCtr="0" compatLnSpc="1">
            <a:prstTxWarp prst="textNoShape">
              <a:avLst/>
            </a:prstTxWarp>
          </a:bodyPr>
          <a:lstStyle/>
          <a:p>
            <a:pPr defTabSz="913785">
              <a:defRPr/>
            </a:pPr>
            <a:endParaRPr lang="en-US" kern="0" dirty="0">
              <a:solidFill>
                <a:srgbClr val="000000"/>
              </a:solidFill>
              <a:latin typeface="Segoe UI"/>
            </a:endParaRPr>
          </a:p>
        </p:txBody>
      </p:sp>
      <p:sp>
        <p:nvSpPr>
          <p:cNvPr id="17" name="Oval 16"/>
          <p:cNvSpPr/>
          <p:nvPr/>
        </p:nvSpPr>
        <p:spPr bwMode="auto">
          <a:xfrm>
            <a:off x="4173370" y="2337833"/>
            <a:ext cx="7525323" cy="7446464"/>
          </a:xfrm>
          <a:prstGeom prst="ellipse">
            <a:avLst/>
          </a:prstGeom>
          <a:noFill/>
          <a:ln w="38100" cap="flat" cmpd="sng" algn="ctr">
            <a:solidFill>
              <a:srgbClr val="FFFFFF">
                <a:lumMod val="65000"/>
              </a:srgbClr>
            </a:solidFill>
            <a:prstDash val="sysDash"/>
            <a:headEnd type="none" w="med" len="med"/>
            <a:tailEnd type="none" w="med" len="med"/>
          </a:ln>
          <a:effectLst/>
        </p:spPr>
        <p:txBody>
          <a:bodyPr rot="0" spcFirstLastPara="0" vert="horz" wrap="square" lIns="186466" tIns="149173" rIns="186466" bIns="149173"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50674"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 name="Title 1"/>
          <p:cNvSpPr txBox="1">
            <a:spLocks/>
          </p:cNvSpPr>
          <p:nvPr/>
        </p:nvSpPr>
        <p:spPr>
          <a:xfrm>
            <a:off x="270150" y="290003"/>
            <a:ext cx="11654022" cy="899525"/>
          </a:xfrm>
          <a:prstGeom prst="rect">
            <a:avLst/>
          </a:prstGeom>
        </p:spPr>
        <p:txBody>
          <a:bodyPr lIns="182852"/>
          <a:lstStyle>
            <a:lvl1pPr algn="l" defTabSz="914250" rtl="0" eaLnBrk="1" latinLnBrk="0" hangingPunct="1">
              <a:lnSpc>
                <a:spcPct val="90000"/>
              </a:lnSpc>
              <a:spcBef>
                <a:spcPct val="0"/>
              </a:spcBef>
              <a:buNone/>
              <a:defRPr lang="en-US" sz="5294" b="0" kern="1200" cap="none" spc="-100" baseline="0" dirty="0" smtClean="0">
                <a:ln w="3175">
                  <a:noFill/>
                </a:ln>
                <a:solidFill>
                  <a:schemeClr val="tx1"/>
                </a:solidFill>
                <a:effectLst/>
                <a:latin typeface="+mj-lt"/>
                <a:ea typeface="+mn-ea"/>
                <a:cs typeface="Segoe UI" pitchFamily="34" charset="0"/>
              </a:defRPr>
            </a:lvl1pPr>
          </a:lstStyle>
          <a:p>
            <a:pPr defTabSz="914086">
              <a:defRPr/>
            </a:pPr>
            <a:r>
              <a:rPr lang="en-US" sz="4705" dirty="0">
                <a:solidFill>
                  <a:srgbClr val="505050"/>
                </a:solidFill>
                <a:latin typeface="Segoe UI Light"/>
              </a:rPr>
              <a:t>Azure AD conditional access</a:t>
            </a:r>
          </a:p>
          <a:p>
            <a:pPr defTabSz="914086">
              <a:defRPr/>
            </a:pPr>
            <a:r>
              <a:rPr lang="en-US" sz="2000" b="1" dirty="0">
                <a:solidFill>
                  <a:srgbClr val="002060"/>
                </a:solidFill>
                <a:latin typeface="Segoe UI Light"/>
              </a:rPr>
              <a:t>				</a:t>
            </a:r>
            <a:endParaRPr lang="en-US" sz="1200" b="1" spc="0" dirty="0">
              <a:ln>
                <a:noFill/>
              </a:ln>
              <a:solidFill>
                <a:srgbClr val="002060"/>
              </a:solidFill>
              <a:latin typeface="Segoe UI"/>
            </a:endParaRPr>
          </a:p>
        </p:txBody>
      </p:sp>
      <p:grpSp>
        <p:nvGrpSpPr>
          <p:cNvPr id="5" name="Group 2"/>
          <p:cNvGrpSpPr/>
          <p:nvPr/>
        </p:nvGrpSpPr>
        <p:grpSpPr>
          <a:xfrm>
            <a:off x="954" y="6522120"/>
            <a:ext cx="12190098" cy="353945"/>
            <a:chOff x="2577137" y="4571778"/>
            <a:chExt cx="9101124" cy="1390560"/>
          </a:xfrm>
        </p:grpSpPr>
        <p:sp>
          <p:nvSpPr>
            <p:cNvPr id="6" name="TextBox 4"/>
            <p:cNvSpPr txBox="1"/>
            <p:nvPr/>
          </p:nvSpPr>
          <p:spPr>
            <a:xfrm>
              <a:off x="2577137" y="4571778"/>
              <a:ext cx="3416327" cy="1390458"/>
            </a:xfrm>
            <a:prstGeom prst="rect">
              <a:avLst/>
            </a:prstGeom>
            <a:solidFill>
              <a:schemeClr val="accent4"/>
            </a:solidFill>
          </p:spPr>
          <p:txBody>
            <a:bodyPr wrap="square" lIns="457130" tIns="137139" rIns="365702" rtlCol="0">
              <a:noAutofit/>
            </a:bodyPr>
            <a:lstStyle/>
            <a:p>
              <a:pPr defTabSz="914236">
                <a:lnSpc>
                  <a:spcPts val="3000"/>
                </a:lnSpc>
                <a:defRPr/>
              </a:pPr>
              <a:r>
                <a:rPr lang="en-US" sz="2800" kern="0" dirty="0">
                  <a:solidFill>
                    <a:srgbClr val="FFFFFF"/>
                  </a:solidFill>
                  <a:latin typeface="Segoe UI Light"/>
                </a:rPr>
                <a:t> </a:t>
              </a:r>
            </a:p>
          </p:txBody>
        </p:sp>
        <p:sp>
          <p:nvSpPr>
            <p:cNvPr id="7" name="TextBox 5"/>
            <p:cNvSpPr txBox="1"/>
            <p:nvPr/>
          </p:nvSpPr>
          <p:spPr>
            <a:xfrm>
              <a:off x="5993465" y="4572002"/>
              <a:ext cx="2896720" cy="1390014"/>
            </a:xfrm>
            <a:prstGeom prst="rect">
              <a:avLst/>
            </a:prstGeom>
            <a:solidFill>
              <a:srgbClr val="006256"/>
            </a:solidFill>
          </p:spPr>
          <p:txBody>
            <a:bodyPr wrap="square" lIns="457130" tIns="137139" rIns="365702" rtlCol="0">
              <a:noAutofit/>
            </a:bodyPr>
            <a:lstStyle/>
            <a:p>
              <a:pPr defTabSz="913785">
                <a:lnSpc>
                  <a:spcPts val="2942"/>
                </a:lnSpc>
                <a:defRPr/>
              </a:pPr>
              <a:endParaRPr lang="en-US" sz="2800" kern="0" dirty="0">
                <a:solidFill>
                  <a:srgbClr val="FFFFFF"/>
                </a:solidFill>
                <a:latin typeface="Segoe UI Light"/>
              </a:endParaRPr>
            </a:p>
          </p:txBody>
        </p:sp>
        <p:sp>
          <p:nvSpPr>
            <p:cNvPr id="8" name="TextBox 6"/>
            <p:cNvSpPr txBox="1"/>
            <p:nvPr/>
          </p:nvSpPr>
          <p:spPr>
            <a:xfrm>
              <a:off x="8890185" y="4572324"/>
              <a:ext cx="2788076" cy="1390014"/>
            </a:xfrm>
            <a:prstGeom prst="rect">
              <a:avLst/>
            </a:prstGeom>
            <a:solidFill>
              <a:srgbClr val="004139"/>
            </a:solidFill>
          </p:spPr>
          <p:txBody>
            <a:bodyPr wrap="square" lIns="457130" tIns="137139" rIns="639980" rtlCol="0">
              <a:noAutofit/>
            </a:bodyPr>
            <a:lstStyle/>
            <a:p>
              <a:pPr defTabSz="913785">
                <a:lnSpc>
                  <a:spcPts val="2942"/>
                </a:lnSpc>
                <a:defRPr/>
              </a:pPr>
              <a:endParaRPr lang="en-US" sz="2800" kern="0" dirty="0">
                <a:solidFill>
                  <a:srgbClr val="FFFFFF"/>
                </a:solidFill>
                <a:latin typeface="Segoe UI Light"/>
              </a:endParaRPr>
            </a:p>
          </p:txBody>
        </p:sp>
      </p:grpSp>
      <p:sp>
        <p:nvSpPr>
          <p:cNvPr id="23" name="Freeform 22"/>
          <p:cNvSpPr>
            <a:spLocks/>
          </p:cNvSpPr>
          <p:nvPr/>
        </p:nvSpPr>
        <p:spPr bwMode="auto">
          <a:xfrm>
            <a:off x="10797864" y="575415"/>
            <a:ext cx="3000046" cy="612705"/>
          </a:xfrm>
          <a:custGeom>
            <a:avLst/>
            <a:gdLst>
              <a:gd name="T0" fmla="*/ 591 w 955"/>
              <a:gd name="T1" fmla="*/ 35 h 224"/>
              <a:gd name="T2" fmla="*/ 0 w 955"/>
              <a:gd name="T3" fmla="*/ 224 h 224"/>
              <a:gd name="T4" fmla="*/ 338 w 955"/>
              <a:gd name="T5" fmla="*/ 224 h 224"/>
              <a:gd name="T6" fmla="*/ 955 w 955"/>
              <a:gd name="T7" fmla="*/ 224 h 224"/>
              <a:gd name="T8" fmla="*/ 591 w 955"/>
              <a:gd name="T9" fmla="*/ 35 h 224"/>
            </a:gdLst>
            <a:ahLst/>
            <a:cxnLst>
              <a:cxn ang="0">
                <a:pos x="T0" y="T1"/>
              </a:cxn>
              <a:cxn ang="0">
                <a:pos x="T2" y="T3"/>
              </a:cxn>
              <a:cxn ang="0">
                <a:pos x="T4" y="T5"/>
              </a:cxn>
              <a:cxn ang="0">
                <a:pos x="T6" y="T7"/>
              </a:cxn>
              <a:cxn ang="0">
                <a:pos x="T8" y="T9"/>
              </a:cxn>
            </a:cxnLst>
            <a:rect l="0" t="0" r="r" b="b"/>
            <a:pathLst>
              <a:path w="955" h="224">
                <a:moveTo>
                  <a:pt x="591" y="35"/>
                </a:moveTo>
                <a:cubicBezTo>
                  <a:pt x="383" y="0"/>
                  <a:pt x="161" y="63"/>
                  <a:pt x="0" y="224"/>
                </a:cubicBezTo>
                <a:cubicBezTo>
                  <a:pt x="338" y="224"/>
                  <a:pt x="338" y="224"/>
                  <a:pt x="338" y="224"/>
                </a:cubicBezTo>
                <a:cubicBezTo>
                  <a:pt x="955" y="224"/>
                  <a:pt x="955" y="224"/>
                  <a:pt x="955" y="224"/>
                </a:cubicBezTo>
                <a:cubicBezTo>
                  <a:pt x="852" y="121"/>
                  <a:pt x="724" y="58"/>
                  <a:pt x="591" y="35"/>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2" tIns="46615" rIns="93232" bIns="46615"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250" fontAlgn="base">
              <a:spcBef>
                <a:spcPct val="0"/>
              </a:spcBef>
              <a:spcAft>
                <a:spcPct val="0"/>
              </a:spcAft>
              <a:defRPr/>
            </a:pPr>
            <a:endParaRPr lang="en-US" sz="1836" dirty="0">
              <a:solidFill>
                <a:srgbClr val="505050"/>
              </a:solidFill>
              <a:latin typeface="Segoe UI"/>
              <a:ea typeface="ＭＳ Ｐゴシック" charset="0"/>
            </a:endParaRPr>
          </a:p>
        </p:txBody>
      </p:sp>
      <p:pic>
        <p:nvPicPr>
          <p:cNvPr id="37" name="Picture 36"/>
          <p:cNvPicPr>
            <a:picLocks noChangeAspect="1"/>
          </p:cNvPicPr>
          <p:nvPr/>
        </p:nvPicPr>
        <p:blipFill>
          <a:blip r:embed="rId8"/>
          <a:stretch>
            <a:fillRect/>
          </a:stretch>
        </p:blipFill>
        <p:spPr>
          <a:xfrm>
            <a:off x="10464623" y="5439224"/>
            <a:ext cx="575116" cy="766358"/>
          </a:xfrm>
          <a:prstGeom prst="rect">
            <a:avLst/>
          </a:prstGeom>
        </p:spPr>
      </p:pic>
      <p:pic>
        <p:nvPicPr>
          <p:cNvPr id="38" name="Picture 37"/>
          <p:cNvPicPr>
            <a:picLocks noChangeAspect="1"/>
          </p:cNvPicPr>
          <p:nvPr/>
        </p:nvPicPr>
        <p:blipFill>
          <a:blip r:embed="rId9"/>
          <a:stretch>
            <a:fillRect/>
          </a:stretch>
        </p:blipFill>
        <p:spPr>
          <a:xfrm>
            <a:off x="11267636" y="5615345"/>
            <a:ext cx="345067" cy="590238"/>
          </a:xfrm>
          <a:prstGeom prst="rect">
            <a:avLst/>
          </a:prstGeom>
        </p:spPr>
      </p:pic>
      <p:pic>
        <p:nvPicPr>
          <p:cNvPr id="39" name="Picture 38"/>
          <p:cNvPicPr>
            <a:picLocks noChangeAspect="1"/>
          </p:cNvPicPr>
          <p:nvPr/>
        </p:nvPicPr>
        <p:blipFill>
          <a:blip r:embed="rId10"/>
          <a:stretch>
            <a:fillRect/>
          </a:stretch>
        </p:blipFill>
        <p:spPr>
          <a:xfrm rot="5400000">
            <a:off x="10796121" y="5593387"/>
            <a:ext cx="535206" cy="779666"/>
          </a:xfrm>
          <a:prstGeom prst="rect">
            <a:avLst/>
          </a:prstGeom>
        </p:spPr>
      </p:pic>
      <p:grpSp>
        <p:nvGrpSpPr>
          <p:cNvPr id="243" name="Group 242"/>
          <p:cNvGrpSpPr/>
          <p:nvPr/>
        </p:nvGrpSpPr>
        <p:grpSpPr>
          <a:xfrm>
            <a:off x="747739" y="3513739"/>
            <a:ext cx="2746942" cy="877422"/>
            <a:chOff x="547973" y="4197065"/>
            <a:chExt cx="2747371" cy="877558"/>
          </a:xfrm>
        </p:grpSpPr>
        <p:grpSp>
          <p:nvGrpSpPr>
            <p:cNvPr id="14" name="Group 13"/>
            <p:cNvGrpSpPr/>
            <p:nvPr/>
          </p:nvGrpSpPr>
          <p:grpSpPr>
            <a:xfrm>
              <a:off x="547973" y="4197065"/>
              <a:ext cx="735223" cy="533965"/>
              <a:chOff x="486836" y="4173880"/>
              <a:chExt cx="868714" cy="630914"/>
            </a:xfrm>
          </p:grpSpPr>
          <p:grpSp>
            <p:nvGrpSpPr>
              <p:cNvPr id="177" name="Group 176"/>
              <p:cNvGrpSpPr/>
              <p:nvPr/>
            </p:nvGrpSpPr>
            <p:grpSpPr>
              <a:xfrm>
                <a:off x="486836" y="4266442"/>
                <a:ext cx="432027" cy="431877"/>
                <a:chOff x="1477963" y="-1187450"/>
                <a:chExt cx="9232900" cy="9229725"/>
              </a:xfrm>
              <a:solidFill>
                <a:schemeClr val="accent4"/>
              </a:solidFill>
            </p:grpSpPr>
            <p:sp>
              <p:nvSpPr>
                <p:cNvPr id="184" name="Freeform 9"/>
                <p:cNvSpPr>
                  <a:spLocks/>
                </p:cNvSpPr>
                <p:nvPr/>
              </p:nvSpPr>
              <p:spPr bwMode="auto">
                <a:xfrm>
                  <a:off x="3686176" y="1128713"/>
                  <a:ext cx="2589213" cy="2587625"/>
                </a:xfrm>
                <a:custGeom>
                  <a:avLst/>
                  <a:gdLst>
                    <a:gd name="T0" fmla="*/ 0 w 1631"/>
                    <a:gd name="T1" fmla="*/ 1630 h 1630"/>
                    <a:gd name="T2" fmla="*/ 953 w 1631"/>
                    <a:gd name="T3" fmla="*/ 1630 h 1630"/>
                    <a:gd name="T4" fmla="*/ 953 w 1631"/>
                    <a:gd name="T5" fmla="*/ 816 h 1630"/>
                    <a:gd name="T6" fmla="*/ 1631 w 1631"/>
                    <a:gd name="T7" fmla="*/ 816 h 1630"/>
                    <a:gd name="T8" fmla="*/ 1631 w 1631"/>
                    <a:gd name="T9" fmla="*/ 0 h 1630"/>
                    <a:gd name="T10" fmla="*/ 0 w 1631"/>
                    <a:gd name="T11" fmla="*/ 0 h 1630"/>
                    <a:gd name="T12" fmla="*/ 0 w 1631"/>
                    <a:gd name="T13" fmla="*/ 1630 h 1630"/>
                  </a:gdLst>
                  <a:ahLst/>
                  <a:cxnLst>
                    <a:cxn ang="0">
                      <a:pos x="T0" y="T1"/>
                    </a:cxn>
                    <a:cxn ang="0">
                      <a:pos x="T2" y="T3"/>
                    </a:cxn>
                    <a:cxn ang="0">
                      <a:pos x="T4" y="T5"/>
                    </a:cxn>
                    <a:cxn ang="0">
                      <a:pos x="T6" y="T7"/>
                    </a:cxn>
                    <a:cxn ang="0">
                      <a:pos x="T8" y="T9"/>
                    </a:cxn>
                    <a:cxn ang="0">
                      <a:pos x="T10" y="T11"/>
                    </a:cxn>
                    <a:cxn ang="0">
                      <a:pos x="T12" y="T13"/>
                    </a:cxn>
                  </a:cxnLst>
                  <a:rect l="0" t="0" r="r" b="b"/>
                  <a:pathLst>
                    <a:path w="1631" h="1630">
                      <a:moveTo>
                        <a:pt x="0" y="1630"/>
                      </a:moveTo>
                      <a:lnTo>
                        <a:pt x="953" y="1630"/>
                      </a:lnTo>
                      <a:lnTo>
                        <a:pt x="953" y="816"/>
                      </a:lnTo>
                      <a:lnTo>
                        <a:pt x="1631" y="816"/>
                      </a:lnTo>
                      <a:lnTo>
                        <a:pt x="1631" y="0"/>
                      </a:lnTo>
                      <a:lnTo>
                        <a:pt x="0" y="0"/>
                      </a:lnTo>
                      <a:lnTo>
                        <a:pt x="0" y="1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185" name="Freeform 10"/>
                <p:cNvSpPr>
                  <a:spLocks noEditPoints="1"/>
                </p:cNvSpPr>
                <p:nvPr/>
              </p:nvSpPr>
              <p:spPr bwMode="auto">
                <a:xfrm>
                  <a:off x="1477963" y="-1187450"/>
                  <a:ext cx="9232900" cy="9229725"/>
                </a:xfrm>
                <a:custGeom>
                  <a:avLst/>
                  <a:gdLst>
                    <a:gd name="T0" fmla="*/ 2147 w 2459"/>
                    <a:gd name="T1" fmla="*/ 0 h 2458"/>
                    <a:gd name="T2" fmla="*/ 312 w 2459"/>
                    <a:gd name="T3" fmla="*/ 0 h 2458"/>
                    <a:gd name="T4" fmla="*/ 0 w 2459"/>
                    <a:gd name="T5" fmla="*/ 312 h 2458"/>
                    <a:gd name="T6" fmla="*/ 0 w 2459"/>
                    <a:gd name="T7" fmla="*/ 2146 h 2458"/>
                    <a:gd name="T8" fmla="*/ 312 w 2459"/>
                    <a:gd name="T9" fmla="*/ 2458 h 2458"/>
                    <a:gd name="T10" fmla="*/ 2147 w 2459"/>
                    <a:gd name="T11" fmla="*/ 2458 h 2458"/>
                    <a:gd name="T12" fmla="*/ 2459 w 2459"/>
                    <a:gd name="T13" fmla="*/ 2146 h 2458"/>
                    <a:gd name="T14" fmla="*/ 2459 w 2459"/>
                    <a:gd name="T15" fmla="*/ 312 h 2458"/>
                    <a:gd name="T16" fmla="*/ 2147 w 2459"/>
                    <a:gd name="T17" fmla="*/ 0 h 2458"/>
                    <a:gd name="T18" fmla="*/ 2061 w 2459"/>
                    <a:gd name="T19" fmla="*/ 2032 h 2458"/>
                    <a:gd name="T20" fmla="*/ 991 w 2459"/>
                    <a:gd name="T21" fmla="*/ 2032 h 2458"/>
                    <a:gd name="T22" fmla="*/ 991 w 2459"/>
                    <a:gd name="T23" fmla="*/ 1497 h 2458"/>
                    <a:gd name="T24" fmla="*/ 398 w 2459"/>
                    <a:gd name="T25" fmla="*/ 1497 h 2458"/>
                    <a:gd name="T26" fmla="*/ 398 w 2459"/>
                    <a:gd name="T27" fmla="*/ 426 h 2458"/>
                    <a:gd name="T28" fmla="*/ 1468 w 2459"/>
                    <a:gd name="T29" fmla="*/ 426 h 2458"/>
                    <a:gd name="T30" fmla="*/ 1468 w 2459"/>
                    <a:gd name="T31" fmla="*/ 962 h 2458"/>
                    <a:gd name="T32" fmla="*/ 2061 w 2459"/>
                    <a:gd name="T33" fmla="*/ 962 h 2458"/>
                    <a:gd name="T34" fmla="*/ 2061 w 2459"/>
                    <a:gd name="T35" fmla="*/ 2032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9" h="2458">
                      <a:moveTo>
                        <a:pt x="2147" y="0"/>
                      </a:moveTo>
                      <a:cubicBezTo>
                        <a:pt x="312" y="0"/>
                        <a:pt x="312" y="0"/>
                        <a:pt x="312" y="0"/>
                      </a:cubicBezTo>
                      <a:cubicBezTo>
                        <a:pt x="141" y="0"/>
                        <a:pt x="0" y="140"/>
                        <a:pt x="0" y="312"/>
                      </a:cubicBezTo>
                      <a:cubicBezTo>
                        <a:pt x="0" y="2146"/>
                        <a:pt x="0" y="2146"/>
                        <a:pt x="0" y="2146"/>
                      </a:cubicBezTo>
                      <a:cubicBezTo>
                        <a:pt x="0" y="2318"/>
                        <a:pt x="141" y="2458"/>
                        <a:pt x="312" y="2458"/>
                      </a:cubicBezTo>
                      <a:cubicBezTo>
                        <a:pt x="2147" y="2458"/>
                        <a:pt x="2147" y="2458"/>
                        <a:pt x="2147" y="2458"/>
                      </a:cubicBezTo>
                      <a:cubicBezTo>
                        <a:pt x="2318" y="2458"/>
                        <a:pt x="2459" y="2318"/>
                        <a:pt x="2459" y="2146"/>
                      </a:cubicBezTo>
                      <a:cubicBezTo>
                        <a:pt x="2459" y="312"/>
                        <a:pt x="2459" y="312"/>
                        <a:pt x="2459" y="312"/>
                      </a:cubicBezTo>
                      <a:cubicBezTo>
                        <a:pt x="2459" y="140"/>
                        <a:pt x="2318" y="0"/>
                        <a:pt x="2147" y="0"/>
                      </a:cubicBezTo>
                      <a:close/>
                      <a:moveTo>
                        <a:pt x="2061" y="2032"/>
                      </a:moveTo>
                      <a:cubicBezTo>
                        <a:pt x="991" y="2032"/>
                        <a:pt x="991" y="2032"/>
                        <a:pt x="991" y="2032"/>
                      </a:cubicBezTo>
                      <a:cubicBezTo>
                        <a:pt x="991" y="1497"/>
                        <a:pt x="991" y="1497"/>
                        <a:pt x="991" y="1497"/>
                      </a:cubicBezTo>
                      <a:cubicBezTo>
                        <a:pt x="398" y="1497"/>
                        <a:pt x="398" y="1497"/>
                        <a:pt x="398" y="1497"/>
                      </a:cubicBezTo>
                      <a:cubicBezTo>
                        <a:pt x="398" y="426"/>
                        <a:pt x="398" y="426"/>
                        <a:pt x="398" y="426"/>
                      </a:cubicBezTo>
                      <a:cubicBezTo>
                        <a:pt x="1468" y="426"/>
                        <a:pt x="1468" y="426"/>
                        <a:pt x="1468" y="426"/>
                      </a:cubicBezTo>
                      <a:cubicBezTo>
                        <a:pt x="1468" y="962"/>
                        <a:pt x="1468" y="962"/>
                        <a:pt x="1468" y="962"/>
                      </a:cubicBezTo>
                      <a:cubicBezTo>
                        <a:pt x="2061" y="962"/>
                        <a:pt x="2061" y="962"/>
                        <a:pt x="2061" y="962"/>
                      </a:cubicBezTo>
                      <a:lnTo>
                        <a:pt x="2061" y="20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grpSp>
          <p:grpSp>
            <p:nvGrpSpPr>
              <p:cNvPr id="187" name="Group 186"/>
              <p:cNvGrpSpPr/>
              <p:nvPr/>
            </p:nvGrpSpPr>
            <p:grpSpPr>
              <a:xfrm>
                <a:off x="1093228" y="4173880"/>
                <a:ext cx="262322" cy="262231"/>
                <a:chOff x="1477963" y="-1187450"/>
                <a:chExt cx="9232900" cy="9229725"/>
              </a:xfrm>
              <a:solidFill>
                <a:schemeClr val="accent4"/>
              </a:solidFill>
            </p:grpSpPr>
            <p:sp>
              <p:nvSpPr>
                <p:cNvPr id="188" name="Freeform 9"/>
                <p:cNvSpPr>
                  <a:spLocks/>
                </p:cNvSpPr>
                <p:nvPr/>
              </p:nvSpPr>
              <p:spPr bwMode="auto">
                <a:xfrm>
                  <a:off x="3686176" y="1128713"/>
                  <a:ext cx="2589213" cy="2587625"/>
                </a:xfrm>
                <a:custGeom>
                  <a:avLst/>
                  <a:gdLst>
                    <a:gd name="T0" fmla="*/ 0 w 1631"/>
                    <a:gd name="T1" fmla="*/ 1630 h 1630"/>
                    <a:gd name="T2" fmla="*/ 953 w 1631"/>
                    <a:gd name="T3" fmla="*/ 1630 h 1630"/>
                    <a:gd name="T4" fmla="*/ 953 w 1631"/>
                    <a:gd name="T5" fmla="*/ 816 h 1630"/>
                    <a:gd name="T6" fmla="*/ 1631 w 1631"/>
                    <a:gd name="T7" fmla="*/ 816 h 1630"/>
                    <a:gd name="T8" fmla="*/ 1631 w 1631"/>
                    <a:gd name="T9" fmla="*/ 0 h 1630"/>
                    <a:gd name="T10" fmla="*/ 0 w 1631"/>
                    <a:gd name="T11" fmla="*/ 0 h 1630"/>
                    <a:gd name="T12" fmla="*/ 0 w 1631"/>
                    <a:gd name="T13" fmla="*/ 1630 h 1630"/>
                  </a:gdLst>
                  <a:ahLst/>
                  <a:cxnLst>
                    <a:cxn ang="0">
                      <a:pos x="T0" y="T1"/>
                    </a:cxn>
                    <a:cxn ang="0">
                      <a:pos x="T2" y="T3"/>
                    </a:cxn>
                    <a:cxn ang="0">
                      <a:pos x="T4" y="T5"/>
                    </a:cxn>
                    <a:cxn ang="0">
                      <a:pos x="T6" y="T7"/>
                    </a:cxn>
                    <a:cxn ang="0">
                      <a:pos x="T8" y="T9"/>
                    </a:cxn>
                    <a:cxn ang="0">
                      <a:pos x="T10" y="T11"/>
                    </a:cxn>
                    <a:cxn ang="0">
                      <a:pos x="T12" y="T13"/>
                    </a:cxn>
                  </a:cxnLst>
                  <a:rect l="0" t="0" r="r" b="b"/>
                  <a:pathLst>
                    <a:path w="1631" h="1630">
                      <a:moveTo>
                        <a:pt x="0" y="1630"/>
                      </a:moveTo>
                      <a:lnTo>
                        <a:pt x="953" y="1630"/>
                      </a:lnTo>
                      <a:lnTo>
                        <a:pt x="953" y="816"/>
                      </a:lnTo>
                      <a:lnTo>
                        <a:pt x="1631" y="816"/>
                      </a:lnTo>
                      <a:lnTo>
                        <a:pt x="1631" y="0"/>
                      </a:lnTo>
                      <a:lnTo>
                        <a:pt x="0" y="0"/>
                      </a:lnTo>
                      <a:lnTo>
                        <a:pt x="0" y="1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189" name="Freeform 10"/>
                <p:cNvSpPr>
                  <a:spLocks noEditPoints="1"/>
                </p:cNvSpPr>
                <p:nvPr/>
              </p:nvSpPr>
              <p:spPr bwMode="auto">
                <a:xfrm>
                  <a:off x="1477963" y="-1187450"/>
                  <a:ext cx="9232900" cy="9229725"/>
                </a:xfrm>
                <a:custGeom>
                  <a:avLst/>
                  <a:gdLst>
                    <a:gd name="T0" fmla="*/ 2147 w 2459"/>
                    <a:gd name="T1" fmla="*/ 0 h 2458"/>
                    <a:gd name="T2" fmla="*/ 312 w 2459"/>
                    <a:gd name="T3" fmla="*/ 0 h 2458"/>
                    <a:gd name="T4" fmla="*/ 0 w 2459"/>
                    <a:gd name="T5" fmla="*/ 312 h 2458"/>
                    <a:gd name="T6" fmla="*/ 0 w 2459"/>
                    <a:gd name="T7" fmla="*/ 2146 h 2458"/>
                    <a:gd name="T8" fmla="*/ 312 w 2459"/>
                    <a:gd name="T9" fmla="*/ 2458 h 2458"/>
                    <a:gd name="T10" fmla="*/ 2147 w 2459"/>
                    <a:gd name="T11" fmla="*/ 2458 h 2458"/>
                    <a:gd name="T12" fmla="*/ 2459 w 2459"/>
                    <a:gd name="T13" fmla="*/ 2146 h 2458"/>
                    <a:gd name="T14" fmla="*/ 2459 w 2459"/>
                    <a:gd name="T15" fmla="*/ 312 h 2458"/>
                    <a:gd name="T16" fmla="*/ 2147 w 2459"/>
                    <a:gd name="T17" fmla="*/ 0 h 2458"/>
                    <a:gd name="T18" fmla="*/ 2061 w 2459"/>
                    <a:gd name="T19" fmla="*/ 2032 h 2458"/>
                    <a:gd name="T20" fmla="*/ 991 w 2459"/>
                    <a:gd name="T21" fmla="*/ 2032 h 2458"/>
                    <a:gd name="T22" fmla="*/ 991 w 2459"/>
                    <a:gd name="T23" fmla="*/ 1497 h 2458"/>
                    <a:gd name="T24" fmla="*/ 398 w 2459"/>
                    <a:gd name="T25" fmla="*/ 1497 h 2458"/>
                    <a:gd name="T26" fmla="*/ 398 w 2459"/>
                    <a:gd name="T27" fmla="*/ 426 h 2458"/>
                    <a:gd name="T28" fmla="*/ 1468 w 2459"/>
                    <a:gd name="T29" fmla="*/ 426 h 2458"/>
                    <a:gd name="T30" fmla="*/ 1468 w 2459"/>
                    <a:gd name="T31" fmla="*/ 962 h 2458"/>
                    <a:gd name="T32" fmla="*/ 2061 w 2459"/>
                    <a:gd name="T33" fmla="*/ 962 h 2458"/>
                    <a:gd name="T34" fmla="*/ 2061 w 2459"/>
                    <a:gd name="T35" fmla="*/ 2032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9" h="2458">
                      <a:moveTo>
                        <a:pt x="2147" y="0"/>
                      </a:moveTo>
                      <a:cubicBezTo>
                        <a:pt x="312" y="0"/>
                        <a:pt x="312" y="0"/>
                        <a:pt x="312" y="0"/>
                      </a:cubicBezTo>
                      <a:cubicBezTo>
                        <a:pt x="141" y="0"/>
                        <a:pt x="0" y="140"/>
                        <a:pt x="0" y="312"/>
                      </a:cubicBezTo>
                      <a:cubicBezTo>
                        <a:pt x="0" y="2146"/>
                        <a:pt x="0" y="2146"/>
                        <a:pt x="0" y="2146"/>
                      </a:cubicBezTo>
                      <a:cubicBezTo>
                        <a:pt x="0" y="2318"/>
                        <a:pt x="141" y="2458"/>
                        <a:pt x="312" y="2458"/>
                      </a:cubicBezTo>
                      <a:cubicBezTo>
                        <a:pt x="2147" y="2458"/>
                        <a:pt x="2147" y="2458"/>
                        <a:pt x="2147" y="2458"/>
                      </a:cubicBezTo>
                      <a:cubicBezTo>
                        <a:pt x="2318" y="2458"/>
                        <a:pt x="2459" y="2318"/>
                        <a:pt x="2459" y="2146"/>
                      </a:cubicBezTo>
                      <a:cubicBezTo>
                        <a:pt x="2459" y="312"/>
                        <a:pt x="2459" y="312"/>
                        <a:pt x="2459" y="312"/>
                      </a:cubicBezTo>
                      <a:cubicBezTo>
                        <a:pt x="2459" y="140"/>
                        <a:pt x="2318" y="0"/>
                        <a:pt x="2147" y="0"/>
                      </a:cubicBezTo>
                      <a:close/>
                      <a:moveTo>
                        <a:pt x="2061" y="2032"/>
                      </a:moveTo>
                      <a:cubicBezTo>
                        <a:pt x="991" y="2032"/>
                        <a:pt x="991" y="2032"/>
                        <a:pt x="991" y="2032"/>
                      </a:cubicBezTo>
                      <a:cubicBezTo>
                        <a:pt x="991" y="1497"/>
                        <a:pt x="991" y="1497"/>
                        <a:pt x="991" y="1497"/>
                      </a:cubicBezTo>
                      <a:cubicBezTo>
                        <a:pt x="398" y="1497"/>
                        <a:pt x="398" y="1497"/>
                        <a:pt x="398" y="1497"/>
                      </a:cubicBezTo>
                      <a:cubicBezTo>
                        <a:pt x="398" y="426"/>
                        <a:pt x="398" y="426"/>
                        <a:pt x="398" y="426"/>
                      </a:cubicBezTo>
                      <a:cubicBezTo>
                        <a:pt x="1468" y="426"/>
                        <a:pt x="1468" y="426"/>
                        <a:pt x="1468" y="426"/>
                      </a:cubicBezTo>
                      <a:cubicBezTo>
                        <a:pt x="1468" y="962"/>
                        <a:pt x="1468" y="962"/>
                        <a:pt x="1468" y="962"/>
                      </a:cubicBezTo>
                      <a:cubicBezTo>
                        <a:pt x="2061" y="962"/>
                        <a:pt x="2061" y="962"/>
                        <a:pt x="2061" y="962"/>
                      </a:cubicBezTo>
                      <a:lnTo>
                        <a:pt x="2061" y="20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grpSp>
          <p:grpSp>
            <p:nvGrpSpPr>
              <p:cNvPr id="178" name="Group 177"/>
              <p:cNvGrpSpPr/>
              <p:nvPr/>
            </p:nvGrpSpPr>
            <p:grpSpPr>
              <a:xfrm>
                <a:off x="965487" y="4482311"/>
                <a:ext cx="322594" cy="322483"/>
                <a:chOff x="1477963" y="-1187450"/>
                <a:chExt cx="9232900" cy="9229725"/>
              </a:xfrm>
              <a:solidFill>
                <a:schemeClr val="accent4"/>
              </a:solidFill>
            </p:grpSpPr>
            <p:sp>
              <p:nvSpPr>
                <p:cNvPr id="182" name="Freeform 9"/>
                <p:cNvSpPr>
                  <a:spLocks/>
                </p:cNvSpPr>
                <p:nvPr/>
              </p:nvSpPr>
              <p:spPr bwMode="auto">
                <a:xfrm>
                  <a:off x="3686176" y="1128713"/>
                  <a:ext cx="2589213" cy="2587625"/>
                </a:xfrm>
                <a:custGeom>
                  <a:avLst/>
                  <a:gdLst>
                    <a:gd name="T0" fmla="*/ 0 w 1631"/>
                    <a:gd name="T1" fmla="*/ 1630 h 1630"/>
                    <a:gd name="T2" fmla="*/ 953 w 1631"/>
                    <a:gd name="T3" fmla="*/ 1630 h 1630"/>
                    <a:gd name="T4" fmla="*/ 953 w 1631"/>
                    <a:gd name="T5" fmla="*/ 816 h 1630"/>
                    <a:gd name="T6" fmla="*/ 1631 w 1631"/>
                    <a:gd name="T7" fmla="*/ 816 h 1630"/>
                    <a:gd name="T8" fmla="*/ 1631 w 1631"/>
                    <a:gd name="T9" fmla="*/ 0 h 1630"/>
                    <a:gd name="T10" fmla="*/ 0 w 1631"/>
                    <a:gd name="T11" fmla="*/ 0 h 1630"/>
                    <a:gd name="T12" fmla="*/ 0 w 1631"/>
                    <a:gd name="T13" fmla="*/ 1630 h 1630"/>
                  </a:gdLst>
                  <a:ahLst/>
                  <a:cxnLst>
                    <a:cxn ang="0">
                      <a:pos x="T0" y="T1"/>
                    </a:cxn>
                    <a:cxn ang="0">
                      <a:pos x="T2" y="T3"/>
                    </a:cxn>
                    <a:cxn ang="0">
                      <a:pos x="T4" y="T5"/>
                    </a:cxn>
                    <a:cxn ang="0">
                      <a:pos x="T6" y="T7"/>
                    </a:cxn>
                    <a:cxn ang="0">
                      <a:pos x="T8" y="T9"/>
                    </a:cxn>
                    <a:cxn ang="0">
                      <a:pos x="T10" y="T11"/>
                    </a:cxn>
                    <a:cxn ang="0">
                      <a:pos x="T12" y="T13"/>
                    </a:cxn>
                  </a:cxnLst>
                  <a:rect l="0" t="0" r="r" b="b"/>
                  <a:pathLst>
                    <a:path w="1631" h="1630">
                      <a:moveTo>
                        <a:pt x="0" y="1630"/>
                      </a:moveTo>
                      <a:lnTo>
                        <a:pt x="953" y="1630"/>
                      </a:lnTo>
                      <a:lnTo>
                        <a:pt x="953" y="816"/>
                      </a:lnTo>
                      <a:lnTo>
                        <a:pt x="1631" y="816"/>
                      </a:lnTo>
                      <a:lnTo>
                        <a:pt x="1631" y="0"/>
                      </a:lnTo>
                      <a:lnTo>
                        <a:pt x="0" y="0"/>
                      </a:lnTo>
                      <a:lnTo>
                        <a:pt x="0" y="1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183" name="Freeform 10"/>
                <p:cNvSpPr>
                  <a:spLocks noEditPoints="1"/>
                </p:cNvSpPr>
                <p:nvPr/>
              </p:nvSpPr>
              <p:spPr bwMode="auto">
                <a:xfrm>
                  <a:off x="1477963" y="-1187450"/>
                  <a:ext cx="9232900" cy="9229725"/>
                </a:xfrm>
                <a:custGeom>
                  <a:avLst/>
                  <a:gdLst>
                    <a:gd name="T0" fmla="*/ 2147 w 2459"/>
                    <a:gd name="T1" fmla="*/ 0 h 2458"/>
                    <a:gd name="T2" fmla="*/ 312 w 2459"/>
                    <a:gd name="T3" fmla="*/ 0 h 2458"/>
                    <a:gd name="T4" fmla="*/ 0 w 2459"/>
                    <a:gd name="T5" fmla="*/ 312 h 2458"/>
                    <a:gd name="T6" fmla="*/ 0 w 2459"/>
                    <a:gd name="T7" fmla="*/ 2146 h 2458"/>
                    <a:gd name="T8" fmla="*/ 312 w 2459"/>
                    <a:gd name="T9" fmla="*/ 2458 h 2458"/>
                    <a:gd name="T10" fmla="*/ 2147 w 2459"/>
                    <a:gd name="T11" fmla="*/ 2458 h 2458"/>
                    <a:gd name="T12" fmla="*/ 2459 w 2459"/>
                    <a:gd name="T13" fmla="*/ 2146 h 2458"/>
                    <a:gd name="T14" fmla="*/ 2459 w 2459"/>
                    <a:gd name="T15" fmla="*/ 312 h 2458"/>
                    <a:gd name="T16" fmla="*/ 2147 w 2459"/>
                    <a:gd name="T17" fmla="*/ 0 h 2458"/>
                    <a:gd name="T18" fmla="*/ 2061 w 2459"/>
                    <a:gd name="T19" fmla="*/ 2032 h 2458"/>
                    <a:gd name="T20" fmla="*/ 991 w 2459"/>
                    <a:gd name="T21" fmla="*/ 2032 h 2458"/>
                    <a:gd name="T22" fmla="*/ 991 w 2459"/>
                    <a:gd name="T23" fmla="*/ 1497 h 2458"/>
                    <a:gd name="T24" fmla="*/ 398 w 2459"/>
                    <a:gd name="T25" fmla="*/ 1497 h 2458"/>
                    <a:gd name="T26" fmla="*/ 398 w 2459"/>
                    <a:gd name="T27" fmla="*/ 426 h 2458"/>
                    <a:gd name="T28" fmla="*/ 1468 w 2459"/>
                    <a:gd name="T29" fmla="*/ 426 h 2458"/>
                    <a:gd name="T30" fmla="*/ 1468 w 2459"/>
                    <a:gd name="T31" fmla="*/ 962 h 2458"/>
                    <a:gd name="T32" fmla="*/ 2061 w 2459"/>
                    <a:gd name="T33" fmla="*/ 962 h 2458"/>
                    <a:gd name="T34" fmla="*/ 2061 w 2459"/>
                    <a:gd name="T35" fmla="*/ 2032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9" h="2458">
                      <a:moveTo>
                        <a:pt x="2147" y="0"/>
                      </a:moveTo>
                      <a:cubicBezTo>
                        <a:pt x="312" y="0"/>
                        <a:pt x="312" y="0"/>
                        <a:pt x="312" y="0"/>
                      </a:cubicBezTo>
                      <a:cubicBezTo>
                        <a:pt x="141" y="0"/>
                        <a:pt x="0" y="140"/>
                        <a:pt x="0" y="312"/>
                      </a:cubicBezTo>
                      <a:cubicBezTo>
                        <a:pt x="0" y="2146"/>
                        <a:pt x="0" y="2146"/>
                        <a:pt x="0" y="2146"/>
                      </a:cubicBezTo>
                      <a:cubicBezTo>
                        <a:pt x="0" y="2318"/>
                        <a:pt x="141" y="2458"/>
                        <a:pt x="312" y="2458"/>
                      </a:cubicBezTo>
                      <a:cubicBezTo>
                        <a:pt x="2147" y="2458"/>
                        <a:pt x="2147" y="2458"/>
                        <a:pt x="2147" y="2458"/>
                      </a:cubicBezTo>
                      <a:cubicBezTo>
                        <a:pt x="2318" y="2458"/>
                        <a:pt x="2459" y="2318"/>
                        <a:pt x="2459" y="2146"/>
                      </a:cubicBezTo>
                      <a:cubicBezTo>
                        <a:pt x="2459" y="312"/>
                        <a:pt x="2459" y="312"/>
                        <a:pt x="2459" y="312"/>
                      </a:cubicBezTo>
                      <a:cubicBezTo>
                        <a:pt x="2459" y="140"/>
                        <a:pt x="2318" y="0"/>
                        <a:pt x="2147" y="0"/>
                      </a:cubicBezTo>
                      <a:close/>
                      <a:moveTo>
                        <a:pt x="2061" y="2032"/>
                      </a:moveTo>
                      <a:cubicBezTo>
                        <a:pt x="991" y="2032"/>
                        <a:pt x="991" y="2032"/>
                        <a:pt x="991" y="2032"/>
                      </a:cubicBezTo>
                      <a:cubicBezTo>
                        <a:pt x="991" y="1497"/>
                        <a:pt x="991" y="1497"/>
                        <a:pt x="991" y="1497"/>
                      </a:cubicBezTo>
                      <a:cubicBezTo>
                        <a:pt x="398" y="1497"/>
                        <a:pt x="398" y="1497"/>
                        <a:pt x="398" y="1497"/>
                      </a:cubicBezTo>
                      <a:cubicBezTo>
                        <a:pt x="398" y="426"/>
                        <a:pt x="398" y="426"/>
                        <a:pt x="398" y="426"/>
                      </a:cubicBezTo>
                      <a:cubicBezTo>
                        <a:pt x="1468" y="426"/>
                        <a:pt x="1468" y="426"/>
                        <a:pt x="1468" y="426"/>
                      </a:cubicBezTo>
                      <a:cubicBezTo>
                        <a:pt x="1468" y="962"/>
                        <a:pt x="1468" y="962"/>
                        <a:pt x="1468" y="962"/>
                      </a:cubicBezTo>
                      <a:cubicBezTo>
                        <a:pt x="2061" y="962"/>
                        <a:pt x="2061" y="962"/>
                        <a:pt x="2061" y="962"/>
                      </a:cubicBezTo>
                      <a:lnTo>
                        <a:pt x="2061" y="20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grpSp>
        </p:grpSp>
        <p:sp>
          <p:nvSpPr>
            <p:cNvPr id="196" name="Rectangle 195"/>
            <p:cNvSpPr/>
            <p:nvPr/>
          </p:nvSpPr>
          <p:spPr>
            <a:xfrm>
              <a:off x="1545055" y="4200526"/>
              <a:ext cx="1750289" cy="874097"/>
            </a:xfrm>
            <a:prstGeom prst="rect">
              <a:avLst/>
            </a:prstGeom>
            <a:noFill/>
            <a:ln>
              <a:noFill/>
            </a:ln>
          </p:spPr>
          <p:txBody>
            <a:bodyPr wrap="square" lIns="0" tIns="0" rIns="0" bIns="0" rtlCol="0">
              <a:spAutoFit/>
            </a:bodyPr>
            <a:lstStyle/>
            <a:p>
              <a:pPr defTabSz="932304" fontAlgn="base">
                <a:lnSpc>
                  <a:spcPct val="90000"/>
                </a:lnSpc>
                <a:spcBef>
                  <a:spcPct val="0"/>
                </a:spcBef>
                <a:spcAft>
                  <a:spcPts val="600"/>
                </a:spcAft>
                <a:defRPr/>
              </a:pPr>
              <a:r>
                <a:rPr lang="en-US" sz="1568" kern="0" spc="-30" dirty="0">
                  <a:solidFill>
                    <a:srgbClr val="008272"/>
                  </a:solidFill>
                  <a:latin typeface="Segoe UI Semilight" panose="020B0402040204020203" pitchFamily="34" charset="0"/>
                  <a:cs typeface="Segoe UI Semilight" panose="020B0402040204020203" pitchFamily="34" charset="0"/>
                </a:rPr>
                <a:t>Application</a:t>
              </a:r>
            </a:p>
            <a:p>
              <a:pPr defTabSz="914236">
                <a:lnSpc>
                  <a:spcPct val="90000"/>
                </a:lnSpc>
                <a:spcAft>
                  <a:spcPts val="600"/>
                </a:spcAft>
                <a:defRPr/>
              </a:pPr>
              <a:r>
                <a:rPr lang="en-US" sz="1176" kern="0" dirty="0">
                  <a:solidFill>
                    <a:srgbClr val="F8F8F8">
                      <a:lumMod val="50000"/>
                    </a:srgbClr>
                  </a:solidFill>
                  <a:latin typeface="Segoe UI"/>
                </a:rPr>
                <a:t>Per app policy </a:t>
              </a:r>
            </a:p>
            <a:p>
              <a:pPr defTabSz="914236">
                <a:lnSpc>
                  <a:spcPct val="90000"/>
                </a:lnSpc>
                <a:spcAft>
                  <a:spcPts val="600"/>
                </a:spcAft>
                <a:defRPr/>
              </a:pPr>
              <a:r>
                <a:rPr lang="en-US" sz="1176" kern="0" dirty="0">
                  <a:solidFill>
                    <a:srgbClr val="F8F8F8">
                      <a:lumMod val="50000"/>
                    </a:srgbClr>
                  </a:solidFill>
                  <a:latin typeface="Segoe UI"/>
                </a:rPr>
                <a:t>Client type</a:t>
              </a:r>
              <a:br>
                <a:rPr lang="en-US" sz="1176" kern="0" dirty="0">
                  <a:solidFill>
                    <a:srgbClr val="F8F8F8">
                      <a:lumMod val="50000"/>
                    </a:srgbClr>
                  </a:solidFill>
                  <a:latin typeface="Segoe UI"/>
                </a:rPr>
              </a:br>
              <a:r>
                <a:rPr lang="en-US" sz="1176" kern="0" dirty="0">
                  <a:solidFill>
                    <a:srgbClr val="F8F8F8">
                      <a:lumMod val="50000"/>
                    </a:srgbClr>
                  </a:solidFill>
                  <a:latin typeface="Segoe UI"/>
                </a:rPr>
                <a:t>(Web, Rich, mobile</a:t>
              </a:r>
              <a:r>
                <a:rPr lang="en-US" sz="1176" kern="0" dirty="0">
                  <a:solidFill>
                    <a:srgbClr val="505050"/>
                  </a:solidFill>
                  <a:latin typeface="Segoe UI"/>
                </a:rPr>
                <a:t>)</a:t>
              </a:r>
            </a:p>
          </p:txBody>
        </p:sp>
      </p:grpSp>
      <p:sp>
        <p:nvSpPr>
          <p:cNvPr id="264" name="TextBox 263"/>
          <p:cNvSpPr txBox="1"/>
          <p:nvPr/>
        </p:nvSpPr>
        <p:spPr>
          <a:xfrm>
            <a:off x="10715279" y="3724490"/>
            <a:ext cx="1686618" cy="751434"/>
          </a:xfrm>
          <a:prstGeom prst="rect">
            <a:avLst/>
          </a:prstGeom>
          <a:noFill/>
        </p:spPr>
        <p:txBody>
          <a:bodyPr wrap="square" rtlCol="0">
            <a:spAutoFit/>
          </a:bodyPr>
          <a:lstStyle/>
          <a:p>
            <a:pPr defTabSz="895905">
              <a:defRPr/>
            </a:pPr>
            <a:r>
              <a:rPr lang="en-US" sz="1400" kern="0" dirty="0">
                <a:solidFill>
                  <a:srgbClr val="505050"/>
                </a:solidFill>
                <a:latin typeface="Segoe UI"/>
                <a:cs typeface="Segoe UI Light" panose="020B0502040204020203" pitchFamily="34" charset="0"/>
              </a:rPr>
              <a:t>Cloud and</a:t>
            </a:r>
            <a:br>
              <a:rPr lang="en-US" sz="1400" kern="0" dirty="0">
                <a:solidFill>
                  <a:srgbClr val="505050"/>
                </a:solidFill>
                <a:latin typeface="Segoe UI"/>
                <a:cs typeface="Segoe UI Light" panose="020B0502040204020203" pitchFamily="34" charset="0"/>
              </a:rPr>
            </a:br>
            <a:r>
              <a:rPr lang="en-US" sz="1400" kern="0" dirty="0">
                <a:solidFill>
                  <a:srgbClr val="505050"/>
                </a:solidFill>
                <a:latin typeface="Segoe UI"/>
                <a:cs typeface="Segoe UI Light" panose="020B0502040204020203" pitchFamily="34" charset="0"/>
              </a:rPr>
              <a:t>On-premises </a:t>
            </a:r>
            <a:br>
              <a:rPr lang="en-US" sz="1400" kern="0" dirty="0">
                <a:solidFill>
                  <a:srgbClr val="505050"/>
                </a:solidFill>
                <a:latin typeface="Segoe UI"/>
                <a:cs typeface="Segoe UI Light" panose="020B0502040204020203" pitchFamily="34" charset="0"/>
              </a:rPr>
            </a:br>
            <a:r>
              <a:rPr lang="en-US" sz="1400" kern="0" dirty="0">
                <a:solidFill>
                  <a:srgbClr val="505050"/>
                </a:solidFill>
                <a:latin typeface="Segoe UI"/>
                <a:cs typeface="Segoe UI Light" panose="020B0502040204020203" pitchFamily="34" charset="0"/>
              </a:rPr>
              <a:t>applications</a:t>
            </a:r>
          </a:p>
        </p:txBody>
      </p:sp>
      <p:grpSp>
        <p:nvGrpSpPr>
          <p:cNvPr id="249" name="Group 248"/>
          <p:cNvGrpSpPr/>
          <p:nvPr/>
        </p:nvGrpSpPr>
        <p:grpSpPr>
          <a:xfrm>
            <a:off x="835217" y="1451779"/>
            <a:ext cx="3165289" cy="1058862"/>
            <a:chOff x="606780" y="1451469"/>
            <a:chExt cx="3165782" cy="1059026"/>
          </a:xfrm>
        </p:grpSpPr>
        <p:sp>
          <p:nvSpPr>
            <p:cNvPr id="64" name="Rectangle 63"/>
            <p:cNvSpPr/>
            <p:nvPr/>
          </p:nvSpPr>
          <p:spPr>
            <a:xfrm>
              <a:off x="1545055" y="1476352"/>
              <a:ext cx="2227507" cy="1034143"/>
            </a:xfrm>
            <a:prstGeom prst="rect">
              <a:avLst/>
            </a:prstGeom>
            <a:noFill/>
            <a:ln>
              <a:noFill/>
            </a:ln>
          </p:spPr>
          <p:txBody>
            <a:bodyPr wrap="square" lIns="0" tIns="0" rIns="0" bIns="0" rtlCol="0">
              <a:spAutoFit/>
            </a:bodyPr>
            <a:lstStyle/>
            <a:p>
              <a:pPr defTabSz="932304" fontAlgn="base">
                <a:lnSpc>
                  <a:spcPct val="90000"/>
                </a:lnSpc>
                <a:spcBef>
                  <a:spcPct val="0"/>
                </a:spcBef>
                <a:spcAft>
                  <a:spcPts val="600"/>
                </a:spcAft>
                <a:defRPr/>
              </a:pPr>
              <a:r>
                <a:rPr lang="en-US" sz="1765" kern="0" spc="-30" dirty="0">
                  <a:solidFill>
                    <a:srgbClr val="008272"/>
                  </a:solidFill>
                  <a:latin typeface="Segoe UI Semilight" panose="020B0402040204020203" pitchFamily="34" charset="0"/>
                  <a:cs typeface="Segoe UI Semilight" panose="020B0402040204020203" pitchFamily="34" charset="0"/>
                </a:rPr>
                <a:t>User attributes</a:t>
              </a:r>
            </a:p>
            <a:p>
              <a:pPr defTabSz="914236">
                <a:lnSpc>
                  <a:spcPct val="90000"/>
                </a:lnSpc>
                <a:spcAft>
                  <a:spcPts val="600"/>
                </a:spcAft>
                <a:defRPr/>
              </a:pPr>
              <a:r>
                <a:rPr lang="en-US" sz="1176" kern="0" dirty="0">
                  <a:solidFill>
                    <a:srgbClr val="F8F8F8">
                      <a:lumMod val="50000"/>
                    </a:srgbClr>
                  </a:solidFill>
                  <a:latin typeface="Segoe UI"/>
                </a:rPr>
                <a:t>User id</a:t>
              </a:r>
            </a:p>
            <a:p>
              <a:pPr defTabSz="914236">
                <a:lnSpc>
                  <a:spcPct val="90000"/>
                </a:lnSpc>
                <a:spcAft>
                  <a:spcPts val="600"/>
                </a:spcAft>
                <a:defRPr/>
              </a:pPr>
              <a:r>
                <a:rPr lang="en-US" sz="1176" kern="0" dirty="0">
                  <a:solidFill>
                    <a:srgbClr val="F8F8F8">
                      <a:lumMod val="50000"/>
                    </a:srgbClr>
                  </a:solidFill>
                  <a:latin typeface="Segoe UI"/>
                </a:rPr>
                <a:t>Group membership</a:t>
              </a:r>
            </a:p>
            <a:p>
              <a:pPr defTabSz="914236">
                <a:lnSpc>
                  <a:spcPct val="90000"/>
                </a:lnSpc>
                <a:spcAft>
                  <a:spcPts val="600"/>
                </a:spcAft>
                <a:defRPr/>
              </a:pPr>
              <a:endParaRPr lang="en-US" sz="1568" i="1" kern="0" dirty="0">
                <a:solidFill>
                  <a:srgbClr val="505050"/>
                </a:solidFill>
                <a:latin typeface="Segoe UI"/>
              </a:endParaRPr>
            </a:p>
          </p:txBody>
        </p:sp>
        <p:sp>
          <p:nvSpPr>
            <p:cNvPr id="125" name="Freeform 48"/>
            <p:cNvSpPr>
              <a:spLocks noChangeAspect="1"/>
            </p:cNvSpPr>
            <p:nvPr/>
          </p:nvSpPr>
          <p:spPr bwMode="black">
            <a:xfrm>
              <a:off x="606780" y="1451469"/>
              <a:ext cx="617609" cy="541906"/>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7" tIns="143405" rIns="179257" bIns="143405" numCol="1" spcCol="0" rtlCol="0" fromWordArt="0" anchor="t" anchorCtr="0" forceAA="0" compatLnSpc="1">
              <a:prstTxWarp prst="textNoShape">
                <a:avLst/>
              </a:prstTxWarp>
              <a:noAutofit/>
            </a:bodyPr>
            <a:lstStyle/>
            <a:p>
              <a:pPr algn="ctr" defTabSz="913938"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92" name="Rectangle 191"/>
          <p:cNvSpPr/>
          <p:nvPr/>
        </p:nvSpPr>
        <p:spPr>
          <a:xfrm>
            <a:off x="1779024" y="2280719"/>
            <a:ext cx="1831408" cy="1117070"/>
          </a:xfrm>
          <a:prstGeom prst="rect">
            <a:avLst/>
          </a:prstGeom>
          <a:noFill/>
          <a:ln>
            <a:noFill/>
          </a:ln>
        </p:spPr>
        <p:txBody>
          <a:bodyPr wrap="square" lIns="0" tIns="0" rIns="0" bIns="0" rtlCol="0">
            <a:spAutoFit/>
          </a:bodyPr>
          <a:lstStyle/>
          <a:p>
            <a:pPr defTabSz="932304" fontAlgn="base">
              <a:lnSpc>
                <a:spcPct val="90000"/>
              </a:lnSpc>
              <a:spcBef>
                <a:spcPct val="0"/>
              </a:spcBef>
              <a:spcAft>
                <a:spcPts val="600"/>
              </a:spcAft>
              <a:defRPr/>
            </a:pPr>
            <a:r>
              <a:rPr lang="en-US" sz="1568" kern="0" spc="-30" dirty="0">
                <a:solidFill>
                  <a:srgbClr val="008272"/>
                </a:solidFill>
                <a:latin typeface="Segoe UI Semilight" panose="020B0402040204020203" pitchFamily="34" charset="0"/>
                <a:cs typeface="Segoe UI Semilight" panose="020B0402040204020203" pitchFamily="34" charset="0"/>
              </a:rPr>
              <a:t>Devices</a:t>
            </a:r>
          </a:p>
          <a:p>
            <a:pPr defTabSz="914236">
              <a:lnSpc>
                <a:spcPct val="90000"/>
              </a:lnSpc>
              <a:spcAft>
                <a:spcPts val="600"/>
              </a:spcAft>
              <a:defRPr/>
            </a:pPr>
            <a:r>
              <a:rPr lang="en-US" sz="1176" kern="0" dirty="0">
                <a:solidFill>
                  <a:srgbClr val="F8F8F8">
                    <a:lumMod val="50000"/>
                  </a:srgbClr>
                </a:solidFill>
                <a:latin typeface="Segoe UI"/>
              </a:rPr>
              <a:t>Domain Joined</a:t>
            </a:r>
          </a:p>
          <a:p>
            <a:pPr defTabSz="914236">
              <a:lnSpc>
                <a:spcPct val="90000"/>
              </a:lnSpc>
              <a:spcAft>
                <a:spcPts val="600"/>
              </a:spcAft>
              <a:defRPr/>
            </a:pPr>
            <a:r>
              <a:rPr lang="en-US" sz="1176" kern="0" dirty="0">
                <a:solidFill>
                  <a:srgbClr val="F8F8F8">
                    <a:lumMod val="50000"/>
                  </a:srgbClr>
                </a:solidFill>
                <a:latin typeface="Segoe UI"/>
              </a:rPr>
              <a:t>Compliant</a:t>
            </a:r>
          </a:p>
          <a:p>
            <a:pPr defTabSz="914236">
              <a:lnSpc>
                <a:spcPct val="90000"/>
              </a:lnSpc>
              <a:spcAft>
                <a:spcPts val="600"/>
              </a:spcAft>
              <a:defRPr/>
            </a:pPr>
            <a:r>
              <a:rPr lang="en-US" sz="1176" kern="0" dirty="0">
                <a:solidFill>
                  <a:srgbClr val="F8F8F8">
                    <a:lumMod val="50000"/>
                  </a:srgbClr>
                </a:solidFill>
                <a:latin typeface="Segoe UI"/>
              </a:rPr>
              <a:t>Platform type </a:t>
            </a:r>
            <a:br>
              <a:rPr lang="en-US" sz="1176" kern="0" dirty="0">
                <a:solidFill>
                  <a:srgbClr val="F8F8F8">
                    <a:lumMod val="50000"/>
                  </a:srgbClr>
                </a:solidFill>
                <a:latin typeface="Segoe UI"/>
              </a:rPr>
            </a:br>
            <a:r>
              <a:rPr lang="en-US" sz="1176" kern="0" dirty="0">
                <a:solidFill>
                  <a:srgbClr val="F8F8F8">
                    <a:lumMod val="50000"/>
                  </a:srgbClr>
                </a:solidFill>
                <a:latin typeface="Segoe UI"/>
              </a:rPr>
              <a:t>(Windows, iOS, Android</a:t>
            </a:r>
            <a:r>
              <a:rPr lang="en-US" sz="1176" kern="0" dirty="0">
                <a:solidFill>
                  <a:srgbClr val="505050"/>
                </a:solidFill>
                <a:latin typeface="Segoe UI"/>
              </a:rPr>
              <a:t>)</a:t>
            </a:r>
          </a:p>
        </p:txBody>
      </p:sp>
      <p:grpSp>
        <p:nvGrpSpPr>
          <p:cNvPr id="13" name="Group 12"/>
          <p:cNvGrpSpPr/>
          <p:nvPr/>
        </p:nvGrpSpPr>
        <p:grpSpPr>
          <a:xfrm>
            <a:off x="723685" y="2290798"/>
            <a:ext cx="852889" cy="487821"/>
            <a:chOff x="269240" y="2745313"/>
            <a:chExt cx="853022" cy="487897"/>
          </a:xfrm>
        </p:grpSpPr>
        <p:grpSp>
          <p:nvGrpSpPr>
            <p:cNvPr id="12" name="Group 11"/>
            <p:cNvGrpSpPr/>
            <p:nvPr/>
          </p:nvGrpSpPr>
          <p:grpSpPr>
            <a:xfrm>
              <a:off x="384335" y="2745313"/>
              <a:ext cx="737927" cy="487897"/>
              <a:chOff x="384335" y="2745313"/>
              <a:chExt cx="876374" cy="579434"/>
            </a:xfrm>
          </p:grpSpPr>
          <p:sp>
            <p:nvSpPr>
              <p:cNvPr id="161" name="Freeform 160"/>
              <p:cNvSpPr>
                <a:spLocks noEditPoints="1"/>
              </p:cNvSpPr>
              <p:nvPr/>
            </p:nvSpPr>
            <p:spPr bwMode="black">
              <a:xfrm>
                <a:off x="384335" y="2745313"/>
                <a:ext cx="532563" cy="451609"/>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accent4"/>
              </a:solidFill>
              <a:ln>
                <a:noFill/>
              </a:ln>
            </p:spPr>
            <p:txBody>
              <a:bodyPr vert="horz" wrap="square" lIns="91425" tIns="45712" rIns="91425" bIns="45712" numCol="1" anchor="t" anchorCtr="0" compatLnSpc="1">
                <a:prstTxWarp prst="textNoShape">
                  <a:avLst/>
                </a:prstTxWarp>
              </a:bodyPr>
              <a:lstStyle/>
              <a:p>
                <a:pPr defTabSz="932520">
                  <a:defRPr/>
                </a:pPr>
                <a:endParaRPr lang="en-US" sz="1400" kern="0" dirty="0">
                  <a:solidFill>
                    <a:srgbClr val="505050"/>
                  </a:solidFill>
                  <a:latin typeface="Segoe UI"/>
                </a:endParaRPr>
              </a:p>
            </p:txBody>
          </p:sp>
          <p:grpSp>
            <p:nvGrpSpPr>
              <p:cNvPr id="11" name="Group 10"/>
              <p:cNvGrpSpPr/>
              <p:nvPr/>
            </p:nvGrpSpPr>
            <p:grpSpPr>
              <a:xfrm>
                <a:off x="573086" y="2955942"/>
                <a:ext cx="687623" cy="368805"/>
                <a:chOff x="1889982" y="9235037"/>
                <a:chExt cx="1356340" cy="727469"/>
              </a:xfrm>
            </p:grpSpPr>
            <p:sp>
              <p:nvSpPr>
                <p:cNvPr id="170" name="Freeform 63"/>
                <p:cNvSpPr>
                  <a:spLocks/>
                </p:cNvSpPr>
                <p:nvPr/>
              </p:nvSpPr>
              <p:spPr bwMode="auto">
                <a:xfrm>
                  <a:off x="2065538" y="9332490"/>
                  <a:ext cx="948218" cy="580912"/>
                </a:xfrm>
                <a:custGeom>
                  <a:avLst/>
                  <a:gdLst>
                    <a:gd name="T0" fmla="*/ 0 w 347"/>
                    <a:gd name="T1" fmla="*/ 0 h 218"/>
                    <a:gd name="T2" fmla="*/ 347 w 347"/>
                    <a:gd name="T3" fmla="*/ 0 h 218"/>
                    <a:gd name="T4" fmla="*/ 347 w 347"/>
                    <a:gd name="T5" fmla="*/ 218 h 218"/>
                    <a:gd name="T6" fmla="*/ 0 w 347"/>
                    <a:gd name="T7" fmla="*/ 218 h 218"/>
                    <a:gd name="T8" fmla="*/ 0 w 347"/>
                    <a:gd name="T9" fmla="*/ 0 h 218"/>
                    <a:gd name="T10" fmla="*/ 0 w 347"/>
                    <a:gd name="T11" fmla="*/ 0 h 218"/>
                  </a:gdLst>
                  <a:ahLst/>
                  <a:cxnLst>
                    <a:cxn ang="0">
                      <a:pos x="T0" y="T1"/>
                    </a:cxn>
                    <a:cxn ang="0">
                      <a:pos x="T2" y="T3"/>
                    </a:cxn>
                    <a:cxn ang="0">
                      <a:pos x="T4" y="T5"/>
                    </a:cxn>
                    <a:cxn ang="0">
                      <a:pos x="T6" y="T7"/>
                    </a:cxn>
                    <a:cxn ang="0">
                      <a:pos x="T8" y="T9"/>
                    </a:cxn>
                    <a:cxn ang="0">
                      <a:pos x="T10" y="T11"/>
                    </a:cxn>
                  </a:cxnLst>
                  <a:rect l="0" t="0" r="r" b="b"/>
                  <a:pathLst>
                    <a:path w="347" h="218">
                      <a:moveTo>
                        <a:pt x="0" y="0"/>
                      </a:moveTo>
                      <a:lnTo>
                        <a:pt x="347" y="0"/>
                      </a:lnTo>
                      <a:lnTo>
                        <a:pt x="347" y="218"/>
                      </a:lnTo>
                      <a:lnTo>
                        <a:pt x="0" y="218"/>
                      </a:lnTo>
                      <a:lnTo>
                        <a:pt x="0" y="0"/>
                      </a:lnTo>
                      <a:lnTo>
                        <a:pt x="0" y="0"/>
                      </a:ln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2" tIns="146281" rIns="182852" bIns="146281" numCol="1" spcCol="0" rtlCol="0" fromWordArt="0" anchor="t" anchorCtr="0" forceAA="0" compatLnSpc="1">
                  <a:prstTxWarp prst="textNoShape">
                    <a:avLst/>
                  </a:prstTxWarp>
                  <a:noAutofit/>
                </a:bodyPr>
                <a:lstStyle/>
                <a:p>
                  <a:pPr algn="ctr" defTabSz="93230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1" name="Freeform 64"/>
                <p:cNvSpPr>
                  <a:spLocks noEditPoints="1"/>
                </p:cNvSpPr>
                <p:nvPr/>
              </p:nvSpPr>
              <p:spPr bwMode="auto">
                <a:xfrm>
                  <a:off x="1889982" y="9235037"/>
                  <a:ext cx="1356340" cy="727469"/>
                </a:xfrm>
                <a:custGeom>
                  <a:avLst/>
                  <a:gdLst>
                    <a:gd name="T0" fmla="*/ 160 w 189"/>
                    <a:gd name="T1" fmla="*/ 90 h 101"/>
                    <a:gd name="T2" fmla="*/ 165 w 189"/>
                    <a:gd name="T3" fmla="*/ 85 h 101"/>
                    <a:gd name="T4" fmla="*/ 165 w 189"/>
                    <a:gd name="T5" fmla="*/ 4 h 101"/>
                    <a:gd name="T6" fmla="*/ 160 w 189"/>
                    <a:gd name="T7" fmla="*/ 0 h 101"/>
                    <a:gd name="T8" fmla="*/ 29 w 189"/>
                    <a:gd name="T9" fmla="*/ 0 h 101"/>
                    <a:gd name="T10" fmla="*/ 24 w 189"/>
                    <a:gd name="T11" fmla="*/ 4 h 101"/>
                    <a:gd name="T12" fmla="*/ 24 w 189"/>
                    <a:gd name="T13" fmla="*/ 85 h 101"/>
                    <a:gd name="T14" fmla="*/ 29 w 189"/>
                    <a:gd name="T15" fmla="*/ 90 h 101"/>
                    <a:gd name="T16" fmla="*/ 0 w 189"/>
                    <a:gd name="T17" fmla="*/ 90 h 101"/>
                    <a:gd name="T18" fmla="*/ 0 w 189"/>
                    <a:gd name="T19" fmla="*/ 93 h 101"/>
                    <a:gd name="T20" fmla="*/ 0 w 189"/>
                    <a:gd name="T21" fmla="*/ 97 h 101"/>
                    <a:gd name="T22" fmla="*/ 0 w 189"/>
                    <a:gd name="T23" fmla="*/ 97 h 101"/>
                    <a:gd name="T24" fmla="*/ 0 w 189"/>
                    <a:gd name="T25" fmla="*/ 97 h 101"/>
                    <a:gd name="T26" fmla="*/ 0 w 189"/>
                    <a:gd name="T27" fmla="*/ 98 h 101"/>
                    <a:gd name="T28" fmla="*/ 0 w 189"/>
                    <a:gd name="T29" fmla="*/ 98 h 101"/>
                    <a:gd name="T30" fmla="*/ 4 w 189"/>
                    <a:gd name="T31" fmla="*/ 101 h 101"/>
                    <a:gd name="T32" fmla="*/ 185 w 189"/>
                    <a:gd name="T33" fmla="*/ 101 h 101"/>
                    <a:gd name="T34" fmla="*/ 189 w 189"/>
                    <a:gd name="T35" fmla="*/ 98 h 101"/>
                    <a:gd name="T36" fmla="*/ 189 w 189"/>
                    <a:gd name="T37" fmla="*/ 98 h 101"/>
                    <a:gd name="T38" fmla="*/ 189 w 189"/>
                    <a:gd name="T39" fmla="*/ 93 h 101"/>
                    <a:gd name="T40" fmla="*/ 189 w 189"/>
                    <a:gd name="T41" fmla="*/ 90 h 101"/>
                    <a:gd name="T42" fmla="*/ 160 w 189"/>
                    <a:gd name="T43" fmla="*/ 90 h 101"/>
                    <a:gd name="T44" fmla="*/ 30 w 189"/>
                    <a:gd name="T45" fmla="*/ 5 h 101"/>
                    <a:gd name="T46" fmla="*/ 159 w 189"/>
                    <a:gd name="T47" fmla="*/ 5 h 101"/>
                    <a:gd name="T48" fmla="*/ 159 w 189"/>
                    <a:gd name="T49" fmla="*/ 84 h 101"/>
                    <a:gd name="T50" fmla="*/ 30 w 189"/>
                    <a:gd name="T51" fmla="*/ 84 h 101"/>
                    <a:gd name="T52" fmla="*/ 30 w 189"/>
                    <a:gd name="T53" fmla="*/ 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01">
                      <a:moveTo>
                        <a:pt x="160" y="90"/>
                      </a:moveTo>
                      <a:cubicBezTo>
                        <a:pt x="163" y="90"/>
                        <a:pt x="165" y="88"/>
                        <a:pt x="165" y="85"/>
                      </a:cubicBezTo>
                      <a:cubicBezTo>
                        <a:pt x="165" y="4"/>
                        <a:pt x="165" y="4"/>
                        <a:pt x="165" y="4"/>
                      </a:cubicBezTo>
                      <a:cubicBezTo>
                        <a:pt x="165" y="1"/>
                        <a:pt x="163" y="0"/>
                        <a:pt x="160" y="0"/>
                      </a:cubicBezTo>
                      <a:cubicBezTo>
                        <a:pt x="29" y="0"/>
                        <a:pt x="29" y="0"/>
                        <a:pt x="29" y="0"/>
                      </a:cubicBezTo>
                      <a:cubicBezTo>
                        <a:pt x="26" y="0"/>
                        <a:pt x="24" y="1"/>
                        <a:pt x="24" y="4"/>
                      </a:cubicBezTo>
                      <a:cubicBezTo>
                        <a:pt x="24" y="85"/>
                        <a:pt x="24" y="85"/>
                        <a:pt x="24" y="85"/>
                      </a:cubicBezTo>
                      <a:cubicBezTo>
                        <a:pt x="24" y="88"/>
                        <a:pt x="26" y="90"/>
                        <a:pt x="29" y="90"/>
                      </a:cubicBezTo>
                      <a:cubicBezTo>
                        <a:pt x="0" y="90"/>
                        <a:pt x="0" y="90"/>
                        <a:pt x="0" y="90"/>
                      </a:cubicBezTo>
                      <a:cubicBezTo>
                        <a:pt x="0" y="93"/>
                        <a:pt x="0" y="93"/>
                        <a:pt x="0" y="93"/>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100"/>
                        <a:pt x="2" y="101"/>
                        <a:pt x="4" y="101"/>
                      </a:cubicBezTo>
                      <a:cubicBezTo>
                        <a:pt x="185" y="101"/>
                        <a:pt x="185" y="101"/>
                        <a:pt x="185" y="101"/>
                      </a:cubicBezTo>
                      <a:cubicBezTo>
                        <a:pt x="187" y="101"/>
                        <a:pt x="188" y="100"/>
                        <a:pt x="189" y="98"/>
                      </a:cubicBezTo>
                      <a:cubicBezTo>
                        <a:pt x="189" y="98"/>
                        <a:pt x="189" y="98"/>
                        <a:pt x="189" y="98"/>
                      </a:cubicBezTo>
                      <a:cubicBezTo>
                        <a:pt x="189" y="93"/>
                        <a:pt x="189" y="93"/>
                        <a:pt x="189" y="93"/>
                      </a:cubicBezTo>
                      <a:cubicBezTo>
                        <a:pt x="189" y="90"/>
                        <a:pt x="189" y="90"/>
                        <a:pt x="189" y="90"/>
                      </a:cubicBezTo>
                      <a:lnTo>
                        <a:pt x="160" y="90"/>
                      </a:lnTo>
                      <a:close/>
                      <a:moveTo>
                        <a:pt x="30" y="5"/>
                      </a:moveTo>
                      <a:cubicBezTo>
                        <a:pt x="159" y="5"/>
                        <a:pt x="159" y="5"/>
                        <a:pt x="159" y="5"/>
                      </a:cubicBezTo>
                      <a:cubicBezTo>
                        <a:pt x="159" y="84"/>
                        <a:pt x="159" y="84"/>
                        <a:pt x="159" y="84"/>
                      </a:cubicBezTo>
                      <a:cubicBezTo>
                        <a:pt x="30" y="84"/>
                        <a:pt x="30" y="84"/>
                        <a:pt x="30" y="84"/>
                      </a:cubicBezTo>
                      <a:cubicBezTo>
                        <a:pt x="30" y="5"/>
                        <a:pt x="30" y="5"/>
                        <a:pt x="30" y="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sz="1200" kern="0" dirty="0">
                    <a:solidFill>
                      <a:srgbClr val="505050"/>
                    </a:solidFill>
                    <a:latin typeface="Segoe UI"/>
                  </a:endParaRPr>
                </a:p>
              </p:txBody>
            </p:sp>
          </p:grpSp>
        </p:grpSp>
        <p:grpSp>
          <p:nvGrpSpPr>
            <p:cNvPr id="3" name="Group 2"/>
            <p:cNvGrpSpPr/>
            <p:nvPr/>
          </p:nvGrpSpPr>
          <p:grpSpPr>
            <a:xfrm>
              <a:off x="269240" y="2910723"/>
              <a:ext cx="187492" cy="322487"/>
              <a:chOff x="3581016" y="9103328"/>
              <a:chExt cx="499522" cy="859178"/>
            </a:xfrm>
          </p:grpSpPr>
          <p:sp>
            <p:nvSpPr>
              <p:cNvPr id="172" name="Freeform 38"/>
              <p:cNvSpPr>
                <a:spLocks/>
              </p:cNvSpPr>
              <p:nvPr/>
            </p:nvSpPr>
            <p:spPr bwMode="auto">
              <a:xfrm>
                <a:off x="3581016" y="9103328"/>
                <a:ext cx="499522" cy="859178"/>
              </a:xfrm>
              <a:custGeom>
                <a:avLst/>
                <a:gdLst>
                  <a:gd name="T0" fmla="*/ 93 w 93"/>
                  <a:gd name="T1" fmla="*/ 153 h 159"/>
                  <a:gd name="T2" fmla="*/ 87 w 93"/>
                  <a:gd name="T3" fmla="*/ 159 h 159"/>
                  <a:gd name="T4" fmla="*/ 6 w 93"/>
                  <a:gd name="T5" fmla="*/ 159 h 159"/>
                  <a:gd name="T6" fmla="*/ 0 w 93"/>
                  <a:gd name="T7" fmla="*/ 153 h 159"/>
                  <a:gd name="T8" fmla="*/ 0 w 93"/>
                  <a:gd name="T9" fmla="*/ 7 h 159"/>
                  <a:gd name="T10" fmla="*/ 6 w 93"/>
                  <a:gd name="T11" fmla="*/ 0 h 159"/>
                  <a:gd name="T12" fmla="*/ 87 w 93"/>
                  <a:gd name="T13" fmla="*/ 0 h 159"/>
                  <a:gd name="T14" fmla="*/ 93 w 93"/>
                  <a:gd name="T15" fmla="*/ 7 h 159"/>
                  <a:gd name="T16" fmla="*/ 93 w 93"/>
                  <a:gd name="T17" fmla="*/ 153 h 159"/>
                  <a:gd name="T18" fmla="*/ 93 w 93"/>
                  <a:gd name="T19" fmla="*/ 15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59">
                    <a:moveTo>
                      <a:pt x="93" y="153"/>
                    </a:moveTo>
                    <a:cubicBezTo>
                      <a:pt x="93" y="156"/>
                      <a:pt x="90" y="159"/>
                      <a:pt x="87" y="159"/>
                    </a:cubicBezTo>
                    <a:cubicBezTo>
                      <a:pt x="6" y="159"/>
                      <a:pt x="6" y="159"/>
                      <a:pt x="6" y="159"/>
                    </a:cubicBezTo>
                    <a:cubicBezTo>
                      <a:pt x="3" y="159"/>
                      <a:pt x="0" y="156"/>
                      <a:pt x="0" y="153"/>
                    </a:cubicBezTo>
                    <a:cubicBezTo>
                      <a:pt x="0" y="7"/>
                      <a:pt x="0" y="7"/>
                      <a:pt x="0" y="7"/>
                    </a:cubicBezTo>
                    <a:cubicBezTo>
                      <a:pt x="0" y="3"/>
                      <a:pt x="3" y="0"/>
                      <a:pt x="6" y="0"/>
                    </a:cubicBezTo>
                    <a:cubicBezTo>
                      <a:pt x="87" y="0"/>
                      <a:pt x="87" y="0"/>
                      <a:pt x="87" y="0"/>
                    </a:cubicBezTo>
                    <a:cubicBezTo>
                      <a:pt x="90" y="0"/>
                      <a:pt x="93" y="3"/>
                      <a:pt x="93" y="7"/>
                    </a:cubicBezTo>
                    <a:cubicBezTo>
                      <a:pt x="93" y="153"/>
                      <a:pt x="93" y="153"/>
                      <a:pt x="93" y="153"/>
                    </a:cubicBezTo>
                    <a:cubicBezTo>
                      <a:pt x="93" y="153"/>
                      <a:pt x="93" y="153"/>
                      <a:pt x="93" y="15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sz="1200" kern="0" dirty="0">
                  <a:solidFill>
                    <a:srgbClr val="505050"/>
                  </a:solidFill>
                  <a:latin typeface="Segoe UI"/>
                </a:endParaRPr>
              </a:p>
            </p:txBody>
          </p:sp>
          <p:sp>
            <p:nvSpPr>
              <p:cNvPr id="173" name="Freeform 39"/>
              <p:cNvSpPr>
                <a:spLocks/>
              </p:cNvSpPr>
              <p:nvPr/>
            </p:nvSpPr>
            <p:spPr bwMode="auto">
              <a:xfrm>
                <a:off x="3628969" y="9157276"/>
                <a:ext cx="403612" cy="669361"/>
              </a:xfrm>
              <a:custGeom>
                <a:avLst/>
                <a:gdLst>
                  <a:gd name="T0" fmla="*/ 0 w 202"/>
                  <a:gd name="T1" fmla="*/ 0 h 335"/>
                  <a:gd name="T2" fmla="*/ 202 w 202"/>
                  <a:gd name="T3" fmla="*/ 0 h 335"/>
                  <a:gd name="T4" fmla="*/ 202 w 202"/>
                  <a:gd name="T5" fmla="*/ 335 h 335"/>
                  <a:gd name="T6" fmla="*/ 0 w 202"/>
                  <a:gd name="T7" fmla="*/ 335 h 335"/>
                  <a:gd name="T8" fmla="*/ 0 w 202"/>
                  <a:gd name="T9" fmla="*/ 0 h 335"/>
                  <a:gd name="T10" fmla="*/ 0 w 202"/>
                  <a:gd name="T11" fmla="*/ 0 h 335"/>
                </a:gdLst>
                <a:ahLst/>
                <a:cxnLst>
                  <a:cxn ang="0">
                    <a:pos x="T0" y="T1"/>
                  </a:cxn>
                  <a:cxn ang="0">
                    <a:pos x="T2" y="T3"/>
                  </a:cxn>
                  <a:cxn ang="0">
                    <a:pos x="T4" y="T5"/>
                  </a:cxn>
                  <a:cxn ang="0">
                    <a:pos x="T6" y="T7"/>
                  </a:cxn>
                  <a:cxn ang="0">
                    <a:pos x="T8" y="T9"/>
                  </a:cxn>
                  <a:cxn ang="0">
                    <a:pos x="T10" y="T11"/>
                  </a:cxn>
                </a:cxnLst>
                <a:rect l="0" t="0" r="r" b="b"/>
                <a:pathLst>
                  <a:path w="202" h="335">
                    <a:moveTo>
                      <a:pt x="0" y="0"/>
                    </a:moveTo>
                    <a:lnTo>
                      <a:pt x="202" y="0"/>
                    </a:lnTo>
                    <a:lnTo>
                      <a:pt x="202" y="335"/>
                    </a:lnTo>
                    <a:lnTo>
                      <a:pt x="0" y="335"/>
                    </a:lnTo>
                    <a:lnTo>
                      <a:pt x="0" y="0"/>
                    </a:lnTo>
                    <a:lnTo>
                      <a:pt x="0" y="0"/>
                    </a:ln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2" tIns="146281" rIns="182852" bIns="146281" numCol="1" spcCol="0" rtlCol="0" fromWordArt="0" anchor="t" anchorCtr="0" forceAA="0" compatLnSpc="1">
                <a:prstTxWarp prst="textNoShape">
                  <a:avLst/>
                </a:prstTxWarp>
                <a:noAutofit/>
              </a:bodyPr>
              <a:lstStyle/>
              <a:p>
                <a:pPr algn="ctr" defTabSz="93230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grpSp>
        <p:nvGrpSpPr>
          <p:cNvPr id="241" name="Group 240"/>
          <p:cNvGrpSpPr/>
          <p:nvPr/>
        </p:nvGrpSpPr>
        <p:grpSpPr>
          <a:xfrm>
            <a:off x="784651" y="4584047"/>
            <a:ext cx="2394094" cy="708720"/>
            <a:chOff x="611814" y="5413937"/>
            <a:chExt cx="2394468" cy="708831"/>
          </a:xfrm>
        </p:grpSpPr>
        <p:sp>
          <p:nvSpPr>
            <p:cNvPr id="197" name="Rectangle 196"/>
            <p:cNvSpPr/>
            <p:nvPr/>
          </p:nvSpPr>
          <p:spPr>
            <a:xfrm>
              <a:off x="1545055" y="5414871"/>
              <a:ext cx="1461227" cy="707897"/>
            </a:xfrm>
            <a:prstGeom prst="rect">
              <a:avLst/>
            </a:prstGeom>
            <a:noFill/>
            <a:ln>
              <a:noFill/>
            </a:ln>
          </p:spPr>
          <p:txBody>
            <a:bodyPr wrap="square" lIns="0" tIns="0" rIns="0" bIns="0" rtlCol="0">
              <a:spAutoFit/>
            </a:bodyPr>
            <a:lstStyle/>
            <a:p>
              <a:pPr defTabSz="932304" fontAlgn="base">
                <a:lnSpc>
                  <a:spcPct val="90000"/>
                </a:lnSpc>
                <a:spcBef>
                  <a:spcPct val="0"/>
                </a:spcBef>
                <a:spcAft>
                  <a:spcPts val="600"/>
                </a:spcAft>
                <a:defRPr/>
              </a:pPr>
              <a:r>
                <a:rPr lang="en-US" sz="1568" kern="0" spc="-30" dirty="0">
                  <a:solidFill>
                    <a:srgbClr val="008272"/>
                  </a:solidFill>
                  <a:latin typeface="Segoe UI Semilight" panose="020B0402040204020203" pitchFamily="34" charset="0"/>
                  <a:cs typeface="Segoe UI Semilight" panose="020B0402040204020203" pitchFamily="34" charset="0"/>
                </a:rPr>
                <a:t>Location</a:t>
              </a:r>
            </a:p>
            <a:p>
              <a:pPr defTabSz="914236">
                <a:lnSpc>
                  <a:spcPct val="90000"/>
                </a:lnSpc>
                <a:spcAft>
                  <a:spcPts val="600"/>
                </a:spcAft>
                <a:defRPr/>
              </a:pPr>
              <a:r>
                <a:rPr lang="en-US" sz="1176" kern="0" dirty="0">
                  <a:solidFill>
                    <a:srgbClr val="F8F8F8">
                      <a:lumMod val="50000"/>
                    </a:srgbClr>
                  </a:solidFill>
                  <a:latin typeface="Segoe UI"/>
                </a:rPr>
                <a:t>IP Range </a:t>
              </a:r>
            </a:p>
            <a:p>
              <a:pPr defTabSz="914236">
                <a:lnSpc>
                  <a:spcPct val="90000"/>
                </a:lnSpc>
                <a:spcAft>
                  <a:spcPts val="600"/>
                </a:spcAft>
                <a:defRPr/>
              </a:pPr>
              <a:r>
                <a:rPr lang="en-US" sz="1176" kern="0" dirty="0">
                  <a:solidFill>
                    <a:srgbClr val="F8F8F8">
                      <a:lumMod val="50000"/>
                    </a:srgbClr>
                  </a:solidFill>
                  <a:latin typeface="Segoe UI"/>
                </a:rPr>
                <a:t>ADFS</a:t>
              </a:r>
              <a:endParaRPr lang="en-US" sz="1176" b="1" kern="0" dirty="0">
                <a:solidFill>
                  <a:srgbClr val="F8F8F8">
                    <a:lumMod val="50000"/>
                  </a:srgbClr>
                </a:solidFill>
                <a:latin typeface="Segoe UI"/>
              </a:endParaRPr>
            </a:p>
          </p:txBody>
        </p:sp>
        <p:grpSp>
          <p:nvGrpSpPr>
            <p:cNvPr id="152" name="Group 151"/>
            <p:cNvGrpSpPr/>
            <p:nvPr/>
          </p:nvGrpSpPr>
          <p:grpSpPr>
            <a:xfrm>
              <a:off x="611814" y="5413937"/>
              <a:ext cx="604373" cy="437498"/>
              <a:chOff x="2692534" y="4819483"/>
              <a:chExt cx="604373" cy="437498"/>
            </a:xfrm>
            <a:solidFill>
              <a:schemeClr val="accent4"/>
            </a:solidFill>
          </p:grpSpPr>
          <p:grpSp>
            <p:nvGrpSpPr>
              <p:cNvPr id="153" name="Group 152"/>
              <p:cNvGrpSpPr/>
              <p:nvPr/>
            </p:nvGrpSpPr>
            <p:grpSpPr>
              <a:xfrm>
                <a:off x="2692534" y="4819483"/>
                <a:ext cx="316918" cy="437498"/>
                <a:chOff x="12679481" y="-2476193"/>
                <a:chExt cx="7318375" cy="10102850"/>
              </a:xfrm>
              <a:grpFill/>
            </p:grpSpPr>
            <p:sp>
              <p:nvSpPr>
                <p:cNvPr id="157" name="Freeform 47"/>
                <p:cNvSpPr>
                  <a:spLocks noEditPoints="1"/>
                </p:cNvSpPr>
                <p:nvPr/>
              </p:nvSpPr>
              <p:spPr bwMode="auto">
                <a:xfrm>
                  <a:off x="12679481" y="-2476193"/>
                  <a:ext cx="7318375" cy="9794875"/>
                </a:xfrm>
                <a:custGeom>
                  <a:avLst/>
                  <a:gdLst>
                    <a:gd name="T0" fmla="*/ 4610 w 4610"/>
                    <a:gd name="T1" fmla="*/ 707 h 6170"/>
                    <a:gd name="T2" fmla="*/ 4080 w 4610"/>
                    <a:gd name="T3" fmla="*/ 707 h 6170"/>
                    <a:gd name="T4" fmla="*/ 4080 w 4610"/>
                    <a:gd name="T5" fmla="*/ 293 h 6170"/>
                    <a:gd name="T6" fmla="*/ 2565 w 4610"/>
                    <a:gd name="T7" fmla="*/ 293 h 6170"/>
                    <a:gd name="T8" fmla="*/ 2565 w 4610"/>
                    <a:gd name="T9" fmla="*/ 0 h 6170"/>
                    <a:gd name="T10" fmla="*/ 1110 w 4610"/>
                    <a:gd name="T11" fmla="*/ 0 h 6170"/>
                    <a:gd name="T12" fmla="*/ 1110 w 4610"/>
                    <a:gd name="T13" fmla="*/ 293 h 6170"/>
                    <a:gd name="T14" fmla="*/ 530 w 4610"/>
                    <a:gd name="T15" fmla="*/ 293 h 6170"/>
                    <a:gd name="T16" fmla="*/ 530 w 4610"/>
                    <a:gd name="T17" fmla="*/ 707 h 6170"/>
                    <a:gd name="T18" fmla="*/ 0 w 4610"/>
                    <a:gd name="T19" fmla="*/ 707 h 6170"/>
                    <a:gd name="T20" fmla="*/ 0 w 4610"/>
                    <a:gd name="T21" fmla="*/ 6170 h 6170"/>
                    <a:gd name="T22" fmla="*/ 1673 w 4610"/>
                    <a:gd name="T23" fmla="*/ 6170 h 6170"/>
                    <a:gd name="T24" fmla="*/ 1673 w 4610"/>
                    <a:gd name="T25" fmla="*/ 5351 h 6170"/>
                    <a:gd name="T26" fmla="*/ 2151 w 4610"/>
                    <a:gd name="T27" fmla="*/ 5351 h 6170"/>
                    <a:gd name="T28" fmla="*/ 2151 w 4610"/>
                    <a:gd name="T29" fmla="*/ 6170 h 6170"/>
                    <a:gd name="T30" fmla="*/ 2459 w 4610"/>
                    <a:gd name="T31" fmla="*/ 6170 h 6170"/>
                    <a:gd name="T32" fmla="*/ 2459 w 4610"/>
                    <a:gd name="T33" fmla="*/ 5351 h 6170"/>
                    <a:gd name="T34" fmla="*/ 2937 w 4610"/>
                    <a:gd name="T35" fmla="*/ 5351 h 6170"/>
                    <a:gd name="T36" fmla="*/ 2937 w 4610"/>
                    <a:gd name="T37" fmla="*/ 6170 h 6170"/>
                    <a:gd name="T38" fmla="*/ 4610 w 4610"/>
                    <a:gd name="T39" fmla="*/ 6170 h 6170"/>
                    <a:gd name="T40" fmla="*/ 4610 w 4610"/>
                    <a:gd name="T41" fmla="*/ 707 h 6170"/>
                    <a:gd name="T42" fmla="*/ 2094 w 4610"/>
                    <a:gd name="T43" fmla="*/ 4370 h 6170"/>
                    <a:gd name="T44" fmla="*/ 582 w 4610"/>
                    <a:gd name="T45" fmla="*/ 4370 h 6170"/>
                    <a:gd name="T46" fmla="*/ 582 w 4610"/>
                    <a:gd name="T47" fmla="*/ 3973 h 6170"/>
                    <a:gd name="T48" fmla="*/ 2094 w 4610"/>
                    <a:gd name="T49" fmla="*/ 3973 h 6170"/>
                    <a:gd name="T50" fmla="*/ 2094 w 4610"/>
                    <a:gd name="T51" fmla="*/ 4370 h 6170"/>
                    <a:gd name="T52" fmla="*/ 2094 w 4610"/>
                    <a:gd name="T53" fmla="*/ 3355 h 6170"/>
                    <a:gd name="T54" fmla="*/ 582 w 4610"/>
                    <a:gd name="T55" fmla="*/ 3355 h 6170"/>
                    <a:gd name="T56" fmla="*/ 582 w 4610"/>
                    <a:gd name="T57" fmla="*/ 2956 h 6170"/>
                    <a:gd name="T58" fmla="*/ 2094 w 4610"/>
                    <a:gd name="T59" fmla="*/ 2956 h 6170"/>
                    <a:gd name="T60" fmla="*/ 2094 w 4610"/>
                    <a:gd name="T61" fmla="*/ 3355 h 6170"/>
                    <a:gd name="T62" fmla="*/ 2094 w 4610"/>
                    <a:gd name="T63" fmla="*/ 2338 h 6170"/>
                    <a:gd name="T64" fmla="*/ 582 w 4610"/>
                    <a:gd name="T65" fmla="*/ 2338 h 6170"/>
                    <a:gd name="T66" fmla="*/ 582 w 4610"/>
                    <a:gd name="T67" fmla="*/ 1941 h 6170"/>
                    <a:gd name="T68" fmla="*/ 2094 w 4610"/>
                    <a:gd name="T69" fmla="*/ 1941 h 6170"/>
                    <a:gd name="T70" fmla="*/ 2094 w 4610"/>
                    <a:gd name="T71" fmla="*/ 2338 h 6170"/>
                    <a:gd name="T72" fmla="*/ 4080 w 4610"/>
                    <a:gd name="T73" fmla="*/ 4370 h 6170"/>
                    <a:gd name="T74" fmla="*/ 2565 w 4610"/>
                    <a:gd name="T75" fmla="*/ 4370 h 6170"/>
                    <a:gd name="T76" fmla="*/ 2565 w 4610"/>
                    <a:gd name="T77" fmla="*/ 3973 h 6170"/>
                    <a:gd name="T78" fmla="*/ 4080 w 4610"/>
                    <a:gd name="T79" fmla="*/ 3973 h 6170"/>
                    <a:gd name="T80" fmla="*/ 4080 w 4610"/>
                    <a:gd name="T81" fmla="*/ 4370 h 6170"/>
                    <a:gd name="T82" fmla="*/ 4080 w 4610"/>
                    <a:gd name="T83" fmla="*/ 3355 h 6170"/>
                    <a:gd name="T84" fmla="*/ 2565 w 4610"/>
                    <a:gd name="T85" fmla="*/ 3355 h 6170"/>
                    <a:gd name="T86" fmla="*/ 2565 w 4610"/>
                    <a:gd name="T87" fmla="*/ 2956 h 6170"/>
                    <a:gd name="T88" fmla="*/ 4080 w 4610"/>
                    <a:gd name="T89" fmla="*/ 2956 h 6170"/>
                    <a:gd name="T90" fmla="*/ 4080 w 4610"/>
                    <a:gd name="T91" fmla="*/ 3355 h 6170"/>
                    <a:gd name="T92" fmla="*/ 4080 w 4610"/>
                    <a:gd name="T93" fmla="*/ 2338 h 6170"/>
                    <a:gd name="T94" fmla="*/ 2565 w 4610"/>
                    <a:gd name="T95" fmla="*/ 2338 h 6170"/>
                    <a:gd name="T96" fmla="*/ 2565 w 4610"/>
                    <a:gd name="T97" fmla="*/ 1941 h 6170"/>
                    <a:gd name="T98" fmla="*/ 4080 w 4610"/>
                    <a:gd name="T99" fmla="*/ 1941 h 6170"/>
                    <a:gd name="T100" fmla="*/ 4080 w 4610"/>
                    <a:gd name="T101" fmla="*/ 2338 h 6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0" h="6170">
                      <a:moveTo>
                        <a:pt x="4610" y="707"/>
                      </a:moveTo>
                      <a:lnTo>
                        <a:pt x="4080" y="707"/>
                      </a:lnTo>
                      <a:lnTo>
                        <a:pt x="4080" y="293"/>
                      </a:lnTo>
                      <a:lnTo>
                        <a:pt x="2565" y="293"/>
                      </a:lnTo>
                      <a:lnTo>
                        <a:pt x="2565" y="0"/>
                      </a:lnTo>
                      <a:lnTo>
                        <a:pt x="1110" y="0"/>
                      </a:lnTo>
                      <a:lnTo>
                        <a:pt x="1110" y="293"/>
                      </a:lnTo>
                      <a:lnTo>
                        <a:pt x="530" y="293"/>
                      </a:lnTo>
                      <a:lnTo>
                        <a:pt x="530" y="707"/>
                      </a:lnTo>
                      <a:lnTo>
                        <a:pt x="0" y="707"/>
                      </a:lnTo>
                      <a:lnTo>
                        <a:pt x="0" y="6170"/>
                      </a:lnTo>
                      <a:lnTo>
                        <a:pt x="1673" y="6170"/>
                      </a:lnTo>
                      <a:lnTo>
                        <a:pt x="1673" y="5351"/>
                      </a:lnTo>
                      <a:lnTo>
                        <a:pt x="2151" y="5351"/>
                      </a:lnTo>
                      <a:lnTo>
                        <a:pt x="2151" y="6170"/>
                      </a:lnTo>
                      <a:lnTo>
                        <a:pt x="2459" y="6170"/>
                      </a:lnTo>
                      <a:lnTo>
                        <a:pt x="2459" y="5351"/>
                      </a:lnTo>
                      <a:lnTo>
                        <a:pt x="2937" y="5351"/>
                      </a:lnTo>
                      <a:lnTo>
                        <a:pt x="2937" y="6170"/>
                      </a:lnTo>
                      <a:lnTo>
                        <a:pt x="4610" y="6170"/>
                      </a:lnTo>
                      <a:lnTo>
                        <a:pt x="4610" y="707"/>
                      </a:lnTo>
                      <a:close/>
                      <a:moveTo>
                        <a:pt x="2094" y="4370"/>
                      </a:moveTo>
                      <a:lnTo>
                        <a:pt x="582" y="4370"/>
                      </a:lnTo>
                      <a:lnTo>
                        <a:pt x="582" y="3973"/>
                      </a:lnTo>
                      <a:lnTo>
                        <a:pt x="2094" y="3973"/>
                      </a:lnTo>
                      <a:lnTo>
                        <a:pt x="2094" y="4370"/>
                      </a:lnTo>
                      <a:close/>
                      <a:moveTo>
                        <a:pt x="2094" y="3355"/>
                      </a:moveTo>
                      <a:lnTo>
                        <a:pt x="582" y="3355"/>
                      </a:lnTo>
                      <a:lnTo>
                        <a:pt x="582" y="2956"/>
                      </a:lnTo>
                      <a:lnTo>
                        <a:pt x="2094" y="2956"/>
                      </a:lnTo>
                      <a:lnTo>
                        <a:pt x="2094" y="3355"/>
                      </a:lnTo>
                      <a:close/>
                      <a:moveTo>
                        <a:pt x="2094" y="2338"/>
                      </a:moveTo>
                      <a:lnTo>
                        <a:pt x="582" y="2338"/>
                      </a:lnTo>
                      <a:lnTo>
                        <a:pt x="582" y="1941"/>
                      </a:lnTo>
                      <a:lnTo>
                        <a:pt x="2094" y="1941"/>
                      </a:lnTo>
                      <a:lnTo>
                        <a:pt x="2094" y="2338"/>
                      </a:lnTo>
                      <a:close/>
                      <a:moveTo>
                        <a:pt x="4080" y="4370"/>
                      </a:moveTo>
                      <a:lnTo>
                        <a:pt x="2565" y="4370"/>
                      </a:lnTo>
                      <a:lnTo>
                        <a:pt x="2565" y="3973"/>
                      </a:lnTo>
                      <a:lnTo>
                        <a:pt x="4080" y="3973"/>
                      </a:lnTo>
                      <a:lnTo>
                        <a:pt x="4080" y="4370"/>
                      </a:lnTo>
                      <a:close/>
                      <a:moveTo>
                        <a:pt x="4080" y="3355"/>
                      </a:moveTo>
                      <a:lnTo>
                        <a:pt x="2565" y="3355"/>
                      </a:lnTo>
                      <a:lnTo>
                        <a:pt x="2565" y="2956"/>
                      </a:lnTo>
                      <a:lnTo>
                        <a:pt x="4080" y="2956"/>
                      </a:lnTo>
                      <a:lnTo>
                        <a:pt x="4080" y="3355"/>
                      </a:lnTo>
                      <a:close/>
                      <a:moveTo>
                        <a:pt x="4080" y="2338"/>
                      </a:moveTo>
                      <a:lnTo>
                        <a:pt x="2565" y="2338"/>
                      </a:lnTo>
                      <a:lnTo>
                        <a:pt x="2565" y="1941"/>
                      </a:lnTo>
                      <a:lnTo>
                        <a:pt x="4080" y="1941"/>
                      </a:lnTo>
                      <a:lnTo>
                        <a:pt x="4080" y="23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158" name="Rectangle 48"/>
                <p:cNvSpPr>
                  <a:spLocks noChangeArrowheads="1"/>
                </p:cNvSpPr>
                <p:nvPr/>
              </p:nvSpPr>
              <p:spPr bwMode="auto">
                <a:xfrm>
                  <a:off x="15335369" y="7318682"/>
                  <a:ext cx="758825"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159" name="Rectangle 49"/>
                <p:cNvSpPr>
                  <a:spLocks noChangeArrowheads="1"/>
                </p:cNvSpPr>
                <p:nvPr/>
              </p:nvSpPr>
              <p:spPr bwMode="auto">
                <a:xfrm>
                  <a:off x="16583144" y="7318682"/>
                  <a:ext cx="758825"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grpSp>
          <p:grpSp>
            <p:nvGrpSpPr>
              <p:cNvPr id="154" name="Group 153"/>
              <p:cNvGrpSpPr/>
              <p:nvPr/>
            </p:nvGrpSpPr>
            <p:grpSpPr>
              <a:xfrm>
                <a:off x="3062137" y="5067722"/>
                <a:ext cx="234770" cy="188156"/>
                <a:chOff x="4292600" y="3052763"/>
                <a:chExt cx="1535113" cy="1230312"/>
              </a:xfrm>
              <a:grpFill/>
            </p:grpSpPr>
            <p:sp>
              <p:nvSpPr>
                <p:cNvPr id="155" name="Freeform 1"/>
                <p:cNvSpPr>
                  <a:spLocks noChangeArrowheads="1"/>
                </p:cNvSpPr>
                <p:nvPr/>
              </p:nvSpPr>
              <p:spPr bwMode="auto">
                <a:xfrm>
                  <a:off x="4292600" y="3052763"/>
                  <a:ext cx="1535113" cy="733425"/>
                </a:xfrm>
                <a:custGeom>
                  <a:avLst/>
                  <a:gdLst>
                    <a:gd name="T0" fmla="*/ 0 w 4263"/>
                    <a:gd name="T1" fmla="*/ 1720 h 2037"/>
                    <a:gd name="T2" fmla="*/ 104 w 4263"/>
                    <a:gd name="T3" fmla="*/ 1616 h 2037"/>
                    <a:gd name="T4" fmla="*/ 906 w 4263"/>
                    <a:gd name="T5" fmla="*/ 948 h 2037"/>
                    <a:gd name="T6" fmla="*/ 1521 w 4263"/>
                    <a:gd name="T7" fmla="*/ 437 h 2037"/>
                    <a:gd name="T8" fmla="*/ 1927 w 4263"/>
                    <a:gd name="T9" fmla="*/ 98 h 2037"/>
                    <a:gd name="T10" fmla="*/ 2335 w 4263"/>
                    <a:gd name="T11" fmla="*/ 101 h 2037"/>
                    <a:gd name="T12" fmla="*/ 2953 w 4263"/>
                    <a:gd name="T13" fmla="*/ 618 h 2037"/>
                    <a:gd name="T14" fmla="*/ 2973 w 4263"/>
                    <a:gd name="T15" fmla="*/ 632 h 2037"/>
                    <a:gd name="T16" fmla="*/ 2976 w 4263"/>
                    <a:gd name="T17" fmla="*/ 592 h 2037"/>
                    <a:gd name="T18" fmla="*/ 2976 w 4263"/>
                    <a:gd name="T19" fmla="*/ 146 h 2037"/>
                    <a:gd name="T20" fmla="*/ 3086 w 4263"/>
                    <a:gd name="T21" fmla="*/ 36 h 2037"/>
                    <a:gd name="T22" fmla="*/ 3546 w 4263"/>
                    <a:gd name="T23" fmla="*/ 36 h 2037"/>
                    <a:gd name="T24" fmla="*/ 3653 w 4263"/>
                    <a:gd name="T25" fmla="*/ 144 h 2037"/>
                    <a:gd name="T26" fmla="*/ 3653 w 4263"/>
                    <a:gd name="T27" fmla="*/ 1159 h 2037"/>
                    <a:gd name="T28" fmla="*/ 3684 w 4263"/>
                    <a:gd name="T29" fmla="*/ 1221 h 2037"/>
                    <a:gd name="T30" fmla="*/ 4206 w 4263"/>
                    <a:gd name="T31" fmla="*/ 1656 h 2037"/>
                    <a:gd name="T32" fmla="*/ 4262 w 4263"/>
                    <a:gd name="T33" fmla="*/ 1720 h 2037"/>
                    <a:gd name="T34" fmla="*/ 4262 w 4263"/>
                    <a:gd name="T35" fmla="*/ 1768 h 2037"/>
                    <a:gd name="T36" fmla="*/ 4096 w 4263"/>
                    <a:gd name="T37" fmla="*/ 1971 h 2037"/>
                    <a:gd name="T38" fmla="*/ 3944 w 4263"/>
                    <a:gd name="T39" fmla="*/ 1985 h 2037"/>
                    <a:gd name="T40" fmla="*/ 3470 w 4263"/>
                    <a:gd name="T41" fmla="*/ 1591 h 2037"/>
                    <a:gd name="T42" fmla="*/ 3052 w 4263"/>
                    <a:gd name="T43" fmla="*/ 1244 h 2037"/>
                    <a:gd name="T44" fmla="*/ 2620 w 4263"/>
                    <a:gd name="T45" fmla="*/ 886 h 2037"/>
                    <a:gd name="T46" fmla="*/ 2158 w 4263"/>
                    <a:gd name="T47" fmla="*/ 499 h 2037"/>
                    <a:gd name="T48" fmla="*/ 2111 w 4263"/>
                    <a:gd name="T49" fmla="*/ 499 h 2037"/>
                    <a:gd name="T50" fmla="*/ 1687 w 4263"/>
                    <a:gd name="T51" fmla="*/ 855 h 2037"/>
                    <a:gd name="T52" fmla="*/ 1264 w 4263"/>
                    <a:gd name="T53" fmla="*/ 1207 h 2037"/>
                    <a:gd name="T54" fmla="*/ 838 w 4263"/>
                    <a:gd name="T55" fmla="*/ 1563 h 2037"/>
                    <a:gd name="T56" fmla="*/ 364 w 4263"/>
                    <a:gd name="T57" fmla="*/ 1957 h 2037"/>
                    <a:gd name="T58" fmla="*/ 308 w 4263"/>
                    <a:gd name="T59" fmla="*/ 2002 h 2037"/>
                    <a:gd name="T60" fmla="*/ 186 w 4263"/>
                    <a:gd name="T61" fmla="*/ 1991 h 2037"/>
                    <a:gd name="T62" fmla="*/ 6 w 4263"/>
                    <a:gd name="T63" fmla="*/ 1771 h 2037"/>
                    <a:gd name="T64" fmla="*/ 0 w 4263"/>
                    <a:gd name="T65" fmla="*/ 172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63" h="2037">
                      <a:moveTo>
                        <a:pt x="0" y="1720"/>
                      </a:moveTo>
                      <a:cubicBezTo>
                        <a:pt x="34" y="1687"/>
                        <a:pt x="65" y="1648"/>
                        <a:pt x="104" y="1616"/>
                      </a:cubicBezTo>
                      <a:cubicBezTo>
                        <a:pt x="370" y="1394"/>
                        <a:pt x="638" y="1171"/>
                        <a:pt x="906" y="948"/>
                      </a:cubicBezTo>
                      <a:cubicBezTo>
                        <a:pt x="1109" y="778"/>
                        <a:pt x="1315" y="609"/>
                        <a:pt x="1521" y="437"/>
                      </a:cubicBezTo>
                      <a:cubicBezTo>
                        <a:pt x="1656" y="324"/>
                        <a:pt x="1792" y="208"/>
                        <a:pt x="1927" y="98"/>
                      </a:cubicBezTo>
                      <a:cubicBezTo>
                        <a:pt x="2048" y="0"/>
                        <a:pt x="2217" y="0"/>
                        <a:pt x="2335" y="101"/>
                      </a:cubicBezTo>
                      <a:cubicBezTo>
                        <a:pt x="2541" y="273"/>
                        <a:pt x="2747" y="446"/>
                        <a:pt x="2953" y="618"/>
                      </a:cubicBezTo>
                      <a:cubicBezTo>
                        <a:pt x="2956" y="620"/>
                        <a:pt x="2962" y="623"/>
                        <a:pt x="2973" y="632"/>
                      </a:cubicBezTo>
                      <a:cubicBezTo>
                        <a:pt x="2973" y="615"/>
                        <a:pt x="2976" y="604"/>
                        <a:pt x="2976" y="592"/>
                      </a:cubicBezTo>
                      <a:cubicBezTo>
                        <a:pt x="2976" y="443"/>
                        <a:pt x="2976" y="296"/>
                        <a:pt x="2976" y="146"/>
                      </a:cubicBezTo>
                      <a:cubicBezTo>
                        <a:pt x="2976" y="62"/>
                        <a:pt x="3001" y="36"/>
                        <a:pt x="3086" y="36"/>
                      </a:cubicBezTo>
                      <a:cubicBezTo>
                        <a:pt x="3238" y="36"/>
                        <a:pt x="3391" y="36"/>
                        <a:pt x="3546" y="36"/>
                      </a:cubicBezTo>
                      <a:cubicBezTo>
                        <a:pt x="3625" y="36"/>
                        <a:pt x="3653" y="65"/>
                        <a:pt x="3653" y="144"/>
                      </a:cubicBezTo>
                      <a:cubicBezTo>
                        <a:pt x="3653" y="482"/>
                        <a:pt x="3653" y="821"/>
                        <a:pt x="3653" y="1159"/>
                      </a:cubicBezTo>
                      <a:cubicBezTo>
                        <a:pt x="3653" y="1188"/>
                        <a:pt x="3661" y="1205"/>
                        <a:pt x="3684" y="1221"/>
                      </a:cubicBezTo>
                      <a:cubicBezTo>
                        <a:pt x="3859" y="1365"/>
                        <a:pt x="4034" y="1509"/>
                        <a:pt x="4206" y="1656"/>
                      </a:cubicBezTo>
                      <a:cubicBezTo>
                        <a:pt x="4229" y="1676"/>
                        <a:pt x="4243" y="1700"/>
                        <a:pt x="4262" y="1720"/>
                      </a:cubicBezTo>
                      <a:cubicBezTo>
                        <a:pt x="4262" y="1737"/>
                        <a:pt x="4262" y="1751"/>
                        <a:pt x="4262" y="1768"/>
                      </a:cubicBezTo>
                      <a:cubicBezTo>
                        <a:pt x="4206" y="1836"/>
                        <a:pt x="4152" y="1903"/>
                        <a:pt x="4096" y="1971"/>
                      </a:cubicBezTo>
                      <a:cubicBezTo>
                        <a:pt x="4048" y="2030"/>
                        <a:pt x="4006" y="2036"/>
                        <a:pt x="3944" y="1985"/>
                      </a:cubicBezTo>
                      <a:cubicBezTo>
                        <a:pt x="3786" y="1853"/>
                        <a:pt x="3628" y="1720"/>
                        <a:pt x="3470" y="1591"/>
                      </a:cubicBezTo>
                      <a:cubicBezTo>
                        <a:pt x="3331" y="1475"/>
                        <a:pt x="3190" y="1360"/>
                        <a:pt x="3052" y="1244"/>
                      </a:cubicBezTo>
                      <a:cubicBezTo>
                        <a:pt x="2908" y="1126"/>
                        <a:pt x="2764" y="1004"/>
                        <a:pt x="2620" y="886"/>
                      </a:cubicBezTo>
                      <a:cubicBezTo>
                        <a:pt x="2465" y="756"/>
                        <a:pt x="2310" y="629"/>
                        <a:pt x="2158" y="499"/>
                      </a:cubicBezTo>
                      <a:cubicBezTo>
                        <a:pt x="2141" y="485"/>
                        <a:pt x="2128" y="482"/>
                        <a:pt x="2111" y="499"/>
                      </a:cubicBezTo>
                      <a:cubicBezTo>
                        <a:pt x="1969" y="618"/>
                        <a:pt x="1828" y="736"/>
                        <a:pt x="1687" y="855"/>
                      </a:cubicBezTo>
                      <a:cubicBezTo>
                        <a:pt x="1546" y="973"/>
                        <a:pt x="1405" y="1088"/>
                        <a:pt x="1264" y="1207"/>
                      </a:cubicBezTo>
                      <a:cubicBezTo>
                        <a:pt x="1123" y="1325"/>
                        <a:pt x="982" y="1444"/>
                        <a:pt x="838" y="1563"/>
                      </a:cubicBezTo>
                      <a:cubicBezTo>
                        <a:pt x="680" y="1696"/>
                        <a:pt x="522" y="1824"/>
                        <a:pt x="364" y="1957"/>
                      </a:cubicBezTo>
                      <a:cubicBezTo>
                        <a:pt x="347" y="1971"/>
                        <a:pt x="327" y="1988"/>
                        <a:pt x="308" y="2002"/>
                      </a:cubicBezTo>
                      <a:cubicBezTo>
                        <a:pt x="262" y="2033"/>
                        <a:pt x="223" y="2030"/>
                        <a:pt x="186" y="1991"/>
                      </a:cubicBezTo>
                      <a:cubicBezTo>
                        <a:pt x="124" y="1920"/>
                        <a:pt x="65" y="1844"/>
                        <a:pt x="6" y="1771"/>
                      </a:cubicBezTo>
                      <a:cubicBezTo>
                        <a:pt x="0" y="1754"/>
                        <a:pt x="0" y="1737"/>
                        <a:pt x="0" y="172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36">
                    <a:defRPr/>
                  </a:pPr>
                  <a:endParaRPr lang="en-US" kern="0" dirty="0">
                    <a:solidFill>
                      <a:srgbClr val="505050"/>
                    </a:solidFill>
                    <a:latin typeface="Segoe UI"/>
                  </a:endParaRPr>
                </a:p>
              </p:txBody>
            </p:sp>
            <p:sp>
              <p:nvSpPr>
                <p:cNvPr id="156" name="Freeform 2"/>
                <p:cNvSpPr>
                  <a:spLocks noChangeArrowheads="1"/>
                </p:cNvSpPr>
                <p:nvPr/>
              </p:nvSpPr>
              <p:spPr bwMode="auto">
                <a:xfrm>
                  <a:off x="4511675" y="3308350"/>
                  <a:ext cx="1093788" cy="974725"/>
                </a:xfrm>
                <a:custGeom>
                  <a:avLst/>
                  <a:gdLst>
                    <a:gd name="T0" fmla="*/ 1856 w 3037"/>
                    <a:gd name="T1" fmla="*/ 2702 h 2706"/>
                    <a:gd name="T2" fmla="*/ 1856 w 3037"/>
                    <a:gd name="T3" fmla="*/ 1692 h 2706"/>
                    <a:gd name="T4" fmla="*/ 1822 w 3037"/>
                    <a:gd name="T5" fmla="*/ 1689 h 2706"/>
                    <a:gd name="T6" fmla="*/ 1217 w 3037"/>
                    <a:gd name="T7" fmla="*/ 1689 h 2706"/>
                    <a:gd name="T8" fmla="*/ 1180 w 3037"/>
                    <a:gd name="T9" fmla="*/ 1728 h 2706"/>
                    <a:gd name="T10" fmla="*/ 1180 w 3037"/>
                    <a:gd name="T11" fmla="*/ 2657 h 2706"/>
                    <a:gd name="T12" fmla="*/ 1180 w 3037"/>
                    <a:gd name="T13" fmla="*/ 2705 h 2706"/>
                    <a:gd name="T14" fmla="*/ 1140 w 3037"/>
                    <a:gd name="T15" fmla="*/ 2705 h 2706"/>
                    <a:gd name="T16" fmla="*/ 189 w 3037"/>
                    <a:gd name="T17" fmla="*/ 2705 h 2706"/>
                    <a:gd name="T18" fmla="*/ 0 w 3037"/>
                    <a:gd name="T19" fmla="*/ 2515 h 2706"/>
                    <a:gd name="T20" fmla="*/ 0 w 3037"/>
                    <a:gd name="T21" fmla="*/ 1297 h 2706"/>
                    <a:gd name="T22" fmla="*/ 34 w 3037"/>
                    <a:gd name="T23" fmla="*/ 1226 h 2706"/>
                    <a:gd name="T24" fmla="*/ 728 w 3037"/>
                    <a:gd name="T25" fmla="*/ 654 h 2706"/>
                    <a:gd name="T26" fmla="*/ 1355 w 3037"/>
                    <a:gd name="T27" fmla="*/ 138 h 2706"/>
                    <a:gd name="T28" fmla="*/ 1519 w 3037"/>
                    <a:gd name="T29" fmla="*/ 0 h 2706"/>
                    <a:gd name="T30" fmla="*/ 1664 w 3037"/>
                    <a:gd name="T31" fmla="*/ 118 h 2706"/>
                    <a:gd name="T32" fmla="*/ 2025 w 3037"/>
                    <a:gd name="T33" fmla="*/ 417 h 2706"/>
                    <a:gd name="T34" fmla="*/ 2488 w 3037"/>
                    <a:gd name="T35" fmla="*/ 801 h 2706"/>
                    <a:gd name="T36" fmla="*/ 2880 w 3037"/>
                    <a:gd name="T37" fmla="*/ 1124 h 2706"/>
                    <a:gd name="T38" fmla="*/ 3019 w 3037"/>
                    <a:gd name="T39" fmla="*/ 1240 h 2706"/>
                    <a:gd name="T40" fmla="*/ 3036 w 3037"/>
                    <a:gd name="T41" fmla="*/ 1291 h 2706"/>
                    <a:gd name="T42" fmla="*/ 3036 w 3037"/>
                    <a:gd name="T43" fmla="*/ 1954 h 2706"/>
                    <a:gd name="T44" fmla="*/ 3036 w 3037"/>
                    <a:gd name="T45" fmla="*/ 2513 h 2706"/>
                    <a:gd name="T46" fmla="*/ 2844 w 3037"/>
                    <a:gd name="T47" fmla="*/ 2705 h 2706"/>
                    <a:gd name="T48" fmla="*/ 1893 w 3037"/>
                    <a:gd name="T49" fmla="*/ 2705 h 2706"/>
                    <a:gd name="T50" fmla="*/ 1856 w 3037"/>
                    <a:gd name="T51" fmla="*/ 270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37" h="2706">
                      <a:moveTo>
                        <a:pt x="1856" y="2702"/>
                      </a:moveTo>
                      <a:cubicBezTo>
                        <a:pt x="1856" y="2363"/>
                        <a:pt x="1856" y="2027"/>
                        <a:pt x="1856" y="1692"/>
                      </a:cubicBezTo>
                      <a:cubicBezTo>
                        <a:pt x="1842" y="1692"/>
                        <a:pt x="1831" y="1689"/>
                        <a:pt x="1822" y="1689"/>
                      </a:cubicBezTo>
                      <a:cubicBezTo>
                        <a:pt x="1619" y="1689"/>
                        <a:pt x="1420" y="1689"/>
                        <a:pt x="1217" y="1689"/>
                      </a:cubicBezTo>
                      <a:cubicBezTo>
                        <a:pt x="1186" y="1689"/>
                        <a:pt x="1180" y="1697"/>
                        <a:pt x="1180" y="1728"/>
                      </a:cubicBezTo>
                      <a:cubicBezTo>
                        <a:pt x="1180" y="2039"/>
                        <a:pt x="1180" y="2346"/>
                        <a:pt x="1180" y="2657"/>
                      </a:cubicBezTo>
                      <a:cubicBezTo>
                        <a:pt x="1180" y="2671"/>
                        <a:pt x="1180" y="2685"/>
                        <a:pt x="1180" y="2705"/>
                      </a:cubicBezTo>
                      <a:cubicBezTo>
                        <a:pt x="1163" y="2705"/>
                        <a:pt x="1152" y="2705"/>
                        <a:pt x="1140" y="2705"/>
                      </a:cubicBezTo>
                      <a:cubicBezTo>
                        <a:pt x="824" y="2705"/>
                        <a:pt x="506" y="2705"/>
                        <a:pt x="189" y="2705"/>
                      </a:cubicBezTo>
                      <a:cubicBezTo>
                        <a:pt x="68" y="2705"/>
                        <a:pt x="0" y="2637"/>
                        <a:pt x="0" y="2515"/>
                      </a:cubicBezTo>
                      <a:cubicBezTo>
                        <a:pt x="0" y="2109"/>
                        <a:pt x="0" y="1703"/>
                        <a:pt x="0" y="1297"/>
                      </a:cubicBezTo>
                      <a:cubicBezTo>
                        <a:pt x="0" y="1265"/>
                        <a:pt x="12" y="1246"/>
                        <a:pt x="34" y="1226"/>
                      </a:cubicBezTo>
                      <a:cubicBezTo>
                        <a:pt x="266" y="1037"/>
                        <a:pt x="497" y="846"/>
                        <a:pt x="728" y="654"/>
                      </a:cubicBezTo>
                      <a:cubicBezTo>
                        <a:pt x="937" y="482"/>
                        <a:pt x="1146" y="310"/>
                        <a:pt x="1355" y="138"/>
                      </a:cubicBezTo>
                      <a:cubicBezTo>
                        <a:pt x="1408" y="93"/>
                        <a:pt x="1462" y="48"/>
                        <a:pt x="1519" y="0"/>
                      </a:cubicBezTo>
                      <a:cubicBezTo>
                        <a:pt x="1568" y="39"/>
                        <a:pt x="1616" y="79"/>
                        <a:pt x="1664" y="118"/>
                      </a:cubicBezTo>
                      <a:cubicBezTo>
                        <a:pt x="1786" y="217"/>
                        <a:pt x="1904" y="316"/>
                        <a:pt x="2025" y="417"/>
                      </a:cubicBezTo>
                      <a:cubicBezTo>
                        <a:pt x="2181" y="544"/>
                        <a:pt x="2333" y="674"/>
                        <a:pt x="2488" y="801"/>
                      </a:cubicBezTo>
                      <a:cubicBezTo>
                        <a:pt x="2618" y="908"/>
                        <a:pt x="2751" y="1014"/>
                        <a:pt x="2880" y="1124"/>
                      </a:cubicBezTo>
                      <a:cubicBezTo>
                        <a:pt x="2926" y="1161"/>
                        <a:pt x="2973" y="1201"/>
                        <a:pt x="3019" y="1240"/>
                      </a:cubicBezTo>
                      <a:cubicBezTo>
                        <a:pt x="3030" y="1251"/>
                        <a:pt x="3036" y="1274"/>
                        <a:pt x="3036" y="1291"/>
                      </a:cubicBezTo>
                      <a:cubicBezTo>
                        <a:pt x="3036" y="1511"/>
                        <a:pt x="3036" y="1734"/>
                        <a:pt x="3036" y="1954"/>
                      </a:cubicBezTo>
                      <a:cubicBezTo>
                        <a:pt x="3036" y="2140"/>
                        <a:pt x="3036" y="2326"/>
                        <a:pt x="3036" y="2513"/>
                      </a:cubicBezTo>
                      <a:cubicBezTo>
                        <a:pt x="3036" y="2637"/>
                        <a:pt x="2971" y="2705"/>
                        <a:pt x="2844" y="2705"/>
                      </a:cubicBezTo>
                      <a:cubicBezTo>
                        <a:pt x="2528" y="2705"/>
                        <a:pt x="2209" y="2705"/>
                        <a:pt x="1893" y="2705"/>
                      </a:cubicBezTo>
                      <a:cubicBezTo>
                        <a:pt x="1884" y="2702"/>
                        <a:pt x="1873" y="2702"/>
                        <a:pt x="1856" y="270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36">
                    <a:defRPr/>
                  </a:pPr>
                  <a:endParaRPr lang="en-US" kern="0" dirty="0">
                    <a:solidFill>
                      <a:srgbClr val="505050"/>
                    </a:solidFill>
                    <a:latin typeface="Segoe UI"/>
                  </a:endParaRPr>
                </a:p>
              </p:txBody>
            </p:sp>
          </p:grpSp>
        </p:grpSp>
      </p:grpSp>
      <p:pic>
        <p:nvPicPr>
          <p:cNvPr id="50" name="Picture 49"/>
          <p:cNvPicPr>
            <a:picLocks noChangeAspect="1"/>
          </p:cNvPicPr>
          <p:nvPr/>
        </p:nvPicPr>
        <p:blipFill>
          <a:blip r:embed="rId11"/>
          <a:stretch>
            <a:fillRect/>
          </a:stretch>
        </p:blipFill>
        <p:spPr>
          <a:xfrm>
            <a:off x="7324455" y="2441172"/>
            <a:ext cx="3055873" cy="1965000"/>
          </a:xfrm>
          <a:prstGeom prst="rect">
            <a:avLst/>
          </a:prstGeom>
        </p:spPr>
      </p:pic>
      <p:sp>
        <p:nvSpPr>
          <p:cNvPr id="204" name="Freeform 81"/>
          <p:cNvSpPr>
            <a:spLocks noChangeAspect="1" noEditPoints="1"/>
          </p:cNvSpPr>
          <p:nvPr/>
        </p:nvSpPr>
        <p:spPr bwMode="black">
          <a:xfrm>
            <a:off x="8528714" y="2755184"/>
            <a:ext cx="211273" cy="163567"/>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chemeClr val="bg1"/>
          </a:solidFill>
          <a:ln>
            <a:noFill/>
          </a:ln>
        </p:spPr>
        <p:txBody>
          <a:bodyPr vert="horz" wrap="square" lIns="91429" tIns="45714" rIns="91429" bIns="45714" numCol="1" anchor="t" anchorCtr="0" compatLnSpc="1">
            <a:prstTxWarp prst="textNoShape">
              <a:avLst/>
            </a:prstTxWarp>
          </a:bodyPr>
          <a:lstStyle/>
          <a:p>
            <a:pPr defTabSz="914202">
              <a:defRPr/>
            </a:pPr>
            <a:endParaRPr lang="en-US" sz="1765" kern="0" dirty="0">
              <a:solidFill>
                <a:srgbClr val="000000"/>
              </a:solidFill>
              <a:latin typeface="Segoe UI"/>
            </a:endParaRPr>
          </a:p>
        </p:txBody>
      </p:sp>
      <p:sp>
        <p:nvSpPr>
          <p:cNvPr id="205" name="Freeform 204"/>
          <p:cNvSpPr>
            <a:spLocks noChangeAspect="1" noEditPoints="1"/>
          </p:cNvSpPr>
          <p:nvPr/>
        </p:nvSpPr>
        <p:spPr bwMode="black">
          <a:xfrm>
            <a:off x="8936370" y="3091889"/>
            <a:ext cx="201059" cy="200243"/>
          </a:xfrm>
          <a:custGeom>
            <a:avLst/>
            <a:gdLst>
              <a:gd name="T0" fmla="*/ 112 w 246"/>
              <a:gd name="T1" fmla="*/ 19 h 245"/>
              <a:gd name="T2" fmla="*/ 246 w 246"/>
              <a:gd name="T3" fmla="*/ 0 h 245"/>
              <a:gd name="T4" fmla="*/ 246 w 246"/>
              <a:gd name="T5" fmla="*/ 116 h 245"/>
              <a:gd name="T6" fmla="*/ 112 w 246"/>
              <a:gd name="T7" fmla="*/ 116 h 245"/>
              <a:gd name="T8" fmla="*/ 112 w 246"/>
              <a:gd name="T9" fmla="*/ 19 h 245"/>
              <a:gd name="T10" fmla="*/ 102 w 246"/>
              <a:gd name="T11" fmla="*/ 116 h 245"/>
              <a:gd name="T12" fmla="*/ 102 w 246"/>
              <a:gd name="T13" fmla="*/ 19 h 245"/>
              <a:gd name="T14" fmla="*/ 0 w 246"/>
              <a:gd name="T15" fmla="*/ 34 h 245"/>
              <a:gd name="T16" fmla="*/ 0 w 246"/>
              <a:gd name="T17" fmla="*/ 116 h 245"/>
              <a:gd name="T18" fmla="*/ 102 w 246"/>
              <a:gd name="T19" fmla="*/ 116 h 245"/>
              <a:gd name="T20" fmla="*/ 102 w 246"/>
              <a:gd name="T21" fmla="*/ 126 h 245"/>
              <a:gd name="T22" fmla="*/ 0 w 246"/>
              <a:gd name="T23" fmla="*/ 126 h 245"/>
              <a:gd name="T24" fmla="*/ 0 w 246"/>
              <a:gd name="T25" fmla="*/ 211 h 245"/>
              <a:gd name="T26" fmla="*/ 102 w 246"/>
              <a:gd name="T27" fmla="*/ 226 h 245"/>
              <a:gd name="T28" fmla="*/ 102 w 246"/>
              <a:gd name="T29" fmla="*/ 126 h 245"/>
              <a:gd name="T30" fmla="*/ 112 w 246"/>
              <a:gd name="T31" fmla="*/ 126 h 245"/>
              <a:gd name="T32" fmla="*/ 112 w 246"/>
              <a:gd name="T33" fmla="*/ 226 h 245"/>
              <a:gd name="T34" fmla="*/ 246 w 246"/>
              <a:gd name="T35" fmla="*/ 245 h 245"/>
              <a:gd name="T36" fmla="*/ 246 w 246"/>
              <a:gd name="T37" fmla="*/ 126 h 245"/>
              <a:gd name="T38" fmla="*/ 112 w 246"/>
              <a:gd name="T39"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245">
                <a:moveTo>
                  <a:pt x="112" y="19"/>
                </a:moveTo>
                <a:lnTo>
                  <a:pt x="246" y="0"/>
                </a:lnTo>
                <a:lnTo>
                  <a:pt x="246" y="116"/>
                </a:lnTo>
                <a:lnTo>
                  <a:pt x="112" y="116"/>
                </a:lnTo>
                <a:lnTo>
                  <a:pt x="112" y="19"/>
                </a:lnTo>
                <a:close/>
                <a:moveTo>
                  <a:pt x="102" y="116"/>
                </a:moveTo>
                <a:lnTo>
                  <a:pt x="102" y="19"/>
                </a:lnTo>
                <a:lnTo>
                  <a:pt x="0" y="34"/>
                </a:lnTo>
                <a:lnTo>
                  <a:pt x="0" y="116"/>
                </a:lnTo>
                <a:lnTo>
                  <a:pt x="102" y="116"/>
                </a:lnTo>
                <a:close/>
                <a:moveTo>
                  <a:pt x="102" y="126"/>
                </a:moveTo>
                <a:lnTo>
                  <a:pt x="0" y="126"/>
                </a:lnTo>
                <a:lnTo>
                  <a:pt x="0" y="211"/>
                </a:lnTo>
                <a:lnTo>
                  <a:pt x="102" y="226"/>
                </a:lnTo>
                <a:lnTo>
                  <a:pt x="102" y="126"/>
                </a:lnTo>
                <a:close/>
                <a:moveTo>
                  <a:pt x="112" y="126"/>
                </a:moveTo>
                <a:lnTo>
                  <a:pt x="112" y="226"/>
                </a:lnTo>
                <a:lnTo>
                  <a:pt x="246" y="245"/>
                </a:lnTo>
                <a:lnTo>
                  <a:pt x="246" y="126"/>
                </a:lnTo>
                <a:lnTo>
                  <a:pt x="112" y="126"/>
                </a:lnTo>
                <a:close/>
              </a:path>
            </a:pathLst>
          </a:custGeom>
          <a:solidFill>
            <a:schemeClr val="bg1"/>
          </a:solidFill>
          <a:ln>
            <a:noFill/>
          </a:ln>
        </p:spPr>
        <p:txBody>
          <a:bodyPr vert="horz" wrap="square" lIns="89629" tIns="44813" rIns="89629" bIns="44813" numCol="1" anchor="t" anchorCtr="0" compatLnSpc="1">
            <a:prstTxWarp prst="textNoShape">
              <a:avLst/>
            </a:prstTxWarp>
          </a:bodyPr>
          <a:lstStyle/>
          <a:p>
            <a:pPr defTabSz="914202">
              <a:defRPr/>
            </a:pPr>
            <a:endParaRPr lang="en-US" sz="1765" kern="0" dirty="0">
              <a:solidFill>
                <a:srgbClr val="505050"/>
              </a:solidFill>
              <a:latin typeface="Segoe UI"/>
            </a:endParaRPr>
          </a:p>
        </p:txBody>
      </p:sp>
      <p:sp>
        <p:nvSpPr>
          <p:cNvPr id="207" name="Freeform 104"/>
          <p:cNvSpPr>
            <a:spLocks noChangeAspect="1" noEditPoints="1"/>
          </p:cNvSpPr>
          <p:nvPr/>
        </p:nvSpPr>
        <p:spPr bwMode="black">
          <a:xfrm>
            <a:off x="8496379" y="3472845"/>
            <a:ext cx="234819" cy="234819"/>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chemeClr val="bg1"/>
          </a:solidFill>
          <a:ln>
            <a:noFill/>
          </a:ln>
        </p:spPr>
        <p:txBody>
          <a:bodyPr vert="horz" wrap="square" lIns="91429" tIns="45714" rIns="91429" bIns="45714" numCol="1" anchor="t" anchorCtr="0" compatLnSpc="1">
            <a:prstTxWarp prst="textNoShape">
              <a:avLst/>
            </a:prstTxWarp>
          </a:bodyPr>
          <a:lstStyle/>
          <a:p>
            <a:pPr defTabSz="914202">
              <a:defRPr/>
            </a:pPr>
            <a:endParaRPr lang="en-US" sz="1765" kern="0" dirty="0">
              <a:solidFill>
                <a:srgbClr val="000000"/>
              </a:solidFill>
              <a:latin typeface="Segoe UI"/>
            </a:endParaRPr>
          </a:p>
        </p:txBody>
      </p:sp>
      <p:sp>
        <p:nvSpPr>
          <p:cNvPr id="208" name="Freeform 109"/>
          <p:cNvSpPr>
            <a:spLocks noChangeAspect="1" noEditPoints="1"/>
          </p:cNvSpPr>
          <p:nvPr/>
        </p:nvSpPr>
        <p:spPr bwMode="black">
          <a:xfrm>
            <a:off x="8100466" y="3091527"/>
            <a:ext cx="226609" cy="184011"/>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chemeClr val="bg1"/>
          </a:solidFill>
          <a:ln>
            <a:noFill/>
          </a:ln>
        </p:spPr>
        <p:txBody>
          <a:bodyPr vert="horz" wrap="square" lIns="91429" tIns="45714" rIns="91429" bIns="45714" numCol="1" anchor="t" anchorCtr="0" compatLnSpc="1">
            <a:prstTxWarp prst="textNoShape">
              <a:avLst/>
            </a:prstTxWarp>
          </a:bodyPr>
          <a:lstStyle/>
          <a:p>
            <a:pPr defTabSz="914202">
              <a:defRPr/>
            </a:pPr>
            <a:endParaRPr lang="en-US" sz="1765" kern="0" dirty="0">
              <a:solidFill>
                <a:srgbClr val="000000"/>
              </a:solidFill>
              <a:latin typeface="Segoe UI"/>
            </a:endParaRPr>
          </a:p>
        </p:txBody>
      </p:sp>
      <p:sp>
        <p:nvSpPr>
          <p:cNvPr id="209" name="Freeform 208"/>
          <p:cNvSpPr>
            <a:spLocks noChangeAspect="1"/>
          </p:cNvSpPr>
          <p:nvPr/>
        </p:nvSpPr>
        <p:spPr bwMode="black">
          <a:xfrm>
            <a:off x="9527557" y="3482325"/>
            <a:ext cx="211672" cy="210181"/>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7" tIns="143405" rIns="179257" bIns="143405" numCol="1" spcCol="0" rtlCol="0" fromWordArt="0" anchor="t" anchorCtr="0" forceAA="0" compatLnSpc="1">
            <a:prstTxWarp prst="textNoShape">
              <a:avLst/>
            </a:prstTxWarp>
            <a:noAutofit/>
          </a:bodyPr>
          <a:lstStyle/>
          <a:p>
            <a:pPr algn="ctr" defTabSz="913938"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10" name="Freeform 48"/>
          <p:cNvSpPr>
            <a:spLocks noChangeAspect="1"/>
          </p:cNvSpPr>
          <p:nvPr/>
        </p:nvSpPr>
        <p:spPr bwMode="black">
          <a:xfrm>
            <a:off x="7964689" y="3461269"/>
            <a:ext cx="287107" cy="251915"/>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7" tIns="143405" rIns="179257" bIns="143405" numCol="1" spcCol="0" rtlCol="0" fromWordArt="0" anchor="t" anchorCtr="0" forceAA="0" compatLnSpc="1">
            <a:prstTxWarp prst="textNoShape">
              <a:avLst/>
            </a:prstTxWarp>
            <a:noAutofit/>
          </a:bodyPr>
          <a:lstStyle/>
          <a:p>
            <a:pPr algn="ctr" defTabSz="913938"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31" name="Group 4"/>
          <p:cNvGrpSpPr>
            <a:grpSpLocks noChangeAspect="1"/>
          </p:cNvGrpSpPr>
          <p:nvPr/>
        </p:nvGrpSpPr>
        <p:grpSpPr bwMode="auto">
          <a:xfrm>
            <a:off x="8274263" y="3860055"/>
            <a:ext cx="401970" cy="213304"/>
            <a:chOff x="-5" y="-15"/>
            <a:chExt cx="5482" cy="2909"/>
          </a:xfrm>
          <a:solidFill>
            <a:schemeClr val="bg1"/>
          </a:solidFill>
        </p:grpSpPr>
        <p:sp>
          <p:nvSpPr>
            <p:cNvPr id="225" name="Freeform 5"/>
            <p:cNvSpPr>
              <a:spLocks noEditPoints="1"/>
            </p:cNvSpPr>
            <p:nvPr/>
          </p:nvSpPr>
          <p:spPr bwMode="auto">
            <a:xfrm>
              <a:off x="-5" y="-15"/>
              <a:ext cx="1874" cy="2909"/>
            </a:xfrm>
            <a:custGeom>
              <a:avLst/>
              <a:gdLst>
                <a:gd name="T0" fmla="*/ 6 w 702"/>
                <a:gd name="T1" fmla="*/ 70 h 1088"/>
                <a:gd name="T2" fmla="*/ 15 w 702"/>
                <a:gd name="T3" fmla="*/ 53 h 1088"/>
                <a:gd name="T4" fmla="*/ 106 w 702"/>
                <a:gd name="T5" fmla="*/ 6 h 1088"/>
                <a:gd name="T6" fmla="*/ 175 w 702"/>
                <a:gd name="T7" fmla="*/ 75 h 1088"/>
                <a:gd name="T8" fmla="*/ 177 w 702"/>
                <a:gd name="T9" fmla="*/ 105 h 1088"/>
                <a:gd name="T10" fmla="*/ 177 w 702"/>
                <a:gd name="T11" fmla="*/ 411 h 1088"/>
                <a:gd name="T12" fmla="*/ 177 w 702"/>
                <a:gd name="T13" fmla="*/ 432 h 1088"/>
                <a:gd name="T14" fmla="*/ 260 w 702"/>
                <a:gd name="T15" fmla="*/ 401 h 1088"/>
                <a:gd name="T16" fmla="*/ 687 w 702"/>
                <a:gd name="T17" fmla="*/ 697 h 1088"/>
                <a:gd name="T18" fmla="*/ 411 w 702"/>
                <a:gd name="T19" fmla="*/ 1065 h 1088"/>
                <a:gd name="T20" fmla="*/ 79 w 702"/>
                <a:gd name="T21" fmla="*/ 939 h 1088"/>
                <a:gd name="T22" fmla="*/ 11 w 702"/>
                <a:gd name="T23" fmla="*/ 792 h 1088"/>
                <a:gd name="T24" fmla="*/ 6 w 702"/>
                <a:gd name="T25" fmla="*/ 652 h 1088"/>
                <a:gd name="T26" fmla="*/ 6 w 702"/>
                <a:gd name="T27" fmla="*/ 511 h 1088"/>
                <a:gd name="T28" fmla="*/ 6 w 702"/>
                <a:gd name="T29" fmla="*/ 226 h 1088"/>
                <a:gd name="T30" fmla="*/ 6 w 702"/>
                <a:gd name="T31" fmla="*/ 147 h 1088"/>
                <a:gd name="T32" fmla="*/ 6 w 702"/>
                <a:gd name="T33" fmla="*/ 108 h 1088"/>
                <a:gd name="T34" fmla="*/ 6 w 702"/>
                <a:gd name="T35" fmla="*/ 70 h 1088"/>
                <a:gd name="T36" fmla="*/ 177 w 702"/>
                <a:gd name="T37" fmla="*/ 729 h 1088"/>
                <a:gd name="T38" fmla="*/ 346 w 702"/>
                <a:gd name="T39" fmla="*/ 901 h 1088"/>
                <a:gd name="T40" fmla="*/ 518 w 702"/>
                <a:gd name="T41" fmla="*/ 732 h 1088"/>
                <a:gd name="T42" fmla="*/ 348 w 702"/>
                <a:gd name="T43" fmla="*/ 559 h 1088"/>
                <a:gd name="T44" fmla="*/ 177 w 702"/>
                <a:gd name="T45" fmla="*/ 729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2" h="1088">
                  <a:moveTo>
                    <a:pt x="6" y="70"/>
                  </a:moveTo>
                  <a:cubicBezTo>
                    <a:pt x="9" y="64"/>
                    <a:pt x="12" y="58"/>
                    <a:pt x="15" y="53"/>
                  </a:cubicBezTo>
                  <a:cubicBezTo>
                    <a:pt x="31" y="19"/>
                    <a:pt x="67" y="0"/>
                    <a:pt x="106" y="6"/>
                  </a:cubicBezTo>
                  <a:cubicBezTo>
                    <a:pt x="140" y="11"/>
                    <a:pt x="169" y="39"/>
                    <a:pt x="175" y="75"/>
                  </a:cubicBezTo>
                  <a:cubicBezTo>
                    <a:pt x="176" y="85"/>
                    <a:pt x="177" y="95"/>
                    <a:pt x="177" y="105"/>
                  </a:cubicBezTo>
                  <a:cubicBezTo>
                    <a:pt x="177" y="207"/>
                    <a:pt x="177" y="309"/>
                    <a:pt x="177" y="411"/>
                  </a:cubicBezTo>
                  <a:cubicBezTo>
                    <a:pt x="177" y="418"/>
                    <a:pt x="177" y="425"/>
                    <a:pt x="177" y="432"/>
                  </a:cubicBezTo>
                  <a:cubicBezTo>
                    <a:pt x="206" y="421"/>
                    <a:pt x="232" y="409"/>
                    <a:pt x="260" y="401"/>
                  </a:cubicBezTo>
                  <a:cubicBezTo>
                    <a:pt x="460" y="344"/>
                    <a:pt x="669" y="489"/>
                    <a:pt x="687" y="697"/>
                  </a:cubicBezTo>
                  <a:cubicBezTo>
                    <a:pt x="702" y="875"/>
                    <a:pt x="583" y="1033"/>
                    <a:pt x="411" y="1065"/>
                  </a:cubicBezTo>
                  <a:cubicBezTo>
                    <a:pt x="290" y="1088"/>
                    <a:pt x="151" y="1041"/>
                    <a:pt x="79" y="939"/>
                  </a:cubicBezTo>
                  <a:cubicBezTo>
                    <a:pt x="48" y="895"/>
                    <a:pt x="25" y="843"/>
                    <a:pt x="11" y="792"/>
                  </a:cubicBezTo>
                  <a:cubicBezTo>
                    <a:pt x="0" y="746"/>
                    <a:pt x="6" y="698"/>
                    <a:pt x="6" y="652"/>
                  </a:cubicBezTo>
                  <a:cubicBezTo>
                    <a:pt x="6" y="605"/>
                    <a:pt x="6" y="558"/>
                    <a:pt x="6" y="511"/>
                  </a:cubicBezTo>
                  <a:cubicBezTo>
                    <a:pt x="6" y="416"/>
                    <a:pt x="6" y="321"/>
                    <a:pt x="6" y="226"/>
                  </a:cubicBezTo>
                  <a:cubicBezTo>
                    <a:pt x="6" y="200"/>
                    <a:pt x="6" y="173"/>
                    <a:pt x="6" y="147"/>
                  </a:cubicBezTo>
                  <a:cubicBezTo>
                    <a:pt x="6" y="134"/>
                    <a:pt x="6" y="121"/>
                    <a:pt x="6" y="108"/>
                  </a:cubicBezTo>
                  <a:cubicBezTo>
                    <a:pt x="6" y="99"/>
                    <a:pt x="2" y="78"/>
                    <a:pt x="6" y="70"/>
                  </a:cubicBezTo>
                  <a:close/>
                  <a:moveTo>
                    <a:pt x="177" y="729"/>
                  </a:moveTo>
                  <a:cubicBezTo>
                    <a:pt x="177" y="823"/>
                    <a:pt x="252" y="899"/>
                    <a:pt x="346" y="901"/>
                  </a:cubicBezTo>
                  <a:cubicBezTo>
                    <a:pt x="439" y="902"/>
                    <a:pt x="517" y="825"/>
                    <a:pt x="518" y="732"/>
                  </a:cubicBezTo>
                  <a:cubicBezTo>
                    <a:pt x="519" y="637"/>
                    <a:pt x="442" y="559"/>
                    <a:pt x="348" y="559"/>
                  </a:cubicBezTo>
                  <a:cubicBezTo>
                    <a:pt x="254" y="559"/>
                    <a:pt x="177" y="635"/>
                    <a:pt x="177" y="7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226" name="Freeform 6"/>
            <p:cNvSpPr>
              <a:spLocks/>
            </p:cNvSpPr>
            <p:nvPr/>
          </p:nvSpPr>
          <p:spPr bwMode="auto">
            <a:xfrm>
              <a:off x="3620" y="990"/>
              <a:ext cx="1857" cy="1875"/>
            </a:xfrm>
            <a:custGeom>
              <a:avLst/>
              <a:gdLst>
                <a:gd name="T0" fmla="*/ 696 w 696"/>
                <a:gd name="T1" fmla="*/ 626 h 701"/>
                <a:gd name="T2" fmla="*/ 609 w 696"/>
                <a:gd name="T3" fmla="*/ 695 h 701"/>
                <a:gd name="T4" fmla="*/ 547 w 696"/>
                <a:gd name="T5" fmla="*/ 667 h 701"/>
                <a:gd name="T6" fmla="*/ 354 w 696"/>
                <a:gd name="T7" fmla="*/ 473 h 701"/>
                <a:gd name="T8" fmla="*/ 337 w 696"/>
                <a:gd name="T9" fmla="*/ 488 h 701"/>
                <a:gd name="T10" fmla="*/ 156 w 696"/>
                <a:gd name="T11" fmla="*/ 669 h 701"/>
                <a:gd name="T12" fmla="*/ 66 w 696"/>
                <a:gd name="T13" fmla="*/ 690 h 701"/>
                <a:gd name="T14" fmla="*/ 10 w 696"/>
                <a:gd name="T15" fmla="*/ 618 h 701"/>
                <a:gd name="T16" fmla="*/ 37 w 696"/>
                <a:gd name="T17" fmla="*/ 546 h 701"/>
                <a:gd name="T18" fmla="*/ 182 w 696"/>
                <a:gd name="T19" fmla="*/ 401 h 701"/>
                <a:gd name="T20" fmla="*/ 235 w 696"/>
                <a:gd name="T21" fmla="*/ 354 h 701"/>
                <a:gd name="T22" fmla="*/ 101 w 696"/>
                <a:gd name="T23" fmla="*/ 221 h 701"/>
                <a:gd name="T24" fmla="*/ 36 w 696"/>
                <a:gd name="T25" fmla="*/ 156 h 701"/>
                <a:gd name="T26" fmla="*/ 34 w 696"/>
                <a:gd name="T27" fmla="*/ 34 h 701"/>
                <a:gd name="T28" fmla="*/ 157 w 696"/>
                <a:gd name="T29" fmla="*/ 36 h 701"/>
                <a:gd name="T30" fmla="*/ 335 w 696"/>
                <a:gd name="T31" fmla="*/ 214 h 701"/>
                <a:gd name="T32" fmla="*/ 350 w 696"/>
                <a:gd name="T33" fmla="*/ 232 h 701"/>
                <a:gd name="T34" fmla="*/ 368 w 696"/>
                <a:gd name="T35" fmla="*/ 216 h 701"/>
                <a:gd name="T36" fmla="*/ 542 w 696"/>
                <a:gd name="T37" fmla="*/ 41 h 701"/>
                <a:gd name="T38" fmla="*/ 615 w 696"/>
                <a:gd name="T39" fmla="*/ 10 h 701"/>
                <a:gd name="T40" fmla="*/ 669 w 696"/>
                <a:gd name="T41" fmla="*/ 30 h 701"/>
                <a:gd name="T42" fmla="*/ 695 w 696"/>
                <a:gd name="T43" fmla="*/ 93 h 701"/>
                <a:gd name="T44" fmla="*/ 655 w 696"/>
                <a:gd name="T45" fmla="*/ 170 h 701"/>
                <a:gd name="T46" fmla="*/ 489 w 696"/>
                <a:gd name="T47" fmla="*/ 337 h 701"/>
                <a:gd name="T48" fmla="*/ 474 w 696"/>
                <a:gd name="T49" fmla="*/ 353 h 701"/>
                <a:gd name="T50" fmla="*/ 647 w 696"/>
                <a:gd name="T51" fmla="*/ 526 h 701"/>
                <a:gd name="T52" fmla="*/ 696 w 696"/>
                <a:gd name="T53" fmla="*/ 590 h 701"/>
                <a:gd name="T54" fmla="*/ 696 w 696"/>
                <a:gd name="T55" fmla="*/ 62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6" h="701">
                  <a:moveTo>
                    <a:pt x="696" y="626"/>
                  </a:moveTo>
                  <a:cubicBezTo>
                    <a:pt x="682" y="668"/>
                    <a:pt x="656" y="695"/>
                    <a:pt x="609" y="695"/>
                  </a:cubicBezTo>
                  <a:cubicBezTo>
                    <a:pt x="584" y="695"/>
                    <a:pt x="564" y="684"/>
                    <a:pt x="547" y="667"/>
                  </a:cubicBezTo>
                  <a:cubicBezTo>
                    <a:pt x="483" y="603"/>
                    <a:pt x="419" y="538"/>
                    <a:pt x="354" y="473"/>
                  </a:cubicBezTo>
                  <a:cubicBezTo>
                    <a:pt x="348" y="478"/>
                    <a:pt x="342" y="483"/>
                    <a:pt x="337" y="488"/>
                  </a:cubicBezTo>
                  <a:cubicBezTo>
                    <a:pt x="277" y="548"/>
                    <a:pt x="217" y="609"/>
                    <a:pt x="156" y="669"/>
                  </a:cubicBezTo>
                  <a:cubicBezTo>
                    <a:pt x="131" y="694"/>
                    <a:pt x="100" y="701"/>
                    <a:pt x="66" y="690"/>
                  </a:cubicBezTo>
                  <a:cubicBezTo>
                    <a:pt x="33" y="678"/>
                    <a:pt x="14" y="653"/>
                    <a:pt x="10" y="618"/>
                  </a:cubicBezTo>
                  <a:cubicBezTo>
                    <a:pt x="7" y="590"/>
                    <a:pt x="17" y="566"/>
                    <a:pt x="37" y="546"/>
                  </a:cubicBezTo>
                  <a:cubicBezTo>
                    <a:pt x="86" y="498"/>
                    <a:pt x="134" y="450"/>
                    <a:pt x="182" y="401"/>
                  </a:cubicBezTo>
                  <a:cubicBezTo>
                    <a:pt x="199" y="384"/>
                    <a:pt x="216" y="368"/>
                    <a:pt x="235" y="354"/>
                  </a:cubicBezTo>
                  <a:cubicBezTo>
                    <a:pt x="188" y="307"/>
                    <a:pt x="145" y="264"/>
                    <a:pt x="101" y="221"/>
                  </a:cubicBezTo>
                  <a:cubicBezTo>
                    <a:pt x="80" y="200"/>
                    <a:pt x="58" y="178"/>
                    <a:pt x="36" y="156"/>
                  </a:cubicBezTo>
                  <a:cubicBezTo>
                    <a:pt x="1" y="120"/>
                    <a:pt x="0" y="68"/>
                    <a:pt x="34" y="34"/>
                  </a:cubicBezTo>
                  <a:cubicBezTo>
                    <a:pt x="68" y="0"/>
                    <a:pt x="121" y="0"/>
                    <a:pt x="157" y="36"/>
                  </a:cubicBezTo>
                  <a:cubicBezTo>
                    <a:pt x="217" y="95"/>
                    <a:pt x="276" y="155"/>
                    <a:pt x="335" y="214"/>
                  </a:cubicBezTo>
                  <a:cubicBezTo>
                    <a:pt x="340" y="219"/>
                    <a:pt x="345" y="225"/>
                    <a:pt x="350" y="232"/>
                  </a:cubicBezTo>
                  <a:cubicBezTo>
                    <a:pt x="358" y="225"/>
                    <a:pt x="363" y="221"/>
                    <a:pt x="368" y="216"/>
                  </a:cubicBezTo>
                  <a:cubicBezTo>
                    <a:pt x="426" y="158"/>
                    <a:pt x="486" y="101"/>
                    <a:pt x="542" y="41"/>
                  </a:cubicBezTo>
                  <a:cubicBezTo>
                    <a:pt x="560" y="21"/>
                    <a:pt x="588" y="8"/>
                    <a:pt x="615" y="10"/>
                  </a:cubicBezTo>
                  <a:cubicBezTo>
                    <a:pt x="634" y="11"/>
                    <a:pt x="655" y="17"/>
                    <a:pt x="669" y="30"/>
                  </a:cubicBezTo>
                  <a:cubicBezTo>
                    <a:pt x="686" y="45"/>
                    <a:pt x="695" y="71"/>
                    <a:pt x="695" y="93"/>
                  </a:cubicBezTo>
                  <a:cubicBezTo>
                    <a:pt x="696" y="121"/>
                    <a:pt x="674" y="150"/>
                    <a:pt x="655" y="170"/>
                  </a:cubicBezTo>
                  <a:cubicBezTo>
                    <a:pt x="600" y="226"/>
                    <a:pt x="544" y="281"/>
                    <a:pt x="489" y="337"/>
                  </a:cubicBezTo>
                  <a:cubicBezTo>
                    <a:pt x="484" y="341"/>
                    <a:pt x="479" y="347"/>
                    <a:pt x="474" y="353"/>
                  </a:cubicBezTo>
                  <a:cubicBezTo>
                    <a:pt x="533" y="411"/>
                    <a:pt x="591" y="468"/>
                    <a:pt x="647" y="526"/>
                  </a:cubicBezTo>
                  <a:cubicBezTo>
                    <a:pt x="666" y="545"/>
                    <a:pt x="680" y="569"/>
                    <a:pt x="696" y="590"/>
                  </a:cubicBezTo>
                  <a:cubicBezTo>
                    <a:pt x="696" y="602"/>
                    <a:pt x="696" y="614"/>
                    <a:pt x="696" y="6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227" name="Freeform 7"/>
            <p:cNvSpPr>
              <a:spLocks noEditPoints="1"/>
            </p:cNvSpPr>
            <p:nvPr/>
          </p:nvSpPr>
          <p:spPr bwMode="auto">
            <a:xfrm>
              <a:off x="1943" y="1023"/>
              <a:ext cx="1829" cy="1829"/>
            </a:xfrm>
            <a:custGeom>
              <a:avLst/>
              <a:gdLst>
                <a:gd name="T0" fmla="*/ 343 w 685"/>
                <a:gd name="T1" fmla="*/ 1 h 684"/>
                <a:gd name="T2" fmla="*/ 684 w 685"/>
                <a:gd name="T3" fmla="*/ 345 h 684"/>
                <a:gd name="T4" fmla="*/ 342 w 685"/>
                <a:gd name="T5" fmla="*/ 683 h 684"/>
                <a:gd name="T6" fmla="*/ 1 w 685"/>
                <a:gd name="T7" fmla="*/ 340 h 684"/>
                <a:gd name="T8" fmla="*/ 343 w 685"/>
                <a:gd name="T9" fmla="*/ 1 h 684"/>
                <a:gd name="T10" fmla="*/ 513 w 685"/>
                <a:gd name="T11" fmla="*/ 343 h 684"/>
                <a:gd name="T12" fmla="*/ 344 w 685"/>
                <a:gd name="T13" fmla="*/ 171 h 684"/>
                <a:gd name="T14" fmla="*/ 172 w 685"/>
                <a:gd name="T15" fmla="*/ 340 h 684"/>
                <a:gd name="T16" fmla="*/ 342 w 685"/>
                <a:gd name="T17" fmla="*/ 513 h 684"/>
                <a:gd name="T18" fmla="*/ 513 w 685"/>
                <a:gd name="T19" fmla="*/ 34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5" h="684">
                  <a:moveTo>
                    <a:pt x="343" y="1"/>
                  </a:moveTo>
                  <a:cubicBezTo>
                    <a:pt x="533" y="1"/>
                    <a:pt x="685" y="154"/>
                    <a:pt x="684" y="345"/>
                  </a:cubicBezTo>
                  <a:cubicBezTo>
                    <a:pt x="683" y="531"/>
                    <a:pt x="529" y="684"/>
                    <a:pt x="342" y="683"/>
                  </a:cubicBezTo>
                  <a:cubicBezTo>
                    <a:pt x="153" y="682"/>
                    <a:pt x="0" y="529"/>
                    <a:pt x="1" y="340"/>
                  </a:cubicBezTo>
                  <a:cubicBezTo>
                    <a:pt x="2" y="153"/>
                    <a:pt x="155" y="0"/>
                    <a:pt x="343" y="1"/>
                  </a:cubicBezTo>
                  <a:close/>
                  <a:moveTo>
                    <a:pt x="513" y="343"/>
                  </a:moveTo>
                  <a:cubicBezTo>
                    <a:pt x="513" y="248"/>
                    <a:pt x="438" y="172"/>
                    <a:pt x="344" y="171"/>
                  </a:cubicBezTo>
                  <a:cubicBezTo>
                    <a:pt x="250" y="170"/>
                    <a:pt x="173" y="247"/>
                    <a:pt x="172" y="340"/>
                  </a:cubicBezTo>
                  <a:cubicBezTo>
                    <a:pt x="171" y="435"/>
                    <a:pt x="248" y="512"/>
                    <a:pt x="342" y="513"/>
                  </a:cubicBezTo>
                  <a:cubicBezTo>
                    <a:pt x="436" y="513"/>
                    <a:pt x="513" y="437"/>
                    <a:pt x="513"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grpSp>
      <p:sp>
        <p:nvSpPr>
          <p:cNvPr id="231" name="Freeform 11"/>
          <p:cNvSpPr>
            <a:spLocks noEditPoints="1"/>
          </p:cNvSpPr>
          <p:nvPr/>
        </p:nvSpPr>
        <p:spPr bwMode="auto">
          <a:xfrm>
            <a:off x="8930558" y="3856281"/>
            <a:ext cx="257123" cy="277424"/>
          </a:xfrm>
          <a:custGeom>
            <a:avLst/>
            <a:gdLst>
              <a:gd name="T0" fmla="*/ 0 w 1204"/>
              <a:gd name="T1" fmla="*/ 351 h 1299"/>
              <a:gd name="T2" fmla="*/ 124 w 1204"/>
              <a:gd name="T3" fmla="*/ 296 h 1299"/>
              <a:gd name="T4" fmla="*/ 748 w 1204"/>
              <a:gd name="T5" fmla="*/ 6 h 1299"/>
              <a:gd name="T6" fmla="*/ 764 w 1204"/>
              <a:gd name="T7" fmla="*/ 0 h 1299"/>
              <a:gd name="T8" fmla="*/ 774 w 1204"/>
              <a:gd name="T9" fmla="*/ 15 h 1299"/>
              <a:gd name="T10" fmla="*/ 1204 w 1204"/>
              <a:gd name="T11" fmla="*/ 945 h 1299"/>
              <a:gd name="T12" fmla="*/ 441 w 1204"/>
              <a:gd name="T13" fmla="*/ 1299 h 1299"/>
              <a:gd name="T14" fmla="*/ 430 w 1204"/>
              <a:gd name="T15" fmla="*/ 1277 h 1299"/>
              <a:gd name="T16" fmla="*/ 13 w 1204"/>
              <a:gd name="T17" fmla="*/ 377 h 1299"/>
              <a:gd name="T18" fmla="*/ 0 w 1204"/>
              <a:gd name="T19" fmla="*/ 355 h 1299"/>
              <a:gd name="T20" fmla="*/ 0 w 1204"/>
              <a:gd name="T21" fmla="*/ 351 h 1299"/>
              <a:gd name="T22" fmla="*/ 696 w 1204"/>
              <a:gd name="T23" fmla="*/ 369 h 1299"/>
              <a:gd name="T24" fmla="*/ 705 w 1204"/>
              <a:gd name="T25" fmla="*/ 188 h 1299"/>
              <a:gd name="T26" fmla="*/ 683 w 1204"/>
              <a:gd name="T27" fmla="*/ 166 h 1299"/>
              <a:gd name="T28" fmla="*/ 456 w 1204"/>
              <a:gd name="T29" fmla="*/ 204 h 1299"/>
              <a:gd name="T30" fmla="*/ 272 w 1204"/>
              <a:gd name="T31" fmla="*/ 346 h 1299"/>
              <a:gd name="T32" fmla="*/ 278 w 1204"/>
              <a:gd name="T33" fmla="*/ 647 h 1299"/>
              <a:gd name="T34" fmla="*/ 435 w 1204"/>
              <a:gd name="T35" fmla="*/ 758 h 1299"/>
              <a:gd name="T36" fmla="*/ 541 w 1204"/>
              <a:gd name="T37" fmla="*/ 754 h 1299"/>
              <a:gd name="T38" fmla="*/ 698 w 1204"/>
              <a:gd name="T39" fmla="*/ 740 h 1299"/>
              <a:gd name="T40" fmla="*/ 759 w 1204"/>
              <a:gd name="T41" fmla="*/ 786 h 1299"/>
              <a:gd name="T42" fmla="*/ 711 w 1204"/>
              <a:gd name="T43" fmla="*/ 891 h 1299"/>
              <a:gd name="T44" fmla="*/ 512 w 1204"/>
              <a:gd name="T45" fmla="*/ 916 h 1299"/>
              <a:gd name="T46" fmla="*/ 471 w 1204"/>
              <a:gd name="T47" fmla="*/ 907 h 1299"/>
              <a:gd name="T48" fmla="*/ 468 w 1204"/>
              <a:gd name="T49" fmla="*/ 913 h 1299"/>
              <a:gd name="T50" fmla="*/ 457 w 1204"/>
              <a:gd name="T51" fmla="*/ 1108 h 1299"/>
              <a:gd name="T52" fmla="*/ 473 w 1204"/>
              <a:gd name="T53" fmla="*/ 1123 h 1299"/>
              <a:gd name="T54" fmla="*/ 799 w 1204"/>
              <a:gd name="T55" fmla="*/ 1072 h 1299"/>
              <a:gd name="T56" fmla="*/ 944 w 1204"/>
              <a:gd name="T57" fmla="*/ 958 h 1299"/>
              <a:gd name="T58" fmla="*/ 948 w 1204"/>
              <a:gd name="T59" fmla="*/ 611 h 1299"/>
              <a:gd name="T60" fmla="*/ 764 w 1204"/>
              <a:gd name="T61" fmla="*/ 507 h 1299"/>
              <a:gd name="T62" fmla="*/ 609 w 1204"/>
              <a:gd name="T63" fmla="*/ 520 h 1299"/>
              <a:gd name="T64" fmla="*/ 520 w 1204"/>
              <a:gd name="T65" fmla="*/ 521 h 1299"/>
              <a:gd name="T66" fmla="*/ 477 w 1204"/>
              <a:gd name="T67" fmla="*/ 437 h 1299"/>
              <a:gd name="T68" fmla="*/ 514 w 1204"/>
              <a:gd name="T69" fmla="*/ 394 h 1299"/>
              <a:gd name="T70" fmla="*/ 606 w 1204"/>
              <a:gd name="T71" fmla="*/ 364 h 1299"/>
              <a:gd name="T72" fmla="*/ 696 w 1204"/>
              <a:gd name="T73" fmla="*/ 369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4" h="1299">
                <a:moveTo>
                  <a:pt x="0" y="351"/>
                </a:moveTo>
                <a:cubicBezTo>
                  <a:pt x="41" y="333"/>
                  <a:pt x="83" y="315"/>
                  <a:pt x="124" y="296"/>
                </a:cubicBezTo>
                <a:cubicBezTo>
                  <a:pt x="332" y="199"/>
                  <a:pt x="540" y="103"/>
                  <a:pt x="748" y="6"/>
                </a:cubicBezTo>
                <a:cubicBezTo>
                  <a:pt x="753" y="4"/>
                  <a:pt x="758" y="2"/>
                  <a:pt x="764" y="0"/>
                </a:cubicBezTo>
                <a:cubicBezTo>
                  <a:pt x="768" y="5"/>
                  <a:pt x="771" y="10"/>
                  <a:pt x="774" y="15"/>
                </a:cubicBezTo>
                <a:cubicBezTo>
                  <a:pt x="871" y="226"/>
                  <a:pt x="1194" y="923"/>
                  <a:pt x="1204" y="945"/>
                </a:cubicBezTo>
                <a:cubicBezTo>
                  <a:pt x="949" y="1063"/>
                  <a:pt x="696" y="1181"/>
                  <a:pt x="441" y="1299"/>
                </a:cubicBezTo>
                <a:cubicBezTo>
                  <a:pt x="437" y="1291"/>
                  <a:pt x="433" y="1284"/>
                  <a:pt x="430" y="1277"/>
                </a:cubicBezTo>
                <a:cubicBezTo>
                  <a:pt x="291" y="977"/>
                  <a:pt x="152" y="677"/>
                  <a:pt x="13" y="377"/>
                </a:cubicBezTo>
                <a:cubicBezTo>
                  <a:pt x="10" y="369"/>
                  <a:pt x="4" y="362"/>
                  <a:pt x="0" y="355"/>
                </a:cubicBezTo>
                <a:cubicBezTo>
                  <a:pt x="0" y="354"/>
                  <a:pt x="0" y="352"/>
                  <a:pt x="0" y="351"/>
                </a:cubicBezTo>
                <a:close/>
                <a:moveTo>
                  <a:pt x="696" y="369"/>
                </a:moveTo>
                <a:cubicBezTo>
                  <a:pt x="699" y="308"/>
                  <a:pt x="701" y="248"/>
                  <a:pt x="705" y="188"/>
                </a:cubicBezTo>
                <a:cubicBezTo>
                  <a:pt x="706" y="171"/>
                  <a:pt x="700" y="166"/>
                  <a:pt x="683" y="166"/>
                </a:cubicBezTo>
                <a:cubicBezTo>
                  <a:pt x="605" y="165"/>
                  <a:pt x="529" y="177"/>
                  <a:pt x="456" y="204"/>
                </a:cubicBezTo>
                <a:cubicBezTo>
                  <a:pt x="380" y="232"/>
                  <a:pt x="313" y="274"/>
                  <a:pt x="272" y="346"/>
                </a:cubicBezTo>
                <a:cubicBezTo>
                  <a:pt x="214" y="447"/>
                  <a:pt x="225" y="548"/>
                  <a:pt x="278" y="647"/>
                </a:cubicBezTo>
                <a:cubicBezTo>
                  <a:pt x="312" y="709"/>
                  <a:pt x="362" y="753"/>
                  <a:pt x="435" y="758"/>
                </a:cubicBezTo>
                <a:cubicBezTo>
                  <a:pt x="470" y="760"/>
                  <a:pt x="506" y="756"/>
                  <a:pt x="541" y="754"/>
                </a:cubicBezTo>
                <a:cubicBezTo>
                  <a:pt x="593" y="750"/>
                  <a:pt x="645" y="743"/>
                  <a:pt x="698" y="740"/>
                </a:cubicBezTo>
                <a:cubicBezTo>
                  <a:pt x="728" y="739"/>
                  <a:pt x="749" y="757"/>
                  <a:pt x="759" y="786"/>
                </a:cubicBezTo>
                <a:cubicBezTo>
                  <a:pt x="773" y="825"/>
                  <a:pt x="755" y="865"/>
                  <a:pt x="711" y="891"/>
                </a:cubicBezTo>
                <a:cubicBezTo>
                  <a:pt x="649" y="929"/>
                  <a:pt x="581" y="929"/>
                  <a:pt x="512" y="916"/>
                </a:cubicBezTo>
                <a:cubicBezTo>
                  <a:pt x="498" y="913"/>
                  <a:pt x="484" y="910"/>
                  <a:pt x="471" y="907"/>
                </a:cubicBezTo>
                <a:cubicBezTo>
                  <a:pt x="469" y="911"/>
                  <a:pt x="468" y="912"/>
                  <a:pt x="468" y="913"/>
                </a:cubicBezTo>
                <a:cubicBezTo>
                  <a:pt x="464" y="978"/>
                  <a:pt x="460" y="1043"/>
                  <a:pt x="457" y="1108"/>
                </a:cubicBezTo>
                <a:cubicBezTo>
                  <a:pt x="457" y="1113"/>
                  <a:pt x="467" y="1122"/>
                  <a:pt x="473" y="1123"/>
                </a:cubicBezTo>
                <a:cubicBezTo>
                  <a:pt x="587" y="1139"/>
                  <a:pt x="696" y="1124"/>
                  <a:pt x="799" y="1072"/>
                </a:cubicBezTo>
                <a:cubicBezTo>
                  <a:pt x="855" y="1044"/>
                  <a:pt x="905" y="1008"/>
                  <a:pt x="944" y="958"/>
                </a:cubicBezTo>
                <a:cubicBezTo>
                  <a:pt x="1023" y="854"/>
                  <a:pt x="1016" y="730"/>
                  <a:pt x="948" y="611"/>
                </a:cubicBezTo>
                <a:cubicBezTo>
                  <a:pt x="907" y="541"/>
                  <a:pt x="843" y="507"/>
                  <a:pt x="764" y="507"/>
                </a:cubicBezTo>
                <a:cubicBezTo>
                  <a:pt x="712" y="507"/>
                  <a:pt x="661" y="516"/>
                  <a:pt x="609" y="520"/>
                </a:cubicBezTo>
                <a:cubicBezTo>
                  <a:pt x="579" y="522"/>
                  <a:pt x="549" y="525"/>
                  <a:pt x="520" y="521"/>
                </a:cubicBezTo>
                <a:cubicBezTo>
                  <a:pt x="477" y="515"/>
                  <a:pt x="458" y="475"/>
                  <a:pt x="477" y="437"/>
                </a:cubicBezTo>
                <a:cubicBezTo>
                  <a:pt x="486" y="420"/>
                  <a:pt x="499" y="405"/>
                  <a:pt x="514" y="394"/>
                </a:cubicBezTo>
                <a:cubicBezTo>
                  <a:pt x="541" y="374"/>
                  <a:pt x="573" y="364"/>
                  <a:pt x="606" y="364"/>
                </a:cubicBezTo>
                <a:cubicBezTo>
                  <a:pt x="635" y="364"/>
                  <a:pt x="664" y="367"/>
                  <a:pt x="696" y="369"/>
                </a:cubicBezTo>
                <a:close/>
              </a:path>
            </a:pathLst>
          </a:custGeom>
          <a:solidFill>
            <a:schemeClr val="bg1"/>
          </a:solidFill>
          <a:ln>
            <a:noFill/>
          </a:ln>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grpSp>
        <p:nvGrpSpPr>
          <p:cNvPr id="233" name="Group 14"/>
          <p:cNvGrpSpPr>
            <a:grpSpLocks noChangeAspect="1"/>
          </p:cNvGrpSpPr>
          <p:nvPr/>
        </p:nvGrpSpPr>
        <p:grpSpPr bwMode="auto">
          <a:xfrm>
            <a:off x="8981905" y="3465068"/>
            <a:ext cx="280035" cy="259614"/>
            <a:chOff x="-7" y="-7"/>
            <a:chExt cx="4004" cy="3712"/>
          </a:xfrm>
          <a:solidFill>
            <a:schemeClr val="bg1"/>
          </a:solidFill>
        </p:grpSpPr>
        <p:sp>
          <p:nvSpPr>
            <p:cNvPr id="236" name="Freeform 15"/>
            <p:cNvSpPr>
              <a:spLocks/>
            </p:cNvSpPr>
            <p:nvPr/>
          </p:nvSpPr>
          <p:spPr bwMode="auto">
            <a:xfrm>
              <a:off x="1994" y="-7"/>
              <a:ext cx="1989" cy="1427"/>
            </a:xfrm>
            <a:custGeom>
              <a:avLst/>
              <a:gdLst>
                <a:gd name="T0" fmla="*/ 422 w 745"/>
                <a:gd name="T1" fmla="*/ 519 h 534"/>
                <a:gd name="T2" fmla="*/ 123 w 745"/>
                <a:gd name="T3" fmla="*/ 334 h 534"/>
                <a:gd name="T4" fmla="*/ 12 w 745"/>
                <a:gd name="T5" fmla="*/ 265 h 534"/>
                <a:gd name="T6" fmla="*/ 10 w 745"/>
                <a:gd name="T7" fmla="*/ 246 h 534"/>
                <a:gd name="T8" fmla="*/ 295 w 745"/>
                <a:gd name="T9" fmla="*/ 8 h 534"/>
                <a:gd name="T10" fmla="*/ 320 w 745"/>
                <a:gd name="T11" fmla="*/ 8 h 534"/>
                <a:gd name="T12" fmla="*/ 597 w 745"/>
                <a:gd name="T13" fmla="*/ 189 h 534"/>
                <a:gd name="T14" fmla="*/ 732 w 745"/>
                <a:gd name="T15" fmla="*/ 277 h 534"/>
                <a:gd name="T16" fmla="*/ 732 w 745"/>
                <a:gd name="T17" fmla="*/ 298 h 534"/>
                <a:gd name="T18" fmla="*/ 446 w 745"/>
                <a:gd name="T19" fmla="*/ 528 h 534"/>
                <a:gd name="T20" fmla="*/ 422 w 745"/>
                <a:gd name="T21" fmla="*/ 51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5" h="534">
                  <a:moveTo>
                    <a:pt x="422" y="519"/>
                  </a:moveTo>
                  <a:cubicBezTo>
                    <a:pt x="322" y="458"/>
                    <a:pt x="223" y="396"/>
                    <a:pt x="123" y="334"/>
                  </a:cubicBezTo>
                  <a:cubicBezTo>
                    <a:pt x="86" y="311"/>
                    <a:pt x="49" y="288"/>
                    <a:pt x="12" y="265"/>
                  </a:cubicBezTo>
                  <a:cubicBezTo>
                    <a:pt x="1" y="259"/>
                    <a:pt x="0" y="255"/>
                    <a:pt x="10" y="246"/>
                  </a:cubicBezTo>
                  <a:cubicBezTo>
                    <a:pt x="106" y="167"/>
                    <a:pt x="201" y="87"/>
                    <a:pt x="295" y="8"/>
                  </a:cubicBezTo>
                  <a:cubicBezTo>
                    <a:pt x="305" y="0"/>
                    <a:pt x="311" y="2"/>
                    <a:pt x="320" y="8"/>
                  </a:cubicBezTo>
                  <a:cubicBezTo>
                    <a:pt x="412" y="68"/>
                    <a:pt x="504" y="129"/>
                    <a:pt x="597" y="189"/>
                  </a:cubicBezTo>
                  <a:cubicBezTo>
                    <a:pt x="642" y="219"/>
                    <a:pt x="686" y="249"/>
                    <a:pt x="732" y="277"/>
                  </a:cubicBezTo>
                  <a:cubicBezTo>
                    <a:pt x="745" y="285"/>
                    <a:pt x="743" y="289"/>
                    <a:pt x="732" y="298"/>
                  </a:cubicBezTo>
                  <a:cubicBezTo>
                    <a:pt x="637" y="374"/>
                    <a:pt x="542" y="451"/>
                    <a:pt x="446" y="528"/>
                  </a:cubicBezTo>
                  <a:cubicBezTo>
                    <a:pt x="435" y="534"/>
                    <a:pt x="429" y="525"/>
                    <a:pt x="422" y="5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237" name="Freeform 16"/>
            <p:cNvSpPr>
              <a:spLocks/>
            </p:cNvSpPr>
            <p:nvPr/>
          </p:nvSpPr>
          <p:spPr bwMode="auto">
            <a:xfrm>
              <a:off x="-7" y="-4"/>
              <a:ext cx="2001" cy="1411"/>
            </a:xfrm>
            <a:custGeom>
              <a:avLst/>
              <a:gdLst>
                <a:gd name="T0" fmla="*/ 300 w 749"/>
                <a:gd name="T1" fmla="*/ 526 h 528"/>
                <a:gd name="T2" fmla="*/ 67 w 749"/>
                <a:gd name="T3" fmla="*/ 341 h 528"/>
                <a:gd name="T4" fmla="*/ 11 w 749"/>
                <a:gd name="T5" fmla="*/ 296 h 528"/>
                <a:gd name="T6" fmla="*/ 12 w 749"/>
                <a:gd name="T7" fmla="*/ 277 h 528"/>
                <a:gd name="T8" fmla="*/ 315 w 749"/>
                <a:gd name="T9" fmla="*/ 79 h 528"/>
                <a:gd name="T10" fmla="*/ 425 w 749"/>
                <a:gd name="T11" fmla="*/ 7 h 528"/>
                <a:gd name="T12" fmla="*/ 451 w 749"/>
                <a:gd name="T13" fmla="*/ 8 h 528"/>
                <a:gd name="T14" fmla="*/ 662 w 749"/>
                <a:gd name="T15" fmla="*/ 185 h 528"/>
                <a:gd name="T16" fmla="*/ 731 w 749"/>
                <a:gd name="T17" fmla="*/ 241 h 528"/>
                <a:gd name="T18" fmla="*/ 728 w 749"/>
                <a:gd name="T19" fmla="*/ 268 h 528"/>
                <a:gd name="T20" fmla="*/ 601 w 749"/>
                <a:gd name="T21" fmla="*/ 346 h 528"/>
                <a:gd name="T22" fmla="*/ 319 w 749"/>
                <a:gd name="T23" fmla="*/ 520 h 528"/>
                <a:gd name="T24" fmla="*/ 307 w 749"/>
                <a:gd name="T25" fmla="*/ 526 h 528"/>
                <a:gd name="T26" fmla="*/ 300 w 749"/>
                <a:gd name="T27" fmla="*/ 52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9" h="528">
                  <a:moveTo>
                    <a:pt x="300" y="526"/>
                  </a:moveTo>
                  <a:cubicBezTo>
                    <a:pt x="222" y="464"/>
                    <a:pt x="145" y="402"/>
                    <a:pt x="67" y="341"/>
                  </a:cubicBezTo>
                  <a:cubicBezTo>
                    <a:pt x="49" y="326"/>
                    <a:pt x="30" y="310"/>
                    <a:pt x="11" y="296"/>
                  </a:cubicBezTo>
                  <a:cubicBezTo>
                    <a:pt x="0" y="288"/>
                    <a:pt x="1" y="284"/>
                    <a:pt x="12" y="277"/>
                  </a:cubicBezTo>
                  <a:cubicBezTo>
                    <a:pt x="114" y="211"/>
                    <a:pt x="214" y="145"/>
                    <a:pt x="315" y="79"/>
                  </a:cubicBezTo>
                  <a:cubicBezTo>
                    <a:pt x="352" y="55"/>
                    <a:pt x="389" y="31"/>
                    <a:pt x="425" y="7"/>
                  </a:cubicBezTo>
                  <a:cubicBezTo>
                    <a:pt x="435" y="0"/>
                    <a:pt x="441" y="0"/>
                    <a:pt x="451" y="8"/>
                  </a:cubicBezTo>
                  <a:cubicBezTo>
                    <a:pt x="521" y="67"/>
                    <a:pt x="592" y="126"/>
                    <a:pt x="662" y="185"/>
                  </a:cubicBezTo>
                  <a:cubicBezTo>
                    <a:pt x="685" y="204"/>
                    <a:pt x="707" y="224"/>
                    <a:pt x="731" y="241"/>
                  </a:cubicBezTo>
                  <a:cubicBezTo>
                    <a:pt x="749" y="255"/>
                    <a:pt x="739" y="261"/>
                    <a:pt x="728" y="268"/>
                  </a:cubicBezTo>
                  <a:cubicBezTo>
                    <a:pt x="685" y="294"/>
                    <a:pt x="643" y="320"/>
                    <a:pt x="601" y="346"/>
                  </a:cubicBezTo>
                  <a:cubicBezTo>
                    <a:pt x="507" y="404"/>
                    <a:pt x="413" y="462"/>
                    <a:pt x="319" y="520"/>
                  </a:cubicBezTo>
                  <a:cubicBezTo>
                    <a:pt x="315" y="522"/>
                    <a:pt x="311" y="524"/>
                    <a:pt x="307" y="526"/>
                  </a:cubicBezTo>
                  <a:cubicBezTo>
                    <a:pt x="304" y="528"/>
                    <a:pt x="302" y="528"/>
                    <a:pt x="300" y="5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238" name="Freeform 17"/>
            <p:cNvSpPr>
              <a:spLocks/>
            </p:cNvSpPr>
            <p:nvPr/>
          </p:nvSpPr>
          <p:spPr bwMode="auto">
            <a:xfrm>
              <a:off x="2018" y="1404"/>
              <a:ext cx="1979" cy="1435"/>
            </a:xfrm>
            <a:custGeom>
              <a:avLst/>
              <a:gdLst>
                <a:gd name="T0" fmla="*/ 437 w 741"/>
                <a:gd name="T1" fmla="*/ 6 h 537"/>
                <a:gd name="T2" fmla="*/ 718 w 741"/>
                <a:gd name="T3" fmla="*/ 225 h 537"/>
                <a:gd name="T4" fmla="*/ 718 w 741"/>
                <a:gd name="T5" fmla="*/ 264 h 537"/>
                <a:gd name="T6" fmla="*/ 541 w 741"/>
                <a:gd name="T7" fmla="*/ 380 h 537"/>
                <a:gd name="T8" fmla="*/ 402 w 741"/>
                <a:gd name="T9" fmla="*/ 471 h 537"/>
                <a:gd name="T10" fmla="*/ 317 w 741"/>
                <a:gd name="T11" fmla="*/ 526 h 537"/>
                <a:gd name="T12" fmla="*/ 277 w 741"/>
                <a:gd name="T13" fmla="*/ 524 h 537"/>
                <a:gd name="T14" fmla="*/ 14 w 741"/>
                <a:gd name="T15" fmla="*/ 304 h 537"/>
                <a:gd name="T16" fmla="*/ 1 w 741"/>
                <a:gd name="T17" fmla="*/ 286 h 537"/>
                <a:gd name="T18" fmla="*/ 12 w 741"/>
                <a:gd name="T19" fmla="*/ 266 h 537"/>
                <a:gd name="T20" fmla="*/ 272 w 741"/>
                <a:gd name="T21" fmla="*/ 102 h 537"/>
                <a:gd name="T22" fmla="*/ 421 w 741"/>
                <a:gd name="T23" fmla="*/ 7 h 537"/>
                <a:gd name="T24" fmla="*/ 437 w 741"/>
                <a:gd name="T25" fmla="*/ 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1" h="537">
                  <a:moveTo>
                    <a:pt x="437" y="6"/>
                  </a:moveTo>
                  <a:cubicBezTo>
                    <a:pt x="488" y="46"/>
                    <a:pt x="691" y="204"/>
                    <a:pt x="718" y="225"/>
                  </a:cubicBezTo>
                  <a:cubicBezTo>
                    <a:pt x="740" y="242"/>
                    <a:pt x="741" y="249"/>
                    <a:pt x="718" y="264"/>
                  </a:cubicBezTo>
                  <a:cubicBezTo>
                    <a:pt x="659" y="302"/>
                    <a:pt x="600" y="341"/>
                    <a:pt x="541" y="380"/>
                  </a:cubicBezTo>
                  <a:cubicBezTo>
                    <a:pt x="494" y="410"/>
                    <a:pt x="448" y="439"/>
                    <a:pt x="402" y="471"/>
                  </a:cubicBezTo>
                  <a:cubicBezTo>
                    <a:pt x="374" y="490"/>
                    <a:pt x="345" y="507"/>
                    <a:pt x="317" y="526"/>
                  </a:cubicBezTo>
                  <a:cubicBezTo>
                    <a:pt x="303" y="537"/>
                    <a:pt x="291" y="535"/>
                    <a:pt x="277" y="524"/>
                  </a:cubicBezTo>
                  <a:cubicBezTo>
                    <a:pt x="190" y="451"/>
                    <a:pt x="102" y="377"/>
                    <a:pt x="14" y="304"/>
                  </a:cubicBezTo>
                  <a:cubicBezTo>
                    <a:pt x="8" y="299"/>
                    <a:pt x="3" y="294"/>
                    <a:pt x="1" y="286"/>
                  </a:cubicBezTo>
                  <a:cubicBezTo>
                    <a:pt x="0" y="277"/>
                    <a:pt x="3" y="271"/>
                    <a:pt x="12" y="266"/>
                  </a:cubicBezTo>
                  <a:cubicBezTo>
                    <a:pt x="21" y="262"/>
                    <a:pt x="194" y="152"/>
                    <a:pt x="272" y="102"/>
                  </a:cubicBezTo>
                  <a:cubicBezTo>
                    <a:pt x="322" y="70"/>
                    <a:pt x="374" y="42"/>
                    <a:pt x="421" y="7"/>
                  </a:cubicBezTo>
                  <a:cubicBezTo>
                    <a:pt x="426" y="2"/>
                    <a:pt x="432" y="0"/>
                    <a:pt x="43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239" name="Freeform 18"/>
            <p:cNvSpPr>
              <a:spLocks/>
            </p:cNvSpPr>
            <p:nvPr/>
          </p:nvSpPr>
          <p:spPr bwMode="auto">
            <a:xfrm>
              <a:off x="9" y="1401"/>
              <a:ext cx="1955" cy="1428"/>
            </a:xfrm>
            <a:custGeom>
              <a:avLst/>
              <a:gdLst>
                <a:gd name="T0" fmla="*/ 294 w 732"/>
                <a:gd name="T1" fmla="*/ 0 h 534"/>
                <a:gd name="T2" fmla="*/ 301 w 732"/>
                <a:gd name="T3" fmla="*/ 0 h 534"/>
                <a:gd name="T4" fmla="*/ 315 w 732"/>
                <a:gd name="T5" fmla="*/ 14 h 534"/>
                <a:gd name="T6" fmla="*/ 432 w 732"/>
                <a:gd name="T7" fmla="*/ 87 h 534"/>
                <a:gd name="T8" fmla="*/ 711 w 732"/>
                <a:gd name="T9" fmla="*/ 259 h 534"/>
                <a:gd name="T10" fmla="*/ 717 w 732"/>
                <a:gd name="T11" fmla="*/ 264 h 534"/>
                <a:gd name="T12" fmla="*/ 729 w 732"/>
                <a:gd name="T13" fmla="*/ 287 h 534"/>
                <a:gd name="T14" fmla="*/ 717 w 732"/>
                <a:gd name="T15" fmla="*/ 304 h 534"/>
                <a:gd name="T16" fmla="*/ 425 w 732"/>
                <a:gd name="T17" fmla="*/ 532 h 534"/>
                <a:gd name="T18" fmla="*/ 5 w 732"/>
                <a:gd name="T19" fmla="*/ 255 h 534"/>
                <a:gd name="T20" fmla="*/ 13 w 732"/>
                <a:gd name="T21" fmla="*/ 232 h 534"/>
                <a:gd name="T22" fmla="*/ 221 w 732"/>
                <a:gd name="T23" fmla="*/ 64 h 534"/>
                <a:gd name="T24" fmla="*/ 283 w 732"/>
                <a:gd name="T25" fmla="*/ 15 h 534"/>
                <a:gd name="T26" fmla="*/ 294 w 732"/>
                <a:gd name="T2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2" h="534">
                  <a:moveTo>
                    <a:pt x="294" y="0"/>
                  </a:moveTo>
                  <a:cubicBezTo>
                    <a:pt x="296" y="0"/>
                    <a:pt x="298" y="0"/>
                    <a:pt x="301" y="0"/>
                  </a:cubicBezTo>
                  <a:cubicBezTo>
                    <a:pt x="300" y="10"/>
                    <a:pt x="309" y="11"/>
                    <a:pt x="315" y="14"/>
                  </a:cubicBezTo>
                  <a:cubicBezTo>
                    <a:pt x="354" y="39"/>
                    <a:pt x="393" y="63"/>
                    <a:pt x="432" y="87"/>
                  </a:cubicBezTo>
                  <a:cubicBezTo>
                    <a:pt x="525" y="144"/>
                    <a:pt x="618" y="202"/>
                    <a:pt x="711" y="259"/>
                  </a:cubicBezTo>
                  <a:cubicBezTo>
                    <a:pt x="713" y="260"/>
                    <a:pt x="715" y="262"/>
                    <a:pt x="717" y="264"/>
                  </a:cubicBezTo>
                  <a:cubicBezTo>
                    <a:pt x="724" y="270"/>
                    <a:pt x="732" y="275"/>
                    <a:pt x="729" y="287"/>
                  </a:cubicBezTo>
                  <a:cubicBezTo>
                    <a:pt x="727" y="294"/>
                    <a:pt x="722" y="299"/>
                    <a:pt x="717" y="304"/>
                  </a:cubicBezTo>
                  <a:cubicBezTo>
                    <a:pt x="650" y="359"/>
                    <a:pt x="440" y="534"/>
                    <a:pt x="425" y="532"/>
                  </a:cubicBezTo>
                  <a:cubicBezTo>
                    <a:pt x="413" y="528"/>
                    <a:pt x="66" y="296"/>
                    <a:pt x="5" y="255"/>
                  </a:cubicBezTo>
                  <a:cubicBezTo>
                    <a:pt x="0" y="245"/>
                    <a:pt x="11" y="240"/>
                    <a:pt x="13" y="232"/>
                  </a:cubicBezTo>
                  <a:cubicBezTo>
                    <a:pt x="82" y="176"/>
                    <a:pt x="151" y="120"/>
                    <a:pt x="221" y="64"/>
                  </a:cubicBezTo>
                  <a:cubicBezTo>
                    <a:pt x="241" y="48"/>
                    <a:pt x="262" y="32"/>
                    <a:pt x="283" y="15"/>
                  </a:cubicBezTo>
                  <a:cubicBezTo>
                    <a:pt x="287" y="11"/>
                    <a:pt x="296" y="9"/>
                    <a:pt x="2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240" name="Freeform 19"/>
            <p:cNvSpPr>
              <a:spLocks/>
            </p:cNvSpPr>
            <p:nvPr/>
          </p:nvSpPr>
          <p:spPr bwMode="auto">
            <a:xfrm>
              <a:off x="816" y="2286"/>
              <a:ext cx="2358" cy="1419"/>
            </a:xfrm>
            <a:custGeom>
              <a:avLst/>
              <a:gdLst>
                <a:gd name="T0" fmla="*/ 875 w 883"/>
                <a:gd name="T1" fmla="*/ 182 h 531"/>
                <a:gd name="T2" fmla="*/ 830 w 883"/>
                <a:gd name="T3" fmla="*/ 198 h 531"/>
                <a:gd name="T4" fmla="*/ 770 w 883"/>
                <a:gd name="T5" fmla="*/ 238 h 531"/>
                <a:gd name="T6" fmla="*/ 732 w 883"/>
                <a:gd name="T7" fmla="*/ 238 h 531"/>
                <a:gd name="T8" fmla="*/ 459 w 883"/>
                <a:gd name="T9" fmla="*/ 12 h 531"/>
                <a:gd name="T10" fmla="*/ 444 w 883"/>
                <a:gd name="T11" fmla="*/ 2 h 531"/>
                <a:gd name="T12" fmla="*/ 444 w 883"/>
                <a:gd name="T13" fmla="*/ 2 h 531"/>
                <a:gd name="T14" fmla="*/ 420 w 883"/>
                <a:gd name="T15" fmla="*/ 12 h 531"/>
                <a:gd name="T16" fmla="*/ 148 w 883"/>
                <a:gd name="T17" fmla="*/ 239 h 531"/>
                <a:gd name="T18" fmla="*/ 113 w 883"/>
                <a:gd name="T19" fmla="*/ 241 h 531"/>
                <a:gd name="T20" fmla="*/ 30 w 883"/>
                <a:gd name="T21" fmla="*/ 185 h 531"/>
                <a:gd name="T22" fmla="*/ 5 w 883"/>
                <a:gd name="T23" fmla="*/ 182 h 531"/>
                <a:gd name="T24" fmla="*/ 1 w 883"/>
                <a:gd name="T25" fmla="*/ 234 h 531"/>
                <a:gd name="T26" fmla="*/ 9 w 883"/>
                <a:gd name="T27" fmla="*/ 275 h 531"/>
                <a:gd name="T28" fmla="*/ 28 w 883"/>
                <a:gd name="T29" fmla="*/ 291 h 531"/>
                <a:gd name="T30" fmla="*/ 161 w 883"/>
                <a:gd name="T31" fmla="*/ 370 h 531"/>
                <a:gd name="T32" fmla="*/ 239 w 883"/>
                <a:gd name="T33" fmla="*/ 413 h 531"/>
                <a:gd name="T34" fmla="*/ 426 w 883"/>
                <a:gd name="T35" fmla="*/ 525 h 531"/>
                <a:gd name="T36" fmla="*/ 444 w 883"/>
                <a:gd name="T37" fmla="*/ 530 h 531"/>
                <a:gd name="T38" fmla="*/ 444 w 883"/>
                <a:gd name="T39" fmla="*/ 530 h 531"/>
                <a:gd name="T40" fmla="*/ 446 w 883"/>
                <a:gd name="T41" fmla="*/ 529 h 531"/>
                <a:gd name="T42" fmla="*/ 448 w 883"/>
                <a:gd name="T43" fmla="*/ 528 h 531"/>
                <a:gd name="T44" fmla="*/ 449 w 883"/>
                <a:gd name="T45" fmla="*/ 528 h 531"/>
                <a:gd name="T46" fmla="*/ 454 w 883"/>
                <a:gd name="T47" fmla="*/ 525 h 531"/>
                <a:gd name="T48" fmla="*/ 641 w 883"/>
                <a:gd name="T49" fmla="*/ 413 h 531"/>
                <a:gd name="T50" fmla="*/ 719 w 883"/>
                <a:gd name="T51" fmla="*/ 370 h 531"/>
                <a:gd name="T52" fmla="*/ 799 w 883"/>
                <a:gd name="T53" fmla="*/ 322 h 531"/>
                <a:gd name="T54" fmla="*/ 810 w 883"/>
                <a:gd name="T55" fmla="*/ 316 h 531"/>
                <a:gd name="T56" fmla="*/ 852 w 883"/>
                <a:gd name="T57" fmla="*/ 291 h 531"/>
                <a:gd name="T58" fmla="*/ 870 w 883"/>
                <a:gd name="T59" fmla="*/ 275 h 531"/>
                <a:gd name="T60" fmla="*/ 879 w 883"/>
                <a:gd name="T61" fmla="*/ 231 h 531"/>
                <a:gd name="T62" fmla="*/ 875 w 883"/>
                <a:gd name="T63" fmla="*/ 182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3" h="531">
                  <a:moveTo>
                    <a:pt x="875" y="182"/>
                  </a:moveTo>
                  <a:cubicBezTo>
                    <a:pt x="862" y="171"/>
                    <a:pt x="841" y="191"/>
                    <a:pt x="830" y="198"/>
                  </a:cubicBezTo>
                  <a:cubicBezTo>
                    <a:pt x="810" y="211"/>
                    <a:pt x="789" y="223"/>
                    <a:pt x="770" y="238"/>
                  </a:cubicBezTo>
                  <a:cubicBezTo>
                    <a:pt x="756" y="248"/>
                    <a:pt x="746" y="249"/>
                    <a:pt x="732" y="238"/>
                  </a:cubicBezTo>
                  <a:cubicBezTo>
                    <a:pt x="711" y="220"/>
                    <a:pt x="497" y="43"/>
                    <a:pt x="459" y="12"/>
                  </a:cubicBezTo>
                  <a:cubicBezTo>
                    <a:pt x="453" y="6"/>
                    <a:pt x="448" y="3"/>
                    <a:pt x="444" y="2"/>
                  </a:cubicBezTo>
                  <a:cubicBezTo>
                    <a:pt x="444" y="2"/>
                    <a:pt x="444" y="2"/>
                    <a:pt x="444" y="2"/>
                  </a:cubicBezTo>
                  <a:cubicBezTo>
                    <a:pt x="437" y="0"/>
                    <a:pt x="431" y="3"/>
                    <a:pt x="420" y="12"/>
                  </a:cubicBezTo>
                  <a:cubicBezTo>
                    <a:pt x="383" y="43"/>
                    <a:pt x="166" y="222"/>
                    <a:pt x="148" y="239"/>
                  </a:cubicBezTo>
                  <a:cubicBezTo>
                    <a:pt x="136" y="249"/>
                    <a:pt x="126" y="250"/>
                    <a:pt x="113" y="241"/>
                  </a:cubicBezTo>
                  <a:cubicBezTo>
                    <a:pt x="86" y="221"/>
                    <a:pt x="58" y="203"/>
                    <a:pt x="30" y="185"/>
                  </a:cubicBezTo>
                  <a:cubicBezTo>
                    <a:pt x="23" y="181"/>
                    <a:pt x="15" y="174"/>
                    <a:pt x="5" y="182"/>
                  </a:cubicBezTo>
                  <a:cubicBezTo>
                    <a:pt x="0" y="199"/>
                    <a:pt x="1" y="217"/>
                    <a:pt x="1" y="234"/>
                  </a:cubicBezTo>
                  <a:cubicBezTo>
                    <a:pt x="2" y="250"/>
                    <a:pt x="0" y="263"/>
                    <a:pt x="9" y="275"/>
                  </a:cubicBezTo>
                  <a:cubicBezTo>
                    <a:pt x="14" y="282"/>
                    <a:pt x="21" y="286"/>
                    <a:pt x="28" y="291"/>
                  </a:cubicBezTo>
                  <a:cubicBezTo>
                    <a:pt x="72" y="317"/>
                    <a:pt x="116" y="344"/>
                    <a:pt x="161" y="370"/>
                  </a:cubicBezTo>
                  <a:cubicBezTo>
                    <a:pt x="186" y="386"/>
                    <a:pt x="210" y="404"/>
                    <a:pt x="239" y="413"/>
                  </a:cubicBezTo>
                  <a:cubicBezTo>
                    <a:pt x="301" y="450"/>
                    <a:pt x="364" y="487"/>
                    <a:pt x="426" y="525"/>
                  </a:cubicBezTo>
                  <a:cubicBezTo>
                    <a:pt x="432" y="529"/>
                    <a:pt x="438" y="531"/>
                    <a:pt x="444" y="530"/>
                  </a:cubicBezTo>
                  <a:cubicBezTo>
                    <a:pt x="444" y="530"/>
                    <a:pt x="444" y="530"/>
                    <a:pt x="444" y="530"/>
                  </a:cubicBezTo>
                  <a:cubicBezTo>
                    <a:pt x="445" y="530"/>
                    <a:pt x="445" y="529"/>
                    <a:pt x="446" y="529"/>
                  </a:cubicBezTo>
                  <a:cubicBezTo>
                    <a:pt x="447" y="529"/>
                    <a:pt x="448" y="529"/>
                    <a:pt x="448" y="528"/>
                  </a:cubicBezTo>
                  <a:cubicBezTo>
                    <a:pt x="448" y="528"/>
                    <a:pt x="448" y="528"/>
                    <a:pt x="449" y="528"/>
                  </a:cubicBezTo>
                  <a:cubicBezTo>
                    <a:pt x="450" y="527"/>
                    <a:pt x="452" y="526"/>
                    <a:pt x="454" y="525"/>
                  </a:cubicBezTo>
                  <a:cubicBezTo>
                    <a:pt x="516" y="487"/>
                    <a:pt x="579" y="450"/>
                    <a:pt x="641" y="413"/>
                  </a:cubicBezTo>
                  <a:cubicBezTo>
                    <a:pt x="670" y="404"/>
                    <a:pt x="694" y="386"/>
                    <a:pt x="719" y="370"/>
                  </a:cubicBezTo>
                  <a:cubicBezTo>
                    <a:pt x="746" y="354"/>
                    <a:pt x="772" y="338"/>
                    <a:pt x="799" y="322"/>
                  </a:cubicBezTo>
                  <a:cubicBezTo>
                    <a:pt x="803" y="320"/>
                    <a:pt x="807" y="318"/>
                    <a:pt x="810" y="316"/>
                  </a:cubicBezTo>
                  <a:cubicBezTo>
                    <a:pt x="824" y="307"/>
                    <a:pt x="838" y="299"/>
                    <a:pt x="852" y="291"/>
                  </a:cubicBezTo>
                  <a:cubicBezTo>
                    <a:pt x="859" y="287"/>
                    <a:pt x="866" y="282"/>
                    <a:pt x="870" y="275"/>
                  </a:cubicBezTo>
                  <a:cubicBezTo>
                    <a:pt x="880" y="263"/>
                    <a:pt x="880" y="246"/>
                    <a:pt x="879" y="231"/>
                  </a:cubicBezTo>
                  <a:cubicBezTo>
                    <a:pt x="879" y="220"/>
                    <a:pt x="883" y="189"/>
                    <a:pt x="875"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grpSp>
      <p:grpSp>
        <p:nvGrpSpPr>
          <p:cNvPr id="242" name="Group 22"/>
          <p:cNvGrpSpPr>
            <a:grpSpLocks noChangeAspect="1"/>
          </p:cNvGrpSpPr>
          <p:nvPr/>
        </p:nvGrpSpPr>
        <p:grpSpPr bwMode="auto">
          <a:xfrm>
            <a:off x="9422187" y="3930365"/>
            <a:ext cx="447774" cy="142994"/>
            <a:chOff x="-7" y="-42"/>
            <a:chExt cx="5361" cy="1712"/>
          </a:xfrm>
          <a:solidFill>
            <a:schemeClr val="bg1"/>
          </a:solidFill>
        </p:grpSpPr>
        <p:sp>
          <p:nvSpPr>
            <p:cNvPr id="244" name="Freeform 23"/>
            <p:cNvSpPr>
              <a:spLocks/>
            </p:cNvSpPr>
            <p:nvPr/>
          </p:nvSpPr>
          <p:spPr bwMode="auto">
            <a:xfrm>
              <a:off x="3213" y="-39"/>
              <a:ext cx="2141" cy="1667"/>
            </a:xfrm>
            <a:custGeom>
              <a:avLst/>
              <a:gdLst>
                <a:gd name="T0" fmla="*/ 234 w 802"/>
                <a:gd name="T1" fmla="*/ 438 h 622"/>
                <a:gd name="T2" fmla="*/ 262 w 802"/>
                <a:gd name="T3" fmla="*/ 356 h 622"/>
                <a:gd name="T4" fmla="*/ 327 w 802"/>
                <a:gd name="T5" fmla="*/ 163 h 622"/>
                <a:gd name="T6" fmla="*/ 361 w 802"/>
                <a:gd name="T7" fmla="*/ 115 h 622"/>
                <a:gd name="T8" fmla="*/ 451 w 802"/>
                <a:gd name="T9" fmla="*/ 117 h 622"/>
                <a:gd name="T10" fmla="*/ 479 w 802"/>
                <a:gd name="T11" fmla="*/ 153 h 622"/>
                <a:gd name="T12" fmla="*/ 535 w 802"/>
                <a:gd name="T13" fmla="*/ 317 h 622"/>
                <a:gd name="T14" fmla="*/ 566 w 802"/>
                <a:gd name="T15" fmla="*/ 414 h 622"/>
                <a:gd name="T16" fmla="*/ 575 w 802"/>
                <a:gd name="T17" fmla="*/ 435 h 622"/>
                <a:gd name="T18" fmla="*/ 581 w 802"/>
                <a:gd name="T19" fmla="*/ 434 h 622"/>
                <a:gd name="T20" fmla="*/ 597 w 802"/>
                <a:gd name="T21" fmla="*/ 374 h 622"/>
                <a:gd name="T22" fmla="*/ 661 w 802"/>
                <a:gd name="T23" fmla="*/ 96 h 622"/>
                <a:gd name="T24" fmla="*/ 664 w 802"/>
                <a:gd name="T25" fmla="*/ 82 h 622"/>
                <a:gd name="T26" fmla="*/ 789 w 802"/>
                <a:gd name="T27" fmla="*/ 39 h 622"/>
                <a:gd name="T28" fmla="*/ 798 w 802"/>
                <a:gd name="T29" fmla="*/ 73 h 622"/>
                <a:gd name="T30" fmla="*/ 750 w 802"/>
                <a:gd name="T31" fmla="*/ 254 h 622"/>
                <a:gd name="T32" fmla="*/ 662 w 802"/>
                <a:gd name="T33" fmla="*/ 570 h 622"/>
                <a:gd name="T34" fmla="*/ 602 w 802"/>
                <a:gd name="T35" fmla="*/ 618 h 622"/>
                <a:gd name="T36" fmla="*/ 497 w 802"/>
                <a:gd name="T37" fmla="*/ 547 h 622"/>
                <a:gd name="T38" fmla="*/ 415 w 802"/>
                <a:gd name="T39" fmla="*/ 298 h 622"/>
                <a:gd name="T40" fmla="*/ 404 w 802"/>
                <a:gd name="T41" fmla="*/ 273 h 622"/>
                <a:gd name="T42" fmla="*/ 390 w 802"/>
                <a:gd name="T43" fmla="*/ 302 h 622"/>
                <a:gd name="T44" fmla="*/ 301 w 802"/>
                <a:gd name="T45" fmla="*/ 564 h 622"/>
                <a:gd name="T46" fmla="*/ 227 w 802"/>
                <a:gd name="T47" fmla="*/ 618 h 622"/>
                <a:gd name="T48" fmla="*/ 209 w 802"/>
                <a:gd name="T49" fmla="*/ 618 h 622"/>
                <a:gd name="T50" fmla="*/ 147 w 802"/>
                <a:gd name="T51" fmla="*/ 576 h 622"/>
                <a:gd name="T52" fmla="*/ 111 w 802"/>
                <a:gd name="T53" fmla="*/ 462 h 622"/>
                <a:gd name="T54" fmla="*/ 12 w 802"/>
                <a:gd name="T55" fmla="*/ 102 h 622"/>
                <a:gd name="T56" fmla="*/ 7 w 802"/>
                <a:gd name="T57" fmla="*/ 80 h 622"/>
                <a:gd name="T58" fmla="*/ 36 w 802"/>
                <a:gd name="T59" fmla="*/ 28 h 622"/>
                <a:gd name="T60" fmla="*/ 140 w 802"/>
                <a:gd name="T61" fmla="*/ 79 h 622"/>
                <a:gd name="T62" fmla="*/ 199 w 802"/>
                <a:gd name="T63" fmla="*/ 328 h 622"/>
                <a:gd name="T64" fmla="*/ 221 w 802"/>
                <a:gd name="T65" fmla="*/ 420 h 622"/>
                <a:gd name="T66" fmla="*/ 227 w 802"/>
                <a:gd name="T67" fmla="*/ 438 h 622"/>
                <a:gd name="T68" fmla="*/ 234 w 802"/>
                <a:gd name="T69" fmla="*/ 438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2" h="622">
                  <a:moveTo>
                    <a:pt x="234" y="438"/>
                  </a:moveTo>
                  <a:cubicBezTo>
                    <a:pt x="243" y="411"/>
                    <a:pt x="253" y="384"/>
                    <a:pt x="262" y="356"/>
                  </a:cubicBezTo>
                  <a:cubicBezTo>
                    <a:pt x="284" y="292"/>
                    <a:pt x="305" y="227"/>
                    <a:pt x="327" y="163"/>
                  </a:cubicBezTo>
                  <a:cubicBezTo>
                    <a:pt x="333" y="144"/>
                    <a:pt x="338" y="118"/>
                    <a:pt x="361" y="115"/>
                  </a:cubicBezTo>
                  <a:cubicBezTo>
                    <a:pt x="390" y="110"/>
                    <a:pt x="422" y="111"/>
                    <a:pt x="451" y="117"/>
                  </a:cubicBezTo>
                  <a:cubicBezTo>
                    <a:pt x="462" y="119"/>
                    <a:pt x="474" y="139"/>
                    <a:pt x="479" y="153"/>
                  </a:cubicBezTo>
                  <a:cubicBezTo>
                    <a:pt x="499" y="207"/>
                    <a:pt x="517" y="262"/>
                    <a:pt x="535" y="317"/>
                  </a:cubicBezTo>
                  <a:cubicBezTo>
                    <a:pt x="545" y="349"/>
                    <a:pt x="555" y="382"/>
                    <a:pt x="566" y="414"/>
                  </a:cubicBezTo>
                  <a:cubicBezTo>
                    <a:pt x="568" y="421"/>
                    <a:pt x="572" y="428"/>
                    <a:pt x="575" y="435"/>
                  </a:cubicBezTo>
                  <a:cubicBezTo>
                    <a:pt x="577" y="435"/>
                    <a:pt x="579" y="435"/>
                    <a:pt x="581" y="434"/>
                  </a:cubicBezTo>
                  <a:cubicBezTo>
                    <a:pt x="587" y="414"/>
                    <a:pt x="592" y="394"/>
                    <a:pt x="597" y="374"/>
                  </a:cubicBezTo>
                  <a:cubicBezTo>
                    <a:pt x="618" y="281"/>
                    <a:pt x="640" y="188"/>
                    <a:pt x="661" y="96"/>
                  </a:cubicBezTo>
                  <a:cubicBezTo>
                    <a:pt x="662" y="91"/>
                    <a:pt x="663" y="87"/>
                    <a:pt x="664" y="82"/>
                  </a:cubicBezTo>
                  <a:cubicBezTo>
                    <a:pt x="682" y="18"/>
                    <a:pt x="734" y="0"/>
                    <a:pt x="789" y="39"/>
                  </a:cubicBezTo>
                  <a:cubicBezTo>
                    <a:pt x="802" y="48"/>
                    <a:pt x="802" y="60"/>
                    <a:pt x="798" y="73"/>
                  </a:cubicBezTo>
                  <a:cubicBezTo>
                    <a:pt x="782" y="133"/>
                    <a:pt x="767" y="194"/>
                    <a:pt x="750" y="254"/>
                  </a:cubicBezTo>
                  <a:cubicBezTo>
                    <a:pt x="721" y="360"/>
                    <a:pt x="692" y="465"/>
                    <a:pt x="662" y="570"/>
                  </a:cubicBezTo>
                  <a:cubicBezTo>
                    <a:pt x="653" y="604"/>
                    <a:pt x="637" y="616"/>
                    <a:pt x="602" y="618"/>
                  </a:cubicBezTo>
                  <a:cubicBezTo>
                    <a:pt x="529" y="622"/>
                    <a:pt x="520" y="616"/>
                    <a:pt x="497" y="547"/>
                  </a:cubicBezTo>
                  <a:cubicBezTo>
                    <a:pt x="469" y="464"/>
                    <a:pt x="442" y="381"/>
                    <a:pt x="415" y="298"/>
                  </a:cubicBezTo>
                  <a:cubicBezTo>
                    <a:pt x="412" y="291"/>
                    <a:pt x="409" y="285"/>
                    <a:pt x="404" y="273"/>
                  </a:cubicBezTo>
                  <a:cubicBezTo>
                    <a:pt x="397" y="286"/>
                    <a:pt x="393" y="294"/>
                    <a:pt x="390" y="302"/>
                  </a:cubicBezTo>
                  <a:cubicBezTo>
                    <a:pt x="360" y="389"/>
                    <a:pt x="331" y="477"/>
                    <a:pt x="301" y="564"/>
                  </a:cubicBezTo>
                  <a:cubicBezTo>
                    <a:pt x="287" y="606"/>
                    <a:pt x="272" y="617"/>
                    <a:pt x="227" y="618"/>
                  </a:cubicBezTo>
                  <a:cubicBezTo>
                    <a:pt x="221" y="618"/>
                    <a:pt x="215" y="618"/>
                    <a:pt x="209" y="618"/>
                  </a:cubicBezTo>
                  <a:cubicBezTo>
                    <a:pt x="177" y="621"/>
                    <a:pt x="157" y="605"/>
                    <a:pt x="147" y="576"/>
                  </a:cubicBezTo>
                  <a:cubicBezTo>
                    <a:pt x="134" y="538"/>
                    <a:pt x="121" y="500"/>
                    <a:pt x="111" y="462"/>
                  </a:cubicBezTo>
                  <a:cubicBezTo>
                    <a:pt x="77" y="342"/>
                    <a:pt x="44" y="222"/>
                    <a:pt x="12" y="102"/>
                  </a:cubicBezTo>
                  <a:cubicBezTo>
                    <a:pt x="10" y="95"/>
                    <a:pt x="8" y="87"/>
                    <a:pt x="7" y="80"/>
                  </a:cubicBezTo>
                  <a:cubicBezTo>
                    <a:pt x="0" y="48"/>
                    <a:pt x="5" y="39"/>
                    <a:pt x="36" y="28"/>
                  </a:cubicBezTo>
                  <a:cubicBezTo>
                    <a:pt x="88" y="8"/>
                    <a:pt x="126" y="25"/>
                    <a:pt x="140" y="79"/>
                  </a:cubicBezTo>
                  <a:cubicBezTo>
                    <a:pt x="161" y="162"/>
                    <a:pt x="179" y="245"/>
                    <a:pt x="199" y="328"/>
                  </a:cubicBezTo>
                  <a:cubicBezTo>
                    <a:pt x="206" y="359"/>
                    <a:pt x="213" y="389"/>
                    <a:pt x="221" y="420"/>
                  </a:cubicBezTo>
                  <a:cubicBezTo>
                    <a:pt x="222" y="426"/>
                    <a:pt x="225" y="432"/>
                    <a:pt x="227" y="438"/>
                  </a:cubicBezTo>
                  <a:cubicBezTo>
                    <a:pt x="229" y="438"/>
                    <a:pt x="232" y="438"/>
                    <a:pt x="234"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245" name="Freeform 24"/>
            <p:cNvSpPr>
              <a:spLocks/>
            </p:cNvSpPr>
            <p:nvPr/>
          </p:nvSpPr>
          <p:spPr bwMode="auto">
            <a:xfrm>
              <a:off x="-7" y="-42"/>
              <a:ext cx="1423" cy="1670"/>
            </a:xfrm>
            <a:custGeom>
              <a:avLst/>
              <a:gdLst>
                <a:gd name="T0" fmla="*/ 4 w 533"/>
                <a:gd name="T1" fmla="*/ 309 h 623"/>
                <a:gd name="T2" fmla="*/ 4 w 533"/>
                <a:gd name="T3" fmla="*/ 127 h 623"/>
                <a:gd name="T4" fmla="*/ 4 w 533"/>
                <a:gd name="T5" fmla="*/ 83 h 623"/>
                <a:gd name="T6" fmla="*/ 23 w 533"/>
                <a:gd name="T7" fmla="*/ 31 h 623"/>
                <a:gd name="T8" fmla="*/ 103 w 533"/>
                <a:gd name="T9" fmla="*/ 48 h 623"/>
                <a:gd name="T10" fmla="*/ 124 w 533"/>
                <a:gd name="T11" fmla="*/ 77 h 623"/>
                <a:gd name="T12" fmla="*/ 147 w 533"/>
                <a:gd name="T13" fmla="*/ 81 h 623"/>
                <a:gd name="T14" fmla="*/ 275 w 533"/>
                <a:gd name="T15" fmla="*/ 20 h 623"/>
                <a:gd name="T16" fmla="*/ 523 w 533"/>
                <a:gd name="T17" fmla="*/ 166 h 623"/>
                <a:gd name="T18" fmla="*/ 530 w 533"/>
                <a:gd name="T19" fmla="*/ 225 h 623"/>
                <a:gd name="T20" fmla="*/ 532 w 533"/>
                <a:gd name="T21" fmla="*/ 573 h 623"/>
                <a:gd name="T22" fmla="*/ 504 w 533"/>
                <a:gd name="T23" fmla="*/ 613 h 623"/>
                <a:gd name="T24" fmla="*/ 438 w 533"/>
                <a:gd name="T25" fmla="*/ 614 h 623"/>
                <a:gd name="T26" fmla="*/ 408 w 533"/>
                <a:gd name="T27" fmla="*/ 575 h 623"/>
                <a:gd name="T28" fmla="*/ 402 w 533"/>
                <a:gd name="T29" fmla="*/ 273 h 623"/>
                <a:gd name="T30" fmla="*/ 377 w 533"/>
                <a:gd name="T31" fmla="*/ 182 h 623"/>
                <a:gd name="T32" fmla="*/ 314 w 533"/>
                <a:gd name="T33" fmla="*/ 140 h 623"/>
                <a:gd name="T34" fmla="*/ 156 w 533"/>
                <a:gd name="T35" fmla="*/ 192 h 623"/>
                <a:gd name="T36" fmla="*/ 135 w 533"/>
                <a:gd name="T37" fmla="*/ 250 h 623"/>
                <a:gd name="T38" fmla="*/ 131 w 533"/>
                <a:gd name="T39" fmla="*/ 534 h 623"/>
                <a:gd name="T40" fmla="*/ 126 w 533"/>
                <a:gd name="T41" fmla="*/ 584 h 623"/>
                <a:gd name="T42" fmla="*/ 88 w 533"/>
                <a:gd name="T43" fmla="*/ 618 h 623"/>
                <a:gd name="T44" fmla="*/ 84 w 533"/>
                <a:gd name="T45" fmla="*/ 619 h 623"/>
                <a:gd name="T46" fmla="*/ 7 w 533"/>
                <a:gd name="T47" fmla="*/ 555 h 623"/>
                <a:gd name="T48" fmla="*/ 7 w 533"/>
                <a:gd name="T49" fmla="*/ 309 h 623"/>
                <a:gd name="T50" fmla="*/ 4 w 533"/>
                <a:gd name="T51" fmla="*/ 309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3" h="623">
                  <a:moveTo>
                    <a:pt x="4" y="309"/>
                  </a:moveTo>
                  <a:cubicBezTo>
                    <a:pt x="4" y="249"/>
                    <a:pt x="4" y="188"/>
                    <a:pt x="4" y="127"/>
                  </a:cubicBezTo>
                  <a:cubicBezTo>
                    <a:pt x="4" y="113"/>
                    <a:pt x="3" y="98"/>
                    <a:pt x="4" y="83"/>
                  </a:cubicBezTo>
                  <a:cubicBezTo>
                    <a:pt x="6" y="64"/>
                    <a:pt x="0" y="41"/>
                    <a:pt x="23" y="31"/>
                  </a:cubicBezTo>
                  <a:cubicBezTo>
                    <a:pt x="47" y="20"/>
                    <a:pt x="86" y="29"/>
                    <a:pt x="103" y="48"/>
                  </a:cubicBezTo>
                  <a:cubicBezTo>
                    <a:pt x="111" y="57"/>
                    <a:pt x="118" y="67"/>
                    <a:pt x="124" y="77"/>
                  </a:cubicBezTo>
                  <a:cubicBezTo>
                    <a:pt x="130" y="90"/>
                    <a:pt x="136" y="90"/>
                    <a:pt x="147" y="81"/>
                  </a:cubicBezTo>
                  <a:cubicBezTo>
                    <a:pt x="184" y="51"/>
                    <a:pt x="226" y="29"/>
                    <a:pt x="275" y="20"/>
                  </a:cubicBezTo>
                  <a:cubicBezTo>
                    <a:pt x="381" y="0"/>
                    <a:pt x="490" y="63"/>
                    <a:pt x="523" y="166"/>
                  </a:cubicBezTo>
                  <a:cubicBezTo>
                    <a:pt x="529" y="184"/>
                    <a:pt x="530" y="205"/>
                    <a:pt x="530" y="225"/>
                  </a:cubicBezTo>
                  <a:cubicBezTo>
                    <a:pt x="532" y="341"/>
                    <a:pt x="532" y="457"/>
                    <a:pt x="532" y="573"/>
                  </a:cubicBezTo>
                  <a:cubicBezTo>
                    <a:pt x="533" y="594"/>
                    <a:pt x="523" y="609"/>
                    <a:pt x="504" y="613"/>
                  </a:cubicBezTo>
                  <a:cubicBezTo>
                    <a:pt x="483" y="617"/>
                    <a:pt x="459" y="618"/>
                    <a:pt x="438" y="614"/>
                  </a:cubicBezTo>
                  <a:cubicBezTo>
                    <a:pt x="419" y="611"/>
                    <a:pt x="409" y="596"/>
                    <a:pt x="408" y="575"/>
                  </a:cubicBezTo>
                  <a:cubicBezTo>
                    <a:pt x="407" y="474"/>
                    <a:pt x="405" y="373"/>
                    <a:pt x="402" y="273"/>
                  </a:cubicBezTo>
                  <a:cubicBezTo>
                    <a:pt x="402" y="241"/>
                    <a:pt x="397" y="209"/>
                    <a:pt x="377" y="182"/>
                  </a:cubicBezTo>
                  <a:cubicBezTo>
                    <a:pt x="361" y="160"/>
                    <a:pt x="341" y="145"/>
                    <a:pt x="314" y="140"/>
                  </a:cubicBezTo>
                  <a:cubicBezTo>
                    <a:pt x="252" y="129"/>
                    <a:pt x="199" y="144"/>
                    <a:pt x="156" y="192"/>
                  </a:cubicBezTo>
                  <a:cubicBezTo>
                    <a:pt x="142" y="208"/>
                    <a:pt x="135" y="227"/>
                    <a:pt x="135" y="250"/>
                  </a:cubicBezTo>
                  <a:cubicBezTo>
                    <a:pt x="134" y="345"/>
                    <a:pt x="133" y="439"/>
                    <a:pt x="131" y="534"/>
                  </a:cubicBezTo>
                  <a:cubicBezTo>
                    <a:pt x="131" y="551"/>
                    <a:pt x="129" y="567"/>
                    <a:pt x="126" y="584"/>
                  </a:cubicBezTo>
                  <a:cubicBezTo>
                    <a:pt x="122" y="605"/>
                    <a:pt x="110" y="616"/>
                    <a:pt x="88" y="618"/>
                  </a:cubicBezTo>
                  <a:cubicBezTo>
                    <a:pt x="87" y="618"/>
                    <a:pt x="85" y="618"/>
                    <a:pt x="84" y="619"/>
                  </a:cubicBezTo>
                  <a:cubicBezTo>
                    <a:pt x="8" y="623"/>
                    <a:pt x="8" y="606"/>
                    <a:pt x="7" y="555"/>
                  </a:cubicBezTo>
                  <a:cubicBezTo>
                    <a:pt x="5" y="473"/>
                    <a:pt x="7" y="391"/>
                    <a:pt x="7" y="309"/>
                  </a:cubicBezTo>
                  <a:cubicBezTo>
                    <a:pt x="6" y="309"/>
                    <a:pt x="5" y="309"/>
                    <a:pt x="4" y="3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246" name="Freeform 25"/>
            <p:cNvSpPr>
              <a:spLocks/>
            </p:cNvSpPr>
            <p:nvPr/>
          </p:nvSpPr>
          <p:spPr bwMode="auto">
            <a:xfrm>
              <a:off x="1579" y="207"/>
              <a:ext cx="1605" cy="1463"/>
            </a:xfrm>
            <a:custGeom>
              <a:avLst/>
              <a:gdLst>
                <a:gd name="T0" fmla="*/ 600 w 601"/>
                <a:gd name="T1" fmla="*/ 228 h 546"/>
                <a:gd name="T2" fmla="*/ 388 w 601"/>
                <a:gd name="T3" fmla="*/ 515 h 546"/>
                <a:gd name="T4" fmla="*/ 53 w 601"/>
                <a:gd name="T5" fmla="*/ 401 h 546"/>
                <a:gd name="T6" fmla="*/ 9 w 601"/>
                <a:gd name="T7" fmla="*/ 284 h 546"/>
                <a:gd name="T8" fmla="*/ 19 w 601"/>
                <a:gd name="T9" fmla="*/ 119 h 546"/>
                <a:gd name="T10" fmla="*/ 62 w 601"/>
                <a:gd name="T11" fmla="*/ 41 h 546"/>
                <a:gd name="T12" fmla="*/ 169 w 601"/>
                <a:gd name="T13" fmla="*/ 42 h 546"/>
                <a:gd name="T14" fmla="*/ 174 w 601"/>
                <a:gd name="T15" fmla="*/ 77 h 546"/>
                <a:gd name="T16" fmla="*/ 149 w 601"/>
                <a:gd name="T17" fmla="*/ 122 h 546"/>
                <a:gd name="T18" fmla="*/ 151 w 601"/>
                <a:gd name="T19" fmla="*/ 326 h 546"/>
                <a:gd name="T20" fmla="*/ 343 w 601"/>
                <a:gd name="T21" fmla="*/ 411 h 546"/>
                <a:gd name="T22" fmla="*/ 479 w 601"/>
                <a:gd name="T23" fmla="*/ 257 h 546"/>
                <a:gd name="T24" fmla="*/ 440 w 601"/>
                <a:gd name="T25" fmla="*/ 93 h 546"/>
                <a:gd name="T26" fmla="*/ 462 w 601"/>
                <a:gd name="T27" fmla="*/ 24 h 546"/>
                <a:gd name="T28" fmla="*/ 546 w 601"/>
                <a:gd name="T29" fmla="*/ 42 h 546"/>
                <a:gd name="T30" fmla="*/ 600 w 601"/>
                <a:gd name="T31" fmla="*/ 184 h 546"/>
                <a:gd name="T32" fmla="*/ 600 w 601"/>
                <a:gd name="T33" fmla="*/ 22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1" h="546">
                  <a:moveTo>
                    <a:pt x="600" y="228"/>
                  </a:moveTo>
                  <a:cubicBezTo>
                    <a:pt x="601" y="371"/>
                    <a:pt x="522" y="483"/>
                    <a:pt x="388" y="515"/>
                  </a:cubicBezTo>
                  <a:cubicBezTo>
                    <a:pt x="253" y="546"/>
                    <a:pt x="135" y="515"/>
                    <a:pt x="53" y="401"/>
                  </a:cubicBezTo>
                  <a:cubicBezTo>
                    <a:pt x="28" y="366"/>
                    <a:pt x="15" y="327"/>
                    <a:pt x="9" y="284"/>
                  </a:cubicBezTo>
                  <a:cubicBezTo>
                    <a:pt x="1" y="228"/>
                    <a:pt x="0" y="172"/>
                    <a:pt x="19" y="119"/>
                  </a:cubicBezTo>
                  <a:cubicBezTo>
                    <a:pt x="29" y="91"/>
                    <a:pt x="45" y="65"/>
                    <a:pt x="62" y="41"/>
                  </a:cubicBezTo>
                  <a:cubicBezTo>
                    <a:pt x="91" y="0"/>
                    <a:pt x="148" y="17"/>
                    <a:pt x="169" y="42"/>
                  </a:cubicBezTo>
                  <a:cubicBezTo>
                    <a:pt x="178" y="53"/>
                    <a:pt x="181" y="64"/>
                    <a:pt x="174" y="77"/>
                  </a:cubicBezTo>
                  <a:cubicBezTo>
                    <a:pt x="166" y="92"/>
                    <a:pt x="157" y="107"/>
                    <a:pt x="149" y="122"/>
                  </a:cubicBezTo>
                  <a:cubicBezTo>
                    <a:pt x="116" y="190"/>
                    <a:pt x="114" y="259"/>
                    <a:pt x="151" y="326"/>
                  </a:cubicBezTo>
                  <a:cubicBezTo>
                    <a:pt x="189" y="397"/>
                    <a:pt x="263" y="428"/>
                    <a:pt x="343" y="411"/>
                  </a:cubicBezTo>
                  <a:cubicBezTo>
                    <a:pt x="415" y="396"/>
                    <a:pt x="467" y="336"/>
                    <a:pt x="479" y="257"/>
                  </a:cubicBezTo>
                  <a:cubicBezTo>
                    <a:pt x="488" y="197"/>
                    <a:pt x="470" y="144"/>
                    <a:pt x="440" y="93"/>
                  </a:cubicBezTo>
                  <a:cubicBezTo>
                    <a:pt x="419" y="58"/>
                    <a:pt x="425" y="43"/>
                    <a:pt x="462" y="24"/>
                  </a:cubicBezTo>
                  <a:cubicBezTo>
                    <a:pt x="491" y="8"/>
                    <a:pt x="525" y="15"/>
                    <a:pt x="546" y="42"/>
                  </a:cubicBezTo>
                  <a:cubicBezTo>
                    <a:pt x="578" y="84"/>
                    <a:pt x="597" y="131"/>
                    <a:pt x="600" y="184"/>
                  </a:cubicBezTo>
                  <a:cubicBezTo>
                    <a:pt x="601" y="198"/>
                    <a:pt x="600" y="213"/>
                    <a:pt x="600"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247" name="Freeform 26"/>
            <p:cNvSpPr>
              <a:spLocks/>
            </p:cNvSpPr>
            <p:nvPr/>
          </p:nvSpPr>
          <p:spPr bwMode="auto">
            <a:xfrm>
              <a:off x="2236" y="1"/>
              <a:ext cx="304" cy="1010"/>
            </a:xfrm>
            <a:custGeom>
              <a:avLst/>
              <a:gdLst>
                <a:gd name="T0" fmla="*/ 111 w 114"/>
                <a:gd name="T1" fmla="*/ 185 h 377"/>
                <a:gd name="T2" fmla="*/ 111 w 114"/>
                <a:gd name="T3" fmla="*/ 321 h 377"/>
                <a:gd name="T4" fmla="*/ 28 w 114"/>
                <a:gd name="T5" fmla="*/ 365 h 377"/>
                <a:gd name="T6" fmla="*/ 7 w 114"/>
                <a:gd name="T7" fmla="*/ 337 h 377"/>
                <a:gd name="T8" fmla="*/ 1 w 114"/>
                <a:gd name="T9" fmla="*/ 291 h 377"/>
                <a:gd name="T10" fmla="*/ 1 w 114"/>
                <a:gd name="T11" fmla="*/ 82 h 377"/>
                <a:gd name="T12" fmla="*/ 5 w 114"/>
                <a:gd name="T13" fmla="*/ 42 h 377"/>
                <a:gd name="T14" fmla="*/ 54 w 114"/>
                <a:gd name="T15" fmla="*/ 1 h 377"/>
                <a:gd name="T16" fmla="*/ 111 w 114"/>
                <a:gd name="T17" fmla="*/ 50 h 377"/>
                <a:gd name="T18" fmla="*/ 111 w 114"/>
                <a:gd name="T19" fmla="*/ 18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377">
                  <a:moveTo>
                    <a:pt x="111" y="185"/>
                  </a:moveTo>
                  <a:cubicBezTo>
                    <a:pt x="111" y="230"/>
                    <a:pt x="114" y="276"/>
                    <a:pt x="111" y="321"/>
                  </a:cubicBezTo>
                  <a:cubicBezTo>
                    <a:pt x="108" y="372"/>
                    <a:pt x="75" y="377"/>
                    <a:pt x="28" y="365"/>
                  </a:cubicBezTo>
                  <a:cubicBezTo>
                    <a:pt x="19" y="363"/>
                    <a:pt x="10" y="348"/>
                    <a:pt x="7" y="337"/>
                  </a:cubicBezTo>
                  <a:cubicBezTo>
                    <a:pt x="2" y="322"/>
                    <a:pt x="1" y="306"/>
                    <a:pt x="1" y="291"/>
                  </a:cubicBezTo>
                  <a:cubicBezTo>
                    <a:pt x="0" y="221"/>
                    <a:pt x="0" y="152"/>
                    <a:pt x="1" y="82"/>
                  </a:cubicBezTo>
                  <a:cubicBezTo>
                    <a:pt x="1" y="68"/>
                    <a:pt x="2" y="55"/>
                    <a:pt x="5" y="42"/>
                  </a:cubicBezTo>
                  <a:cubicBezTo>
                    <a:pt x="10" y="12"/>
                    <a:pt x="23" y="1"/>
                    <a:pt x="54" y="1"/>
                  </a:cubicBezTo>
                  <a:cubicBezTo>
                    <a:pt x="94" y="0"/>
                    <a:pt x="108" y="9"/>
                    <a:pt x="111" y="50"/>
                  </a:cubicBezTo>
                  <a:cubicBezTo>
                    <a:pt x="114" y="95"/>
                    <a:pt x="111" y="140"/>
                    <a:pt x="111"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grpSp>
      <p:sp>
        <p:nvSpPr>
          <p:cNvPr id="251" name="Freeform 30"/>
          <p:cNvSpPr>
            <a:spLocks noEditPoints="1"/>
          </p:cNvSpPr>
          <p:nvPr/>
        </p:nvSpPr>
        <p:spPr bwMode="auto">
          <a:xfrm>
            <a:off x="7775034" y="3884548"/>
            <a:ext cx="273574" cy="220888"/>
          </a:xfrm>
          <a:custGeom>
            <a:avLst/>
            <a:gdLst>
              <a:gd name="T0" fmla="*/ 1212 w 1454"/>
              <a:gd name="T1" fmla="*/ 18 h 1173"/>
              <a:gd name="T2" fmla="*/ 777 w 1454"/>
              <a:gd name="T3" fmla="*/ 110 h 1173"/>
              <a:gd name="T4" fmla="*/ 712 w 1454"/>
              <a:gd name="T5" fmla="*/ 112 h 1173"/>
              <a:gd name="T6" fmla="*/ 428 w 1454"/>
              <a:gd name="T7" fmla="*/ 12 h 1173"/>
              <a:gd name="T8" fmla="*/ 40 w 1454"/>
              <a:gd name="T9" fmla="*/ 6 h 1173"/>
              <a:gd name="T10" fmla="*/ 6 w 1454"/>
              <a:gd name="T11" fmla="*/ 53 h 1173"/>
              <a:gd name="T12" fmla="*/ 6 w 1454"/>
              <a:gd name="T13" fmla="*/ 475 h 1173"/>
              <a:gd name="T14" fmla="*/ 5 w 1454"/>
              <a:gd name="T15" fmla="*/ 903 h 1173"/>
              <a:gd name="T16" fmla="*/ 49 w 1454"/>
              <a:gd name="T17" fmla="*/ 947 h 1173"/>
              <a:gd name="T18" fmla="*/ 388 w 1454"/>
              <a:gd name="T19" fmla="*/ 943 h 1173"/>
              <a:gd name="T20" fmla="*/ 844 w 1454"/>
              <a:gd name="T21" fmla="*/ 659 h 1173"/>
              <a:gd name="T22" fmla="*/ 864 w 1454"/>
              <a:gd name="T23" fmla="*/ 636 h 1173"/>
              <a:gd name="T24" fmla="*/ 968 w 1454"/>
              <a:gd name="T25" fmla="*/ 695 h 1173"/>
              <a:gd name="T26" fmla="*/ 968 w 1454"/>
              <a:gd name="T27" fmla="*/ 778 h 1173"/>
              <a:gd name="T28" fmla="*/ 857 w 1454"/>
              <a:gd name="T29" fmla="*/ 885 h 1173"/>
              <a:gd name="T30" fmla="*/ 555 w 1454"/>
              <a:gd name="T31" fmla="*/ 1036 h 1173"/>
              <a:gd name="T32" fmla="*/ 398 w 1454"/>
              <a:gd name="T33" fmla="*/ 1107 h 1173"/>
              <a:gd name="T34" fmla="*/ 374 w 1454"/>
              <a:gd name="T35" fmla="*/ 1145 h 1173"/>
              <a:gd name="T36" fmla="*/ 412 w 1454"/>
              <a:gd name="T37" fmla="*/ 1172 h 1173"/>
              <a:gd name="T38" fmla="*/ 467 w 1454"/>
              <a:gd name="T39" fmla="*/ 1169 h 1173"/>
              <a:gd name="T40" fmla="*/ 1049 w 1454"/>
              <a:gd name="T41" fmla="*/ 878 h 1173"/>
              <a:gd name="T42" fmla="*/ 1129 w 1454"/>
              <a:gd name="T43" fmla="*/ 740 h 1173"/>
              <a:gd name="T44" fmla="*/ 1055 w 1454"/>
              <a:gd name="T45" fmla="*/ 586 h 1173"/>
              <a:gd name="T46" fmla="*/ 918 w 1454"/>
              <a:gd name="T47" fmla="*/ 545 h 1173"/>
              <a:gd name="T48" fmla="*/ 878 w 1454"/>
              <a:gd name="T49" fmla="*/ 494 h 1173"/>
              <a:gd name="T50" fmla="*/ 825 w 1454"/>
              <a:gd name="T51" fmla="*/ 242 h 1173"/>
              <a:gd name="T52" fmla="*/ 842 w 1454"/>
              <a:gd name="T53" fmla="*/ 203 h 1173"/>
              <a:gd name="T54" fmla="*/ 1062 w 1454"/>
              <a:gd name="T55" fmla="*/ 147 h 1173"/>
              <a:gd name="T56" fmla="*/ 1324 w 1454"/>
              <a:gd name="T57" fmla="*/ 178 h 1173"/>
              <a:gd name="T58" fmla="*/ 1343 w 1454"/>
              <a:gd name="T59" fmla="*/ 260 h 1173"/>
              <a:gd name="T60" fmla="*/ 1328 w 1454"/>
              <a:gd name="T61" fmla="*/ 299 h 1173"/>
              <a:gd name="T62" fmla="*/ 1365 w 1454"/>
              <a:gd name="T63" fmla="*/ 319 h 1173"/>
              <a:gd name="T64" fmla="*/ 1446 w 1454"/>
              <a:gd name="T65" fmla="*/ 243 h 1173"/>
              <a:gd name="T66" fmla="*/ 1212 w 1454"/>
              <a:gd name="T67" fmla="*/ 18 h 1173"/>
              <a:gd name="T68" fmla="*/ 624 w 1454"/>
              <a:gd name="T69" fmla="*/ 624 h 1173"/>
              <a:gd name="T70" fmla="*/ 374 w 1454"/>
              <a:gd name="T71" fmla="*/ 745 h 1173"/>
              <a:gd name="T72" fmla="*/ 214 w 1454"/>
              <a:gd name="T73" fmla="*/ 597 h 1173"/>
              <a:gd name="T74" fmla="*/ 214 w 1454"/>
              <a:gd name="T75" fmla="*/ 470 h 1173"/>
              <a:gd name="T76" fmla="*/ 214 w 1454"/>
              <a:gd name="T77" fmla="*/ 236 h 1173"/>
              <a:gd name="T78" fmla="*/ 240 w 1454"/>
              <a:gd name="T79" fmla="*/ 198 h 1173"/>
              <a:gd name="T80" fmla="*/ 503 w 1454"/>
              <a:gd name="T81" fmla="*/ 227 h 1173"/>
              <a:gd name="T82" fmla="*/ 515 w 1454"/>
              <a:gd name="T83" fmla="*/ 282 h 1173"/>
              <a:gd name="T84" fmla="*/ 432 w 1454"/>
              <a:gd name="T85" fmla="*/ 379 h 1173"/>
              <a:gd name="T86" fmla="*/ 470 w 1454"/>
              <a:gd name="T87" fmla="*/ 519 h 1173"/>
              <a:gd name="T88" fmla="*/ 604 w 1454"/>
              <a:gd name="T89" fmla="*/ 569 h 1173"/>
              <a:gd name="T90" fmla="*/ 624 w 1454"/>
              <a:gd name="T91" fmla="*/ 624 h 1173"/>
              <a:gd name="T92" fmla="*/ 610 w 1454"/>
              <a:gd name="T93" fmla="*/ 498 h 1173"/>
              <a:gd name="T94" fmla="*/ 515 w 1454"/>
              <a:gd name="T95" fmla="*/ 443 h 1173"/>
              <a:gd name="T96" fmla="*/ 575 w 1454"/>
              <a:gd name="T97" fmla="*/ 345 h 1173"/>
              <a:gd name="T98" fmla="*/ 644 w 1454"/>
              <a:gd name="T99" fmla="*/ 360 h 1173"/>
              <a:gd name="T100" fmla="*/ 662 w 1454"/>
              <a:gd name="T101" fmla="*/ 461 h 1173"/>
              <a:gd name="T102" fmla="*/ 610 w 1454"/>
              <a:gd name="T103" fmla="*/ 498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4" h="1173">
                <a:moveTo>
                  <a:pt x="1212" y="18"/>
                </a:moveTo>
                <a:cubicBezTo>
                  <a:pt x="1058" y="6"/>
                  <a:pt x="915" y="46"/>
                  <a:pt x="777" y="110"/>
                </a:cubicBezTo>
                <a:cubicBezTo>
                  <a:pt x="755" y="120"/>
                  <a:pt x="738" y="132"/>
                  <a:pt x="712" y="112"/>
                </a:cubicBezTo>
                <a:cubicBezTo>
                  <a:pt x="629" y="49"/>
                  <a:pt x="531" y="22"/>
                  <a:pt x="428" y="12"/>
                </a:cubicBezTo>
                <a:cubicBezTo>
                  <a:pt x="299" y="0"/>
                  <a:pt x="169" y="10"/>
                  <a:pt x="40" y="6"/>
                </a:cubicBezTo>
                <a:cubicBezTo>
                  <a:pt x="0" y="4"/>
                  <a:pt x="6" y="29"/>
                  <a:pt x="6" y="53"/>
                </a:cubicBezTo>
                <a:cubicBezTo>
                  <a:pt x="6" y="194"/>
                  <a:pt x="6" y="335"/>
                  <a:pt x="6" y="475"/>
                </a:cubicBezTo>
                <a:cubicBezTo>
                  <a:pt x="6" y="618"/>
                  <a:pt x="7" y="760"/>
                  <a:pt x="5" y="903"/>
                </a:cubicBezTo>
                <a:cubicBezTo>
                  <a:pt x="5" y="937"/>
                  <a:pt x="15" y="948"/>
                  <a:pt x="49" y="947"/>
                </a:cubicBezTo>
                <a:cubicBezTo>
                  <a:pt x="162" y="944"/>
                  <a:pt x="275" y="951"/>
                  <a:pt x="388" y="943"/>
                </a:cubicBezTo>
                <a:cubicBezTo>
                  <a:pt x="588" y="929"/>
                  <a:pt x="753" y="852"/>
                  <a:pt x="844" y="659"/>
                </a:cubicBezTo>
                <a:cubicBezTo>
                  <a:pt x="848" y="649"/>
                  <a:pt x="851" y="633"/>
                  <a:pt x="864" y="636"/>
                </a:cubicBezTo>
                <a:cubicBezTo>
                  <a:pt x="904" y="646"/>
                  <a:pt x="942" y="661"/>
                  <a:pt x="968" y="695"/>
                </a:cubicBezTo>
                <a:cubicBezTo>
                  <a:pt x="989" y="722"/>
                  <a:pt x="983" y="751"/>
                  <a:pt x="968" y="778"/>
                </a:cubicBezTo>
                <a:cubicBezTo>
                  <a:pt x="942" y="825"/>
                  <a:pt x="901" y="856"/>
                  <a:pt x="857" y="885"/>
                </a:cubicBezTo>
                <a:cubicBezTo>
                  <a:pt x="763" y="948"/>
                  <a:pt x="658" y="991"/>
                  <a:pt x="555" y="1036"/>
                </a:cubicBezTo>
                <a:cubicBezTo>
                  <a:pt x="502" y="1059"/>
                  <a:pt x="450" y="1083"/>
                  <a:pt x="398" y="1107"/>
                </a:cubicBezTo>
                <a:cubicBezTo>
                  <a:pt x="382" y="1114"/>
                  <a:pt x="368" y="1125"/>
                  <a:pt x="374" y="1145"/>
                </a:cubicBezTo>
                <a:cubicBezTo>
                  <a:pt x="379" y="1164"/>
                  <a:pt x="394" y="1172"/>
                  <a:pt x="412" y="1172"/>
                </a:cubicBezTo>
                <a:cubicBezTo>
                  <a:pt x="430" y="1172"/>
                  <a:pt x="449" y="1173"/>
                  <a:pt x="467" y="1169"/>
                </a:cubicBezTo>
                <a:cubicBezTo>
                  <a:pt x="685" y="1121"/>
                  <a:pt x="888" y="1041"/>
                  <a:pt x="1049" y="878"/>
                </a:cubicBezTo>
                <a:cubicBezTo>
                  <a:pt x="1087" y="839"/>
                  <a:pt x="1117" y="795"/>
                  <a:pt x="1129" y="740"/>
                </a:cubicBezTo>
                <a:cubicBezTo>
                  <a:pt x="1145" y="665"/>
                  <a:pt x="1125" y="621"/>
                  <a:pt x="1055" y="586"/>
                </a:cubicBezTo>
                <a:cubicBezTo>
                  <a:pt x="1012" y="564"/>
                  <a:pt x="966" y="551"/>
                  <a:pt x="918" y="545"/>
                </a:cubicBezTo>
                <a:cubicBezTo>
                  <a:pt x="885" y="541"/>
                  <a:pt x="876" y="527"/>
                  <a:pt x="878" y="494"/>
                </a:cubicBezTo>
                <a:cubicBezTo>
                  <a:pt x="882" y="406"/>
                  <a:pt x="867" y="320"/>
                  <a:pt x="825" y="242"/>
                </a:cubicBezTo>
                <a:cubicBezTo>
                  <a:pt x="812" y="217"/>
                  <a:pt x="820" y="211"/>
                  <a:pt x="842" y="203"/>
                </a:cubicBezTo>
                <a:cubicBezTo>
                  <a:pt x="914" y="178"/>
                  <a:pt x="986" y="156"/>
                  <a:pt x="1062" y="147"/>
                </a:cubicBezTo>
                <a:cubicBezTo>
                  <a:pt x="1152" y="135"/>
                  <a:pt x="1239" y="144"/>
                  <a:pt x="1324" y="178"/>
                </a:cubicBezTo>
                <a:cubicBezTo>
                  <a:pt x="1375" y="198"/>
                  <a:pt x="1379" y="221"/>
                  <a:pt x="1343" y="260"/>
                </a:cubicBezTo>
                <a:cubicBezTo>
                  <a:pt x="1332" y="272"/>
                  <a:pt x="1321" y="283"/>
                  <a:pt x="1328" y="299"/>
                </a:cubicBezTo>
                <a:cubicBezTo>
                  <a:pt x="1334" y="314"/>
                  <a:pt x="1349" y="318"/>
                  <a:pt x="1365" y="319"/>
                </a:cubicBezTo>
                <a:cubicBezTo>
                  <a:pt x="1412" y="324"/>
                  <a:pt x="1443" y="296"/>
                  <a:pt x="1446" y="243"/>
                </a:cubicBezTo>
                <a:cubicBezTo>
                  <a:pt x="1454" y="115"/>
                  <a:pt x="1365" y="30"/>
                  <a:pt x="1212" y="18"/>
                </a:cubicBezTo>
                <a:close/>
                <a:moveTo>
                  <a:pt x="624" y="624"/>
                </a:moveTo>
                <a:cubicBezTo>
                  <a:pt x="564" y="714"/>
                  <a:pt x="472" y="738"/>
                  <a:pt x="374" y="745"/>
                </a:cubicBezTo>
                <a:cubicBezTo>
                  <a:pt x="215" y="757"/>
                  <a:pt x="214" y="755"/>
                  <a:pt x="214" y="597"/>
                </a:cubicBezTo>
                <a:cubicBezTo>
                  <a:pt x="214" y="555"/>
                  <a:pt x="214" y="512"/>
                  <a:pt x="214" y="470"/>
                </a:cubicBezTo>
                <a:cubicBezTo>
                  <a:pt x="214" y="392"/>
                  <a:pt x="214" y="314"/>
                  <a:pt x="214" y="236"/>
                </a:cubicBezTo>
                <a:cubicBezTo>
                  <a:pt x="214" y="218"/>
                  <a:pt x="212" y="198"/>
                  <a:pt x="240" y="198"/>
                </a:cubicBezTo>
                <a:cubicBezTo>
                  <a:pt x="329" y="198"/>
                  <a:pt x="418" y="193"/>
                  <a:pt x="503" y="227"/>
                </a:cubicBezTo>
                <a:cubicBezTo>
                  <a:pt x="538" y="240"/>
                  <a:pt x="555" y="251"/>
                  <a:pt x="515" y="282"/>
                </a:cubicBezTo>
                <a:cubicBezTo>
                  <a:pt x="481" y="308"/>
                  <a:pt x="453" y="341"/>
                  <a:pt x="432" y="379"/>
                </a:cubicBezTo>
                <a:cubicBezTo>
                  <a:pt x="398" y="439"/>
                  <a:pt x="410" y="482"/>
                  <a:pt x="470" y="519"/>
                </a:cubicBezTo>
                <a:cubicBezTo>
                  <a:pt x="511" y="544"/>
                  <a:pt x="557" y="560"/>
                  <a:pt x="604" y="569"/>
                </a:cubicBezTo>
                <a:cubicBezTo>
                  <a:pt x="650" y="577"/>
                  <a:pt x="642" y="597"/>
                  <a:pt x="624" y="624"/>
                </a:cubicBezTo>
                <a:close/>
                <a:moveTo>
                  <a:pt x="610" y="498"/>
                </a:moveTo>
                <a:cubicBezTo>
                  <a:pt x="574" y="486"/>
                  <a:pt x="525" y="488"/>
                  <a:pt x="515" y="443"/>
                </a:cubicBezTo>
                <a:cubicBezTo>
                  <a:pt x="505" y="398"/>
                  <a:pt x="547" y="374"/>
                  <a:pt x="575" y="345"/>
                </a:cubicBezTo>
                <a:cubicBezTo>
                  <a:pt x="607" y="313"/>
                  <a:pt x="629" y="316"/>
                  <a:pt x="644" y="360"/>
                </a:cubicBezTo>
                <a:cubicBezTo>
                  <a:pt x="655" y="392"/>
                  <a:pt x="662" y="424"/>
                  <a:pt x="662" y="461"/>
                </a:cubicBezTo>
                <a:cubicBezTo>
                  <a:pt x="671" y="505"/>
                  <a:pt x="649" y="511"/>
                  <a:pt x="610" y="498"/>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grpSp>
        <p:nvGrpSpPr>
          <p:cNvPr id="270" name="Group 47"/>
          <p:cNvGrpSpPr>
            <a:grpSpLocks noChangeAspect="1"/>
          </p:cNvGrpSpPr>
          <p:nvPr/>
        </p:nvGrpSpPr>
        <p:grpSpPr bwMode="auto">
          <a:xfrm>
            <a:off x="8525689" y="3087849"/>
            <a:ext cx="218106" cy="227729"/>
            <a:chOff x="5" y="1"/>
            <a:chExt cx="544" cy="568"/>
          </a:xfrm>
        </p:grpSpPr>
        <p:sp>
          <p:nvSpPr>
            <p:cNvPr id="272" name="Freeform 48"/>
            <p:cNvSpPr>
              <a:spLocks/>
            </p:cNvSpPr>
            <p:nvPr/>
          </p:nvSpPr>
          <p:spPr bwMode="auto">
            <a:xfrm>
              <a:off x="26" y="115"/>
              <a:ext cx="498" cy="454"/>
            </a:xfrm>
            <a:custGeom>
              <a:avLst/>
              <a:gdLst>
                <a:gd name="T0" fmla="*/ 0 w 498"/>
                <a:gd name="T1" fmla="*/ 67 h 454"/>
                <a:gd name="T2" fmla="*/ 52 w 498"/>
                <a:gd name="T3" fmla="*/ 0 h 454"/>
                <a:gd name="T4" fmla="*/ 255 w 498"/>
                <a:gd name="T5" fmla="*/ 162 h 454"/>
                <a:gd name="T6" fmla="*/ 436 w 498"/>
                <a:gd name="T7" fmla="*/ 0 h 454"/>
                <a:gd name="T8" fmla="*/ 498 w 498"/>
                <a:gd name="T9" fmla="*/ 67 h 454"/>
                <a:gd name="T10" fmla="*/ 290 w 498"/>
                <a:gd name="T11" fmla="*/ 200 h 454"/>
                <a:gd name="T12" fmla="*/ 298 w 498"/>
                <a:gd name="T13" fmla="*/ 454 h 454"/>
                <a:gd name="T14" fmla="*/ 209 w 498"/>
                <a:gd name="T15" fmla="*/ 454 h 454"/>
                <a:gd name="T16" fmla="*/ 217 w 498"/>
                <a:gd name="T17" fmla="*/ 200 h 454"/>
                <a:gd name="T18" fmla="*/ 0 w 498"/>
                <a:gd name="T19" fmla="*/ 6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54">
                  <a:moveTo>
                    <a:pt x="0" y="67"/>
                  </a:moveTo>
                  <a:lnTo>
                    <a:pt x="52" y="0"/>
                  </a:lnTo>
                  <a:lnTo>
                    <a:pt x="255" y="162"/>
                  </a:lnTo>
                  <a:lnTo>
                    <a:pt x="436" y="0"/>
                  </a:lnTo>
                  <a:lnTo>
                    <a:pt x="498" y="67"/>
                  </a:lnTo>
                  <a:lnTo>
                    <a:pt x="290" y="200"/>
                  </a:lnTo>
                  <a:lnTo>
                    <a:pt x="298" y="454"/>
                  </a:lnTo>
                  <a:lnTo>
                    <a:pt x="209" y="454"/>
                  </a:lnTo>
                  <a:lnTo>
                    <a:pt x="217" y="200"/>
                  </a:lnTo>
                  <a:lnTo>
                    <a:pt x="0" y="6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273" name="Freeform 49"/>
            <p:cNvSpPr>
              <a:spLocks/>
            </p:cNvSpPr>
            <p:nvPr/>
          </p:nvSpPr>
          <p:spPr bwMode="auto">
            <a:xfrm>
              <a:off x="5" y="317"/>
              <a:ext cx="205" cy="201"/>
            </a:xfrm>
            <a:custGeom>
              <a:avLst/>
              <a:gdLst>
                <a:gd name="T0" fmla="*/ 205 w 205"/>
                <a:gd name="T1" fmla="*/ 41 h 201"/>
                <a:gd name="T2" fmla="*/ 43 w 205"/>
                <a:gd name="T3" fmla="*/ 201 h 201"/>
                <a:gd name="T4" fmla="*/ 0 w 205"/>
                <a:gd name="T5" fmla="*/ 149 h 201"/>
                <a:gd name="T6" fmla="*/ 184 w 205"/>
                <a:gd name="T7" fmla="*/ 0 h 201"/>
                <a:gd name="T8" fmla="*/ 205 w 205"/>
                <a:gd name="T9" fmla="*/ 14 h 201"/>
                <a:gd name="T10" fmla="*/ 205 w 205"/>
                <a:gd name="T11" fmla="*/ 41 h 201"/>
              </a:gdLst>
              <a:ahLst/>
              <a:cxnLst>
                <a:cxn ang="0">
                  <a:pos x="T0" y="T1"/>
                </a:cxn>
                <a:cxn ang="0">
                  <a:pos x="T2" y="T3"/>
                </a:cxn>
                <a:cxn ang="0">
                  <a:pos x="T4" y="T5"/>
                </a:cxn>
                <a:cxn ang="0">
                  <a:pos x="T6" y="T7"/>
                </a:cxn>
                <a:cxn ang="0">
                  <a:pos x="T8" y="T9"/>
                </a:cxn>
                <a:cxn ang="0">
                  <a:pos x="T10" y="T11"/>
                </a:cxn>
              </a:cxnLst>
              <a:rect l="0" t="0" r="r" b="b"/>
              <a:pathLst>
                <a:path w="205" h="201">
                  <a:moveTo>
                    <a:pt x="205" y="41"/>
                  </a:moveTo>
                  <a:lnTo>
                    <a:pt x="43" y="201"/>
                  </a:lnTo>
                  <a:lnTo>
                    <a:pt x="0" y="149"/>
                  </a:lnTo>
                  <a:lnTo>
                    <a:pt x="184" y="0"/>
                  </a:lnTo>
                  <a:lnTo>
                    <a:pt x="205" y="14"/>
                  </a:lnTo>
                  <a:lnTo>
                    <a:pt x="205" y="4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274" name="Freeform 50"/>
            <p:cNvSpPr>
              <a:spLocks/>
            </p:cNvSpPr>
            <p:nvPr/>
          </p:nvSpPr>
          <p:spPr bwMode="auto">
            <a:xfrm>
              <a:off x="343" y="317"/>
              <a:ext cx="206" cy="201"/>
            </a:xfrm>
            <a:custGeom>
              <a:avLst/>
              <a:gdLst>
                <a:gd name="T0" fmla="*/ 0 w 206"/>
                <a:gd name="T1" fmla="*/ 41 h 201"/>
                <a:gd name="T2" fmla="*/ 160 w 206"/>
                <a:gd name="T3" fmla="*/ 201 h 201"/>
                <a:gd name="T4" fmla="*/ 206 w 206"/>
                <a:gd name="T5" fmla="*/ 149 h 201"/>
                <a:gd name="T6" fmla="*/ 16 w 206"/>
                <a:gd name="T7" fmla="*/ 0 h 201"/>
                <a:gd name="T8" fmla="*/ 0 w 206"/>
                <a:gd name="T9" fmla="*/ 14 h 201"/>
                <a:gd name="T10" fmla="*/ 0 w 206"/>
                <a:gd name="T11" fmla="*/ 41 h 201"/>
              </a:gdLst>
              <a:ahLst/>
              <a:cxnLst>
                <a:cxn ang="0">
                  <a:pos x="T0" y="T1"/>
                </a:cxn>
                <a:cxn ang="0">
                  <a:pos x="T2" y="T3"/>
                </a:cxn>
                <a:cxn ang="0">
                  <a:pos x="T4" y="T5"/>
                </a:cxn>
                <a:cxn ang="0">
                  <a:pos x="T6" y="T7"/>
                </a:cxn>
                <a:cxn ang="0">
                  <a:pos x="T8" y="T9"/>
                </a:cxn>
                <a:cxn ang="0">
                  <a:pos x="T10" y="T11"/>
                </a:cxn>
              </a:cxnLst>
              <a:rect l="0" t="0" r="r" b="b"/>
              <a:pathLst>
                <a:path w="206" h="201">
                  <a:moveTo>
                    <a:pt x="0" y="41"/>
                  </a:moveTo>
                  <a:lnTo>
                    <a:pt x="160" y="201"/>
                  </a:lnTo>
                  <a:lnTo>
                    <a:pt x="206" y="149"/>
                  </a:lnTo>
                  <a:lnTo>
                    <a:pt x="16" y="0"/>
                  </a:lnTo>
                  <a:lnTo>
                    <a:pt x="0" y="14"/>
                  </a:lnTo>
                  <a:lnTo>
                    <a:pt x="0" y="4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275" name="Freeform 51"/>
            <p:cNvSpPr>
              <a:spLocks/>
            </p:cNvSpPr>
            <p:nvPr/>
          </p:nvSpPr>
          <p:spPr bwMode="auto">
            <a:xfrm>
              <a:off x="240" y="1"/>
              <a:ext cx="71" cy="241"/>
            </a:xfrm>
            <a:custGeom>
              <a:avLst/>
              <a:gdLst>
                <a:gd name="T0" fmla="*/ 57 w 71"/>
                <a:gd name="T1" fmla="*/ 219 h 241"/>
                <a:gd name="T2" fmla="*/ 71 w 71"/>
                <a:gd name="T3" fmla="*/ 0 h 241"/>
                <a:gd name="T4" fmla="*/ 0 w 71"/>
                <a:gd name="T5" fmla="*/ 0 h 241"/>
                <a:gd name="T6" fmla="*/ 14 w 71"/>
                <a:gd name="T7" fmla="*/ 222 h 241"/>
                <a:gd name="T8" fmla="*/ 35 w 71"/>
                <a:gd name="T9" fmla="*/ 241 h 241"/>
                <a:gd name="T10" fmla="*/ 57 w 71"/>
                <a:gd name="T11" fmla="*/ 219 h 241"/>
              </a:gdLst>
              <a:ahLst/>
              <a:cxnLst>
                <a:cxn ang="0">
                  <a:pos x="T0" y="T1"/>
                </a:cxn>
                <a:cxn ang="0">
                  <a:pos x="T2" y="T3"/>
                </a:cxn>
                <a:cxn ang="0">
                  <a:pos x="T4" y="T5"/>
                </a:cxn>
                <a:cxn ang="0">
                  <a:pos x="T6" y="T7"/>
                </a:cxn>
                <a:cxn ang="0">
                  <a:pos x="T8" y="T9"/>
                </a:cxn>
                <a:cxn ang="0">
                  <a:pos x="T10" y="T11"/>
                </a:cxn>
              </a:cxnLst>
              <a:rect l="0" t="0" r="r" b="b"/>
              <a:pathLst>
                <a:path w="71" h="241">
                  <a:moveTo>
                    <a:pt x="57" y="219"/>
                  </a:moveTo>
                  <a:lnTo>
                    <a:pt x="71" y="0"/>
                  </a:lnTo>
                  <a:lnTo>
                    <a:pt x="0" y="0"/>
                  </a:lnTo>
                  <a:lnTo>
                    <a:pt x="14" y="222"/>
                  </a:lnTo>
                  <a:lnTo>
                    <a:pt x="35" y="241"/>
                  </a:lnTo>
                  <a:lnTo>
                    <a:pt x="57" y="21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grpSp>
      <p:sp>
        <p:nvSpPr>
          <p:cNvPr id="42" name="Rectangle 41"/>
          <p:cNvSpPr/>
          <p:nvPr/>
        </p:nvSpPr>
        <p:spPr bwMode="auto">
          <a:xfrm>
            <a:off x="9126034" y="2658861"/>
            <a:ext cx="2540499" cy="517097"/>
          </a:xfrm>
          <a:prstGeom prst="rect">
            <a:avLst/>
          </a:prstGeom>
          <a:noFill/>
          <a:ln w="9525" cap="flat" cmpd="sng" algn="ctr">
            <a:noFill/>
            <a:prstDash val="solid"/>
            <a:headEnd type="none" w="med" len="med"/>
            <a:tailEnd type="none" w="med" len="med"/>
          </a:ln>
          <a:effectLst/>
        </p:spPr>
        <p:txBody>
          <a:bodyPr rot="0" spcFirstLastPara="0" vert="horz" wrap="square" lIns="186466" tIns="149173" rIns="186466" bIns="149173"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50674" fontAlgn="base">
              <a:lnSpc>
                <a:spcPct val="90000"/>
              </a:lnSpc>
              <a:spcBef>
                <a:spcPct val="0"/>
              </a:spcBef>
              <a:spcAft>
                <a:spcPct val="0"/>
              </a:spcAft>
              <a:defRPr/>
            </a:pPr>
            <a:endParaRPr lang="en-US" sz="16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17" name="Group 116"/>
          <p:cNvGrpSpPr/>
          <p:nvPr/>
        </p:nvGrpSpPr>
        <p:grpSpPr>
          <a:xfrm>
            <a:off x="10592425" y="5651040"/>
            <a:ext cx="356269" cy="358132"/>
            <a:chOff x="15478120" y="-2840041"/>
            <a:chExt cx="1820862" cy="1830385"/>
          </a:xfrm>
        </p:grpSpPr>
        <p:sp>
          <p:nvSpPr>
            <p:cNvPr id="118" name="Oval 9"/>
            <p:cNvSpPr>
              <a:spLocks noChangeArrowheads="1"/>
            </p:cNvSpPr>
            <p:nvPr/>
          </p:nvSpPr>
          <p:spPr bwMode="auto">
            <a:xfrm>
              <a:off x="15478120" y="-2840041"/>
              <a:ext cx="1820862" cy="1830385"/>
            </a:xfrm>
            <a:prstGeom prst="ellipse">
              <a:avLst/>
            </a:prstGeom>
            <a:solidFill>
              <a:srgbClr val="00B294">
                <a:alpha val="8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119" name="Freeform 10"/>
            <p:cNvSpPr>
              <a:spLocks/>
            </p:cNvSpPr>
            <p:nvPr/>
          </p:nvSpPr>
          <p:spPr bwMode="auto">
            <a:xfrm>
              <a:off x="15901983" y="-2205042"/>
              <a:ext cx="488950" cy="836611"/>
            </a:xfrm>
            <a:custGeom>
              <a:avLst/>
              <a:gdLst>
                <a:gd name="T0" fmla="*/ 308 w 308"/>
                <a:gd name="T1" fmla="*/ 175 h 527"/>
                <a:gd name="T2" fmla="*/ 305 w 308"/>
                <a:gd name="T3" fmla="*/ 527 h 527"/>
                <a:gd name="T4" fmla="*/ 0 w 308"/>
                <a:gd name="T5" fmla="*/ 351 h 527"/>
                <a:gd name="T6" fmla="*/ 0 w 308"/>
                <a:gd name="T7" fmla="*/ 0 h 527"/>
                <a:gd name="T8" fmla="*/ 308 w 308"/>
                <a:gd name="T9" fmla="*/ 175 h 527"/>
              </a:gdLst>
              <a:ahLst/>
              <a:cxnLst>
                <a:cxn ang="0">
                  <a:pos x="T0" y="T1"/>
                </a:cxn>
                <a:cxn ang="0">
                  <a:pos x="T2" y="T3"/>
                </a:cxn>
                <a:cxn ang="0">
                  <a:pos x="T4" y="T5"/>
                </a:cxn>
                <a:cxn ang="0">
                  <a:pos x="T6" y="T7"/>
                </a:cxn>
                <a:cxn ang="0">
                  <a:pos x="T8" y="T9"/>
                </a:cxn>
              </a:cxnLst>
              <a:rect l="0" t="0" r="r" b="b"/>
              <a:pathLst>
                <a:path w="308" h="527">
                  <a:moveTo>
                    <a:pt x="308" y="175"/>
                  </a:moveTo>
                  <a:lnTo>
                    <a:pt x="305" y="527"/>
                  </a:lnTo>
                  <a:lnTo>
                    <a:pt x="0" y="351"/>
                  </a:lnTo>
                  <a:lnTo>
                    <a:pt x="0" y="0"/>
                  </a:lnTo>
                  <a:lnTo>
                    <a:pt x="308" y="175"/>
                  </a:lnTo>
                  <a:close/>
                </a:path>
              </a:pathLst>
            </a:cu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120" name="Freeform 11"/>
            <p:cNvSpPr>
              <a:spLocks/>
            </p:cNvSpPr>
            <p:nvPr/>
          </p:nvSpPr>
          <p:spPr bwMode="auto">
            <a:xfrm>
              <a:off x="16386170" y="-2205042"/>
              <a:ext cx="488950" cy="836611"/>
            </a:xfrm>
            <a:custGeom>
              <a:avLst/>
              <a:gdLst>
                <a:gd name="T0" fmla="*/ 3 w 308"/>
                <a:gd name="T1" fmla="*/ 175 h 527"/>
                <a:gd name="T2" fmla="*/ 0 w 308"/>
                <a:gd name="T3" fmla="*/ 527 h 527"/>
                <a:gd name="T4" fmla="*/ 306 w 308"/>
                <a:gd name="T5" fmla="*/ 351 h 527"/>
                <a:gd name="T6" fmla="*/ 308 w 308"/>
                <a:gd name="T7" fmla="*/ 0 h 527"/>
                <a:gd name="T8" fmla="*/ 3 w 308"/>
                <a:gd name="T9" fmla="*/ 175 h 527"/>
              </a:gdLst>
              <a:ahLst/>
              <a:cxnLst>
                <a:cxn ang="0">
                  <a:pos x="T0" y="T1"/>
                </a:cxn>
                <a:cxn ang="0">
                  <a:pos x="T2" y="T3"/>
                </a:cxn>
                <a:cxn ang="0">
                  <a:pos x="T4" y="T5"/>
                </a:cxn>
                <a:cxn ang="0">
                  <a:pos x="T6" y="T7"/>
                </a:cxn>
                <a:cxn ang="0">
                  <a:pos x="T8" y="T9"/>
                </a:cxn>
              </a:cxnLst>
              <a:rect l="0" t="0" r="r" b="b"/>
              <a:pathLst>
                <a:path w="308" h="527">
                  <a:moveTo>
                    <a:pt x="3" y="175"/>
                  </a:moveTo>
                  <a:lnTo>
                    <a:pt x="0" y="527"/>
                  </a:lnTo>
                  <a:lnTo>
                    <a:pt x="306" y="351"/>
                  </a:lnTo>
                  <a:lnTo>
                    <a:pt x="308" y="0"/>
                  </a:lnTo>
                  <a:lnTo>
                    <a:pt x="3" y="175"/>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121" name="Freeform 12"/>
            <p:cNvSpPr>
              <a:spLocks/>
            </p:cNvSpPr>
            <p:nvPr/>
          </p:nvSpPr>
          <p:spPr bwMode="auto">
            <a:xfrm>
              <a:off x="15901983" y="-2484441"/>
              <a:ext cx="973137" cy="557212"/>
            </a:xfrm>
            <a:custGeom>
              <a:avLst/>
              <a:gdLst>
                <a:gd name="T0" fmla="*/ 308 w 613"/>
                <a:gd name="T1" fmla="*/ 351 h 351"/>
                <a:gd name="T2" fmla="*/ 0 w 613"/>
                <a:gd name="T3" fmla="*/ 173 h 351"/>
                <a:gd name="T4" fmla="*/ 305 w 613"/>
                <a:gd name="T5" fmla="*/ 0 h 351"/>
                <a:gd name="T6" fmla="*/ 613 w 613"/>
                <a:gd name="T7" fmla="*/ 173 h 351"/>
                <a:gd name="T8" fmla="*/ 308 w 613"/>
                <a:gd name="T9" fmla="*/ 351 h 351"/>
              </a:gdLst>
              <a:ahLst/>
              <a:cxnLst>
                <a:cxn ang="0">
                  <a:pos x="T0" y="T1"/>
                </a:cxn>
                <a:cxn ang="0">
                  <a:pos x="T2" y="T3"/>
                </a:cxn>
                <a:cxn ang="0">
                  <a:pos x="T4" y="T5"/>
                </a:cxn>
                <a:cxn ang="0">
                  <a:pos x="T6" y="T7"/>
                </a:cxn>
                <a:cxn ang="0">
                  <a:pos x="T8" y="T9"/>
                </a:cxn>
              </a:cxnLst>
              <a:rect l="0" t="0" r="r" b="b"/>
              <a:pathLst>
                <a:path w="613" h="351">
                  <a:moveTo>
                    <a:pt x="308" y="351"/>
                  </a:moveTo>
                  <a:lnTo>
                    <a:pt x="0" y="173"/>
                  </a:lnTo>
                  <a:lnTo>
                    <a:pt x="305" y="0"/>
                  </a:lnTo>
                  <a:lnTo>
                    <a:pt x="613" y="173"/>
                  </a:lnTo>
                  <a:lnTo>
                    <a:pt x="308" y="351"/>
                  </a:lnTo>
                  <a:close/>
                </a:path>
              </a:pathLst>
            </a:custGeom>
            <a:solidFill>
              <a:srgbClr val="55D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grpSp>
      <p:grpSp>
        <p:nvGrpSpPr>
          <p:cNvPr id="122" name="Group 121"/>
          <p:cNvGrpSpPr/>
          <p:nvPr/>
        </p:nvGrpSpPr>
        <p:grpSpPr>
          <a:xfrm>
            <a:off x="11037423" y="5475437"/>
            <a:ext cx="335618" cy="337374"/>
            <a:chOff x="13209584" y="-2840041"/>
            <a:chExt cx="1820862" cy="1830385"/>
          </a:xfrm>
        </p:grpSpPr>
        <p:sp>
          <p:nvSpPr>
            <p:cNvPr id="123" name="Oval 5"/>
            <p:cNvSpPr>
              <a:spLocks noChangeArrowheads="1"/>
            </p:cNvSpPr>
            <p:nvPr/>
          </p:nvSpPr>
          <p:spPr bwMode="auto">
            <a:xfrm>
              <a:off x="13209584" y="-2840041"/>
              <a:ext cx="1820862" cy="1830385"/>
            </a:xfrm>
            <a:prstGeom prst="ellipse">
              <a:avLst/>
            </a:prstGeom>
            <a:solidFill>
              <a:srgbClr val="FFB900">
                <a:alpha val="7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124" name="Freeform 6"/>
            <p:cNvSpPr>
              <a:spLocks/>
            </p:cNvSpPr>
            <p:nvPr/>
          </p:nvSpPr>
          <p:spPr bwMode="auto">
            <a:xfrm>
              <a:off x="13633446" y="-2205042"/>
              <a:ext cx="488950" cy="836611"/>
            </a:xfrm>
            <a:custGeom>
              <a:avLst/>
              <a:gdLst>
                <a:gd name="T0" fmla="*/ 308 w 308"/>
                <a:gd name="T1" fmla="*/ 175 h 527"/>
                <a:gd name="T2" fmla="*/ 305 w 308"/>
                <a:gd name="T3" fmla="*/ 527 h 527"/>
                <a:gd name="T4" fmla="*/ 0 w 308"/>
                <a:gd name="T5" fmla="*/ 351 h 527"/>
                <a:gd name="T6" fmla="*/ 2 w 308"/>
                <a:gd name="T7" fmla="*/ 0 h 527"/>
                <a:gd name="T8" fmla="*/ 308 w 308"/>
                <a:gd name="T9" fmla="*/ 175 h 527"/>
              </a:gdLst>
              <a:ahLst/>
              <a:cxnLst>
                <a:cxn ang="0">
                  <a:pos x="T0" y="T1"/>
                </a:cxn>
                <a:cxn ang="0">
                  <a:pos x="T2" y="T3"/>
                </a:cxn>
                <a:cxn ang="0">
                  <a:pos x="T4" y="T5"/>
                </a:cxn>
                <a:cxn ang="0">
                  <a:pos x="T6" y="T7"/>
                </a:cxn>
                <a:cxn ang="0">
                  <a:pos x="T8" y="T9"/>
                </a:cxn>
              </a:cxnLst>
              <a:rect l="0" t="0" r="r" b="b"/>
              <a:pathLst>
                <a:path w="308" h="527">
                  <a:moveTo>
                    <a:pt x="308" y="175"/>
                  </a:moveTo>
                  <a:lnTo>
                    <a:pt x="305" y="527"/>
                  </a:lnTo>
                  <a:lnTo>
                    <a:pt x="0" y="351"/>
                  </a:lnTo>
                  <a:lnTo>
                    <a:pt x="2" y="0"/>
                  </a:lnTo>
                  <a:lnTo>
                    <a:pt x="308" y="17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126" name="Freeform 7"/>
            <p:cNvSpPr>
              <a:spLocks/>
            </p:cNvSpPr>
            <p:nvPr/>
          </p:nvSpPr>
          <p:spPr bwMode="auto">
            <a:xfrm>
              <a:off x="14122396" y="-2205042"/>
              <a:ext cx="484187" cy="836611"/>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sp>
          <p:nvSpPr>
            <p:cNvPr id="128" name="Freeform 8"/>
            <p:cNvSpPr>
              <a:spLocks/>
            </p:cNvSpPr>
            <p:nvPr/>
          </p:nvSpPr>
          <p:spPr bwMode="auto">
            <a:xfrm>
              <a:off x="13636621" y="-2484441"/>
              <a:ext cx="969962" cy="557212"/>
            </a:xfrm>
            <a:custGeom>
              <a:avLst/>
              <a:gdLst>
                <a:gd name="T0" fmla="*/ 306 w 611"/>
                <a:gd name="T1" fmla="*/ 351 h 351"/>
                <a:gd name="T2" fmla="*/ 0 w 611"/>
                <a:gd name="T3" fmla="*/ 173 h 351"/>
                <a:gd name="T4" fmla="*/ 303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3" y="0"/>
                  </a:lnTo>
                  <a:lnTo>
                    <a:pt x="611" y="173"/>
                  </a:lnTo>
                  <a:lnTo>
                    <a:pt x="306" y="351"/>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5" tIns="45712" rIns="91425" bIns="45712" numCol="1" anchor="t" anchorCtr="0" compatLnSpc="1">
              <a:prstTxWarp prst="textNoShape">
                <a:avLst/>
              </a:prstTxWarp>
            </a:bodyPr>
            <a:lstStyle/>
            <a:p>
              <a:pPr defTabSz="914236">
                <a:defRPr/>
              </a:pPr>
              <a:endParaRPr lang="en-US" kern="0" dirty="0">
                <a:solidFill>
                  <a:srgbClr val="505050"/>
                </a:solidFill>
                <a:latin typeface="Segoe UI"/>
              </a:endParaRPr>
            </a:p>
          </p:txBody>
        </p:sp>
      </p:grpSp>
      <p:sp>
        <p:nvSpPr>
          <p:cNvPr id="137" name="Freeform 5"/>
          <p:cNvSpPr>
            <a:spLocks/>
          </p:cNvSpPr>
          <p:nvPr/>
        </p:nvSpPr>
        <p:spPr bwMode="auto">
          <a:xfrm>
            <a:off x="6667053" y="5786964"/>
            <a:ext cx="280129" cy="480888"/>
          </a:xfrm>
          <a:custGeom>
            <a:avLst/>
            <a:gdLst>
              <a:gd name="T0" fmla="*/ 180 w 180"/>
              <a:gd name="T1" fmla="*/ 309 h 309"/>
              <a:gd name="T2" fmla="*/ 138 w 180"/>
              <a:gd name="T3" fmla="*/ 206 h 309"/>
              <a:gd name="T4" fmla="*/ 157 w 180"/>
              <a:gd name="T5" fmla="*/ 206 h 309"/>
              <a:gd name="T6" fmla="*/ 116 w 180"/>
              <a:gd name="T7" fmla="*/ 103 h 309"/>
              <a:gd name="T8" fmla="*/ 133 w 180"/>
              <a:gd name="T9" fmla="*/ 103 h 309"/>
              <a:gd name="T10" fmla="*/ 90 w 180"/>
              <a:gd name="T11" fmla="*/ 0 h 309"/>
              <a:gd name="T12" fmla="*/ 47 w 180"/>
              <a:gd name="T13" fmla="*/ 103 h 309"/>
              <a:gd name="T14" fmla="*/ 64 w 180"/>
              <a:gd name="T15" fmla="*/ 103 h 309"/>
              <a:gd name="T16" fmla="*/ 24 w 180"/>
              <a:gd name="T17" fmla="*/ 206 h 309"/>
              <a:gd name="T18" fmla="*/ 43 w 180"/>
              <a:gd name="T19" fmla="*/ 206 h 309"/>
              <a:gd name="T20" fmla="*/ 0 w 180"/>
              <a:gd name="T21" fmla="*/ 309 h 309"/>
              <a:gd name="T22" fmla="*/ 180 w 180"/>
              <a:gd name="T23"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309">
                <a:moveTo>
                  <a:pt x="180" y="309"/>
                </a:moveTo>
                <a:lnTo>
                  <a:pt x="138" y="206"/>
                </a:lnTo>
                <a:lnTo>
                  <a:pt x="157" y="206"/>
                </a:lnTo>
                <a:lnTo>
                  <a:pt x="116" y="103"/>
                </a:lnTo>
                <a:lnTo>
                  <a:pt x="133" y="103"/>
                </a:lnTo>
                <a:lnTo>
                  <a:pt x="90" y="0"/>
                </a:lnTo>
                <a:lnTo>
                  <a:pt x="47" y="103"/>
                </a:lnTo>
                <a:lnTo>
                  <a:pt x="64" y="103"/>
                </a:lnTo>
                <a:lnTo>
                  <a:pt x="24" y="206"/>
                </a:lnTo>
                <a:lnTo>
                  <a:pt x="43" y="206"/>
                </a:lnTo>
                <a:lnTo>
                  <a:pt x="0" y="309"/>
                </a:lnTo>
                <a:lnTo>
                  <a:pt x="180" y="309"/>
                </a:lnTo>
                <a:close/>
              </a:path>
            </a:pathLst>
          </a:custGeom>
          <a:solidFill>
            <a:srgbClr val="0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0" rIns="89642" bIns="44820" numCol="1" anchor="t" anchorCtr="0" compatLnSpc="1">
            <a:prstTxWarp prst="textNoShape">
              <a:avLst/>
            </a:prstTxWarp>
          </a:bodyPr>
          <a:lstStyle/>
          <a:p>
            <a:pPr defTabSz="914225">
              <a:defRPr/>
            </a:pPr>
            <a:endParaRPr lang="en-US" sz="1765" kern="0" dirty="0">
              <a:solidFill>
                <a:sysClr val="windowText" lastClr="000000"/>
              </a:solidFill>
              <a:latin typeface="Segoe UI"/>
            </a:endParaRPr>
          </a:p>
        </p:txBody>
      </p:sp>
      <p:sp>
        <p:nvSpPr>
          <p:cNvPr id="138" name="Freeform 5"/>
          <p:cNvSpPr>
            <a:spLocks/>
          </p:cNvSpPr>
          <p:nvPr/>
        </p:nvSpPr>
        <p:spPr bwMode="auto">
          <a:xfrm>
            <a:off x="7080343" y="5906834"/>
            <a:ext cx="280129" cy="480888"/>
          </a:xfrm>
          <a:custGeom>
            <a:avLst/>
            <a:gdLst>
              <a:gd name="T0" fmla="*/ 180 w 180"/>
              <a:gd name="T1" fmla="*/ 309 h 309"/>
              <a:gd name="T2" fmla="*/ 138 w 180"/>
              <a:gd name="T3" fmla="*/ 206 h 309"/>
              <a:gd name="T4" fmla="*/ 157 w 180"/>
              <a:gd name="T5" fmla="*/ 206 h 309"/>
              <a:gd name="T6" fmla="*/ 116 w 180"/>
              <a:gd name="T7" fmla="*/ 103 h 309"/>
              <a:gd name="T8" fmla="*/ 133 w 180"/>
              <a:gd name="T9" fmla="*/ 103 h 309"/>
              <a:gd name="T10" fmla="*/ 90 w 180"/>
              <a:gd name="T11" fmla="*/ 0 h 309"/>
              <a:gd name="T12" fmla="*/ 47 w 180"/>
              <a:gd name="T13" fmla="*/ 103 h 309"/>
              <a:gd name="T14" fmla="*/ 64 w 180"/>
              <a:gd name="T15" fmla="*/ 103 h 309"/>
              <a:gd name="T16" fmla="*/ 24 w 180"/>
              <a:gd name="T17" fmla="*/ 206 h 309"/>
              <a:gd name="T18" fmla="*/ 43 w 180"/>
              <a:gd name="T19" fmla="*/ 206 h 309"/>
              <a:gd name="T20" fmla="*/ 0 w 180"/>
              <a:gd name="T21" fmla="*/ 309 h 309"/>
              <a:gd name="T22" fmla="*/ 180 w 180"/>
              <a:gd name="T23"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309">
                <a:moveTo>
                  <a:pt x="180" y="309"/>
                </a:moveTo>
                <a:lnTo>
                  <a:pt x="138" y="206"/>
                </a:lnTo>
                <a:lnTo>
                  <a:pt x="157" y="206"/>
                </a:lnTo>
                <a:lnTo>
                  <a:pt x="116" y="103"/>
                </a:lnTo>
                <a:lnTo>
                  <a:pt x="133" y="103"/>
                </a:lnTo>
                <a:lnTo>
                  <a:pt x="90" y="0"/>
                </a:lnTo>
                <a:lnTo>
                  <a:pt x="47" y="103"/>
                </a:lnTo>
                <a:lnTo>
                  <a:pt x="64" y="103"/>
                </a:lnTo>
                <a:lnTo>
                  <a:pt x="24" y="206"/>
                </a:lnTo>
                <a:lnTo>
                  <a:pt x="43" y="206"/>
                </a:lnTo>
                <a:lnTo>
                  <a:pt x="0" y="309"/>
                </a:lnTo>
                <a:lnTo>
                  <a:pt x="180" y="309"/>
                </a:lnTo>
                <a:close/>
              </a:path>
            </a:pathLst>
          </a:custGeom>
          <a:solidFill>
            <a:srgbClr val="0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0" rIns="89642" bIns="44820" numCol="1" anchor="t" anchorCtr="0" compatLnSpc="1">
            <a:prstTxWarp prst="textNoShape">
              <a:avLst/>
            </a:prstTxWarp>
          </a:bodyPr>
          <a:lstStyle/>
          <a:p>
            <a:pPr defTabSz="914225">
              <a:defRPr/>
            </a:pPr>
            <a:endParaRPr lang="en-US" sz="1765" kern="0" dirty="0">
              <a:solidFill>
                <a:sysClr val="windowText" lastClr="000000"/>
              </a:solidFill>
              <a:latin typeface="Segoe UI"/>
            </a:endParaRPr>
          </a:p>
        </p:txBody>
      </p:sp>
      <p:pic>
        <p:nvPicPr>
          <p:cNvPr id="139" name="Picture 138"/>
          <p:cNvPicPr>
            <a:picLocks noChangeAspect="1"/>
          </p:cNvPicPr>
          <p:nvPr/>
        </p:nvPicPr>
        <p:blipFill>
          <a:blip r:embed="rId12"/>
          <a:stretch>
            <a:fillRect/>
          </a:stretch>
        </p:blipFill>
        <p:spPr>
          <a:xfrm>
            <a:off x="9532248" y="4775694"/>
            <a:ext cx="551951" cy="1401106"/>
          </a:xfrm>
          <a:prstGeom prst="rect">
            <a:avLst/>
          </a:prstGeom>
        </p:spPr>
      </p:pic>
      <p:sp>
        <p:nvSpPr>
          <p:cNvPr id="29" name="TextBox 28"/>
          <p:cNvSpPr txBox="1"/>
          <p:nvPr/>
        </p:nvSpPr>
        <p:spPr>
          <a:xfrm>
            <a:off x="1559076" y="5358725"/>
            <a:ext cx="1313306" cy="997438"/>
          </a:xfrm>
          <a:prstGeom prst="rect">
            <a:avLst/>
          </a:prstGeom>
          <a:noFill/>
        </p:spPr>
        <p:txBody>
          <a:bodyPr wrap="square" lIns="179283" tIns="143426" rIns="179283" bIns="143426" rtlCol="0">
            <a:spAutoFit/>
          </a:bodyPr>
          <a:lstStyle/>
          <a:p>
            <a:pPr defTabSz="914225">
              <a:lnSpc>
                <a:spcPct val="90000"/>
              </a:lnSpc>
              <a:spcAft>
                <a:spcPts val="588"/>
              </a:spcAft>
              <a:defRPr/>
            </a:pPr>
            <a:r>
              <a:rPr lang="en-US" sz="1568" kern="0" spc="-30" dirty="0">
                <a:solidFill>
                  <a:srgbClr val="008272"/>
                </a:solidFill>
                <a:latin typeface="Segoe UI Semilight" panose="020B0402040204020203" pitchFamily="34" charset="0"/>
                <a:cs typeface="Segoe UI Semilight" panose="020B0402040204020203" pitchFamily="34" charset="0"/>
              </a:rPr>
              <a:t>Risk</a:t>
            </a:r>
          </a:p>
          <a:p>
            <a:pPr defTabSz="914225">
              <a:lnSpc>
                <a:spcPct val="90000"/>
              </a:lnSpc>
              <a:spcAft>
                <a:spcPts val="588"/>
              </a:spcAft>
              <a:defRPr/>
            </a:pPr>
            <a:r>
              <a:rPr lang="en-US" sz="1176" kern="0" dirty="0">
                <a:solidFill>
                  <a:srgbClr val="F8F8F8">
                    <a:lumMod val="50000"/>
                  </a:srgbClr>
                </a:solidFill>
                <a:latin typeface="Segoe UI"/>
              </a:rPr>
              <a:t>Session risk</a:t>
            </a:r>
          </a:p>
          <a:p>
            <a:pPr defTabSz="914225">
              <a:lnSpc>
                <a:spcPct val="90000"/>
              </a:lnSpc>
              <a:spcAft>
                <a:spcPts val="588"/>
              </a:spcAft>
              <a:defRPr/>
            </a:pPr>
            <a:r>
              <a:rPr lang="en-US" sz="1176" kern="0" dirty="0">
                <a:solidFill>
                  <a:srgbClr val="F8F8F8">
                    <a:lumMod val="50000"/>
                  </a:srgbClr>
                </a:solidFill>
                <a:latin typeface="Segoe UI"/>
              </a:rPr>
              <a:t>User risk</a:t>
            </a:r>
            <a:endParaRPr lang="en-US" sz="2353" kern="0" dirty="0">
              <a:solidFill>
                <a:srgbClr val="F8F8F8">
                  <a:lumMod val="50000"/>
                </a:srgbClr>
              </a:solidFill>
              <a:latin typeface="Segoe UI"/>
            </a:endParaRPr>
          </a:p>
        </p:txBody>
      </p:sp>
      <p:sp>
        <p:nvSpPr>
          <p:cNvPr id="28" name="Hexagon 27"/>
          <p:cNvSpPr/>
          <p:nvPr/>
        </p:nvSpPr>
        <p:spPr bwMode="auto">
          <a:xfrm>
            <a:off x="720608" y="5507804"/>
            <a:ext cx="662832" cy="565083"/>
          </a:xfrm>
          <a:prstGeom prst="hexagon">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9" rIns="0" bIns="45719" numCol="1" rtlCol="0" anchor="ctr" anchorCtr="0" compatLnSpc="1">
            <a:prstTxWarp prst="textNoShape">
              <a:avLst/>
            </a:prstTxWarp>
          </a:bodyPr>
          <a:lstStyle/>
          <a:p>
            <a:pPr algn="ctr" defTabSz="914113" fontAlgn="base">
              <a:spcBef>
                <a:spcPct val="0"/>
              </a:spcBef>
              <a:spcAft>
                <a:spcPct val="0"/>
              </a:spcAft>
              <a:defRPr/>
            </a:pPr>
            <a:endParaRPr lang="en-US" sz="1961" kern="0" dirty="0">
              <a:gradFill>
                <a:gsLst>
                  <a:gs pos="5439">
                    <a:srgbClr val="F8F8F8"/>
                  </a:gs>
                  <a:gs pos="10000">
                    <a:srgbClr val="F8F8F8"/>
                  </a:gs>
                </a:gsLst>
                <a:lin ang="5400000" scaled="0"/>
              </a:gradFill>
              <a:latin typeface="Segoe UI"/>
            </a:endParaRPr>
          </a:p>
        </p:txBody>
      </p:sp>
      <p:sp>
        <p:nvSpPr>
          <p:cNvPr id="30" name="Multiplication Sign 29"/>
          <p:cNvSpPr/>
          <p:nvPr/>
        </p:nvSpPr>
        <p:spPr bwMode="auto">
          <a:xfrm>
            <a:off x="760696" y="5516707"/>
            <a:ext cx="581090" cy="548431"/>
          </a:xfrm>
          <a:prstGeom prst="mathMultiply">
            <a:avLst>
              <a:gd name="adj1" fmla="val 20694"/>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9" rIns="0" bIns="45719" numCol="1" rtlCol="0" anchor="ctr" anchorCtr="0" compatLnSpc="1">
            <a:prstTxWarp prst="textNoShape">
              <a:avLst/>
            </a:prstTxWarp>
          </a:bodyPr>
          <a:lstStyle/>
          <a:p>
            <a:pPr algn="ctr" defTabSz="914113" fontAlgn="base">
              <a:spcBef>
                <a:spcPct val="0"/>
              </a:spcBef>
              <a:spcAft>
                <a:spcPct val="0"/>
              </a:spcAft>
              <a:defRPr/>
            </a:pPr>
            <a:endParaRPr lang="en-US" sz="1961" kern="0" dirty="0">
              <a:gradFill>
                <a:gsLst>
                  <a:gs pos="5439">
                    <a:srgbClr val="F8F8F8"/>
                  </a:gs>
                  <a:gs pos="10000">
                    <a:srgbClr val="F8F8F8"/>
                  </a:gs>
                </a:gsLst>
                <a:lin ang="5400000" scaled="0"/>
              </a:gradFill>
              <a:latin typeface="Segoe UI"/>
            </a:endParaRPr>
          </a:p>
        </p:txBody>
      </p:sp>
      <p:grpSp>
        <p:nvGrpSpPr>
          <p:cNvPr id="10" name="Group 9"/>
          <p:cNvGrpSpPr/>
          <p:nvPr/>
        </p:nvGrpSpPr>
        <p:grpSpPr>
          <a:xfrm>
            <a:off x="4662474" y="2463030"/>
            <a:ext cx="2595998" cy="2773030"/>
            <a:chOff x="4637154" y="2280555"/>
            <a:chExt cx="2596366" cy="2773423"/>
          </a:xfrm>
        </p:grpSpPr>
        <p:sp>
          <p:nvSpPr>
            <p:cNvPr id="112" name="Pentagon 111"/>
            <p:cNvSpPr/>
            <p:nvPr/>
          </p:nvSpPr>
          <p:spPr bwMode="auto">
            <a:xfrm>
              <a:off x="4637154" y="2280555"/>
              <a:ext cx="2596366" cy="2773423"/>
            </a:xfrm>
            <a:prstGeom prst="homePlate">
              <a:avLst>
                <a:gd name="adj" fmla="val 21934"/>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2" tIns="146281" rIns="182852" bIns="146281" numCol="1" spcCol="0" rtlCol="0" fromWordArt="0" anchor="t" anchorCtr="0" forceAA="0" compatLnSpc="1">
              <a:prstTxWarp prst="textNoShape">
                <a:avLst/>
              </a:prstTxWarp>
              <a:noAutofit/>
            </a:bodyPr>
            <a:lstStyle/>
            <a:p>
              <a:pPr algn="ctr" defTabSz="93230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230" name="Group 229"/>
            <p:cNvGrpSpPr/>
            <p:nvPr/>
          </p:nvGrpSpPr>
          <p:grpSpPr>
            <a:xfrm>
              <a:off x="4969858" y="3233369"/>
              <a:ext cx="2091723" cy="437288"/>
              <a:chOff x="4645915" y="3681440"/>
              <a:chExt cx="2091753" cy="437294"/>
            </a:xfrm>
          </p:grpSpPr>
          <p:sp>
            <p:nvSpPr>
              <p:cNvPr id="193" name="TextBox 192"/>
              <p:cNvSpPr txBox="1"/>
              <p:nvPr/>
            </p:nvSpPr>
            <p:spPr>
              <a:xfrm>
                <a:off x="5050787" y="3746199"/>
                <a:ext cx="1686881" cy="338559"/>
              </a:xfrm>
              <a:prstGeom prst="rect">
                <a:avLst/>
              </a:prstGeom>
              <a:noFill/>
            </p:spPr>
            <p:txBody>
              <a:bodyPr wrap="square" rtlCol="0">
                <a:spAutoFit/>
              </a:bodyPr>
              <a:lstStyle/>
              <a:p>
                <a:pPr defTabSz="895905">
                  <a:defRPr/>
                </a:pPr>
                <a:r>
                  <a:rPr lang="en-US" sz="1568" kern="0" dirty="0">
                    <a:solidFill>
                      <a:srgbClr val="505050"/>
                    </a:solidFill>
                    <a:latin typeface="Segoe UI"/>
                    <a:cs typeface="Segoe UI Light" panose="020B0502040204020203" pitchFamily="34" charset="0"/>
                  </a:rPr>
                  <a:t>ENFORCE MFA</a:t>
                </a:r>
              </a:p>
            </p:txBody>
          </p:sp>
          <p:sp>
            <p:nvSpPr>
              <p:cNvPr id="195" name="Freeform 194"/>
              <p:cNvSpPr>
                <a:spLocks noChangeAspect="1"/>
              </p:cNvSpPr>
              <p:nvPr/>
            </p:nvSpPr>
            <p:spPr bwMode="black">
              <a:xfrm>
                <a:off x="4645915" y="3681440"/>
                <a:ext cx="385112" cy="437294"/>
              </a:xfrm>
              <a:custGeom>
                <a:avLst/>
                <a:gdLst>
                  <a:gd name="connsiteX0" fmla="*/ 671962 w 1342613"/>
                  <a:gd name="connsiteY0" fmla="*/ 451283 h 1524532"/>
                  <a:gd name="connsiteX1" fmla="*/ 485615 w 1342613"/>
                  <a:gd name="connsiteY1" fmla="*/ 637630 h 1524532"/>
                  <a:gd name="connsiteX2" fmla="*/ 540195 w 1342613"/>
                  <a:gd name="connsiteY2" fmla="*/ 769397 h 1524532"/>
                  <a:gd name="connsiteX3" fmla="*/ 580648 w 1342613"/>
                  <a:gd name="connsiteY3" fmla="*/ 796671 h 1524532"/>
                  <a:gd name="connsiteX4" fmla="*/ 525619 w 1342613"/>
                  <a:gd name="connsiteY4" fmla="*/ 1087555 h 1524532"/>
                  <a:gd name="connsiteX5" fmla="*/ 818303 w 1342613"/>
                  <a:gd name="connsiteY5" fmla="*/ 1087555 h 1524532"/>
                  <a:gd name="connsiteX6" fmla="*/ 763275 w 1342613"/>
                  <a:gd name="connsiteY6" fmla="*/ 796673 h 1524532"/>
                  <a:gd name="connsiteX7" fmla="*/ 803729 w 1342613"/>
                  <a:gd name="connsiteY7" fmla="*/ 769397 h 1524532"/>
                  <a:gd name="connsiteX8" fmla="*/ 858309 w 1342613"/>
                  <a:gd name="connsiteY8" fmla="*/ 637630 h 1524532"/>
                  <a:gd name="connsiteX9" fmla="*/ 671962 w 1342613"/>
                  <a:gd name="connsiteY9" fmla="*/ 451283 h 1524532"/>
                  <a:gd name="connsiteX10" fmla="*/ 665941 w 1342613"/>
                  <a:gd name="connsiteY10" fmla="*/ 0 h 1524532"/>
                  <a:gd name="connsiteX11" fmla="*/ 677983 w 1342613"/>
                  <a:gd name="connsiteY11" fmla="*/ 12004 h 1524532"/>
                  <a:gd name="connsiteX12" fmla="*/ 1015160 w 1342613"/>
                  <a:gd name="connsiteY12" fmla="*/ 156055 h 1524532"/>
                  <a:gd name="connsiteX13" fmla="*/ 1292127 w 1342613"/>
                  <a:gd name="connsiteY13" fmla="*/ 84029 h 1524532"/>
                  <a:gd name="connsiteX14" fmla="*/ 665941 w 1342613"/>
                  <a:gd name="connsiteY14" fmla="*/ 1524532 h 1524532"/>
                  <a:gd name="connsiteX15" fmla="*/ 51797 w 1342613"/>
                  <a:gd name="connsiteY15" fmla="*/ 84029 h 1524532"/>
                  <a:gd name="connsiteX16" fmla="*/ 328763 w 1342613"/>
                  <a:gd name="connsiteY16" fmla="*/ 156055 h 1524532"/>
                  <a:gd name="connsiteX17" fmla="*/ 665941 w 1342613"/>
                  <a:gd name="connsiteY17" fmla="*/ 12004 h 1524532"/>
                  <a:gd name="connsiteX18" fmla="*/ 665941 w 1342613"/>
                  <a:gd name="connsiteY18" fmla="*/ 0 h 15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2613" h="1524532">
                    <a:moveTo>
                      <a:pt x="671962" y="451283"/>
                    </a:moveTo>
                    <a:cubicBezTo>
                      <a:pt x="569045" y="451283"/>
                      <a:pt x="485615" y="534713"/>
                      <a:pt x="485615" y="637630"/>
                    </a:cubicBezTo>
                    <a:cubicBezTo>
                      <a:pt x="485615" y="689089"/>
                      <a:pt x="506472" y="735675"/>
                      <a:pt x="540195" y="769397"/>
                    </a:cubicBezTo>
                    <a:lnTo>
                      <a:pt x="580648" y="796671"/>
                    </a:lnTo>
                    <a:lnTo>
                      <a:pt x="525619" y="1087555"/>
                    </a:lnTo>
                    <a:lnTo>
                      <a:pt x="818303" y="1087555"/>
                    </a:lnTo>
                    <a:lnTo>
                      <a:pt x="763275" y="796673"/>
                    </a:lnTo>
                    <a:lnTo>
                      <a:pt x="803729" y="769397"/>
                    </a:lnTo>
                    <a:cubicBezTo>
                      <a:pt x="837452" y="735675"/>
                      <a:pt x="858309" y="689089"/>
                      <a:pt x="858309" y="637630"/>
                    </a:cubicBezTo>
                    <a:cubicBezTo>
                      <a:pt x="858309" y="534713"/>
                      <a:pt x="774879" y="451283"/>
                      <a:pt x="671962" y="451283"/>
                    </a:cubicBezTo>
                    <a:close/>
                    <a:moveTo>
                      <a:pt x="665941" y="0"/>
                    </a:moveTo>
                    <a:cubicBezTo>
                      <a:pt x="677983" y="0"/>
                      <a:pt x="677983" y="0"/>
                      <a:pt x="677983" y="12004"/>
                    </a:cubicBezTo>
                    <a:cubicBezTo>
                      <a:pt x="750235" y="72025"/>
                      <a:pt x="858613" y="156055"/>
                      <a:pt x="1015160" y="156055"/>
                    </a:cubicBezTo>
                    <a:cubicBezTo>
                      <a:pt x="1099454" y="156055"/>
                      <a:pt x="1195790" y="132046"/>
                      <a:pt x="1292127" y="84029"/>
                    </a:cubicBezTo>
                    <a:cubicBezTo>
                      <a:pt x="1460715" y="624218"/>
                      <a:pt x="1195790" y="1248436"/>
                      <a:pt x="665941" y="1524532"/>
                    </a:cubicBezTo>
                    <a:cubicBezTo>
                      <a:pt x="136091" y="1248436"/>
                      <a:pt x="-116792" y="624218"/>
                      <a:pt x="51797" y="84029"/>
                    </a:cubicBezTo>
                    <a:cubicBezTo>
                      <a:pt x="148133" y="132046"/>
                      <a:pt x="244469" y="156055"/>
                      <a:pt x="328763" y="156055"/>
                    </a:cubicBezTo>
                    <a:cubicBezTo>
                      <a:pt x="485310" y="156055"/>
                      <a:pt x="593688" y="72025"/>
                      <a:pt x="665941" y="12004"/>
                    </a:cubicBezTo>
                    <a:cubicBezTo>
                      <a:pt x="665941" y="0"/>
                      <a:pt x="665941" y="0"/>
                      <a:pt x="665941"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30" tIns="74425" rIns="93030" bIns="74425" numCol="1" spcCol="0" rtlCol="0" fromWordArt="0" anchor="t" anchorCtr="0" forceAA="0" compatLnSpc="1">
                <a:prstTxWarp prst="textNoShape">
                  <a:avLst/>
                </a:prstTxWarp>
                <a:noAutofit/>
              </a:bodyPr>
              <a:lstStyle/>
              <a:p>
                <a:pPr algn="ctr" defTabSz="474304" fontAlgn="base">
                  <a:lnSpc>
                    <a:spcPct val="90000"/>
                  </a:lnSpc>
                  <a:spcBef>
                    <a:spcPct val="0"/>
                  </a:spcBef>
                  <a:spcAft>
                    <a:spcPct val="0"/>
                  </a:spcAft>
                  <a:defRPr/>
                </a:pPr>
                <a:endParaRPr lang="en-US" sz="122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229" name="Group 228"/>
            <p:cNvGrpSpPr/>
            <p:nvPr/>
          </p:nvGrpSpPr>
          <p:grpSpPr>
            <a:xfrm>
              <a:off x="4967962" y="2356898"/>
              <a:ext cx="2093619" cy="472316"/>
              <a:chOff x="4644019" y="2614154"/>
              <a:chExt cx="2093649" cy="472323"/>
            </a:xfrm>
          </p:grpSpPr>
          <p:sp>
            <p:nvSpPr>
              <p:cNvPr id="181" name="TextBox 180"/>
              <p:cNvSpPr txBox="1"/>
              <p:nvPr/>
            </p:nvSpPr>
            <p:spPr>
              <a:xfrm>
                <a:off x="5050787" y="2747918"/>
                <a:ext cx="1686881" cy="338559"/>
              </a:xfrm>
              <a:prstGeom prst="rect">
                <a:avLst/>
              </a:prstGeom>
              <a:noFill/>
            </p:spPr>
            <p:txBody>
              <a:bodyPr wrap="square" rtlCol="0">
                <a:spAutoFit/>
              </a:bodyPr>
              <a:lstStyle/>
              <a:p>
                <a:pPr defTabSz="895905">
                  <a:defRPr/>
                </a:pPr>
                <a:r>
                  <a:rPr lang="en-US" sz="1568" kern="0" dirty="0">
                    <a:solidFill>
                      <a:srgbClr val="505050"/>
                    </a:solidFill>
                    <a:latin typeface="Segoe UI"/>
                    <a:cs typeface="Segoe UI Light" panose="020B0502040204020203" pitchFamily="34" charset="0"/>
                  </a:rPr>
                  <a:t>ALLOW</a:t>
                </a:r>
              </a:p>
            </p:txBody>
          </p:sp>
          <p:sp>
            <p:nvSpPr>
              <p:cNvPr id="199" name="Freeform 198"/>
              <p:cNvSpPr>
                <a:spLocks noChangeAspect="1"/>
              </p:cNvSpPr>
              <p:nvPr/>
            </p:nvSpPr>
            <p:spPr bwMode="black">
              <a:xfrm>
                <a:off x="4644019" y="2614154"/>
                <a:ext cx="388905" cy="406165"/>
              </a:xfrm>
              <a:custGeom>
                <a:avLst/>
                <a:gdLst>
                  <a:gd name="connsiteX0" fmla="*/ 1948755 w 3955295"/>
                  <a:gd name="connsiteY0" fmla="*/ 369 h 4130833"/>
                  <a:gd name="connsiteX1" fmla="*/ 2105837 w 3955295"/>
                  <a:gd name="connsiteY1" fmla="*/ 1511994 h 4130833"/>
                  <a:gd name="connsiteX2" fmla="*/ 2916462 w 3955295"/>
                  <a:gd name="connsiteY2" fmla="*/ 1468237 h 4130833"/>
                  <a:gd name="connsiteX3" fmla="*/ 3838822 w 3955295"/>
                  <a:gd name="connsiteY3" fmla="*/ 1719838 h 4130833"/>
                  <a:gd name="connsiteX4" fmla="*/ 3575916 w 3955295"/>
                  <a:gd name="connsiteY4" fmla="*/ 2146466 h 4130833"/>
                  <a:gd name="connsiteX5" fmla="*/ 3954939 w 3955295"/>
                  <a:gd name="connsiteY5" fmla="*/ 2489956 h 4130833"/>
                  <a:gd name="connsiteX6" fmla="*/ 3545244 w 3955295"/>
                  <a:gd name="connsiteY6" fmla="*/ 2835634 h 4130833"/>
                  <a:gd name="connsiteX7" fmla="*/ 3832249 w 3955295"/>
                  <a:gd name="connsiteY7" fmla="*/ 3170373 h 4130833"/>
                  <a:gd name="connsiteX8" fmla="*/ 3400646 w 3955295"/>
                  <a:gd name="connsiteY8" fmla="*/ 3472295 h 4130833"/>
                  <a:gd name="connsiteX9" fmla="*/ 3643834 w 3955295"/>
                  <a:gd name="connsiteY9" fmla="*/ 3706393 h 4130833"/>
                  <a:gd name="connsiteX10" fmla="*/ 2776246 w 3955295"/>
                  <a:gd name="connsiteY10" fmla="*/ 4111895 h 4130833"/>
                  <a:gd name="connsiteX11" fmla="*/ 2636753 w 3955295"/>
                  <a:gd name="connsiteY11" fmla="*/ 4120038 h 4130833"/>
                  <a:gd name="connsiteX12" fmla="*/ 2636753 w 3955295"/>
                  <a:gd name="connsiteY12" fmla="*/ 4130833 h 4130833"/>
                  <a:gd name="connsiteX13" fmla="*/ 2272343 w 3955295"/>
                  <a:gd name="connsiteY13" fmla="*/ 4130833 h 4130833"/>
                  <a:gd name="connsiteX14" fmla="*/ 0 w 3955295"/>
                  <a:gd name="connsiteY14" fmla="*/ 4130833 h 4130833"/>
                  <a:gd name="connsiteX15" fmla="*/ 0 w 3955295"/>
                  <a:gd name="connsiteY15" fmla="*/ 2043959 h 4130833"/>
                  <a:gd name="connsiteX16" fmla="*/ 916730 w 3955295"/>
                  <a:gd name="connsiteY16" fmla="*/ 2043959 h 4130833"/>
                  <a:gd name="connsiteX17" fmla="*/ 918243 w 3955295"/>
                  <a:gd name="connsiteY17" fmla="*/ 2019742 h 4130833"/>
                  <a:gd name="connsiteX18" fmla="*/ 964388 w 3955295"/>
                  <a:gd name="connsiteY18" fmla="*/ 1781097 h 4130833"/>
                  <a:gd name="connsiteX19" fmla="*/ 962197 w 3955295"/>
                  <a:gd name="connsiteY19" fmla="*/ 1772346 h 4130833"/>
                  <a:gd name="connsiteX20" fmla="*/ 990679 w 3955295"/>
                  <a:gd name="connsiteY20" fmla="*/ 1741716 h 4130833"/>
                  <a:gd name="connsiteX21" fmla="*/ 992870 w 3955295"/>
                  <a:gd name="connsiteY21" fmla="*/ 1741716 h 4130833"/>
                  <a:gd name="connsiteX22" fmla="*/ 1498963 w 3955295"/>
                  <a:gd name="connsiteY22" fmla="*/ 1032858 h 4130833"/>
                  <a:gd name="connsiteX23" fmla="*/ 1899894 w 3955295"/>
                  <a:gd name="connsiteY23" fmla="*/ 6763 h 4130833"/>
                  <a:gd name="connsiteX24" fmla="*/ 1948755 w 3955295"/>
                  <a:gd name="connsiteY24" fmla="*/ 369 h 41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55295" h="4130833">
                    <a:moveTo>
                      <a:pt x="1948755" y="369"/>
                    </a:moveTo>
                    <a:cubicBezTo>
                      <a:pt x="2434479" y="-24420"/>
                      <a:pt x="2330812" y="1206791"/>
                      <a:pt x="2105837" y="1511994"/>
                    </a:cubicBezTo>
                    <a:cubicBezTo>
                      <a:pt x="2456377" y="1490115"/>
                      <a:pt x="2782818" y="1472613"/>
                      <a:pt x="2916462" y="1468237"/>
                    </a:cubicBezTo>
                    <a:cubicBezTo>
                      <a:pt x="3245094" y="1455110"/>
                      <a:pt x="3777477" y="1487927"/>
                      <a:pt x="3838822" y="1719838"/>
                    </a:cubicBezTo>
                    <a:cubicBezTo>
                      <a:pt x="3900167" y="1962688"/>
                      <a:pt x="3830058" y="2102709"/>
                      <a:pt x="3575916" y="2146466"/>
                    </a:cubicBezTo>
                    <a:cubicBezTo>
                      <a:pt x="3799386" y="2183659"/>
                      <a:pt x="3961511" y="2343371"/>
                      <a:pt x="3954939" y="2489956"/>
                    </a:cubicBezTo>
                    <a:cubicBezTo>
                      <a:pt x="3963702" y="2689049"/>
                      <a:pt x="3810341" y="2840010"/>
                      <a:pt x="3545244" y="2835634"/>
                    </a:cubicBezTo>
                    <a:cubicBezTo>
                      <a:pt x="3746805" y="2890330"/>
                      <a:pt x="3841013" y="3006286"/>
                      <a:pt x="3832249" y="3170373"/>
                    </a:cubicBezTo>
                    <a:cubicBezTo>
                      <a:pt x="3825677" y="3325710"/>
                      <a:pt x="3676697" y="3465731"/>
                      <a:pt x="3400646" y="3472295"/>
                    </a:cubicBezTo>
                    <a:cubicBezTo>
                      <a:pt x="3558389" y="3516051"/>
                      <a:pt x="3637261" y="3564184"/>
                      <a:pt x="3643834" y="3706393"/>
                    </a:cubicBezTo>
                    <a:cubicBezTo>
                      <a:pt x="3655336" y="3959088"/>
                      <a:pt x="3261389" y="4071488"/>
                      <a:pt x="2776246" y="4111895"/>
                    </a:cubicBezTo>
                    <a:lnTo>
                      <a:pt x="2636753" y="4120038"/>
                    </a:lnTo>
                    <a:lnTo>
                      <a:pt x="2636753" y="4130833"/>
                    </a:lnTo>
                    <a:lnTo>
                      <a:pt x="2272343" y="4130833"/>
                    </a:lnTo>
                    <a:lnTo>
                      <a:pt x="0" y="4130833"/>
                    </a:lnTo>
                    <a:lnTo>
                      <a:pt x="0" y="2043959"/>
                    </a:lnTo>
                    <a:lnTo>
                      <a:pt x="916730" y="2043959"/>
                    </a:lnTo>
                    <a:lnTo>
                      <a:pt x="918243" y="2019742"/>
                    </a:lnTo>
                    <a:cubicBezTo>
                      <a:pt x="927828" y="1912504"/>
                      <a:pt x="942480" y="1825948"/>
                      <a:pt x="964388" y="1781097"/>
                    </a:cubicBezTo>
                    <a:cubicBezTo>
                      <a:pt x="964388" y="1776722"/>
                      <a:pt x="962197" y="1774534"/>
                      <a:pt x="962197" y="1772346"/>
                    </a:cubicBezTo>
                    <a:cubicBezTo>
                      <a:pt x="962197" y="1772346"/>
                      <a:pt x="962197" y="1772346"/>
                      <a:pt x="990679" y="1741716"/>
                    </a:cubicBezTo>
                    <a:cubicBezTo>
                      <a:pt x="990679" y="1741716"/>
                      <a:pt x="992870" y="1741716"/>
                      <a:pt x="992870" y="1741716"/>
                    </a:cubicBezTo>
                    <a:cubicBezTo>
                      <a:pt x="1148422" y="1485740"/>
                      <a:pt x="1389419" y="1319464"/>
                      <a:pt x="1498963" y="1032858"/>
                    </a:cubicBezTo>
                    <a:cubicBezTo>
                      <a:pt x="1711478" y="479335"/>
                      <a:pt x="1558117" y="76773"/>
                      <a:pt x="1899894" y="6763"/>
                    </a:cubicBezTo>
                    <a:cubicBezTo>
                      <a:pt x="1916805" y="3276"/>
                      <a:pt x="1933086" y="1169"/>
                      <a:pt x="1948755" y="369"/>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7" tIns="143405" rIns="179257" bIns="143405" numCol="1" spcCol="0" rtlCol="0" fromWordArt="0" anchor="t" anchorCtr="0" forceAA="0" compatLnSpc="1">
                <a:prstTxWarp prst="textNoShape">
                  <a:avLst/>
                </a:prstTxWarp>
                <a:noAutofit/>
              </a:bodyPr>
              <a:lstStyle/>
              <a:p>
                <a:pPr algn="ctr" defTabSz="913938"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232" name="Group 231"/>
            <p:cNvGrpSpPr/>
            <p:nvPr/>
          </p:nvGrpSpPr>
          <p:grpSpPr>
            <a:xfrm>
              <a:off x="4943158" y="4542564"/>
              <a:ext cx="2133952" cy="351145"/>
              <a:chOff x="4674142" y="4430948"/>
              <a:chExt cx="2133982" cy="351150"/>
            </a:xfrm>
          </p:grpSpPr>
          <p:sp>
            <p:nvSpPr>
              <p:cNvPr id="194" name="TextBox 193"/>
              <p:cNvSpPr txBox="1"/>
              <p:nvPr/>
            </p:nvSpPr>
            <p:spPr>
              <a:xfrm>
                <a:off x="5121243" y="4430948"/>
                <a:ext cx="1686881" cy="338559"/>
              </a:xfrm>
              <a:prstGeom prst="rect">
                <a:avLst/>
              </a:prstGeom>
              <a:noFill/>
            </p:spPr>
            <p:txBody>
              <a:bodyPr wrap="square" rtlCol="0">
                <a:spAutoFit/>
              </a:bodyPr>
              <a:lstStyle/>
              <a:p>
                <a:pPr defTabSz="895905">
                  <a:defRPr/>
                </a:pPr>
                <a:r>
                  <a:rPr lang="en-US" sz="1568" kern="0" dirty="0">
                    <a:solidFill>
                      <a:srgbClr val="505050"/>
                    </a:solidFill>
                    <a:latin typeface="Segoe UI"/>
                    <a:cs typeface="Segoe UI Light" panose="020B0502040204020203" pitchFamily="34" charset="0"/>
                  </a:rPr>
                  <a:t>BLOCK</a:t>
                </a:r>
              </a:p>
            </p:txBody>
          </p:sp>
          <p:sp>
            <p:nvSpPr>
              <p:cNvPr id="201" name="Freeform 200"/>
              <p:cNvSpPr>
                <a:spLocks noChangeAspect="1"/>
              </p:cNvSpPr>
              <p:nvPr/>
            </p:nvSpPr>
            <p:spPr bwMode="black">
              <a:xfrm>
                <a:off x="4674142" y="4456544"/>
                <a:ext cx="328659" cy="325554"/>
              </a:xfrm>
              <a:custGeom>
                <a:avLst/>
                <a:gdLst>
                  <a:gd name="connsiteX0" fmla="*/ 47441 w 335249"/>
                  <a:gd name="connsiteY0" fmla="*/ 0 h 332082"/>
                  <a:gd name="connsiteX1" fmla="*/ 168960 w 335249"/>
                  <a:gd name="connsiteY1" fmla="*/ 121517 h 332082"/>
                  <a:gd name="connsiteX2" fmla="*/ 287806 w 335249"/>
                  <a:gd name="connsiteY2" fmla="*/ 0 h 332082"/>
                  <a:gd name="connsiteX3" fmla="*/ 328921 w 335249"/>
                  <a:gd name="connsiteY3" fmla="*/ 47441 h 332082"/>
                  <a:gd name="connsiteX4" fmla="*/ 212556 w 335249"/>
                  <a:gd name="connsiteY4" fmla="*/ 165113 h 332082"/>
                  <a:gd name="connsiteX5" fmla="*/ 335249 w 335249"/>
                  <a:gd name="connsiteY5" fmla="*/ 287805 h 332082"/>
                  <a:gd name="connsiteX6" fmla="*/ 287808 w 335249"/>
                  <a:gd name="connsiteY6" fmla="*/ 332082 h 332082"/>
                  <a:gd name="connsiteX7" fmla="*/ 166953 w 335249"/>
                  <a:gd name="connsiteY7" fmla="*/ 211228 h 332082"/>
                  <a:gd name="connsiteX8" fmla="*/ 47441 w 335249"/>
                  <a:gd name="connsiteY8" fmla="*/ 332082 h 332082"/>
                  <a:gd name="connsiteX9" fmla="*/ 6326 w 335249"/>
                  <a:gd name="connsiteY9" fmla="*/ 287805 h 332082"/>
                  <a:gd name="connsiteX10" fmla="*/ 123610 w 335249"/>
                  <a:gd name="connsiteY10" fmla="*/ 167886 h 332082"/>
                  <a:gd name="connsiteX11" fmla="*/ 0 w 335249"/>
                  <a:gd name="connsiteY11" fmla="*/ 44278 h 33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249" h="332082">
                    <a:moveTo>
                      <a:pt x="47441" y="0"/>
                    </a:moveTo>
                    <a:lnTo>
                      <a:pt x="168960" y="121517"/>
                    </a:lnTo>
                    <a:lnTo>
                      <a:pt x="287806" y="0"/>
                    </a:lnTo>
                    <a:lnTo>
                      <a:pt x="328921" y="47441"/>
                    </a:lnTo>
                    <a:lnTo>
                      <a:pt x="212556" y="165113"/>
                    </a:lnTo>
                    <a:lnTo>
                      <a:pt x="335249" y="287805"/>
                    </a:lnTo>
                    <a:lnTo>
                      <a:pt x="287808" y="332082"/>
                    </a:lnTo>
                    <a:lnTo>
                      <a:pt x="166953" y="211228"/>
                    </a:lnTo>
                    <a:lnTo>
                      <a:pt x="47441" y="332082"/>
                    </a:lnTo>
                    <a:lnTo>
                      <a:pt x="6326" y="287805"/>
                    </a:lnTo>
                    <a:lnTo>
                      <a:pt x="123610" y="167886"/>
                    </a:lnTo>
                    <a:lnTo>
                      <a:pt x="0" y="44278"/>
                    </a:lnTo>
                    <a:close/>
                  </a:path>
                </a:pathLst>
              </a:custGeom>
              <a:solidFill>
                <a:schemeClr val="tx1"/>
              </a:solidFill>
              <a:ln>
                <a:noFill/>
              </a:ln>
            </p:spPr>
            <p:txBody>
              <a:bodyPr vert="horz" wrap="square" lIns="89629" tIns="44813" rIns="89629" bIns="44813" numCol="1" anchor="t" anchorCtr="0" compatLnSpc="1">
                <a:prstTxWarp prst="textNoShape">
                  <a:avLst/>
                </a:prstTxWarp>
                <a:noAutofit/>
              </a:bodyPr>
              <a:lstStyle/>
              <a:p>
                <a:pPr defTabSz="914202">
                  <a:defRPr/>
                </a:pPr>
                <a:endParaRPr lang="en-US" sz="1765" kern="0" dirty="0">
                  <a:solidFill>
                    <a:srgbClr val="000000"/>
                  </a:solidFill>
                  <a:latin typeface="Segoe UI"/>
                </a:endParaRPr>
              </a:p>
            </p:txBody>
          </p:sp>
        </p:grpSp>
        <p:grpSp>
          <p:nvGrpSpPr>
            <p:cNvPr id="254" name="Group 253"/>
            <p:cNvGrpSpPr/>
            <p:nvPr/>
          </p:nvGrpSpPr>
          <p:grpSpPr>
            <a:xfrm>
              <a:off x="4821318" y="3033600"/>
              <a:ext cx="1984185" cy="807467"/>
              <a:chOff x="4931052" y="3384343"/>
              <a:chExt cx="1585755" cy="807479"/>
            </a:xfrm>
          </p:grpSpPr>
          <p:cxnSp>
            <p:nvCxnSpPr>
              <p:cNvPr id="252" name="Straight Connector 251"/>
              <p:cNvCxnSpPr/>
              <p:nvPr/>
            </p:nvCxnSpPr>
            <p:spPr>
              <a:xfrm>
                <a:off x="4931052" y="3384343"/>
                <a:ext cx="158575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931052" y="4191822"/>
                <a:ext cx="158575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30" name="Straight Connector 129"/>
            <p:cNvCxnSpPr/>
            <p:nvPr/>
          </p:nvCxnSpPr>
          <p:spPr>
            <a:xfrm>
              <a:off x="4821318" y="4489426"/>
              <a:ext cx="198418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898526" y="3935310"/>
              <a:ext cx="2178584" cy="388920"/>
              <a:chOff x="4898526" y="3918218"/>
              <a:chExt cx="2178584" cy="388920"/>
            </a:xfrm>
          </p:grpSpPr>
          <p:sp>
            <p:nvSpPr>
              <p:cNvPr id="141" name="TextBox 140"/>
              <p:cNvSpPr txBox="1"/>
              <p:nvPr/>
            </p:nvSpPr>
            <p:spPr>
              <a:xfrm>
                <a:off x="5390253" y="3918218"/>
                <a:ext cx="1686857" cy="338554"/>
              </a:xfrm>
              <a:prstGeom prst="rect">
                <a:avLst/>
              </a:prstGeom>
              <a:noFill/>
            </p:spPr>
            <p:txBody>
              <a:bodyPr wrap="square" rtlCol="0">
                <a:spAutoFit/>
              </a:bodyPr>
              <a:lstStyle/>
              <a:p>
                <a:pPr defTabSz="895905">
                  <a:defRPr/>
                </a:pPr>
                <a:r>
                  <a:rPr lang="en-US" sz="1568" kern="0" dirty="0">
                    <a:solidFill>
                      <a:srgbClr val="505050"/>
                    </a:solidFill>
                    <a:latin typeface="Segoe UI"/>
                    <a:cs typeface="Segoe UI Light" panose="020B0502040204020203" pitchFamily="34" charset="0"/>
                  </a:rPr>
                  <a:t>Enroll</a:t>
                </a:r>
              </a:p>
            </p:txBody>
          </p:sp>
          <p:sp>
            <p:nvSpPr>
              <p:cNvPr id="163" name="Freeform 64"/>
              <p:cNvSpPr>
                <a:spLocks noEditPoints="1"/>
              </p:cNvSpPr>
              <p:nvPr/>
            </p:nvSpPr>
            <p:spPr bwMode="auto">
              <a:xfrm>
                <a:off x="4898526" y="3942225"/>
                <a:ext cx="565800" cy="364913"/>
              </a:xfrm>
              <a:custGeom>
                <a:avLst/>
                <a:gdLst>
                  <a:gd name="T0" fmla="*/ 160 w 189"/>
                  <a:gd name="T1" fmla="*/ 90 h 101"/>
                  <a:gd name="T2" fmla="*/ 165 w 189"/>
                  <a:gd name="T3" fmla="*/ 85 h 101"/>
                  <a:gd name="T4" fmla="*/ 165 w 189"/>
                  <a:gd name="T5" fmla="*/ 4 h 101"/>
                  <a:gd name="T6" fmla="*/ 160 w 189"/>
                  <a:gd name="T7" fmla="*/ 0 h 101"/>
                  <a:gd name="T8" fmla="*/ 29 w 189"/>
                  <a:gd name="T9" fmla="*/ 0 h 101"/>
                  <a:gd name="T10" fmla="*/ 24 w 189"/>
                  <a:gd name="T11" fmla="*/ 4 h 101"/>
                  <a:gd name="T12" fmla="*/ 24 w 189"/>
                  <a:gd name="T13" fmla="*/ 85 h 101"/>
                  <a:gd name="T14" fmla="*/ 29 w 189"/>
                  <a:gd name="T15" fmla="*/ 90 h 101"/>
                  <a:gd name="T16" fmla="*/ 0 w 189"/>
                  <a:gd name="T17" fmla="*/ 90 h 101"/>
                  <a:gd name="T18" fmla="*/ 0 w 189"/>
                  <a:gd name="T19" fmla="*/ 93 h 101"/>
                  <a:gd name="T20" fmla="*/ 0 w 189"/>
                  <a:gd name="T21" fmla="*/ 97 h 101"/>
                  <a:gd name="T22" fmla="*/ 0 w 189"/>
                  <a:gd name="T23" fmla="*/ 97 h 101"/>
                  <a:gd name="T24" fmla="*/ 0 w 189"/>
                  <a:gd name="T25" fmla="*/ 97 h 101"/>
                  <a:gd name="T26" fmla="*/ 0 w 189"/>
                  <a:gd name="T27" fmla="*/ 98 h 101"/>
                  <a:gd name="T28" fmla="*/ 0 w 189"/>
                  <a:gd name="T29" fmla="*/ 98 h 101"/>
                  <a:gd name="T30" fmla="*/ 4 w 189"/>
                  <a:gd name="T31" fmla="*/ 101 h 101"/>
                  <a:gd name="T32" fmla="*/ 185 w 189"/>
                  <a:gd name="T33" fmla="*/ 101 h 101"/>
                  <a:gd name="T34" fmla="*/ 189 w 189"/>
                  <a:gd name="T35" fmla="*/ 98 h 101"/>
                  <a:gd name="T36" fmla="*/ 189 w 189"/>
                  <a:gd name="T37" fmla="*/ 98 h 101"/>
                  <a:gd name="T38" fmla="*/ 189 w 189"/>
                  <a:gd name="T39" fmla="*/ 93 h 101"/>
                  <a:gd name="T40" fmla="*/ 189 w 189"/>
                  <a:gd name="T41" fmla="*/ 90 h 101"/>
                  <a:gd name="T42" fmla="*/ 160 w 189"/>
                  <a:gd name="T43" fmla="*/ 90 h 101"/>
                  <a:gd name="T44" fmla="*/ 30 w 189"/>
                  <a:gd name="T45" fmla="*/ 5 h 101"/>
                  <a:gd name="T46" fmla="*/ 159 w 189"/>
                  <a:gd name="T47" fmla="*/ 5 h 101"/>
                  <a:gd name="T48" fmla="*/ 159 w 189"/>
                  <a:gd name="T49" fmla="*/ 84 h 101"/>
                  <a:gd name="T50" fmla="*/ 30 w 189"/>
                  <a:gd name="T51" fmla="*/ 84 h 101"/>
                  <a:gd name="T52" fmla="*/ 30 w 189"/>
                  <a:gd name="T53" fmla="*/ 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01">
                    <a:moveTo>
                      <a:pt x="160" y="90"/>
                    </a:moveTo>
                    <a:cubicBezTo>
                      <a:pt x="163" y="90"/>
                      <a:pt x="165" y="88"/>
                      <a:pt x="165" y="85"/>
                    </a:cubicBezTo>
                    <a:cubicBezTo>
                      <a:pt x="165" y="4"/>
                      <a:pt x="165" y="4"/>
                      <a:pt x="165" y="4"/>
                    </a:cubicBezTo>
                    <a:cubicBezTo>
                      <a:pt x="165" y="1"/>
                      <a:pt x="163" y="0"/>
                      <a:pt x="160" y="0"/>
                    </a:cubicBezTo>
                    <a:cubicBezTo>
                      <a:pt x="29" y="0"/>
                      <a:pt x="29" y="0"/>
                      <a:pt x="29" y="0"/>
                    </a:cubicBezTo>
                    <a:cubicBezTo>
                      <a:pt x="26" y="0"/>
                      <a:pt x="24" y="1"/>
                      <a:pt x="24" y="4"/>
                    </a:cubicBezTo>
                    <a:cubicBezTo>
                      <a:pt x="24" y="85"/>
                      <a:pt x="24" y="85"/>
                      <a:pt x="24" y="85"/>
                    </a:cubicBezTo>
                    <a:cubicBezTo>
                      <a:pt x="24" y="88"/>
                      <a:pt x="26" y="90"/>
                      <a:pt x="29" y="90"/>
                    </a:cubicBezTo>
                    <a:cubicBezTo>
                      <a:pt x="0" y="90"/>
                      <a:pt x="0" y="90"/>
                      <a:pt x="0" y="90"/>
                    </a:cubicBezTo>
                    <a:cubicBezTo>
                      <a:pt x="0" y="93"/>
                      <a:pt x="0" y="93"/>
                      <a:pt x="0" y="93"/>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100"/>
                      <a:pt x="2" y="101"/>
                      <a:pt x="4" y="101"/>
                    </a:cubicBezTo>
                    <a:cubicBezTo>
                      <a:pt x="185" y="101"/>
                      <a:pt x="185" y="101"/>
                      <a:pt x="185" y="101"/>
                    </a:cubicBezTo>
                    <a:cubicBezTo>
                      <a:pt x="187" y="101"/>
                      <a:pt x="188" y="100"/>
                      <a:pt x="189" y="98"/>
                    </a:cubicBezTo>
                    <a:cubicBezTo>
                      <a:pt x="189" y="98"/>
                      <a:pt x="189" y="98"/>
                      <a:pt x="189" y="98"/>
                    </a:cubicBezTo>
                    <a:cubicBezTo>
                      <a:pt x="189" y="93"/>
                      <a:pt x="189" y="93"/>
                      <a:pt x="189" y="93"/>
                    </a:cubicBezTo>
                    <a:cubicBezTo>
                      <a:pt x="189" y="90"/>
                      <a:pt x="189" y="90"/>
                      <a:pt x="189" y="90"/>
                    </a:cubicBezTo>
                    <a:lnTo>
                      <a:pt x="160" y="90"/>
                    </a:lnTo>
                    <a:close/>
                    <a:moveTo>
                      <a:pt x="30" y="5"/>
                    </a:moveTo>
                    <a:cubicBezTo>
                      <a:pt x="159" y="5"/>
                      <a:pt x="159" y="5"/>
                      <a:pt x="159" y="5"/>
                    </a:cubicBezTo>
                    <a:cubicBezTo>
                      <a:pt x="159" y="84"/>
                      <a:pt x="159" y="84"/>
                      <a:pt x="159" y="84"/>
                    </a:cubicBezTo>
                    <a:cubicBezTo>
                      <a:pt x="30" y="84"/>
                      <a:pt x="30" y="84"/>
                      <a:pt x="30" y="84"/>
                    </a:cubicBezTo>
                    <a:cubicBezTo>
                      <a:pt x="30" y="5"/>
                      <a:pt x="30" y="5"/>
                      <a:pt x="30" y="5"/>
                    </a:cubicBezTo>
                    <a:close/>
                  </a:path>
                </a:pathLst>
              </a:custGeom>
              <a:solidFill>
                <a:schemeClr val="tx1"/>
              </a:solidFill>
              <a:ln>
                <a:noFill/>
              </a:ln>
            </p:spPr>
            <p:txBody>
              <a:bodyPr vert="horz" wrap="square" lIns="91425" tIns="45712" rIns="91425" bIns="45712" numCol="1" anchor="t" anchorCtr="0" compatLnSpc="1">
                <a:prstTxWarp prst="textNoShape">
                  <a:avLst/>
                </a:prstTxWarp>
              </a:bodyPr>
              <a:lstStyle/>
              <a:p>
                <a:pPr defTabSz="914236">
                  <a:defRPr/>
                </a:pPr>
                <a:endParaRPr lang="en-US" sz="1200" kern="0" dirty="0">
                  <a:solidFill>
                    <a:srgbClr val="505050"/>
                  </a:solidFill>
                  <a:latin typeface="Segoe UI"/>
                </a:endParaRPr>
              </a:p>
            </p:txBody>
          </p:sp>
        </p:grpSp>
      </p:grpSp>
      <p:sp>
        <p:nvSpPr>
          <p:cNvPr id="145" name="Text Placeholder 3">
            <a:extLst>
              <a:ext uri="{FF2B5EF4-FFF2-40B4-BE49-F238E27FC236}">
                <a16:creationId xmlns:a16="http://schemas.microsoft.com/office/drawing/2014/main" id="{37DD7256-1435-4CAC-A307-80E4A081D22C}"/>
              </a:ext>
            </a:extLst>
          </p:cNvPr>
          <p:cNvSpPr txBox="1">
            <a:spLocks/>
          </p:cNvSpPr>
          <p:nvPr/>
        </p:nvSpPr>
        <p:spPr>
          <a:xfrm>
            <a:off x="416486" y="964393"/>
            <a:ext cx="11653523" cy="48936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accent2"/>
                </a:solidFill>
              </a:rPr>
              <a:t>Maintain control in the cloud-first mobile-first world</a:t>
            </a:r>
          </a:p>
        </p:txBody>
      </p:sp>
      <p:sp>
        <p:nvSpPr>
          <p:cNvPr id="146" name="Trapezoid 145">
            <a:extLst>
              <a:ext uri="{FF2B5EF4-FFF2-40B4-BE49-F238E27FC236}">
                <a16:creationId xmlns:a16="http://schemas.microsoft.com/office/drawing/2014/main" id="{ED9176D5-4E84-4EB3-9B5F-ADC2B369E069}"/>
              </a:ext>
            </a:extLst>
          </p:cNvPr>
          <p:cNvSpPr/>
          <p:nvPr/>
        </p:nvSpPr>
        <p:spPr bwMode="auto">
          <a:xfrm rot="5400000">
            <a:off x="1572785" y="3296067"/>
            <a:ext cx="5074785" cy="1108026"/>
          </a:xfrm>
          <a:prstGeom prst="trapezoid">
            <a:avLst>
              <a:gd name="adj" fmla="val 104323"/>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2" tIns="146281" rIns="182852" bIns="146281" numCol="1" spcCol="0" rtlCol="0" fromWordArt="0" anchor="t" anchorCtr="0" forceAA="0" compatLnSpc="1">
            <a:prstTxWarp prst="textNoShape">
              <a:avLst/>
            </a:prstTxWarp>
            <a:noAutofit/>
          </a:bodyPr>
          <a:lstStyle/>
          <a:p>
            <a:pPr algn="ctr" defTabSz="93230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33" name="Group 32">
            <a:extLst>
              <a:ext uri="{FF2B5EF4-FFF2-40B4-BE49-F238E27FC236}">
                <a16:creationId xmlns:a16="http://schemas.microsoft.com/office/drawing/2014/main" id="{B5956757-3184-46FA-AD57-A3EA0DC9A538}"/>
              </a:ext>
            </a:extLst>
          </p:cNvPr>
          <p:cNvGrpSpPr/>
          <p:nvPr/>
        </p:nvGrpSpPr>
        <p:grpSpPr>
          <a:xfrm>
            <a:off x="9311629" y="1988403"/>
            <a:ext cx="2154237" cy="1355726"/>
            <a:chOff x="6821301" y="793750"/>
            <a:chExt cx="2154237" cy="1355726"/>
          </a:xfrm>
          <a:solidFill>
            <a:schemeClr val="bg1"/>
          </a:solidFill>
        </p:grpSpPr>
        <p:sp>
          <p:nvSpPr>
            <p:cNvPr id="19" name="Freeform 5">
              <a:extLst>
                <a:ext uri="{FF2B5EF4-FFF2-40B4-BE49-F238E27FC236}">
                  <a16:creationId xmlns:a16="http://schemas.microsoft.com/office/drawing/2014/main" id="{D4DFB3B9-EC7B-4ECB-A4FD-881CA7F05DDF}"/>
                </a:ext>
              </a:extLst>
            </p:cNvPr>
            <p:cNvSpPr>
              <a:spLocks/>
            </p:cNvSpPr>
            <p:nvPr/>
          </p:nvSpPr>
          <p:spPr bwMode="auto">
            <a:xfrm>
              <a:off x="6821301" y="793750"/>
              <a:ext cx="2154237" cy="1355725"/>
            </a:xfrm>
            <a:custGeom>
              <a:avLst/>
              <a:gdLst>
                <a:gd name="T0" fmla="*/ 568 w 624"/>
                <a:gd name="T1" fmla="*/ 385 h 410"/>
                <a:gd name="T2" fmla="*/ 567 w 624"/>
                <a:gd name="T3" fmla="*/ 385 h 410"/>
                <a:gd name="T4" fmla="*/ 568 w 624"/>
                <a:gd name="T5" fmla="*/ 385 h 410"/>
                <a:gd name="T6" fmla="*/ 503 w 624"/>
                <a:gd name="T7" fmla="*/ 410 h 410"/>
                <a:gd name="T8" fmla="*/ 488 w 624"/>
                <a:gd name="T9" fmla="*/ 410 h 410"/>
                <a:gd name="T10" fmla="*/ 475 w 624"/>
                <a:gd name="T11" fmla="*/ 410 h 410"/>
                <a:gd name="T12" fmla="*/ 194 w 624"/>
                <a:gd name="T13" fmla="*/ 410 h 410"/>
                <a:gd name="T14" fmla="*/ 188 w 624"/>
                <a:gd name="T15" fmla="*/ 410 h 410"/>
                <a:gd name="T16" fmla="*/ 181 w 624"/>
                <a:gd name="T17" fmla="*/ 410 h 410"/>
                <a:gd name="T18" fmla="*/ 161 w 624"/>
                <a:gd name="T19" fmla="*/ 410 h 410"/>
                <a:gd name="T20" fmla="*/ 116 w 624"/>
                <a:gd name="T21" fmla="*/ 410 h 410"/>
                <a:gd name="T22" fmla="*/ 0 w 624"/>
                <a:gd name="T23" fmla="*/ 295 h 410"/>
                <a:gd name="T24" fmla="*/ 101 w 624"/>
                <a:gd name="T25" fmla="*/ 180 h 410"/>
                <a:gd name="T26" fmla="*/ 101 w 624"/>
                <a:gd name="T27" fmla="*/ 172 h 410"/>
                <a:gd name="T28" fmla="*/ 199 w 624"/>
                <a:gd name="T29" fmla="*/ 16 h 410"/>
                <a:gd name="T30" fmla="*/ 199 w 624"/>
                <a:gd name="T31" fmla="*/ 16 h 410"/>
                <a:gd name="T32" fmla="*/ 272 w 624"/>
                <a:gd name="T33" fmla="*/ 0 h 410"/>
                <a:gd name="T34" fmla="*/ 415 w 624"/>
                <a:gd name="T35" fmla="*/ 77 h 410"/>
                <a:gd name="T36" fmla="*/ 463 w 624"/>
                <a:gd name="T37" fmla="*/ 65 h 410"/>
                <a:gd name="T38" fmla="*/ 517 w 624"/>
                <a:gd name="T39" fmla="*/ 81 h 410"/>
                <a:gd name="T40" fmla="*/ 562 w 624"/>
                <a:gd name="T41" fmla="*/ 162 h 410"/>
                <a:gd name="T42" fmla="*/ 624 w 624"/>
                <a:gd name="T43" fmla="*/ 276 h 410"/>
                <a:gd name="T44" fmla="*/ 568 w 624"/>
                <a:gd name="T45" fmla="*/ 38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4" h="410">
                  <a:moveTo>
                    <a:pt x="568" y="385"/>
                  </a:moveTo>
                  <a:cubicBezTo>
                    <a:pt x="568" y="385"/>
                    <a:pt x="568" y="385"/>
                    <a:pt x="567" y="385"/>
                  </a:cubicBezTo>
                  <a:cubicBezTo>
                    <a:pt x="568" y="385"/>
                    <a:pt x="568" y="385"/>
                    <a:pt x="568" y="385"/>
                  </a:cubicBezTo>
                  <a:cubicBezTo>
                    <a:pt x="549" y="398"/>
                    <a:pt x="528" y="408"/>
                    <a:pt x="503" y="410"/>
                  </a:cubicBezTo>
                  <a:cubicBezTo>
                    <a:pt x="498" y="410"/>
                    <a:pt x="493" y="410"/>
                    <a:pt x="488" y="410"/>
                  </a:cubicBezTo>
                  <a:cubicBezTo>
                    <a:pt x="484" y="410"/>
                    <a:pt x="479" y="410"/>
                    <a:pt x="475" y="410"/>
                  </a:cubicBezTo>
                  <a:cubicBezTo>
                    <a:pt x="412" y="410"/>
                    <a:pt x="264" y="410"/>
                    <a:pt x="194" y="410"/>
                  </a:cubicBezTo>
                  <a:cubicBezTo>
                    <a:pt x="192" y="410"/>
                    <a:pt x="190" y="410"/>
                    <a:pt x="188" y="410"/>
                  </a:cubicBezTo>
                  <a:cubicBezTo>
                    <a:pt x="181" y="410"/>
                    <a:pt x="181" y="410"/>
                    <a:pt x="181" y="410"/>
                  </a:cubicBezTo>
                  <a:cubicBezTo>
                    <a:pt x="178" y="410"/>
                    <a:pt x="167" y="410"/>
                    <a:pt x="161" y="410"/>
                  </a:cubicBezTo>
                  <a:cubicBezTo>
                    <a:pt x="116" y="410"/>
                    <a:pt x="116" y="410"/>
                    <a:pt x="116" y="410"/>
                  </a:cubicBezTo>
                  <a:cubicBezTo>
                    <a:pt x="51" y="409"/>
                    <a:pt x="0" y="357"/>
                    <a:pt x="0" y="295"/>
                  </a:cubicBezTo>
                  <a:cubicBezTo>
                    <a:pt x="0" y="236"/>
                    <a:pt x="44" y="188"/>
                    <a:pt x="101" y="180"/>
                  </a:cubicBezTo>
                  <a:cubicBezTo>
                    <a:pt x="101" y="178"/>
                    <a:pt x="101" y="174"/>
                    <a:pt x="101" y="172"/>
                  </a:cubicBezTo>
                  <a:cubicBezTo>
                    <a:pt x="101" y="103"/>
                    <a:pt x="141" y="44"/>
                    <a:pt x="199" y="16"/>
                  </a:cubicBezTo>
                  <a:cubicBezTo>
                    <a:pt x="199" y="16"/>
                    <a:pt x="199" y="16"/>
                    <a:pt x="199" y="16"/>
                  </a:cubicBezTo>
                  <a:cubicBezTo>
                    <a:pt x="222" y="6"/>
                    <a:pt x="246" y="0"/>
                    <a:pt x="272" y="0"/>
                  </a:cubicBezTo>
                  <a:cubicBezTo>
                    <a:pt x="332" y="0"/>
                    <a:pt x="384" y="31"/>
                    <a:pt x="415" y="77"/>
                  </a:cubicBezTo>
                  <a:cubicBezTo>
                    <a:pt x="429" y="69"/>
                    <a:pt x="445" y="65"/>
                    <a:pt x="463" y="65"/>
                  </a:cubicBezTo>
                  <a:cubicBezTo>
                    <a:pt x="483" y="65"/>
                    <a:pt x="502" y="71"/>
                    <a:pt x="517" y="81"/>
                  </a:cubicBezTo>
                  <a:cubicBezTo>
                    <a:pt x="544" y="99"/>
                    <a:pt x="561" y="128"/>
                    <a:pt x="562" y="162"/>
                  </a:cubicBezTo>
                  <a:cubicBezTo>
                    <a:pt x="599" y="186"/>
                    <a:pt x="624" y="229"/>
                    <a:pt x="624" y="276"/>
                  </a:cubicBezTo>
                  <a:cubicBezTo>
                    <a:pt x="624" y="321"/>
                    <a:pt x="602" y="361"/>
                    <a:pt x="568" y="385"/>
                  </a:cubicBezTo>
                  <a:close/>
                </a:path>
              </a:pathLst>
            </a:custGeom>
            <a:grpFill/>
            <a:ln w="825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716C229B-F50C-4C4F-818E-4F5DF05FE59E}"/>
                </a:ext>
              </a:extLst>
            </p:cNvPr>
            <p:cNvSpPr>
              <a:spLocks/>
            </p:cNvSpPr>
            <p:nvPr/>
          </p:nvSpPr>
          <p:spPr bwMode="auto">
            <a:xfrm>
              <a:off x="7508688" y="793750"/>
              <a:ext cx="1466850" cy="1273175"/>
            </a:xfrm>
            <a:custGeom>
              <a:avLst/>
              <a:gdLst>
                <a:gd name="T0" fmla="*/ 425 w 425"/>
                <a:gd name="T1" fmla="*/ 276 h 385"/>
                <a:gd name="T2" fmla="*/ 363 w 425"/>
                <a:gd name="T3" fmla="*/ 162 h 385"/>
                <a:gd name="T4" fmla="*/ 318 w 425"/>
                <a:gd name="T5" fmla="*/ 81 h 385"/>
                <a:gd name="T6" fmla="*/ 264 w 425"/>
                <a:gd name="T7" fmla="*/ 65 h 385"/>
                <a:gd name="T8" fmla="*/ 216 w 425"/>
                <a:gd name="T9" fmla="*/ 77 h 385"/>
                <a:gd name="T10" fmla="*/ 73 w 425"/>
                <a:gd name="T11" fmla="*/ 0 h 385"/>
                <a:gd name="T12" fmla="*/ 0 w 425"/>
                <a:gd name="T13" fmla="*/ 17 h 385"/>
                <a:gd name="T14" fmla="*/ 369 w 425"/>
                <a:gd name="T15" fmla="*/ 385 h 385"/>
                <a:gd name="T16" fmla="*/ 425 w 425"/>
                <a:gd name="T17" fmla="*/ 27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385">
                  <a:moveTo>
                    <a:pt x="425" y="276"/>
                  </a:moveTo>
                  <a:cubicBezTo>
                    <a:pt x="425" y="229"/>
                    <a:pt x="400" y="186"/>
                    <a:pt x="363" y="162"/>
                  </a:cubicBezTo>
                  <a:cubicBezTo>
                    <a:pt x="362" y="128"/>
                    <a:pt x="345" y="99"/>
                    <a:pt x="318" y="81"/>
                  </a:cubicBezTo>
                  <a:cubicBezTo>
                    <a:pt x="303" y="71"/>
                    <a:pt x="284" y="65"/>
                    <a:pt x="264" y="65"/>
                  </a:cubicBezTo>
                  <a:cubicBezTo>
                    <a:pt x="246" y="65"/>
                    <a:pt x="230" y="69"/>
                    <a:pt x="216" y="77"/>
                  </a:cubicBezTo>
                  <a:cubicBezTo>
                    <a:pt x="185" y="31"/>
                    <a:pt x="133" y="0"/>
                    <a:pt x="73" y="0"/>
                  </a:cubicBezTo>
                  <a:cubicBezTo>
                    <a:pt x="46" y="0"/>
                    <a:pt x="23" y="7"/>
                    <a:pt x="0" y="17"/>
                  </a:cubicBezTo>
                  <a:cubicBezTo>
                    <a:pt x="369" y="385"/>
                    <a:pt x="369" y="385"/>
                    <a:pt x="369" y="385"/>
                  </a:cubicBezTo>
                  <a:cubicBezTo>
                    <a:pt x="403" y="361"/>
                    <a:pt x="425" y="321"/>
                    <a:pt x="425" y="27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22EB6180-9A8B-4D09-962D-89C97E7044A3}"/>
                </a:ext>
              </a:extLst>
            </p:cNvPr>
            <p:cNvSpPr>
              <a:spLocks/>
            </p:cNvSpPr>
            <p:nvPr/>
          </p:nvSpPr>
          <p:spPr bwMode="auto">
            <a:xfrm>
              <a:off x="6821301" y="846138"/>
              <a:ext cx="1960562" cy="1303338"/>
            </a:xfrm>
            <a:custGeom>
              <a:avLst/>
              <a:gdLst>
                <a:gd name="T0" fmla="*/ 199 w 568"/>
                <a:gd name="T1" fmla="*/ 0 h 394"/>
                <a:gd name="T2" fmla="*/ 101 w 568"/>
                <a:gd name="T3" fmla="*/ 156 h 394"/>
                <a:gd name="T4" fmla="*/ 101 w 568"/>
                <a:gd name="T5" fmla="*/ 164 h 394"/>
                <a:gd name="T6" fmla="*/ 0 w 568"/>
                <a:gd name="T7" fmla="*/ 279 h 394"/>
                <a:gd name="T8" fmla="*/ 116 w 568"/>
                <a:gd name="T9" fmla="*/ 394 h 394"/>
                <a:gd name="T10" fmla="*/ 161 w 568"/>
                <a:gd name="T11" fmla="*/ 394 h 394"/>
                <a:gd name="T12" fmla="*/ 181 w 568"/>
                <a:gd name="T13" fmla="*/ 394 h 394"/>
                <a:gd name="T14" fmla="*/ 188 w 568"/>
                <a:gd name="T15" fmla="*/ 394 h 394"/>
                <a:gd name="T16" fmla="*/ 194 w 568"/>
                <a:gd name="T17" fmla="*/ 394 h 394"/>
                <a:gd name="T18" fmla="*/ 475 w 568"/>
                <a:gd name="T19" fmla="*/ 394 h 394"/>
                <a:gd name="T20" fmla="*/ 488 w 568"/>
                <a:gd name="T21" fmla="*/ 394 h 394"/>
                <a:gd name="T22" fmla="*/ 503 w 568"/>
                <a:gd name="T23" fmla="*/ 394 h 394"/>
                <a:gd name="T24" fmla="*/ 568 w 568"/>
                <a:gd name="T25" fmla="*/ 369 h 394"/>
                <a:gd name="T26" fmla="*/ 199 w 568"/>
                <a:gd name="T27" fmla="*/ 0 h 394"/>
                <a:gd name="T28" fmla="*/ 199 w 568"/>
                <a:gd name="T29"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8" h="394">
                  <a:moveTo>
                    <a:pt x="199" y="0"/>
                  </a:moveTo>
                  <a:cubicBezTo>
                    <a:pt x="141" y="28"/>
                    <a:pt x="101" y="87"/>
                    <a:pt x="101" y="156"/>
                  </a:cubicBezTo>
                  <a:cubicBezTo>
                    <a:pt x="101" y="158"/>
                    <a:pt x="101" y="162"/>
                    <a:pt x="101" y="164"/>
                  </a:cubicBezTo>
                  <a:cubicBezTo>
                    <a:pt x="44" y="172"/>
                    <a:pt x="0" y="220"/>
                    <a:pt x="0" y="279"/>
                  </a:cubicBezTo>
                  <a:cubicBezTo>
                    <a:pt x="0" y="341"/>
                    <a:pt x="51" y="393"/>
                    <a:pt x="116" y="394"/>
                  </a:cubicBezTo>
                  <a:cubicBezTo>
                    <a:pt x="116" y="394"/>
                    <a:pt x="116" y="394"/>
                    <a:pt x="161" y="394"/>
                  </a:cubicBezTo>
                  <a:cubicBezTo>
                    <a:pt x="167" y="394"/>
                    <a:pt x="178" y="394"/>
                    <a:pt x="181" y="394"/>
                  </a:cubicBezTo>
                  <a:cubicBezTo>
                    <a:pt x="181" y="394"/>
                    <a:pt x="181" y="394"/>
                    <a:pt x="188" y="394"/>
                  </a:cubicBezTo>
                  <a:cubicBezTo>
                    <a:pt x="190" y="394"/>
                    <a:pt x="192" y="394"/>
                    <a:pt x="194" y="394"/>
                  </a:cubicBezTo>
                  <a:cubicBezTo>
                    <a:pt x="264" y="394"/>
                    <a:pt x="412" y="394"/>
                    <a:pt x="475" y="394"/>
                  </a:cubicBezTo>
                  <a:cubicBezTo>
                    <a:pt x="479" y="394"/>
                    <a:pt x="484" y="394"/>
                    <a:pt x="488" y="394"/>
                  </a:cubicBezTo>
                  <a:cubicBezTo>
                    <a:pt x="493" y="394"/>
                    <a:pt x="498" y="394"/>
                    <a:pt x="503" y="394"/>
                  </a:cubicBezTo>
                  <a:cubicBezTo>
                    <a:pt x="528" y="392"/>
                    <a:pt x="549" y="382"/>
                    <a:pt x="568" y="369"/>
                  </a:cubicBezTo>
                  <a:cubicBezTo>
                    <a:pt x="199" y="0"/>
                    <a:pt x="199" y="0"/>
                    <a:pt x="199" y="0"/>
                  </a:cubicBezTo>
                  <a:cubicBezTo>
                    <a:pt x="199" y="0"/>
                    <a:pt x="199" y="0"/>
                    <a:pt x="19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35" name="Picture 34" descr="A picture containing drawing&#10;&#10;Description automatically generated">
            <a:extLst>
              <a:ext uri="{FF2B5EF4-FFF2-40B4-BE49-F238E27FC236}">
                <a16:creationId xmlns:a16="http://schemas.microsoft.com/office/drawing/2014/main" id="{1B0054B9-52AF-4D24-8DAB-E81CF76D2EF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02229" y="2256530"/>
            <a:ext cx="1731035" cy="636223"/>
          </a:xfrm>
          <a:prstGeom prst="rect">
            <a:avLst/>
          </a:prstGeom>
        </p:spPr>
      </p:pic>
      <p:pic>
        <p:nvPicPr>
          <p:cNvPr id="3074" name="Picture 2" descr="Azure logo horizontal">
            <a:extLst>
              <a:ext uri="{FF2B5EF4-FFF2-40B4-BE49-F238E27FC236}">
                <a16:creationId xmlns:a16="http://schemas.microsoft.com/office/drawing/2014/main" id="{D0B63CF8-5F58-4DF6-87EF-25FCA437C70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57077" y="2727374"/>
            <a:ext cx="2020703" cy="65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55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42">
            <a:extLst>
              <a:ext uri="{FF2B5EF4-FFF2-40B4-BE49-F238E27FC236}">
                <a16:creationId xmlns:a16="http://schemas.microsoft.com/office/drawing/2014/main" id="{1760716D-C1F9-40C1-918E-35A1370EA7EC}"/>
              </a:ext>
            </a:extLst>
          </p:cNvPr>
          <p:cNvSpPr>
            <a:spLocks/>
          </p:cNvSpPr>
          <p:nvPr/>
        </p:nvSpPr>
        <p:spPr bwMode="auto">
          <a:xfrm>
            <a:off x="8676413" y="1472627"/>
            <a:ext cx="3033906" cy="1816000"/>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E6E6E6"/>
          </a:solidFill>
          <a:ln w="19050">
            <a:solidFill>
              <a:schemeClr val="tx1"/>
            </a:solidFill>
            <a:round/>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41A3BC29-CAC2-4E35-A95F-4528AE4BB7CE}"/>
              </a:ext>
            </a:extLst>
          </p:cNvPr>
          <p:cNvSpPr/>
          <p:nvPr/>
        </p:nvSpPr>
        <p:spPr bwMode="auto">
          <a:xfrm>
            <a:off x="451923" y="5235322"/>
            <a:ext cx="2066628" cy="1138323"/>
          </a:xfrm>
          <a:prstGeom prst="rect">
            <a:avLst/>
          </a:prstGeom>
          <a:ln w="25289">
            <a:solidFill>
              <a:srgbClr val="B9B7B5"/>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55" name="Rectangle 54">
            <a:extLst>
              <a:ext uri="{FF2B5EF4-FFF2-40B4-BE49-F238E27FC236}">
                <a16:creationId xmlns:a16="http://schemas.microsoft.com/office/drawing/2014/main" id="{332CFF0A-285E-4306-9AC9-E6C9D01FE263}"/>
              </a:ext>
            </a:extLst>
          </p:cNvPr>
          <p:cNvSpPr/>
          <p:nvPr/>
        </p:nvSpPr>
        <p:spPr bwMode="auto">
          <a:xfrm>
            <a:off x="8795427" y="3697402"/>
            <a:ext cx="2617291" cy="2625971"/>
          </a:xfrm>
          <a:prstGeom prst="rect">
            <a:avLst/>
          </a:prstGeom>
          <a:ln w="25289">
            <a:solidFill>
              <a:srgbClr val="B9B7B5"/>
            </a:solidFill>
            <a:prstDash val="sysDot"/>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2" name="Title 1">
            <a:extLst>
              <a:ext uri="{FF2B5EF4-FFF2-40B4-BE49-F238E27FC236}">
                <a16:creationId xmlns:a16="http://schemas.microsoft.com/office/drawing/2014/main" id="{DDA597E8-310C-4798-8D0C-6580CA1F4A65}"/>
              </a:ext>
            </a:extLst>
          </p:cNvPr>
          <p:cNvSpPr>
            <a:spLocks noGrp="1"/>
          </p:cNvSpPr>
          <p:nvPr>
            <p:ph type="title"/>
          </p:nvPr>
        </p:nvSpPr>
        <p:spPr>
          <a:xfrm>
            <a:off x="306419" y="391691"/>
            <a:ext cx="11306469" cy="403137"/>
          </a:xfrm>
        </p:spPr>
        <p:txBody>
          <a:bodyPr>
            <a:normAutofit fontScale="90000"/>
          </a:bodyPr>
          <a:lstStyle/>
          <a:p>
            <a:r>
              <a:rPr lang="en-US" sz="3600" dirty="0"/>
              <a:t>Tenant restrictions </a:t>
            </a:r>
            <a:br>
              <a:rPr lang="en-US" sz="3600" dirty="0"/>
            </a:br>
            <a:br>
              <a:rPr lang="en-US" sz="3600" dirty="0"/>
            </a:br>
            <a:r>
              <a:rPr lang="en-US" sz="3600" dirty="0"/>
              <a:t>  </a:t>
            </a:r>
          </a:p>
        </p:txBody>
      </p:sp>
      <p:cxnSp>
        <p:nvCxnSpPr>
          <p:cNvPr id="81" name="Straight Connector 80">
            <a:extLst>
              <a:ext uri="{FF2B5EF4-FFF2-40B4-BE49-F238E27FC236}">
                <a16:creationId xmlns:a16="http://schemas.microsoft.com/office/drawing/2014/main" id="{1D701AA0-4367-46DB-9C61-0AC6CE6746CB}"/>
              </a:ext>
            </a:extLst>
          </p:cNvPr>
          <p:cNvCxnSpPr>
            <a:cxnSpLocks/>
          </p:cNvCxnSpPr>
          <p:nvPr/>
        </p:nvCxnSpPr>
        <p:spPr>
          <a:xfrm flipV="1">
            <a:off x="10104072" y="3783628"/>
            <a:ext cx="4257" cy="1896686"/>
          </a:xfrm>
          <a:prstGeom prst="line">
            <a:avLst/>
          </a:prstGeom>
          <a:ln w="190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A0CD93-51FE-4C70-94E3-26F1F435C0EB}"/>
              </a:ext>
            </a:extLst>
          </p:cNvPr>
          <p:cNvCxnSpPr>
            <a:cxnSpLocks/>
          </p:cNvCxnSpPr>
          <p:nvPr/>
        </p:nvCxnSpPr>
        <p:spPr>
          <a:xfrm flipV="1">
            <a:off x="1203893" y="5641564"/>
            <a:ext cx="1027771" cy="1"/>
          </a:xfrm>
          <a:prstGeom prst="line">
            <a:avLst/>
          </a:prstGeom>
          <a:ln w="19050">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0F7B13D-CFE3-4933-8820-D615151C30F1}"/>
              </a:ext>
            </a:extLst>
          </p:cNvPr>
          <p:cNvCxnSpPr>
            <a:cxnSpLocks/>
          </p:cNvCxnSpPr>
          <p:nvPr/>
        </p:nvCxnSpPr>
        <p:spPr>
          <a:xfrm flipV="1">
            <a:off x="2590247" y="5762272"/>
            <a:ext cx="7305225" cy="5919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3" name="object 20">
            <a:extLst>
              <a:ext uri="{FF2B5EF4-FFF2-40B4-BE49-F238E27FC236}">
                <a16:creationId xmlns:a16="http://schemas.microsoft.com/office/drawing/2014/main" id="{9721BFDC-3FD3-47F9-8183-DDCABC90891B}"/>
              </a:ext>
            </a:extLst>
          </p:cNvPr>
          <p:cNvSpPr txBox="1"/>
          <p:nvPr/>
        </p:nvSpPr>
        <p:spPr>
          <a:xfrm>
            <a:off x="8981089" y="2895652"/>
            <a:ext cx="907793" cy="253730"/>
          </a:xfrm>
          <a:prstGeom prst="rect">
            <a:avLst/>
          </a:prstGeom>
        </p:spPr>
        <p:txBody>
          <a:bodyPr vert="horz" wrap="square" lIns="0" tIns="10010" rIns="0" bIns="0" rtlCol="0">
            <a:spAutoFit/>
          </a:bodyPr>
          <a:lstStyle/>
          <a:p>
            <a:pPr marL="7699" marR="0" lvl="0" indent="0" algn="l"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Service</a:t>
            </a:r>
          </a:p>
          <a:p>
            <a:pPr marL="7699" marR="0" lvl="0" indent="0" algn="l"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Front Door</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127" name="object 20">
            <a:extLst>
              <a:ext uri="{FF2B5EF4-FFF2-40B4-BE49-F238E27FC236}">
                <a16:creationId xmlns:a16="http://schemas.microsoft.com/office/drawing/2014/main" id="{747D3767-16E2-44FB-BC21-5BE3EEA55D30}"/>
              </a:ext>
            </a:extLst>
          </p:cNvPr>
          <p:cNvSpPr txBox="1"/>
          <p:nvPr/>
        </p:nvSpPr>
        <p:spPr>
          <a:xfrm>
            <a:off x="9531352" y="5967067"/>
            <a:ext cx="1145440" cy="356356"/>
          </a:xfrm>
          <a:prstGeom prst="rect">
            <a:avLst/>
          </a:prstGeom>
        </p:spPr>
        <p:txBody>
          <a:bodyPr vert="horz" wrap="square" lIns="0" tIns="10010" rIns="0" bIns="0" rtlCol="0">
            <a:spAutoFit/>
          </a:bodyPr>
          <a:lstStyle/>
          <a:p>
            <a:pPr marL="7699" marR="0" lvl="0" indent="0" algn="ctr" defTabSz="914367"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Internet Proxy with Tenant Restrictions Enabled</a:t>
            </a:r>
            <a:endParaRPr kumimoji="0" lang="en-US"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131" name="Picture 130">
            <a:extLst>
              <a:ext uri="{FF2B5EF4-FFF2-40B4-BE49-F238E27FC236}">
                <a16:creationId xmlns:a16="http://schemas.microsoft.com/office/drawing/2014/main" id="{2F4A243B-163A-41A8-BAF7-78A0D0602DE4}"/>
              </a:ext>
            </a:extLst>
          </p:cNvPr>
          <p:cNvPicPr>
            <a:picLocks noChangeAspect="1"/>
          </p:cNvPicPr>
          <p:nvPr/>
        </p:nvPicPr>
        <p:blipFill>
          <a:blip r:embed="rId3"/>
          <a:stretch>
            <a:fillRect/>
          </a:stretch>
        </p:blipFill>
        <p:spPr>
          <a:xfrm>
            <a:off x="9875516" y="5483580"/>
            <a:ext cx="457112" cy="457112"/>
          </a:xfrm>
          <a:prstGeom prst="rect">
            <a:avLst/>
          </a:prstGeom>
        </p:spPr>
      </p:pic>
      <p:pic>
        <p:nvPicPr>
          <p:cNvPr id="132" name="Picture 131">
            <a:extLst>
              <a:ext uri="{FF2B5EF4-FFF2-40B4-BE49-F238E27FC236}">
                <a16:creationId xmlns:a16="http://schemas.microsoft.com/office/drawing/2014/main" id="{D7B99A67-8241-447C-A62D-2AE30B8BB9F4}"/>
              </a:ext>
            </a:extLst>
          </p:cNvPr>
          <p:cNvPicPr>
            <a:picLocks noChangeAspect="1"/>
          </p:cNvPicPr>
          <p:nvPr/>
        </p:nvPicPr>
        <p:blipFill>
          <a:blip r:embed="rId4"/>
          <a:stretch>
            <a:fillRect/>
          </a:stretch>
        </p:blipFill>
        <p:spPr>
          <a:xfrm>
            <a:off x="709469" y="5533851"/>
            <a:ext cx="457112" cy="457112"/>
          </a:xfrm>
          <a:prstGeom prst="rect">
            <a:avLst/>
          </a:prstGeom>
        </p:spPr>
      </p:pic>
      <p:pic>
        <p:nvPicPr>
          <p:cNvPr id="138" name="Picture 137">
            <a:extLst>
              <a:ext uri="{FF2B5EF4-FFF2-40B4-BE49-F238E27FC236}">
                <a16:creationId xmlns:a16="http://schemas.microsoft.com/office/drawing/2014/main" id="{066BB711-7CE4-4770-B42D-1BF7390F1EAC}"/>
              </a:ext>
            </a:extLst>
          </p:cNvPr>
          <p:cNvPicPr>
            <a:picLocks noChangeAspect="1"/>
          </p:cNvPicPr>
          <p:nvPr/>
        </p:nvPicPr>
        <p:blipFill>
          <a:blip r:embed="rId5"/>
          <a:stretch>
            <a:fillRect/>
          </a:stretch>
        </p:blipFill>
        <p:spPr>
          <a:xfrm>
            <a:off x="9921822" y="2693082"/>
            <a:ext cx="385409" cy="385409"/>
          </a:xfrm>
          <a:prstGeom prst="rect">
            <a:avLst/>
          </a:prstGeom>
        </p:spPr>
      </p:pic>
      <p:sp>
        <p:nvSpPr>
          <p:cNvPr id="142" name="object 47">
            <a:extLst>
              <a:ext uri="{FF2B5EF4-FFF2-40B4-BE49-F238E27FC236}">
                <a16:creationId xmlns:a16="http://schemas.microsoft.com/office/drawing/2014/main" id="{6BD1B549-FD8B-4479-A29E-21160B875B4A}"/>
              </a:ext>
            </a:extLst>
          </p:cNvPr>
          <p:cNvSpPr/>
          <p:nvPr/>
        </p:nvSpPr>
        <p:spPr>
          <a:xfrm>
            <a:off x="9160373" y="3587907"/>
            <a:ext cx="1898210" cy="195721"/>
          </a:xfrm>
          <a:custGeom>
            <a:avLst/>
            <a:gdLst/>
            <a:ahLst/>
            <a:cxnLst/>
            <a:rect l="l" t="t" r="r" b="b"/>
            <a:pathLst>
              <a:path w="3208654" h="332739">
                <a:moveTo>
                  <a:pt x="3189833" y="0"/>
                </a:moveTo>
                <a:lnTo>
                  <a:pt x="18385" y="0"/>
                </a:lnTo>
                <a:lnTo>
                  <a:pt x="11234" y="1448"/>
                </a:lnTo>
                <a:lnTo>
                  <a:pt x="5389" y="5394"/>
                </a:lnTo>
                <a:lnTo>
                  <a:pt x="1446" y="11239"/>
                </a:lnTo>
                <a:lnTo>
                  <a:pt x="0" y="18385"/>
                </a:lnTo>
                <a:lnTo>
                  <a:pt x="0" y="313854"/>
                </a:lnTo>
                <a:lnTo>
                  <a:pt x="1446" y="321000"/>
                </a:lnTo>
                <a:lnTo>
                  <a:pt x="5389" y="326845"/>
                </a:lnTo>
                <a:lnTo>
                  <a:pt x="11234" y="330791"/>
                </a:lnTo>
                <a:lnTo>
                  <a:pt x="18385" y="332240"/>
                </a:lnTo>
                <a:lnTo>
                  <a:pt x="3189833" y="332240"/>
                </a:lnTo>
                <a:lnTo>
                  <a:pt x="3208219" y="87185"/>
                </a:lnTo>
                <a:lnTo>
                  <a:pt x="3208219" y="18385"/>
                </a:lnTo>
                <a:lnTo>
                  <a:pt x="3206772" y="11239"/>
                </a:lnTo>
                <a:lnTo>
                  <a:pt x="3202829" y="5394"/>
                </a:lnTo>
                <a:lnTo>
                  <a:pt x="3196984" y="1448"/>
                </a:lnTo>
                <a:lnTo>
                  <a:pt x="3189833" y="0"/>
                </a:lnTo>
                <a:close/>
              </a:path>
            </a:pathLst>
          </a:custGeom>
          <a:solidFill>
            <a:schemeClr val="accent3"/>
          </a:solidFill>
          <a:ln>
            <a:noFill/>
          </a:ln>
        </p:spPr>
        <p:txBody>
          <a:bodyPr wrap="square" lIns="0" tIns="0" rIns="0" bIns="0" rtlCol="0" anchor="ctr"/>
          <a:lstStyle/>
          <a:p>
            <a:pPr marL="0" marR="0" lvl="0" indent="0" algn="ctr" defTabSz="914192" rtl="0" eaLnBrk="1" fontAlgn="auto" latinLnBrk="0" hangingPunct="1">
              <a:lnSpc>
                <a:spcPct val="100000"/>
              </a:lnSpc>
              <a:spcBef>
                <a:spcPts val="0"/>
              </a:spcBef>
              <a:spcAft>
                <a:spcPts val="0"/>
              </a:spcAft>
              <a:buClrTx/>
              <a:buSzTx/>
              <a:buFontTx/>
              <a:buNone/>
              <a:tabLst/>
              <a:defRPr/>
            </a:pPr>
            <a:r>
              <a:rPr kumimoji="0" lang="en-US" sz="1091" b="0" i="0" u="none" strike="noStrike" kern="1200" cap="none" spc="0" normalizeH="0" baseline="0" noProof="0" dirty="0">
                <a:ln>
                  <a:noFill/>
                </a:ln>
                <a:solidFill>
                  <a:srgbClr val="FFFFFF"/>
                </a:solidFill>
                <a:effectLst/>
                <a:uLnTx/>
                <a:uFillTx/>
                <a:latin typeface="Segoe UI Semibold"/>
                <a:ea typeface="+mn-ea"/>
                <a:cs typeface="+mn-cs"/>
              </a:rPr>
              <a:t>Firewall</a:t>
            </a:r>
            <a:endParaRPr kumimoji="0" sz="1091" b="0" i="0" u="none" strike="noStrike" kern="1200" cap="none" spc="0" normalizeH="0" baseline="0" noProof="0" dirty="0">
              <a:ln>
                <a:noFill/>
              </a:ln>
              <a:solidFill>
                <a:srgbClr val="FFFFFF"/>
              </a:solidFill>
              <a:effectLst/>
              <a:uLnTx/>
              <a:uFillTx/>
              <a:latin typeface="Segoe UI Semibold"/>
              <a:ea typeface="+mn-ea"/>
              <a:cs typeface="+mn-cs"/>
            </a:endParaRPr>
          </a:p>
        </p:txBody>
      </p:sp>
      <p:sp>
        <p:nvSpPr>
          <p:cNvPr id="49" name="Oval 48">
            <a:extLst>
              <a:ext uri="{FF2B5EF4-FFF2-40B4-BE49-F238E27FC236}">
                <a16:creationId xmlns:a16="http://schemas.microsoft.com/office/drawing/2014/main" id="{CB2AAEAD-A5FD-47C3-843A-A6958D74F501}"/>
              </a:ext>
            </a:extLst>
          </p:cNvPr>
          <p:cNvSpPr/>
          <p:nvPr/>
        </p:nvSpPr>
        <p:spPr bwMode="auto">
          <a:xfrm>
            <a:off x="2138391" y="5290902"/>
            <a:ext cx="227714" cy="227714"/>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1</a:t>
            </a:r>
          </a:p>
        </p:txBody>
      </p:sp>
      <p:sp>
        <p:nvSpPr>
          <p:cNvPr id="53" name="Oval 52">
            <a:extLst>
              <a:ext uri="{FF2B5EF4-FFF2-40B4-BE49-F238E27FC236}">
                <a16:creationId xmlns:a16="http://schemas.microsoft.com/office/drawing/2014/main" id="{650C334E-2800-43AB-954A-F9B99AC1FD5F}"/>
              </a:ext>
            </a:extLst>
          </p:cNvPr>
          <p:cNvSpPr/>
          <p:nvPr/>
        </p:nvSpPr>
        <p:spPr bwMode="auto">
          <a:xfrm>
            <a:off x="10259552" y="5267874"/>
            <a:ext cx="227714" cy="227714"/>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2</a:t>
            </a:r>
          </a:p>
        </p:txBody>
      </p:sp>
      <p:grpSp>
        <p:nvGrpSpPr>
          <p:cNvPr id="79" name="Group 78">
            <a:extLst>
              <a:ext uri="{FF2B5EF4-FFF2-40B4-BE49-F238E27FC236}">
                <a16:creationId xmlns:a16="http://schemas.microsoft.com/office/drawing/2014/main" id="{626CF383-B239-400D-B706-FFCB8AEA2089}"/>
              </a:ext>
            </a:extLst>
          </p:cNvPr>
          <p:cNvGrpSpPr/>
          <p:nvPr/>
        </p:nvGrpSpPr>
        <p:grpSpPr>
          <a:xfrm>
            <a:off x="8536947" y="5480394"/>
            <a:ext cx="463484" cy="463484"/>
            <a:chOff x="7430375" y="6282579"/>
            <a:chExt cx="463550" cy="463550"/>
          </a:xfrm>
        </p:grpSpPr>
        <p:sp>
          <p:nvSpPr>
            <p:cNvPr id="80" name="Freeform 5">
              <a:extLst>
                <a:ext uri="{FF2B5EF4-FFF2-40B4-BE49-F238E27FC236}">
                  <a16:creationId xmlns:a16="http://schemas.microsoft.com/office/drawing/2014/main" id="{CC5D3FCA-0CBB-47D6-B497-64208A1BCF8B}"/>
                </a:ext>
              </a:extLst>
            </p:cNvPr>
            <p:cNvSpPr>
              <a:spLocks/>
            </p:cNvSpPr>
            <p:nvPr/>
          </p:nvSpPr>
          <p:spPr bwMode="auto">
            <a:xfrm>
              <a:off x="7430375" y="6282579"/>
              <a:ext cx="463550" cy="463550"/>
            </a:xfrm>
            <a:custGeom>
              <a:avLst/>
              <a:gdLst>
                <a:gd name="T0" fmla="*/ 925 w 925"/>
                <a:gd name="T1" fmla="*/ 462 h 925"/>
                <a:gd name="T2" fmla="*/ 925 w 925"/>
                <a:gd name="T3" fmla="*/ 462 h 925"/>
                <a:gd name="T4" fmla="*/ 462 w 925"/>
                <a:gd name="T5" fmla="*/ 925 h 925"/>
                <a:gd name="T6" fmla="*/ 0 w 925"/>
                <a:gd name="T7" fmla="*/ 462 h 925"/>
                <a:gd name="T8" fmla="*/ 462 w 925"/>
                <a:gd name="T9" fmla="*/ 0 h 925"/>
                <a:gd name="T10" fmla="*/ 925 w 925"/>
                <a:gd name="T11" fmla="*/ 462 h 925"/>
              </a:gdLst>
              <a:ahLst/>
              <a:cxnLst>
                <a:cxn ang="0">
                  <a:pos x="T0" y="T1"/>
                </a:cxn>
                <a:cxn ang="0">
                  <a:pos x="T2" y="T3"/>
                </a:cxn>
                <a:cxn ang="0">
                  <a:pos x="T4" y="T5"/>
                </a:cxn>
                <a:cxn ang="0">
                  <a:pos x="T6" y="T7"/>
                </a:cxn>
                <a:cxn ang="0">
                  <a:pos x="T8" y="T9"/>
                </a:cxn>
                <a:cxn ang="0">
                  <a:pos x="T10" y="T11"/>
                </a:cxn>
              </a:cxnLst>
              <a:rect l="0" t="0" r="r" b="b"/>
              <a:pathLst>
                <a:path w="925" h="925">
                  <a:moveTo>
                    <a:pt x="925" y="462"/>
                  </a:moveTo>
                  <a:lnTo>
                    <a:pt x="925" y="462"/>
                  </a:lnTo>
                  <a:cubicBezTo>
                    <a:pt x="925" y="717"/>
                    <a:pt x="718" y="925"/>
                    <a:pt x="462" y="925"/>
                  </a:cubicBezTo>
                  <a:cubicBezTo>
                    <a:pt x="207" y="925"/>
                    <a:pt x="0" y="717"/>
                    <a:pt x="0" y="462"/>
                  </a:cubicBezTo>
                  <a:cubicBezTo>
                    <a:pt x="0" y="206"/>
                    <a:pt x="207" y="0"/>
                    <a:pt x="462" y="0"/>
                  </a:cubicBezTo>
                  <a:cubicBezTo>
                    <a:pt x="718" y="0"/>
                    <a:pt x="925" y="206"/>
                    <a:pt x="925" y="462"/>
                  </a:cubicBezTo>
                  <a:close/>
                </a:path>
              </a:pathLst>
            </a:custGeom>
            <a:solidFill>
              <a:srgbClr val="333333"/>
            </a:solidFill>
            <a:ln w="0">
              <a:solidFill>
                <a:srgbClr val="000000"/>
              </a:solidFill>
              <a:prstDash val="solid"/>
              <a:round/>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1A1A"/>
                </a:solidFill>
                <a:effectLst/>
                <a:uLnTx/>
                <a:uFillTx/>
                <a:latin typeface="Segoe UI"/>
                <a:ea typeface="+mn-ea"/>
                <a:cs typeface="+mn-cs"/>
              </a:endParaRPr>
            </a:p>
          </p:txBody>
        </p:sp>
        <p:sp>
          <p:nvSpPr>
            <p:cNvPr id="90" name="plug" title="Icon of a power plug showing an A to B connection">
              <a:extLst>
                <a:ext uri="{FF2B5EF4-FFF2-40B4-BE49-F238E27FC236}">
                  <a16:creationId xmlns:a16="http://schemas.microsoft.com/office/drawing/2014/main" id="{65FD7454-BF58-4D8F-808E-37689218DEE8}"/>
                </a:ext>
              </a:extLst>
            </p:cNvPr>
            <p:cNvSpPr>
              <a:spLocks noChangeAspect="1" noEditPoints="1"/>
            </p:cNvSpPr>
            <p:nvPr/>
          </p:nvSpPr>
          <p:spPr bwMode="auto">
            <a:xfrm>
              <a:off x="7477935" y="6331474"/>
              <a:ext cx="385870" cy="365760"/>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92" name="object 20">
            <a:extLst>
              <a:ext uri="{FF2B5EF4-FFF2-40B4-BE49-F238E27FC236}">
                <a16:creationId xmlns:a16="http://schemas.microsoft.com/office/drawing/2014/main" id="{C41611C4-C819-46F8-959E-96831FF58AF4}"/>
              </a:ext>
            </a:extLst>
          </p:cNvPr>
          <p:cNvSpPr txBox="1"/>
          <p:nvPr/>
        </p:nvSpPr>
        <p:spPr>
          <a:xfrm>
            <a:off x="5430041" y="5821083"/>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MPLS/WAN</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95" name="object 20">
            <a:extLst>
              <a:ext uri="{FF2B5EF4-FFF2-40B4-BE49-F238E27FC236}">
                <a16:creationId xmlns:a16="http://schemas.microsoft.com/office/drawing/2014/main" id="{A3425876-2538-4C32-A8C1-2174FD91A32A}"/>
              </a:ext>
            </a:extLst>
          </p:cNvPr>
          <p:cNvSpPr txBox="1"/>
          <p:nvPr/>
        </p:nvSpPr>
        <p:spPr>
          <a:xfrm>
            <a:off x="2064654" y="6083393"/>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SDWAN device</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pic>
        <p:nvPicPr>
          <p:cNvPr id="98" name="Picture 97">
            <a:extLst>
              <a:ext uri="{FF2B5EF4-FFF2-40B4-BE49-F238E27FC236}">
                <a16:creationId xmlns:a16="http://schemas.microsoft.com/office/drawing/2014/main" id="{7307918E-7C53-41D5-88A5-3A69CB3716A7}"/>
              </a:ext>
            </a:extLst>
          </p:cNvPr>
          <p:cNvPicPr>
            <a:picLocks noChangeAspect="1"/>
          </p:cNvPicPr>
          <p:nvPr/>
        </p:nvPicPr>
        <p:blipFill>
          <a:blip r:embed="rId6"/>
          <a:stretch>
            <a:fillRect/>
          </a:stretch>
        </p:blipFill>
        <p:spPr>
          <a:xfrm>
            <a:off x="9909428" y="3221334"/>
            <a:ext cx="397803" cy="397803"/>
          </a:xfrm>
          <a:prstGeom prst="rect">
            <a:avLst/>
          </a:prstGeom>
        </p:spPr>
      </p:pic>
      <p:sp>
        <p:nvSpPr>
          <p:cNvPr id="100" name="object 30">
            <a:extLst>
              <a:ext uri="{FF2B5EF4-FFF2-40B4-BE49-F238E27FC236}">
                <a16:creationId xmlns:a16="http://schemas.microsoft.com/office/drawing/2014/main" id="{3F46415E-E1E0-446D-A32F-BC6306746548}"/>
              </a:ext>
            </a:extLst>
          </p:cNvPr>
          <p:cNvSpPr txBox="1"/>
          <p:nvPr/>
        </p:nvSpPr>
        <p:spPr>
          <a:xfrm>
            <a:off x="9363956" y="6393029"/>
            <a:ext cx="1480232" cy="153275"/>
          </a:xfrm>
          <a:prstGeom prst="rect">
            <a:avLst/>
          </a:prstGeom>
        </p:spPr>
        <p:txBody>
          <a:bodyPr vert="horz" wrap="square" lIns="0" tIns="10397" rIns="0" bIns="0" rtlCol="0">
            <a:spAutoFit/>
          </a:bodyPr>
          <a:lstStyle/>
          <a:p>
            <a:pPr marL="0" marR="18094" lvl="0" indent="0" algn="ctr" defTabSz="914192" rtl="0" eaLnBrk="1" fontAlgn="auto" latinLnBrk="0" hangingPunct="1">
              <a:lnSpc>
                <a:spcPct val="100000"/>
              </a:lnSpc>
              <a:spcBef>
                <a:spcPts val="1610"/>
              </a:spcBef>
              <a:spcAft>
                <a:spcPts val="0"/>
              </a:spcAft>
              <a:buClrTx/>
              <a:buSzTx/>
              <a:buFontTx/>
              <a:buNone/>
              <a:tabLst/>
              <a:defRPr/>
            </a:pPr>
            <a:r>
              <a:rPr kumimoji="0" lang="en-US" sz="910" b="1" i="0" u="none" strike="noStrike" kern="1200" cap="none" spc="-3" normalizeH="0" baseline="0" noProof="0" dirty="0">
                <a:ln>
                  <a:noFill/>
                </a:ln>
                <a:solidFill>
                  <a:srgbClr val="1A1A1A"/>
                </a:solidFill>
                <a:effectLst/>
                <a:uLnTx/>
                <a:uFillTx/>
                <a:latin typeface="SegoePro-Semibold"/>
                <a:ea typeface="+mn-ea"/>
                <a:cs typeface="SegoePro-Semibold"/>
              </a:rPr>
              <a:t>Head office</a:t>
            </a:r>
            <a:endParaRPr kumimoji="0" sz="910" b="0" i="0" u="none" strike="noStrike" kern="1200" cap="none" spc="0" normalizeH="0" baseline="0" noProof="0" dirty="0">
              <a:ln>
                <a:noFill/>
              </a:ln>
              <a:solidFill>
                <a:srgbClr val="1A1A1A"/>
              </a:solidFill>
              <a:effectLst/>
              <a:uLnTx/>
              <a:uFillTx/>
              <a:latin typeface="SegoePro-Semibold"/>
              <a:ea typeface="+mn-ea"/>
              <a:cs typeface="SegoePro-Semibold"/>
            </a:endParaRPr>
          </a:p>
        </p:txBody>
      </p:sp>
      <p:sp>
        <p:nvSpPr>
          <p:cNvPr id="101" name="object 30">
            <a:extLst>
              <a:ext uri="{FF2B5EF4-FFF2-40B4-BE49-F238E27FC236}">
                <a16:creationId xmlns:a16="http://schemas.microsoft.com/office/drawing/2014/main" id="{D2FCBB84-9965-4B2C-94EA-6E8785DC71DF}"/>
              </a:ext>
            </a:extLst>
          </p:cNvPr>
          <p:cNvSpPr txBox="1"/>
          <p:nvPr/>
        </p:nvSpPr>
        <p:spPr>
          <a:xfrm>
            <a:off x="791933" y="6447930"/>
            <a:ext cx="1480232" cy="153275"/>
          </a:xfrm>
          <a:prstGeom prst="rect">
            <a:avLst/>
          </a:prstGeom>
        </p:spPr>
        <p:txBody>
          <a:bodyPr vert="horz" wrap="square" lIns="0" tIns="10397" rIns="0" bIns="0" rtlCol="0">
            <a:spAutoFit/>
          </a:bodyPr>
          <a:lstStyle/>
          <a:p>
            <a:pPr marL="0" marR="18094" lvl="0" indent="0" algn="ctr" defTabSz="914192" rtl="0" eaLnBrk="1" fontAlgn="auto" latinLnBrk="0" hangingPunct="1">
              <a:lnSpc>
                <a:spcPct val="100000"/>
              </a:lnSpc>
              <a:spcBef>
                <a:spcPts val="1610"/>
              </a:spcBef>
              <a:spcAft>
                <a:spcPts val="0"/>
              </a:spcAft>
              <a:buClrTx/>
              <a:buSzTx/>
              <a:buFontTx/>
              <a:buNone/>
              <a:tabLst/>
              <a:defRPr/>
            </a:pPr>
            <a:r>
              <a:rPr kumimoji="0" lang="en-US" sz="910" b="1" i="0" u="none" strike="noStrike" kern="1200" cap="none" spc="-3" normalizeH="0" baseline="0" noProof="0" dirty="0">
                <a:ln>
                  <a:noFill/>
                </a:ln>
                <a:solidFill>
                  <a:srgbClr val="1A1A1A"/>
                </a:solidFill>
                <a:effectLst/>
                <a:uLnTx/>
                <a:uFillTx/>
                <a:latin typeface="SegoePro-Semibold"/>
                <a:ea typeface="+mn-ea"/>
                <a:cs typeface="SegoePro-Semibold"/>
              </a:rPr>
              <a:t>Branch office</a:t>
            </a:r>
            <a:endParaRPr kumimoji="0" sz="910" b="0" i="0" u="none" strike="noStrike" kern="1200" cap="none" spc="0" normalizeH="0" baseline="0" noProof="0" dirty="0">
              <a:ln>
                <a:noFill/>
              </a:ln>
              <a:solidFill>
                <a:srgbClr val="1A1A1A"/>
              </a:solidFill>
              <a:effectLst/>
              <a:uLnTx/>
              <a:uFillTx/>
              <a:latin typeface="SegoePro-Semibold"/>
              <a:ea typeface="+mn-ea"/>
              <a:cs typeface="SegoePro-Semibold"/>
            </a:endParaRPr>
          </a:p>
        </p:txBody>
      </p:sp>
      <p:cxnSp>
        <p:nvCxnSpPr>
          <p:cNvPr id="7" name="Straight Arrow Connector 6">
            <a:extLst>
              <a:ext uri="{FF2B5EF4-FFF2-40B4-BE49-F238E27FC236}">
                <a16:creationId xmlns:a16="http://schemas.microsoft.com/office/drawing/2014/main" id="{7855CFA9-72FA-48DA-9096-734813D67CCD}"/>
              </a:ext>
            </a:extLst>
          </p:cNvPr>
          <p:cNvCxnSpPr>
            <a:cxnSpLocks/>
          </p:cNvCxnSpPr>
          <p:nvPr/>
        </p:nvCxnSpPr>
        <p:spPr>
          <a:xfrm flipV="1">
            <a:off x="10108329" y="3091740"/>
            <a:ext cx="3096" cy="129596"/>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object 20">
            <a:extLst>
              <a:ext uri="{FF2B5EF4-FFF2-40B4-BE49-F238E27FC236}">
                <a16:creationId xmlns:a16="http://schemas.microsoft.com/office/drawing/2014/main" id="{06287905-4537-45BB-9CFB-8542E11F311F}"/>
              </a:ext>
            </a:extLst>
          </p:cNvPr>
          <p:cNvSpPr txBox="1"/>
          <p:nvPr/>
        </p:nvSpPr>
        <p:spPr>
          <a:xfrm>
            <a:off x="484128" y="6064532"/>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Users PC</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grpSp>
        <p:nvGrpSpPr>
          <p:cNvPr id="8" name="Group 7">
            <a:extLst>
              <a:ext uri="{FF2B5EF4-FFF2-40B4-BE49-F238E27FC236}">
                <a16:creationId xmlns:a16="http://schemas.microsoft.com/office/drawing/2014/main" id="{2298760F-15A5-4FDC-AD8C-682E96D8DAA4}"/>
              </a:ext>
            </a:extLst>
          </p:cNvPr>
          <p:cNvGrpSpPr/>
          <p:nvPr/>
        </p:nvGrpSpPr>
        <p:grpSpPr>
          <a:xfrm>
            <a:off x="331736" y="951959"/>
            <a:ext cx="6564627" cy="869467"/>
            <a:chOff x="331736" y="951959"/>
            <a:chExt cx="6564627" cy="869467"/>
          </a:xfrm>
        </p:grpSpPr>
        <p:sp>
          <p:nvSpPr>
            <p:cNvPr id="128" name="Text Placeholder 9">
              <a:extLst>
                <a:ext uri="{FF2B5EF4-FFF2-40B4-BE49-F238E27FC236}">
                  <a16:creationId xmlns:a16="http://schemas.microsoft.com/office/drawing/2014/main" id="{E9001672-8A37-4794-952A-2DF4CAAE3327}"/>
                </a:ext>
              </a:extLst>
            </p:cNvPr>
            <p:cNvSpPr txBox="1">
              <a:spLocks/>
            </p:cNvSpPr>
            <p:nvPr/>
          </p:nvSpPr>
          <p:spPr>
            <a:xfrm>
              <a:off x="579879" y="958696"/>
              <a:ext cx="6316484" cy="862730"/>
            </a:xfrm>
            <a:prstGeom prst="rect">
              <a:avLst/>
            </a:prstGeom>
          </p:spPr>
          <p:txBody>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1400" b="0" i="0" u="none" strike="noStrike" kern="120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SDWAN local branch egress</a:t>
              </a:r>
            </a:p>
            <a:p>
              <a:pPr marL="285706" marR="0" lvl="0" indent="-285750" algn="l" defTabSz="914192" rtl="0" eaLnBrk="1" fontAlgn="auto" latinLnBrk="0" hangingPunct="1">
                <a:lnSpc>
                  <a:spcPct val="90000"/>
                </a:lnSpc>
                <a:spcBef>
                  <a:spcPts val="600"/>
                </a:spcBef>
                <a:spcAft>
                  <a:spcPts val="0"/>
                </a:spcAft>
                <a:buClrTx/>
                <a:buSzPct val="90000"/>
                <a:buFont typeface="Wingdings" panose="05000000000000000000" pitchFamily="2" charset="2"/>
                <a:buChar char=""/>
                <a:tabLst/>
                <a:defRPr/>
              </a:pPr>
              <a:r>
                <a:rPr lang="en-US" sz="1400" dirty="0">
                  <a:solidFill>
                    <a:srgbClr val="2F2F2F"/>
                  </a:solidFill>
                  <a:latin typeface="Segoe UI"/>
                </a:rPr>
                <a:t>Connections to Optimize marked endpoints sent direct to the service via local breakout</a:t>
              </a:r>
            </a:p>
            <a:p>
              <a:pPr marL="285706" marR="0" lvl="0" indent="-285750" algn="l" defTabSz="914192" rtl="0" eaLnBrk="1" fontAlgn="auto" latinLnBrk="0" hangingPunct="1">
                <a:lnSpc>
                  <a:spcPct val="90000"/>
                </a:lnSpc>
                <a:spcBef>
                  <a:spcPts val="600"/>
                </a:spcBef>
                <a:spcAft>
                  <a:spcPts val="0"/>
                </a:spcAft>
                <a:buClrTx/>
                <a:buSzPct val="90000"/>
                <a:buFont typeface="Wingdings" panose="05000000000000000000" pitchFamily="2" charset="2"/>
                <a:buChar char=""/>
                <a:tabLst/>
                <a:defRPr/>
              </a:pPr>
              <a:endParaRPr kumimoji="0" lang="en-US" sz="1400" b="0" i="0" u="none" strike="noStrike" kern="1200" cap="none" spc="0" normalizeH="0" baseline="0" noProof="0" dirty="0">
                <a:ln>
                  <a:noFill/>
                </a:ln>
                <a:solidFill>
                  <a:srgbClr val="2F2F2F"/>
                </a:solidFill>
                <a:effectLst/>
                <a:uLnTx/>
                <a:uFillTx/>
                <a:latin typeface="Segoe UI"/>
                <a:ea typeface="+mn-ea"/>
                <a:cs typeface="+mn-cs"/>
              </a:endParaRPr>
            </a:p>
          </p:txBody>
        </p:sp>
        <p:sp>
          <p:nvSpPr>
            <p:cNvPr id="134" name="Oval 133">
              <a:extLst>
                <a:ext uri="{FF2B5EF4-FFF2-40B4-BE49-F238E27FC236}">
                  <a16:creationId xmlns:a16="http://schemas.microsoft.com/office/drawing/2014/main" id="{B53DF86B-2BF8-4AEE-9789-92109FC60B15}"/>
                </a:ext>
              </a:extLst>
            </p:cNvPr>
            <p:cNvSpPr/>
            <p:nvPr/>
          </p:nvSpPr>
          <p:spPr bwMode="auto">
            <a:xfrm>
              <a:off x="331736" y="951959"/>
              <a:ext cx="227714" cy="227714"/>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1</a:t>
              </a:r>
            </a:p>
          </p:txBody>
        </p:sp>
      </p:grpSp>
      <p:grpSp>
        <p:nvGrpSpPr>
          <p:cNvPr id="147" name="Group 146">
            <a:extLst>
              <a:ext uri="{FF2B5EF4-FFF2-40B4-BE49-F238E27FC236}">
                <a16:creationId xmlns:a16="http://schemas.microsoft.com/office/drawing/2014/main" id="{CA64B6E0-A806-4D7A-8AAD-1D371A1BAB8E}"/>
              </a:ext>
            </a:extLst>
          </p:cNvPr>
          <p:cNvGrpSpPr/>
          <p:nvPr/>
        </p:nvGrpSpPr>
        <p:grpSpPr>
          <a:xfrm>
            <a:off x="2603743" y="2677315"/>
            <a:ext cx="6448108" cy="3084841"/>
            <a:chOff x="2603743" y="2677315"/>
            <a:chExt cx="6448108" cy="3084841"/>
          </a:xfrm>
        </p:grpSpPr>
        <p:cxnSp>
          <p:nvCxnSpPr>
            <p:cNvPr id="112" name="Straight Arrow Connector 111">
              <a:extLst>
                <a:ext uri="{FF2B5EF4-FFF2-40B4-BE49-F238E27FC236}">
                  <a16:creationId xmlns:a16="http://schemas.microsoft.com/office/drawing/2014/main" id="{F755BC9A-433C-40C7-916A-DCE9D0AB0DFF}"/>
                </a:ext>
              </a:extLst>
            </p:cNvPr>
            <p:cNvCxnSpPr>
              <a:cxnSpLocks/>
              <a:stCxn id="116" idx="2"/>
            </p:cNvCxnSpPr>
            <p:nvPr/>
          </p:nvCxnSpPr>
          <p:spPr>
            <a:xfrm flipV="1">
              <a:off x="7392158" y="2715317"/>
              <a:ext cx="1306244" cy="2285359"/>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C572E245-7CA0-48C5-80B7-11629302C3B4}"/>
                </a:ext>
              </a:extLst>
            </p:cNvPr>
            <p:cNvCxnSpPr>
              <a:cxnSpLocks/>
              <a:stCxn id="111" idx="3"/>
            </p:cNvCxnSpPr>
            <p:nvPr/>
          </p:nvCxnSpPr>
          <p:spPr>
            <a:xfrm flipV="1">
              <a:off x="6105168" y="2677315"/>
              <a:ext cx="2616217" cy="1672925"/>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04A409E9-8E61-41E3-A16B-9F36B13593EC}"/>
                </a:ext>
              </a:extLst>
            </p:cNvPr>
            <p:cNvGrpSpPr/>
            <p:nvPr/>
          </p:nvGrpSpPr>
          <p:grpSpPr>
            <a:xfrm>
              <a:off x="2603743" y="2686885"/>
              <a:ext cx="6448108" cy="3075271"/>
              <a:chOff x="2603743" y="2686885"/>
              <a:chExt cx="6448108" cy="3075271"/>
            </a:xfrm>
          </p:grpSpPr>
          <p:cxnSp>
            <p:nvCxnSpPr>
              <p:cNvPr id="117" name="Straight Arrow Connector 116">
                <a:extLst>
                  <a:ext uri="{FF2B5EF4-FFF2-40B4-BE49-F238E27FC236}">
                    <a16:creationId xmlns:a16="http://schemas.microsoft.com/office/drawing/2014/main" id="{EC8847E3-3968-4A98-B65F-92519FA5B02E}"/>
                  </a:ext>
                </a:extLst>
              </p:cNvPr>
              <p:cNvCxnSpPr>
                <a:cxnSpLocks/>
                <a:stCxn id="72" idx="4"/>
                <a:endCxn id="111" idx="3"/>
              </p:cNvCxnSpPr>
              <p:nvPr/>
            </p:nvCxnSpPr>
            <p:spPr>
              <a:xfrm flipV="1">
                <a:off x="2603743" y="4350240"/>
                <a:ext cx="3501425" cy="1388753"/>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E1C5C43-A4C9-4F00-A725-5B7D24D7F751}"/>
                  </a:ext>
                </a:extLst>
              </p:cNvPr>
              <p:cNvCxnSpPr>
                <a:cxnSpLocks/>
              </p:cNvCxnSpPr>
              <p:nvPr/>
            </p:nvCxnSpPr>
            <p:spPr>
              <a:xfrm flipV="1">
                <a:off x="8884272" y="2686885"/>
                <a:ext cx="167579" cy="1"/>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339F4AE-F221-4A73-B0AB-5C7336744A20}"/>
                  </a:ext>
                </a:extLst>
              </p:cNvPr>
              <p:cNvCxnSpPr>
                <a:cxnSpLocks/>
                <a:stCxn id="13" idx="0"/>
                <a:endCxn id="116" idx="3"/>
              </p:cNvCxnSpPr>
              <p:nvPr/>
            </p:nvCxnSpPr>
            <p:spPr>
              <a:xfrm flipV="1">
                <a:off x="2710799" y="4908531"/>
                <a:ext cx="4883614" cy="853625"/>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C9025DD-E7CF-4471-95C7-AFF79748A41E}"/>
                  </a:ext>
                </a:extLst>
              </p:cNvPr>
              <p:cNvGrpSpPr/>
              <p:nvPr/>
            </p:nvGrpSpPr>
            <p:grpSpPr>
              <a:xfrm>
                <a:off x="5529339" y="3973951"/>
                <a:ext cx="748347" cy="748347"/>
                <a:chOff x="3515588" y="2704613"/>
                <a:chExt cx="923324" cy="923324"/>
              </a:xfrm>
            </p:grpSpPr>
            <p:sp>
              <p:nvSpPr>
                <p:cNvPr id="107" name="object 88">
                  <a:extLst>
                    <a:ext uri="{FF2B5EF4-FFF2-40B4-BE49-F238E27FC236}">
                      <a16:creationId xmlns:a16="http://schemas.microsoft.com/office/drawing/2014/main" id="{46FE4027-F383-40E7-B0F4-08F8C88D8FBD}"/>
                    </a:ext>
                  </a:extLst>
                </p:cNvPr>
                <p:cNvSpPr/>
                <p:nvPr/>
              </p:nvSpPr>
              <p:spPr>
                <a:xfrm>
                  <a:off x="3515588" y="2704613"/>
                  <a:ext cx="923324" cy="923324"/>
                </a:xfrm>
                <a:custGeom>
                  <a:avLst/>
                  <a:gdLst/>
                  <a:ahLst/>
                  <a:cxnLst/>
                  <a:rect l="l" t="t" r="r" b="b"/>
                  <a:pathLst>
                    <a:path w="1569719" h="1569720">
                      <a:moveTo>
                        <a:pt x="1569614" y="784794"/>
                      </a:moveTo>
                      <a:lnTo>
                        <a:pt x="1568182" y="832602"/>
                      </a:lnTo>
                      <a:lnTo>
                        <a:pt x="1563940" y="879653"/>
                      </a:lnTo>
                      <a:lnTo>
                        <a:pt x="1556970" y="925864"/>
                      </a:lnTo>
                      <a:lnTo>
                        <a:pt x="1547354" y="971153"/>
                      </a:lnTo>
                      <a:lnTo>
                        <a:pt x="1535175" y="1015439"/>
                      </a:lnTo>
                      <a:lnTo>
                        <a:pt x="1520515" y="1058638"/>
                      </a:lnTo>
                      <a:lnTo>
                        <a:pt x="1503455" y="1100670"/>
                      </a:lnTo>
                      <a:lnTo>
                        <a:pt x="1484077" y="1141452"/>
                      </a:lnTo>
                      <a:lnTo>
                        <a:pt x="1462465" y="1180901"/>
                      </a:lnTo>
                      <a:lnTo>
                        <a:pt x="1438699" y="1218936"/>
                      </a:lnTo>
                      <a:lnTo>
                        <a:pt x="1412863" y="1255475"/>
                      </a:lnTo>
                      <a:lnTo>
                        <a:pt x="1385037" y="1290435"/>
                      </a:lnTo>
                      <a:lnTo>
                        <a:pt x="1355305" y="1323735"/>
                      </a:lnTo>
                      <a:lnTo>
                        <a:pt x="1323748" y="1355292"/>
                      </a:lnTo>
                      <a:lnTo>
                        <a:pt x="1290448" y="1385024"/>
                      </a:lnTo>
                      <a:lnTo>
                        <a:pt x="1255488" y="1412850"/>
                      </a:lnTo>
                      <a:lnTo>
                        <a:pt x="1218949" y="1438687"/>
                      </a:lnTo>
                      <a:lnTo>
                        <a:pt x="1180914" y="1462452"/>
                      </a:lnTo>
                      <a:lnTo>
                        <a:pt x="1141464" y="1484065"/>
                      </a:lnTo>
                      <a:lnTo>
                        <a:pt x="1100683" y="1503442"/>
                      </a:lnTo>
                      <a:lnTo>
                        <a:pt x="1058651" y="1520502"/>
                      </a:lnTo>
                      <a:lnTo>
                        <a:pt x="1015452" y="1535163"/>
                      </a:lnTo>
                      <a:lnTo>
                        <a:pt x="971166" y="1547342"/>
                      </a:lnTo>
                      <a:lnTo>
                        <a:pt x="925877" y="1556957"/>
                      </a:lnTo>
                      <a:lnTo>
                        <a:pt x="879666" y="1563927"/>
                      </a:lnTo>
                      <a:lnTo>
                        <a:pt x="832615" y="1568169"/>
                      </a:lnTo>
                      <a:lnTo>
                        <a:pt x="784807" y="1569602"/>
                      </a:lnTo>
                      <a:lnTo>
                        <a:pt x="736999" y="1568169"/>
                      </a:lnTo>
                      <a:lnTo>
                        <a:pt x="689948" y="1563927"/>
                      </a:lnTo>
                      <a:lnTo>
                        <a:pt x="643737" y="1556957"/>
                      </a:lnTo>
                      <a:lnTo>
                        <a:pt x="598448" y="1547342"/>
                      </a:lnTo>
                      <a:lnTo>
                        <a:pt x="554162" y="1535163"/>
                      </a:lnTo>
                      <a:lnTo>
                        <a:pt x="510963" y="1520502"/>
                      </a:lnTo>
                      <a:lnTo>
                        <a:pt x="468931" y="1503442"/>
                      </a:lnTo>
                      <a:lnTo>
                        <a:pt x="428150" y="1484065"/>
                      </a:lnTo>
                      <a:lnTo>
                        <a:pt x="388700" y="1462452"/>
                      </a:lnTo>
                      <a:lnTo>
                        <a:pt x="350665" y="1438687"/>
                      </a:lnTo>
                      <a:lnTo>
                        <a:pt x="314126" y="1412850"/>
                      </a:lnTo>
                      <a:lnTo>
                        <a:pt x="279166" y="1385024"/>
                      </a:lnTo>
                      <a:lnTo>
                        <a:pt x="245866" y="1355292"/>
                      </a:lnTo>
                      <a:lnTo>
                        <a:pt x="214309" y="1323735"/>
                      </a:lnTo>
                      <a:lnTo>
                        <a:pt x="184577" y="1290435"/>
                      </a:lnTo>
                      <a:lnTo>
                        <a:pt x="156751" y="1255475"/>
                      </a:lnTo>
                      <a:lnTo>
                        <a:pt x="130915" y="1218936"/>
                      </a:lnTo>
                      <a:lnTo>
                        <a:pt x="107149" y="1180901"/>
                      </a:lnTo>
                      <a:lnTo>
                        <a:pt x="85537" y="1141452"/>
                      </a:lnTo>
                      <a:lnTo>
                        <a:pt x="66159" y="1100670"/>
                      </a:lnTo>
                      <a:lnTo>
                        <a:pt x="49099" y="1058638"/>
                      </a:lnTo>
                      <a:lnTo>
                        <a:pt x="34439" y="1015439"/>
                      </a:lnTo>
                      <a:lnTo>
                        <a:pt x="22259" y="971153"/>
                      </a:lnTo>
                      <a:lnTo>
                        <a:pt x="12644" y="925864"/>
                      </a:lnTo>
                      <a:lnTo>
                        <a:pt x="5674" y="879653"/>
                      </a:lnTo>
                      <a:lnTo>
                        <a:pt x="1432" y="832602"/>
                      </a:lnTo>
                      <a:lnTo>
                        <a:pt x="0" y="784794"/>
                      </a:lnTo>
                      <a:lnTo>
                        <a:pt x="1432" y="736986"/>
                      </a:lnTo>
                      <a:lnTo>
                        <a:pt x="5674" y="689936"/>
                      </a:lnTo>
                      <a:lnTo>
                        <a:pt x="12644" y="643725"/>
                      </a:lnTo>
                      <a:lnTo>
                        <a:pt x="22259" y="598436"/>
                      </a:lnTo>
                      <a:lnTo>
                        <a:pt x="34439" y="554151"/>
                      </a:lnTo>
                      <a:lnTo>
                        <a:pt x="49099" y="510952"/>
                      </a:lnTo>
                      <a:lnTo>
                        <a:pt x="66159" y="468921"/>
                      </a:lnTo>
                      <a:lnTo>
                        <a:pt x="85537" y="428140"/>
                      </a:lnTo>
                      <a:lnTo>
                        <a:pt x="107149" y="388691"/>
                      </a:lnTo>
                      <a:lnTo>
                        <a:pt x="130915" y="350656"/>
                      </a:lnTo>
                      <a:lnTo>
                        <a:pt x="156751" y="314118"/>
                      </a:lnTo>
                      <a:lnTo>
                        <a:pt x="184577" y="279159"/>
                      </a:lnTo>
                      <a:lnTo>
                        <a:pt x="214309" y="245860"/>
                      </a:lnTo>
                      <a:lnTo>
                        <a:pt x="245866" y="214303"/>
                      </a:lnTo>
                      <a:lnTo>
                        <a:pt x="279166" y="184572"/>
                      </a:lnTo>
                      <a:lnTo>
                        <a:pt x="314126" y="156747"/>
                      </a:lnTo>
                      <a:lnTo>
                        <a:pt x="350665" y="130911"/>
                      </a:lnTo>
                      <a:lnTo>
                        <a:pt x="388700" y="107146"/>
                      </a:lnTo>
                      <a:lnTo>
                        <a:pt x="428150" y="85534"/>
                      </a:lnTo>
                      <a:lnTo>
                        <a:pt x="468931" y="66157"/>
                      </a:lnTo>
                      <a:lnTo>
                        <a:pt x="510963" y="49098"/>
                      </a:lnTo>
                      <a:lnTo>
                        <a:pt x="554162" y="34437"/>
                      </a:lnTo>
                      <a:lnTo>
                        <a:pt x="598448" y="22259"/>
                      </a:lnTo>
                      <a:lnTo>
                        <a:pt x="643737" y="12643"/>
                      </a:lnTo>
                      <a:lnTo>
                        <a:pt x="689948" y="5674"/>
                      </a:lnTo>
                      <a:lnTo>
                        <a:pt x="736999" y="1432"/>
                      </a:lnTo>
                      <a:lnTo>
                        <a:pt x="784807" y="0"/>
                      </a:lnTo>
                      <a:lnTo>
                        <a:pt x="832615" y="1432"/>
                      </a:lnTo>
                      <a:lnTo>
                        <a:pt x="879666" y="5674"/>
                      </a:lnTo>
                      <a:lnTo>
                        <a:pt x="925877" y="12643"/>
                      </a:lnTo>
                      <a:lnTo>
                        <a:pt x="971166" y="22259"/>
                      </a:lnTo>
                      <a:lnTo>
                        <a:pt x="1015452" y="34437"/>
                      </a:lnTo>
                      <a:lnTo>
                        <a:pt x="1058651" y="49098"/>
                      </a:lnTo>
                      <a:lnTo>
                        <a:pt x="1100683" y="66157"/>
                      </a:lnTo>
                      <a:lnTo>
                        <a:pt x="1141464" y="85534"/>
                      </a:lnTo>
                      <a:lnTo>
                        <a:pt x="1180914" y="107146"/>
                      </a:lnTo>
                      <a:lnTo>
                        <a:pt x="1218949" y="130911"/>
                      </a:lnTo>
                      <a:lnTo>
                        <a:pt x="1255488" y="156747"/>
                      </a:lnTo>
                      <a:lnTo>
                        <a:pt x="1290448" y="184572"/>
                      </a:lnTo>
                      <a:lnTo>
                        <a:pt x="1323748" y="214303"/>
                      </a:lnTo>
                      <a:lnTo>
                        <a:pt x="1355305" y="245860"/>
                      </a:lnTo>
                      <a:lnTo>
                        <a:pt x="1385037" y="279159"/>
                      </a:lnTo>
                      <a:lnTo>
                        <a:pt x="1412863" y="314118"/>
                      </a:lnTo>
                      <a:lnTo>
                        <a:pt x="1438699" y="350656"/>
                      </a:lnTo>
                      <a:lnTo>
                        <a:pt x="1462465" y="388691"/>
                      </a:lnTo>
                      <a:lnTo>
                        <a:pt x="1484077" y="428140"/>
                      </a:lnTo>
                      <a:lnTo>
                        <a:pt x="1503455" y="468921"/>
                      </a:lnTo>
                      <a:lnTo>
                        <a:pt x="1520515" y="510952"/>
                      </a:lnTo>
                      <a:lnTo>
                        <a:pt x="1535175" y="554151"/>
                      </a:lnTo>
                      <a:lnTo>
                        <a:pt x="1547354" y="598436"/>
                      </a:lnTo>
                      <a:lnTo>
                        <a:pt x="1556970" y="643725"/>
                      </a:lnTo>
                      <a:lnTo>
                        <a:pt x="1563940" y="689936"/>
                      </a:lnTo>
                      <a:lnTo>
                        <a:pt x="1568182" y="736986"/>
                      </a:lnTo>
                      <a:lnTo>
                        <a:pt x="1569614" y="784794"/>
                      </a:lnTo>
                      <a:close/>
                    </a:path>
                  </a:pathLst>
                </a:custGeom>
                <a:ln w="25289">
                  <a:solidFill>
                    <a:srgbClr val="D83B01"/>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10" name="object 86">
                  <a:extLst>
                    <a:ext uri="{FF2B5EF4-FFF2-40B4-BE49-F238E27FC236}">
                      <a16:creationId xmlns:a16="http://schemas.microsoft.com/office/drawing/2014/main" id="{A146D379-6E1A-4AEC-870E-154E9E04DC00}"/>
                    </a:ext>
                  </a:extLst>
                </p:cNvPr>
                <p:cNvSpPr/>
                <p:nvPr/>
              </p:nvSpPr>
              <p:spPr>
                <a:xfrm>
                  <a:off x="3671932" y="2938684"/>
                  <a:ext cx="618164" cy="379863"/>
                </a:xfrm>
                <a:custGeom>
                  <a:avLst/>
                  <a:gdLst/>
                  <a:ahLst/>
                  <a:cxnLst/>
                  <a:rect l="l" t="t" r="r" b="b"/>
                  <a:pathLst>
                    <a:path w="1050925" h="645795">
                      <a:moveTo>
                        <a:pt x="309074" y="72036"/>
                      </a:moveTo>
                      <a:lnTo>
                        <a:pt x="266175" y="78956"/>
                      </a:lnTo>
                      <a:lnTo>
                        <a:pt x="228916" y="98224"/>
                      </a:lnTo>
                      <a:lnTo>
                        <a:pt x="199535" y="127604"/>
                      </a:lnTo>
                      <a:lnTo>
                        <a:pt x="180266" y="164859"/>
                      </a:lnTo>
                      <a:lnTo>
                        <a:pt x="173346" y="207752"/>
                      </a:lnTo>
                      <a:lnTo>
                        <a:pt x="173346" y="215794"/>
                      </a:lnTo>
                      <a:lnTo>
                        <a:pt x="174092" y="223647"/>
                      </a:lnTo>
                      <a:lnTo>
                        <a:pt x="175420" y="231284"/>
                      </a:lnTo>
                      <a:lnTo>
                        <a:pt x="127903" y="244824"/>
                      </a:lnTo>
                      <a:lnTo>
                        <a:pt x="85751" y="268615"/>
                      </a:lnTo>
                      <a:lnTo>
                        <a:pt x="50425" y="301200"/>
                      </a:lnTo>
                      <a:lnTo>
                        <a:pt x="23384" y="341121"/>
                      </a:lnTo>
                      <a:lnTo>
                        <a:pt x="6089" y="386920"/>
                      </a:lnTo>
                      <a:lnTo>
                        <a:pt x="0" y="437140"/>
                      </a:lnTo>
                      <a:lnTo>
                        <a:pt x="5505" y="484944"/>
                      </a:lnTo>
                      <a:lnTo>
                        <a:pt x="21188" y="528827"/>
                      </a:lnTo>
                      <a:lnTo>
                        <a:pt x="45798" y="567537"/>
                      </a:lnTo>
                      <a:lnTo>
                        <a:pt x="78083" y="599824"/>
                      </a:lnTo>
                      <a:lnTo>
                        <a:pt x="116794" y="624436"/>
                      </a:lnTo>
                      <a:lnTo>
                        <a:pt x="160678" y="640120"/>
                      </a:lnTo>
                      <a:lnTo>
                        <a:pt x="208486" y="645626"/>
                      </a:lnTo>
                      <a:lnTo>
                        <a:pt x="914820" y="645626"/>
                      </a:lnTo>
                      <a:lnTo>
                        <a:pt x="957720" y="638708"/>
                      </a:lnTo>
                      <a:lnTo>
                        <a:pt x="994978" y="619442"/>
                      </a:lnTo>
                      <a:lnTo>
                        <a:pt x="1024360" y="590064"/>
                      </a:lnTo>
                      <a:lnTo>
                        <a:pt x="1043629" y="552809"/>
                      </a:lnTo>
                      <a:lnTo>
                        <a:pt x="1050548" y="509911"/>
                      </a:lnTo>
                      <a:lnTo>
                        <a:pt x="1041689" y="461585"/>
                      </a:lnTo>
                      <a:lnTo>
                        <a:pt x="1017294" y="420927"/>
                      </a:lnTo>
                      <a:lnTo>
                        <a:pt x="980640" y="391207"/>
                      </a:lnTo>
                      <a:lnTo>
                        <a:pt x="935001" y="375700"/>
                      </a:lnTo>
                      <a:lnTo>
                        <a:pt x="935831" y="369007"/>
                      </a:lnTo>
                      <a:lnTo>
                        <a:pt x="936438" y="362247"/>
                      </a:lnTo>
                      <a:lnTo>
                        <a:pt x="936809" y="355423"/>
                      </a:lnTo>
                      <a:lnTo>
                        <a:pt x="936936" y="348539"/>
                      </a:lnTo>
                      <a:lnTo>
                        <a:pt x="930430" y="298636"/>
                      </a:lnTo>
                      <a:lnTo>
                        <a:pt x="912034" y="253586"/>
                      </a:lnTo>
                      <a:lnTo>
                        <a:pt x="883431" y="215070"/>
                      </a:lnTo>
                      <a:lnTo>
                        <a:pt x="846302" y="184772"/>
                      </a:lnTo>
                      <a:lnTo>
                        <a:pt x="802329" y="164372"/>
                      </a:lnTo>
                      <a:lnTo>
                        <a:pt x="753195" y="155555"/>
                      </a:lnTo>
                      <a:lnTo>
                        <a:pt x="737901" y="113066"/>
                      </a:lnTo>
                      <a:lnTo>
                        <a:pt x="726398" y="95037"/>
                      </a:lnTo>
                      <a:lnTo>
                        <a:pt x="384665" y="95037"/>
                      </a:lnTo>
                      <a:lnTo>
                        <a:pt x="367677" y="85319"/>
                      </a:lnTo>
                      <a:lnTo>
                        <a:pt x="349264" y="78093"/>
                      </a:lnTo>
                      <a:lnTo>
                        <a:pt x="329654" y="73589"/>
                      </a:lnTo>
                      <a:lnTo>
                        <a:pt x="309074" y="72036"/>
                      </a:lnTo>
                      <a:close/>
                    </a:path>
                    <a:path w="1050925" h="645795">
                      <a:moveTo>
                        <a:pt x="556254" y="0"/>
                      </a:moveTo>
                      <a:lnTo>
                        <a:pt x="503960" y="6824"/>
                      </a:lnTo>
                      <a:lnTo>
                        <a:pt x="456760" y="26119"/>
                      </a:lnTo>
                      <a:lnTo>
                        <a:pt x="416410" y="56113"/>
                      </a:lnTo>
                      <a:lnTo>
                        <a:pt x="384665" y="95037"/>
                      </a:lnTo>
                      <a:lnTo>
                        <a:pt x="726398" y="95037"/>
                      </a:lnTo>
                      <a:lnTo>
                        <a:pt x="682663" y="44333"/>
                      </a:lnTo>
                      <a:lnTo>
                        <a:pt x="645129" y="20510"/>
                      </a:lnTo>
                      <a:lnTo>
                        <a:pt x="602591" y="5329"/>
                      </a:lnTo>
                      <a:lnTo>
                        <a:pt x="556254" y="0"/>
                      </a:lnTo>
                      <a:close/>
                    </a:path>
                  </a:pathLst>
                </a:custGeom>
                <a:solidFill>
                  <a:srgbClr val="D83B01"/>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11" name="object 87">
                  <a:extLst>
                    <a:ext uri="{FF2B5EF4-FFF2-40B4-BE49-F238E27FC236}">
                      <a16:creationId xmlns:a16="http://schemas.microsoft.com/office/drawing/2014/main" id="{E51A4FFD-DE34-42C8-A894-90E0E02CCDD6}"/>
                    </a:ext>
                  </a:extLst>
                </p:cNvPr>
                <p:cNvSpPr txBox="1"/>
                <p:nvPr/>
              </p:nvSpPr>
              <p:spPr>
                <a:xfrm>
                  <a:off x="3726964" y="3055194"/>
                  <a:ext cx="499092" cy="227382"/>
                </a:xfrm>
                <a:prstGeom prst="rect">
                  <a:avLst/>
                </a:prstGeom>
              </p:spPr>
              <p:txBody>
                <a:bodyPr vert="horz" wrap="square" lIns="0" tIns="6931" rIns="0" bIns="0" rtlCol="0">
                  <a:spAutoFit/>
                </a:bodyPr>
                <a:lstStyle/>
                <a:p>
                  <a:pPr marL="7699" marR="0" lvl="0" indent="0" algn="ctr" defTabSz="914168" rtl="0" eaLnBrk="1" fontAlgn="auto" latinLnBrk="0" hangingPunct="1">
                    <a:lnSpc>
                      <a:spcPct val="100000"/>
                    </a:lnSpc>
                    <a:spcBef>
                      <a:spcPts val="55"/>
                    </a:spcBef>
                    <a:spcAft>
                      <a:spcPts val="0"/>
                    </a:spcAft>
                    <a:buClrTx/>
                    <a:buSzTx/>
                    <a:buFontTx/>
                    <a:buNone/>
                    <a:tabLst/>
                    <a:defRPr/>
                  </a:pPr>
                  <a:r>
                    <a:rPr kumimoji="0" sz="1152" b="1" i="0" u="none" strike="noStrike" kern="1200" cap="none" spc="-3" normalizeH="0" baseline="0" noProof="0" dirty="0">
                      <a:ln>
                        <a:noFill/>
                      </a:ln>
                      <a:solidFill>
                        <a:srgbClr val="FFFFFF"/>
                      </a:solidFill>
                      <a:effectLst/>
                      <a:uLnTx/>
                      <a:uFillTx/>
                      <a:latin typeface="Segoe UI"/>
                      <a:ea typeface="+mn-ea"/>
                      <a:cs typeface="Segoe UI"/>
                    </a:rPr>
                    <a:t>ISP</a:t>
                  </a:r>
                  <a:r>
                    <a:rPr kumimoji="0" lang="en-GB" sz="1152" b="1" i="0" u="none" strike="noStrike" kern="1200" cap="none" spc="-3" normalizeH="0" baseline="0" noProof="0" dirty="0">
                      <a:ln>
                        <a:noFill/>
                      </a:ln>
                      <a:solidFill>
                        <a:srgbClr val="FFFFFF"/>
                      </a:solidFill>
                      <a:effectLst/>
                      <a:uLnTx/>
                      <a:uFillTx/>
                      <a:latin typeface="Segoe UI"/>
                      <a:ea typeface="+mn-ea"/>
                      <a:cs typeface="Segoe UI"/>
                    </a:rPr>
                    <a:t> 1</a:t>
                  </a:r>
                  <a:endParaRPr kumimoji="0" sz="1152" b="0" i="0" u="none" strike="noStrike" kern="1200" cap="none" spc="0" normalizeH="0" baseline="0" noProof="0" dirty="0">
                    <a:ln>
                      <a:noFill/>
                    </a:ln>
                    <a:solidFill>
                      <a:srgbClr val="2F2F2F"/>
                    </a:solidFill>
                    <a:effectLst/>
                    <a:uLnTx/>
                    <a:uFillTx/>
                    <a:latin typeface="Segoe UI"/>
                    <a:ea typeface="+mn-ea"/>
                    <a:cs typeface="Segoe UI"/>
                  </a:endParaRPr>
                </a:p>
              </p:txBody>
            </p:sp>
          </p:grpSp>
          <p:grpSp>
            <p:nvGrpSpPr>
              <p:cNvPr id="113" name="Group 112">
                <a:extLst>
                  <a:ext uri="{FF2B5EF4-FFF2-40B4-BE49-F238E27FC236}">
                    <a16:creationId xmlns:a16="http://schemas.microsoft.com/office/drawing/2014/main" id="{274561D0-071B-4C53-B0A0-796018B4E70A}"/>
                  </a:ext>
                </a:extLst>
              </p:cNvPr>
              <p:cNvGrpSpPr/>
              <p:nvPr/>
            </p:nvGrpSpPr>
            <p:grpSpPr>
              <a:xfrm>
                <a:off x="7018584" y="4532242"/>
                <a:ext cx="748347" cy="748347"/>
                <a:chOff x="3515588" y="2704613"/>
                <a:chExt cx="923324" cy="923324"/>
              </a:xfrm>
            </p:grpSpPr>
            <p:sp>
              <p:nvSpPr>
                <p:cNvPr id="114" name="object 88">
                  <a:extLst>
                    <a:ext uri="{FF2B5EF4-FFF2-40B4-BE49-F238E27FC236}">
                      <a16:creationId xmlns:a16="http://schemas.microsoft.com/office/drawing/2014/main" id="{028E65CF-2747-4CB7-A687-2995781BCFEE}"/>
                    </a:ext>
                  </a:extLst>
                </p:cNvPr>
                <p:cNvSpPr/>
                <p:nvPr/>
              </p:nvSpPr>
              <p:spPr>
                <a:xfrm>
                  <a:off x="3515588" y="2704613"/>
                  <a:ext cx="923324" cy="923324"/>
                </a:xfrm>
                <a:custGeom>
                  <a:avLst/>
                  <a:gdLst/>
                  <a:ahLst/>
                  <a:cxnLst/>
                  <a:rect l="l" t="t" r="r" b="b"/>
                  <a:pathLst>
                    <a:path w="1569719" h="1569720">
                      <a:moveTo>
                        <a:pt x="1569614" y="784794"/>
                      </a:moveTo>
                      <a:lnTo>
                        <a:pt x="1568182" y="832602"/>
                      </a:lnTo>
                      <a:lnTo>
                        <a:pt x="1563940" y="879653"/>
                      </a:lnTo>
                      <a:lnTo>
                        <a:pt x="1556970" y="925864"/>
                      </a:lnTo>
                      <a:lnTo>
                        <a:pt x="1547354" y="971153"/>
                      </a:lnTo>
                      <a:lnTo>
                        <a:pt x="1535175" y="1015439"/>
                      </a:lnTo>
                      <a:lnTo>
                        <a:pt x="1520515" y="1058638"/>
                      </a:lnTo>
                      <a:lnTo>
                        <a:pt x="1503455" y="1100670"/>
                      </a:lnTo>
                      <a:lnTo>
                        <a:pt x="1484077" y="1141452"/>
                      </a:lnTo>
                      <a:lnTo>
                        <a:pt x="1462465" y="1180901"/>
                      </a:lnTo>
                      <a:lnTo>
                        <a:pt x="1438699" y="1218936"/>
                      </a:lnTo>
                      <a:lnTo>
                        <a:pt x="1412863" y="1255475"/>
                      </a:lnTo>
                      <a:lnTo>
                        <a:pt x="1385037" y="1290435"/>
                      </a:lnTo>
                      <a:lnTo>
                        <a:pt x="1355305" y="1323735"/>
                      </a:lnTo>
                      <a:lnTo>
                        <a:pt x="1323748" y="1355292"/>
                      </a:lnTo>
                      <a:lnTo>
                        <a:pt x="1290448" y="1385024"/>
                      </a:lnTo>
                      <a:lnTo>
                        <a:pt x="1255488" y="1412850"/>
                      </a:lnTo>
                      <a:lnTo>
                        <a:pt x="1218949" y="1438687"/>
                      </a:lnTo>
                      <a:lnTo>
                        <a:pt x="1180914" y="1462452"/>
                      </a:lnTo>
                      <a:lnTo>
                        <a:pt x="1141464" y="1484065"/>
                      </a:lnTo>
                      <a:lnTo>
                        <a:pt x="1100683" y="1503442"/>
                      </a:lnTo>
                      <a:lnTo>
                        <a:pt x="1058651" y="1520502"/>
                      </a:lnTo>
                      <a:lnTo>
                        <a:pt x="1015452" y="1535163"/>
                      </a:lnTo>
                      <a:lnTo>
                        <a:pt x="971166" y="1547342"/>
                      </a:lnTo>
                      <a:lnTo>
                        <a:pt x="925877" y="1556957"/>
                      </a:lnTo>
                      <a:lnTo>
                        <a:pt x="879666" y="1563927"/>
                      </a:lnTo>
                      <a:lnTo>
                        <a:pt x="832615" y="1568169"/>
                      </a:lnTo>
                      <a:lnTo>
                        <a:pt x="784807" y="1569602"/>
                      </a:lnTo>
                      <a:lnTo>
                        <a:pt x="736999" y="1568169"/>
                      </a:lnTo>
                      <a:lnTo>
                        <a:pt x="689948" y="1563927"/>
                      </a:lnTo>
                      <a:lnTo>
                        <a:pt x="643737" y="1556957"/>
                      </a:lnTo>
                      <a:lnTo>
                        <a:pt x="598448" y="1547342"/>
                      </a:lnTo>
                      <a:lnTo>
                        <a:pt x="554162" y="1535163"/>
                      </a:lnTo>
                      <a:lnTo>
                        <a:pt x="510963" y="1520502"/>
                      </a:lnTo>
                      <a:lnTo>
                        <a:pt x="468931" y="1503442"/>
                      </a:lnTo>
                      <a:lnTo>
                        <a:pt x="428150" y="1484065"/>
                      </a:lnTo>
                      <a:lnTo>
                        <a:pt x="388700" y="1462452"/>
                      </a:lnTo>
                      <a:lnTo>
                        <a:pt x="350665" y="1438687"/>
                      </a:lnTo>
                      <a:lnTo>
                        <a:pt x="314126" y="1412850"/>
                      </a:lnTo>
                      <a:lnTo>
                        <a:pt x="279166" y="1385024"/>
                      </a:lnTo>
                      <a:lnTo>
                        <a:pt x="245866" y="1355292"/>
                      </a:lnTo>
                      <a:lnTo>
                        <a:pt x="214309" y="1323735"/>
                      </a:lnTo>
                      <a:lnTo>
                        <a:pt x="184577" y="1290435"/>
                      </a:lnTo>
                      <a:lnTo>
                        <a:pt x="156751" y="1255475"/>
                      </a:lnTo>
                      <a:lnTo>
                        <a:pt x="130915" y="1218936"/>
                      </a:lnTo>
                      <a:lnTo>
                        <a:pt x="107149" y="1180901"/>
                      </a:lnTo>
                      <a:lnTo>
                        <a:pt x="85537" y="1141452"/>
                      </a:lnTo>
                      <a:lnTo>
                        <a:pt x="66159" y="1100670"/>
                      </a:lnTo>
                      <a:lnTo>
                        <a:pt x="49099" y="1058638"/>
                      </a:lnTo>
                      <a:lnTo>
                        <a:pt x="34439" y="1015439"/>
                      </a:lnTo>
                      <a:lnTo>
                        <a:pt x="22259" y="971153"/>
                      </a:lnTo>
                      <a:lnTo>
                        <a:pt x="12644" y="925864"/>
                      </a:lnTo>
                      <a:lnTo>
                        <a:pt x="5674" y="879653"/>
                      </a:lnTo>
                      <a:lnTo>
                        <a:pt x="1432" y="832602"/>
                      </a:lnTo>
                      <a:lnTo>
                        <a:pt x="0" y="784794"/>
                      </a:lnTo>
                      <a:lnTo>
                        <a:pt x="1432" y="736986"/>
                      </a:lnTo>
                      <a:lnTo>
                        <a:pt x="5674" y="689936"/>
                      </a:lnTo>
                      <a:lnTo>
                        <a:pt x="12644" y="643725"/>
                      </a:lnTo>
                      <a:lnTo>
                        <a:pt x="22259" y="598436"/>
                      </a:lnTo>
                      <a:lnTo>
                        <a:pt x="34439" y="554151"/>
                      </a:lnTo>
                      <a:lnTo>
                        <a:pt x="49099" y="510952"/>
                      </a:lnTo>
                      <a:lnTo>
                        <a:pt x="66159" y="468921"/>
                      </a:lnTo>
                      <a:lnTo>
                        <a:pt x="85537" y="428140"/>
                      </a:lnTo>
                      <a:lnTo>
                        <a:pt x="107149" y="388691"/>
                      </a:lnTo>
                      <a:lnTo>
                        <a:pt x="130915" y="350656"/>
                      </a:lnTo>
                      <a:lnTo>
                        <a:pt x="156751" y="314118"/>
                      </a:lnTo>
                      <a:lnTo>
                        <a:pt x="184577" y="279159"/>
                      </a:lnTo>
                      <a:lnTo>
                        <a:pt x="214309" y="245860"/>
                      </a:lnTo>
                      <a:lnTo>
                        <a:pt x="245866" y="214303"/>
                      </a:lnTo>
                      <a:lnTo>
                        <a:pt x="279166" y="184572"/>
                      </a:lnTo>
                      <a:lnTo>
                        <a:pt x="314126" y="156747"/>
                      </a:lnTo>
                      <a:lnTo>
                        <a:pt x="350665" y="130911"/>
                      </a:lnTo>
                      <a:lnTo>
                        <a:pt x="388700" y="107146"/>
                      </a:lnTo>
                      <a:lnTo>
                        <a:pt x="428150" y="85534"/>
                      </a:lnTo>
                      <a:lnTo>
                        <a:pt x="468931" y="66157"/>
                      </a:lnTo>
                      <a:lnTo>
                        <a:pt x="510963" y="49098"/>
                      </a:lnTo>
                      <a:lnTo>
                        <a:pt x="554162" y="34437"/>
                      </a:lnTo>
                      <a:lnTo>
                        <a:pt x="598448" y="22259"/>
                      </a:lnTo>
                      <a:lnTo>
                        <a:pt x="643737" y="12643"/>
                      </a:lnTo>
                      <a:lnTo>
                        <a:pt x="689948" y="5674"/>
                      </a:lnTo>
                      <a:lnTo>
                        <a:pt x="736999" y="1432"/>
                      </a:lnTo>
                      <a:lnTo>
                        <a:pt x="784807" y="0"/>
                      </a:lnTo>
                      <a:lnTo>
                        <a:pt x="832615" y="1432"/>
                      </a:lnTo>
                      <a:lnTo>
                        <a:pt x="879666" y="5674"/>
                      </a:lnTo>
                      <a:lnTo>
                        <a:pt x="925877" y="12643"/>
                      </a:lnTo>
                      <a:lnTo>
                        <a:pt x="971166" y="22259"/>
                      </a:lnTo>
                      <a:lnTo>
                        <a:pt x="1015452" y="34437"/>
                      </a:lnTo>
                      <a:lnTo>
                        <a:pt x="1058651" y="49098"/>
                      </a:lnTo>
                      <a:lnTo>
                        <a:pt x="1100683" y="66157"/>
                      </a:lnTo>
                      <a:lnTo>
                        <a:pt x="1141464" y="85534"/>
                      </a:lnTo>
                      <a:lnTo>
                        <a:pt x="1180914" y="107146"/>
                      </a:lnTo>
                      <a:lnTo>
                        <a:pt x="1218949" y="130911"/>
                      </a:lnTo>
                      <a:lnTo>
                        <a:pt x="1255488" y="156747"/>
                      </a:lnTo>
                      <a:lnTo>
                        <a:pt x="1290448" y="184572"/>
                      </a:lnTo>
                      <a:lnTo>
                        <a:pt x="1323748" y="214303"/>
                      </a:lnTo>
                      <a:lnTo>
                        <a:pt x="1355305" y="245860"/>
                      </a:lnTo>
                      <a:lnTo>
                        <a:pt x="1385037" y="279159"/>
                      </a:lnTo>
                      <a:lnTo>
                        <a:pt x="1412863" y="314118"/>
                      </a:lnTo>
                      <a:lnTo>
                        <a:pt x="1438699" y="350656"/>
                      </a:lnTo>
                      <a:lnTo>
                        <a:pt x="1462465" y="388691"/>
                      </a:lnTo>
                      <a:lnTo>
                        <a:pt x="1484077" y="428140"/>
                      </a:lnTo>
                      <a:lnTo>
                        <a:pt x="1503455" y="468921"/>
                      </a:lnTo>
                      <a:lnTo>
                        <a:pt x="1520515" y="510952"/>
                      </a:lnTo>
                      <a:lnTo>
                        <a:pt x="1535175" y="554151"/>
                      </a:lnTo>
                      <a:lnTo>
                        <a:pt x="1547354" y="598436"/>
                      </a:lnTo>
                      <a:lnTo>
                        <a:pt x="1556970" y="643725"/>
                      </a:lnTo>
                      <a:lnTo>
                        <a:pt x="1563940" y="689936"/>
                      </a:lnTo>
                      <a:lnTo>
                        <a:pt x="1568182" y="736986"/>
                      </a:lnTo>
                      <a:lnTo>
                        <a:pt x="1569614" y="784794"/>
                      </a:lnTo>
                      <a:close/>
                    </a:path>
                  </a:pathLst>
                </a:custGeom>
                <a:ln w="25289">
                  <a:solidFill>
                    <a:srgbClr val="D83B01"/>
                  </a:solidFill>
                  <a:prstDash val="sysDot"/>
                </a:ln>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15" name="object 86">
                  <a:extLst>
                    <a:ext uri="{FF2B5EF4-FFF2-40B4-BE49-F238E27FC236}">
                      <a16:creationId xmlns:a16="http://schemas.microsoft.com/office/drawing/2014/main" id="{E850949D-D2FE-4E57-9217-40A8CB9B2234}"/>
                    </a:ext>
                  </a:extLst>
                </p:cNvPr>
                <p:cNvSpPr/>
                <p:nvPr/>
              </p:nvSpPr>
              <p:spPr>
                <a:xfrm>
                  <a:off x="3671932" y="2938684"/>
                  <a:ext cx="618164" cy="379863"/>
                </a:xfrm>
                <a:custGeom>
                  <a:avLst/>
                  <a:gdLst/>
                  <a:ahLst/>
                  <a:cxnLst/>
                  <a:rect l="l" t="t" r="r" b="b"/>
                  <a:pathLst>
                    <a:path w="1050925" h="645795">
                      <a:moveTo>
                        <a:pt x="309074" y="72036"/>
                      </a:moveTo>
                      <a:lnTo>
                        <a:pt x="266175" y="78956"/>
                      </a:lnTo>
                      <a:lnTo>
                        <a:pt x="228916" y="98224"/>
                      </a:lnTo>
                      <a:lnTo>
                        <a:pt x="199535" y="127604"/>
                      </a:lnTo>
                      <a:lnTo>
                        <a:pt x="180266" y="164859"/>
                      </a:lnTo>
                      <a:lnTo>
                        <a:pt x="173346" y="207752"/>
                      </a:lnTo>
                      <a:lnTo>
                        <a:pt x="173346" y="215794"/>
                      </a:lnTo>
                      <a:lnTo>
                        <a:pt x="174092" y="223647"/>
                      </a:lnTo>
                      <a:lnTo>
                        <a:pt x="175420" y="231284"/>
                      </a:lnTo>
                      <a:lnTo>
                        <a:pt x="127903" y="244824"/>
                      </a:lnTo>
                      <a:lnTo>
                        <a:pt x="85751" y="268615"/>
                      </a:lnTo>
                      <a:lnTo>
                        <a:pt x="50425" y="301200"/>
                      </a:lnTo>
                      <a:lnTo>
                        <a:pt x="23384" y="341121"/>
                      </a:lnTo>
                      <a:lnTo>
                        <a:pt x="6089" y="386920"/>
                      </a:lnTo>
                      <a:lnTo>
                        <a:pt x="0" y="437140"/>
                      </a:lnTo>
                      <a:lnTo>
                        <a:pt x="5505" y="484944"/>
                      </a:lnTo>
                      <a:lnTo>
                        <a:pt x="21188" y="528827"/>
                      </a:lnTo>
                      <a:lnTo>
                        <a:pt x="45798" y="567537"/>
                      </a:lnTo>
                      <a:lnTo>
                        <a:pt x="78083" y="599824"/>
                      </a:lnTo>
                      <a:lnTo>
                        <a:pt x="116794" y="624436"/>
                      </a:lnTo>
                      <a:lnTo>
                        <a:pt x="160678" y="640120"/>
                      </a:lnTo>
                      <a:lnTo>
                        <a:pt x="208486" y="645626"/>
                      </a:lnTo>
                      <a:lnTo>
                        <a:pt x="914820" y="645626"/>
                      </a:lnTo>
                      <a:lnTo>
                        <a:pt x="957720" y="638708"/>
                      </a:lnTo>
                      <a:lnTo>
                        <a:pt x="994978" y="619442"/>
                      </a:lnTo>
                      <a:lnTo>
                        <a:pt x="1024360" y="590064"/>
                      </a:lnTo>
                      <a:lnTo>
                        <a:pt x="1043629" y="552809"/>
                      </a:lnTo>
                      <a:lnTo>
                        <a:pt x="1050548" y="509911"/>
                      </a:lnTo>
                      <a:lnTo>
                        <a:pt x="1041689" y="461585"/>
                      </a:lnTo>
                      <a:lnTo>
                        <a:pt x="1017294" y="420927"/>
                      </a:lnTo>
                      <a:lnTo>
                        <a:pt x="980640" y="391207"/>
                      </a:lnTo>
                      <a:lnTo>
                        <a:pt x="935001" y="375700"/>
                      </a:lnTo>
                      <a:lnTo>
                        <a:pt x="935831" y="369007"/>
                      </a:lnTo>
                      <a:lnTo>
                        <a:pt x="936438" y="362247"/>
                      </a:lnTo>
                      <a:lnTo>
                        <a:pt x="936809" y="355423"/>
                      </a:lnTo>
                      <a:lnTo>
                        <a:pt x="936936" y="348539"/>
                      </a:lnTo>
                      <a:lnTo>
                        <a:pt x="930430" y="298636"/>
                      </a:lnTo>
                      <a:lnTo>
                        <a:pt x="912034" y="253586"/>
                      </a:lnTo>
                      <a:lnTo>
                        <a:pt x="883431" y="215070"/>
                      </a:lnTo>
                      <a:lnTo>
                        <a:pt x="846302" y="184772"/>
                      </a:lnTo>
                      <a:lnTo>
                        <a:pt x="802329" y="164372"/>
                      </a:lnTo>
                      <a:lnTo>
                        <a:pt x="753195" y="155555"/>
                      </a:lnTo>
                      <a:lnTo>
                        <a:pt x="737901" y="113066"/>
                      </a:lnTo>
                      <a:lnTo>
                        <a:pt x="726398" y="95037"/>
                      </a:lnTo>
                      <a:lnTo>
                        <a:pt x="384665" y="95037"/>
                      </a:lnTo>
                      <a:lnTo>
                        <a:pt x="367677" y="85319"/>
                      </a:lnTo>
                      <a:lnTo>
                        <a:pt x="349264" y="78093"/>
                      </a:lnTo>
                      <a:lnTo>
                        <a:pt x="329654" y="73589"/>
                      </a:lnTo>
                      <a:lnTo>
                        <a:pt x="309074" y="72036"/>
                      </a:lnTo>
                      <a:close/>
                    </a:path>
                    <a:path w="1050925" h="645795">
                      <a:moveTo>
                        <a:pt x="556254" y="0"/>
                      </a:moveTo>
                      <a:lnTo>
                        <a:pt x="503960" y="6824"/>
                      </a:lnTo>
                      <a:lnTo>
                        <a:pt x="456760" y="26119"/>
                      </a:lnTo>
                      <a:lnTo>
                        <a:pt x="416410" y="56113"/>
                      </a:lnTo>
                      <a:lnTo>
                        <a:pt x="384665" y="95037"/>
                      </a:lnTo>
                      <a:lnTo>
                        <a:pt x="726398" y="95037"/>
                      </a:lnTo>
                      <a:lnTo>
                        <a:pt x="682663" y="44333"/>
                      </a:lnTo>
                      <a:lnTo>
                        <a:pt x="645129" y="20510"/>
                      </a:lnTo>
                      <a:lnTo>
                        <a:pt x="602591" y="5329"/>
                      </a:lnTo>
                      <a:lnTo>
                        <a:pt x="556254" y="0"/>
                      </a:lnTo>
                      <a:close/>
                    </a:path>
                  </a:pathLst>
                </a:custGeom>
                <a:solidFill>
                  <a:srgbClr val="D83B01"/>
                </a:solidFill>
              </p:spPr>
              <p:txBody>
                <a:bodyPr wrap="square" lIns="0" tIns="0" rIns="0" bIns="0" rtlCol="0"/>
                <a:lstStyle/>
                <a:p>
                  <a:pPr marL="0" marR="0" lvl="0" indent="0" algn="l" defTabSz="914168" rtl="0" eaLnBrk="1" fontAlgn="auto" latinLnBrk="0" hangingPunct="1">
                    <a:lnSpc>
                      <a:spcPct val="100000"/>
                    </a:lnSpc>
                    <a:spcBef>
                      <a:spcPts val="0"/>
                    </a:spcBef>
                    <a:spcAft>
                      <a:spcPts val="0"/>
                    </a:spcAft>
                    <a:buClrTx/>
                    <a:buSzTx/>
                    <a:buFontTx/>
                    <a:buNone/>
                    <a:tabLst/>
                    <a:defRPr/>
                  </a:pPr>
                  <a:endParaRPr kumimoji="0" sz="1091" b="0" i="0" u="none" strike="noStrike" kern="1200" cap="none" spc="0" normalizeH="0" baseline="0" noProof="0" dirty="0">
                    <a:ln>
                      <a:noFill/>
                    </a:ln>
                    <a:solidFill>
                      <a:srgbClr val="2F2F2F"/>
                    </a:solidFill>
                    <a:effectLst/>
                    <a:uLnTx/>
                    <a:uFillTx/>
                    <a:latin typeface="Segoe UI"/>
                    <a:ea typeface="+mn-ea"/>
                    <a:cs typeface="+mn-cs"/>
                  </a:endParaRPr>
                </a:p>
              </p:txBody>
            </p:sp>
            <p:sp>
              <p:nvSpPr>
                <p:cNvPr id="116" name="object 87">
                  <a:extLst>
                    <a:ext uri="{FF2B5EF4-FFF2-40B4-BE49-F238E27FC236}">
                      <a16:creationId xmlns:a16="http://schemas.microsoft.com/office/drawing/2014/main" id="{30333D29-57DF-4C2E-88AC-8CFF9E4FB2EB}"/>
                    </a:ext>
                  </a:extLst>
                </p:cNvPr>
                <p:cNvSpPr txBox="1"/>
                <p:nvPr/>
              </p:nvSpPr>
              <p:spPr>
                <a:xfrm>
                  <a:off x="3726964" y="3055194"/>
                  <a:ext cx="499092" cy="227382"/>
                </a:xfrm>
                <a:prstGeom prst="rect">
                  <a:avLst/>
                </a:prstGeom>
              </p:spPr>
              <p:txBody>
                <a:bodyPr vert="horz" wrap="square" lIns="0" tIns="6931" rIns="0" bIns="0" rtlCol="0">
                  <a:spAutoFit/>
                </a:bodyPr>
                <a:lstStyle/>
                <a:p>
                  <a:pPr marL="7699" marR="0" lvl="0" indent="0" algn="ctr" defTabSz="914168" rtl="0" eaLnBrk="1" fontAlgn="auto" latinLnBrk="0" hangingPunct="1">
                    <a:lnSpc>
                      <a:spcPct val="100000"/>
                    </a:lnSpc>
                    <a:spcBef>
                      <a:spcPts val="55"/>
                    </a:spcBef>
                    <a:spcAft>
                      <a:spcPts val="0"/>
                    </a:spcAft>
                    <a:buClrTx/>
                    <a:buSzTx/>
                    <a:buFontTx/>
                    <a:buNone/>
                    <a:tabLst/>
                    <a:defRPr/>
                  </a:pPr>
                  <a:r>
                    <a:rPr kumimoji="0" sz="1152" b="1" i="0" u="none" strike="noStrike" kern="1200" cap="none" spc="-3" normalizeH="0" baseline="0" noProof="0" dirty="0">
                      <a:ln>
                        <a:noFill/>
                      </a:ln>
                      <a:solidFill>
                        <a:srgbClr val="FFFFFF"/>
                      </a:solidFill>
                      <a:effectLst/>
                      <a:uLnTx/>
                      <a:uFillTx/>
                      <a:latin typeface="Segoe UI"/>
                      <a:ea typeface="+mn-ea"/>
                      <a:cs typeface="Segoe UI"/>
                    </a:rPr>
                    <a:t>ISP</a:t>
                  </a:r>
                  <a:r>
                    <a:rPr kumimoji="0" lang="en-GB" sz="1152" b="1" i="0" u="none" strike="noStrike" kern="1200" cap="none" spc="-3" normalizeH="0" baseline="0" noProof="0" dirty="0">
                      <a:ln>
                        <a:noFill/>
                      </a:ln>
                      <a:solidFill>
                        <a:srgbClr val="FFFFFF"/>
                      </a:solidFill>
                      <a:effectLst/>
                      <a:uLnTx/>
                      <a:uFillTx/>
                      <a:latin typeface="Segoe UI"/>
                      <a:ea typeface="+mn-ea"/>
                      <a:cs typeface="Segoe UI"/>
                    </a:rPr>
                    <a:t> 2</a:t>
                  </a:r>
                  <a:endParaRPr kumimoji="0" sz="1152" b="0" i="0" u="none" strike="noStrike" kern="1200" cap="none" spc="0" normalizeH="0" baseline="0" noProof="0" dirty="0">
                    <a:ln>
                      <a:noFill/>
                    </a:ln>
                    <a:solidFill>
                      <a:srgbClr val="2F2F2F"/>
                    </a:solidFill>
                    <a:effectLst/>
                    <a:uLnTx/>
                    <a:uFillTx/>
                    <a:latin typeface="Segoe UI"/>
                    <a:ea typeface="+mn-ea"/>
                    <a:cs typeface="Segoe UI"/>
                  </a:endParaRPr>
                </a:p>
              </p:txBody>
            </p:sp>
          </p:grpSp>
        </p:grpSp>
      </p:grpSp>
      <p:pic>
        <p:nvPicPr>
          <p:cNvPr id="61" name="Picture 60">
            <a:extLst>
              <a:ext uri="{FF2B5EF4-FFF2-40B4-BE49-F238E27FC236}">
                <a16:creationId xmlns:a16="http://schemas.microsoft.com/office/drawing/2014/main" id="{A4070A16-E6D7-4BB7-8506-9E8F6E483EBB}"/>
              </a:ext>
            </a:extLst>
          </p:cNvPr>
          <p:cNvPicPr>
            <a:picLocks noChangeAspect="1"/>
          </p:cNvPicPr>
          <p:nvPr/>
        </p:nvPicPr>
        <p:blipFill>
          <a:blip r:embed="rId6"/>
          <a:stretch>
            <a:fillRect/>
          </a:stretch>
        </p:blipFill>
        <p:spPr>
          <a:xfrm>
            <a:off x="8486469" y="2487984"/>
            <a:ext cx="397803" cy="397803"/>
          </a:xfrm>
          <a:prstGeom prst="rect">
            <a:avLst/>
          </a:prstGeom>
        </p:spPr>
      </p:pic>
      <p:grpSp>
        <p:nvGrpSpPr>
          <p:cNvPr id="15" name="Group 14">
            <a:extLst>
              <a:ext uri="{FF2B5EF4-FFF2-40B4-BE49-F238E27FC236}">
                <a16:creationId xmlns:a16="http://schemas.microsoft.com/office/drawing/2014/main" id="{8CFC5E57-8328-4D46-A8DE-C8201A31F596}"/>
              </a:ext>
            </a:extLst>
          </p:cNvPr>
          <p:cNvGrpSpPr/>
          <p:nvPr/>
        </p:nvGrpSpPr>
        <p:grpSpPr>
          <a:xfrm>
            <a:off x="2247315" y="5530665"/>
            <a:ext cx="463484" cy="463484"/>
            <a:chOff x="7430375" y="6282579"/>
            <a:chExt cx="463550" cy="463550"/>
          </a:xfrm>
        </p:grpSpPr>
        <p:sp>
          <p:nvSpPr>
            <p:cNvPr id="13" name="Freeform 5">
              <a:extLst>
                <a:ext uri="{FF2B5EF4-FFF2-40B4-BE49-F238E27FC236}">
                  <a16:creationId xmlns:a16="http://schemas.microsoft.com/office/drawing/2014/main" id="{34CC292D-8916-4CE1-BA64-E3BF9F4AC9BC}"/>
                </a:ext>
              </a:extLst>
            </p:cNvPr>
            <p:cNvSpPr>
              <a:spLocks/>
            </p:cNvSpPr>
            <p:nvPr/>
          </p:nvSpPr>
          <p:spPr bwMode="auto">
            <a:xfrm>
              <a:off x="7430375" y="6282579"/>
              <a:ext cx="463550" cy="463550"/>
            </a:xfrm>
            <a:custGeom>
              <a:avLst/>
              <a:gdLst>
                <a:gd name="T0" fmla="*/ 925 w 925"/>
                <a:gd name="T1" fmla="*/ 462 h 925"/>
                <a:gd name="T2" fmla="*/ 925 w 925"/>
                <a:gd name="T3" fmla="*/ 462 h 925"/>
                <a:gd name="T4" fmla="*/ 462 w 925"/>
                <a:gd name="T5" fmla="*/ 925 h 925"/>
                <a:gd name="T6" fmla="*/ 0 w 925"/>
                <a:gd name="T7" fmla="*/ 462 h 925"/>
                <a:gd name="T8" fmla="*/ 462 w 925"/>
                <a:gd name="T9" fmla="*/ 0 h 925"/>
                <a:gd name="T10" fmla="*/ 925 w 925"/>
                <a:gd name="T11" fmla="*/ 462 h 925"/>
              </a:gdLst>
              <a:ahLst/>
              <a:cxnLst>
                <a:cxn ang="0">
                  <a:pos x="T0" y="T1"/>
                </a:cxn>
                <a:cxn ang="0">
                  <a:pos x="T2" y="T3"/>
                </a:cxn>
                <a:cxn ang="0">
                  <a:pos x="T4" y="T5"/>
                </a:cxn>
                <a:cxn ang="0">
                  <a:pos x="T6" y="T7"/>
                </a:cxn>
                <a:cxn ang="0">
                  <a:pos x="T8" y="T9"/>
                </a:cxn>
                <a:cxn ang="0">
                  <a:pos x="T10" y="T11"/>
                </a:cxn>
              </a:cxnLst>
              <a:rect l="0" t="0" r="r" b="b"/>
              <a:pathLst>
                <a:path w="925" h="925">
                  <a:moveTo>
                    <a:pt x="925" y="462"/>
                  </a:moveTo>
                  <a:lnTo>
                    <a:pt x="925" y="462"/>
                  </a:lnTo>
                  <a:cubicBezTo>
                    <a:pt x="925" y="717"/>
                    <a:pt x="718" y="925"/>
                    <a:pt x="462" y="925"/>
                  </a:cubicBezTo>
                  <a:cubicBezTo>
                    <a:pt x="207" y="925"/>
                    <a:pt x="0" y="717"/>
                    <a:pt x="0" y="462"/>
                  </a:cubicBezTo>
                  <a:cubicBezTo>
                    <a:pt x="0" y="206"/>
                    <a:pt x="207" y="0"/>
                    <a:pt x="462" y="0"/>
                  </a:cubicBezTo>
                  <a:cubicBezTo>
                    <a:pt x="718" y="0"/>
                    <a:pt x="925" y="206"/>
                    <a:pt x="925" y="462"/>
                  </a:cubicBezTo>
                  <a:close/>
                </a:path>
              </a:pathLst>
            </a:custGeom>
            <a:solidFill>
              <a:srgbClr val="333333"/>
            </a:solidFill>
            <a:ln w="0">
              <a:solidFill>
                <a:srgbClr val="000000"/>
              </a:solidFill>
              <a:prstDash val="solid"/>
              <a:round/>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1A1A"/>
                </a:solidFill>
                <a:effectLst/>
                <a:uLnTx/>
                <a:uFillTx/>
                <a:latin typeface="Segoe UI"/>
                <a:ea typeface="+mn-ea"/>
                <a:cs typeface="+mn-cs"/>
              </a:endParaRPr>
            </a:p>
          </p:txBody>
        </p:sp>
        <p:sp>
          <p:nvSpPr>
            <p:cNvPr id="72" name="plug" title="Icon of a power plug showing an A to B connection">
              <a:extLst>
                <a:ext uri="{FF2B5EF4-FFF2-40B4-BE49-F238E27FC236}">
                  <a16:creationId xmlns:a16="http://schemas.microsoft.com/office/drawing/2014/main" id="{5157B76E-ECF8-46BE-B247-00EA2C31326E}"/>
                </a:ext>
              </a:extLst>
            </p:cNvPr>
            <p:cNvSpPr>
              <a:spLocks noChangeAspect="1" noEditPoints="1"/>
            </p:cNvSpPr>
            <p:nvPr/>
          </p:nvSpPr>
          <p:spPr bwMode="auto">
            <a:xfrm>
              <a:off x="7477935" y="6331474"/>
              <a:ext cx="385870" cy="365760"/>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pic>
        <p:nvPicPr>
          <p:cNvPr id="150" name="Picture 149">
            <a:extLst>
              <a:ext uri="{FF2B5EF4-FFF2-40B4-BE49-F238E27FC236}">
                <a16:creationId xmlns:a16="http://schemas.microsoft.com/office/drawing/2014/main" id="{39B46E20-08B2-47D9-BA13-403AE256EF9B}"/>
              </a:ext>
            </a:extLst>
          </p:cNvPr>
          <p:cNvPicPr>
            <a:picLocks noChangeAspect="1"/>
          </p:cNvPicPr>
          <p:nvPr/>
        </p:nvPicPr>
        <p:blipFill>
          <a:blip r:embed="rId5"/>
          <a:stretch>
            <a:fillRect/>
          </a:stretch>
        </p:blipFill>
        <p:spPr>
          <a:xfrm>
            <a:off x="9040618" y="2476620"/>
            <a:ext cx="385409" cy="385409"/>
          </a:xfrm>
          <a:prstGeom prst="rect">
            <a:avLst/>
          </a:prstGeom>
        </p:spPr>
      </p:pic>
      <p:sp>
        <p:nvSpPr>
          <p:cNvPr id="152" name="object 20">
            <a:extLst>
              <a:ext uri="{FF2B5EF4-FFF2-40B4-BE49-F238E27FC236}">
                <a16:creationId xmlns:a16="http://schemas.microsoft.com/office/drawing/2014/main" id="{B75B4952-7964-4A83-9698-9FC78EFA15C4}"/>
              </a:ext>
            </a:extLst>
          </p:cNvPr>
          <p:cNvSpPr txBox="1"/>
          <p:nvPr/>
        </p:nvSpPr>
        <p:spPr>
          <a:xfrm>
            <a:off x="10397484" y="2969379"/>
            <a:ext cx="907793" cy="125524"/>
          </a:xfrm>
          <a:prstGeom prst="rect">
            <a:avLst/>
          </a:prstGeom>
        </p:spPr>
        <p:txBody>
          <a:bodyPr vert="horz" wrap="square" lIns="0" tIns="10010" rIns="0" bIns="0" rtlCol="0">
            <a:spAutoFit/>
          </a:bodyPr>
          <a:lstStyle/>
          <a:p>
            <a:pPr marL="7699" marR="0" lvl="0" indent="0" algn="l"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Azure AD</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sp>
        <p:nvSpPr>
          <p:cNvPr id="68" name="object 20">
            <a:extLst>
              <a:ext uri="{FF2B5EF4-FFF2-40B4-BE49-F238E27FC236}">
                <a16:creationId xmlns:a16="http://schemas.microsoft.com/office/drawing/2014/main" id="{1019BAA6-C220-4DDA-AD24-A4BE27F2BAE0}"/>
              </a:ext>
            </a:extLst>
          </p:cNvPr>
          <p:cNvSpPr txBox="1"/>
          <p:nvPr/>
        </p:nvSpPr>
        <p:spPr>
          <a:xfrm>
            <a:off x="8284617" y="6007981"/>
            <a:ext cx="907793" cy="125251"/>
          </a:xfrm>
          <a:prstGeom prst="rect">
            <a:avLst/>
          </a:prstGeom>
        </p:spPr>
        <p:txBody>
          <a:bodyPr vert="horz" wrap="square" lIns="0" tIns="10010" rIns="0" bIns="0" rtlCol="0">
            <a:spAutoFit/>
          </a:bodyPr>
          <a:lstStyle/>
          <a:p>
            <a:pPr marL="7699" marR="0" lvl="0" indent="0" algn="ctr" defTabSz="914192" rtl="0" eaLnBrk="1" fontAlgn="auto" latinLnBrk="0" hangingPunct="1">
              <a:lnSpc>
                <a:spcPts val="882"/>
              </a:lnSpc>
              <a:spcBef>
                <a:spcPts val="78"/>
              </a:spcBef>
              <a:spcAft>
                <a:spcPts val="0"/>
              </a:spcAft>
              <a:buClrTx/>
              <a:buSzTx/>
              <a:buFontTx/>
              <a:buNone/>
              <a:tabLst/>
              <a:defRPr/>
            </a:pPr>
            <a:r>
              <a:rPr kumimoji="0" lang="en-US" sz="940" b="0" i="0" u="none" strike="noStrike" kern="1200" cap="none" spc="6" normalizeH="0" baseline="0" noProof="0" dirty="0">
                <a:ln>
                  <a:noFill/>
                </a:ln>
                <a:solidFill>
                  <a:srgbClr val="333333"/>
                </a:solidFill>
                <a:effectLst/>
                <a:uLnTx/>
                <a:uFillTx/>
                <a:latin typeface="Segoe Pro"/>
                <a:ea typeface="+mn-ea"/>
                <a:cs typeface="Segoe Pro"/>
              </a:rPr>
              <a:t>SDWAN device</a:t>
            </a:r>
            <a:endParaRPr kumimoji="0" sz="940" b="0" i="0" u="none" strike="noStrike" kern="1200" cap="none" spc="0" normalizeH="0" baseline="0" noProof="0" dirty="0">
              <a:ln>
                <a:noFill/>
              </a:ln>
              <a:solidFill>
                <a:srgbClr val="2F2F2F"/>
              </a:solidFill>
              <a:effectLst/>
              <a:uLnTx/>
              <a:uFillTx/>
              <a:latin typeface="Segoe Pro"/>
              <a:ea typeface="+mn-ea"/>
              <a:cs typeface="Segoe Pro"/>
            </a:endParaRPr>
          </a:p>
        </p:txBody>
      </p:sp>
      <p:grpSp>
        <p:nvGrpSpPr>
          <p:cNvPr id="5" name="Group 4">
            <a:extLst>
              <a:ext uri="{FF2B5EF4-FFF2-40B4-BE49-F238E27FC236}">
                <a16:creationId xmlns:a16="http://schemas.microsoft.com/office/drawing/2014/main" id="{7B9D1F7E-A8E2-48F2-B0F7-9DE8BAD92B3A}"/>
              </a:ext>
            </a:extLst>
          </p:cNvPr>
          <p:cNvGrpSpPr/>
          <p:nvPr/>
        </p:nvGrpSpPr>
        <p:grpSpPr>
          <a:xfrm>
            <a:off x="341951" y="1934413"/>
            <a:ext cx="6354846" cy="1098762"/>
            <a:chOff x="341951" y="1934413"/>
            <a:chExt cx="6354846" cy="1098762"/>
          </a:xfrm>
        </p:grpSpPr>
        <p:sp>
          <p:nvSpPr>
            <p:cNvPr id="135" name="Oval 134">
              <a:extLst>
                <a:ext uri="{FF2B5EF4-FFF2-40B4-BE49-F238E27FC236}">
                  <a16:creationId xmlns:a16="http://schemas.microsoft.com/office/drawing/2014/main" id="{F8CF1D39-FBFC-4166-B229-41A2B9BB06FC}"/>
                </a:ext>
              </a:extLst>
            </p:cNvPr>
            <p:cNvSpPr/>
            <p:nvPr/>
          </p:nvSpPr>
          <p:spPr bwMode="auto">
            <a:xfrm>
              <a:off x="341951" y="1934413"/>
              <a:ext cx="227714" cy="227714"/>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2</a:t>
              </a:r>
            </a:p>
          </p:txBody>
        </p:sp>
        <p:sp>
          <p:nvSpPr>
            <p:cNvPr id="4" name="TextBox 3">
              <a:extLst>
                <a:ext uri="{FF2B5EF4-FFF2-40B4-BE49-F238E27FC236}">
                  <a16:creationId xmlns:a16="http://schemas.microsoft.com/office/drawing/2014/main" id="{E739F9C4-D83D-46E2-B166-EC57884B3A54}"/>
                </a:ext>
              </a:extLst>
            </p:cNvPr>
            <p:cNvSpPr txBox="1"/>
            <p:nvPr/>
          </p:nvSpPr>
          <p:spPr>
            <a:xfrm>
              <a:off x="791933" y="1934413"/>
              <a:ext cx="5904864" cy="1098762"/>
            </a:xfrm>
            <a:prstGeom prst="rect">
              <a:avLst/>
            </a:prstGeom>
            <a:noFill/>
          </p:spPr>
          <p:txBody>
            <a:bodyPr wrap="square" lIns="0" tIns="0" rIns="0" bIns="0" rtlCol="0">
              <a:spAutoFit/>
            </a:bodyPr>
            <a:lstStyle/>
            <a:p>
              <a:pPr marL="0" marR="0" lvl="0"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1400" b="0" i="0" u="none" strike="noStrike" kern="1200" cap="none" spc="0" normalizeH="0" baseline="0" noProof="0" dirty="0">
                  <a:ln>
                    <a:noFill/>
                  </a:ln>
                  <a:solidFill>
                    <a:srgbClr val="282828"/>
                  </a:solidFill>
                  <a:effectLst/>
                  <a:uLnTx/>
                  <a:uFillTx/>
                  <a:latin typeface="+mj-lt"/>
                  <a:ea typeface="+mn-ea"/>
                  <a:cs typeface="Segoe UI Semibold" panose="020B0702040204020203" pitchFamily="34" charset="0"/>
                </a:rPr>
                <a:t>Authentication traffic sent via proxy with Tenant Restrictions enabled</a:t>
              </a:r>
            </a:p>
            <a:p>
              <a:pPr marL="228600" marR="0" lvl="0" indent="-228600"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1400" i="0" u="none" strike="noStrike" kern="1200" cap="none" spc="0" normalizeH="0" baseline="0" noProof="0" dirty="0">
                  <a:ln>
                    <a:noFill/>
                  </a:ln>
                  <a:solidFill>
                    <a:srgbClr val="2F2F2F"/>
                  </a:solidFill>
                  <a:effectLst/>
                  <a:uLnTx/>
                  <a:uFillTx/>
                  <a:latin typeface="Segoe UI" panose="020B0502040204020203" pitchFamily="34" charset="0"/>
                  <a:cs typeface="Segoe UI" panose="020B0502040204020203" pitchFamily="34" charset="0"/>
                </a:rPr>
                <a:t>Proxy has a preconfigured list of approved tenants</a:t>
              </a:r>
            </a:p>
            <a:p>
              <a:pPr marL="228600" marR="0" lvl="0" indent="-228600"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lang="en-US" sz="1400" dirty="0">
                  <a:solidFill>
                    <a:srgbClr val="2F2F2F"/>
                  </a:solidFill>
                  <a:latin typeface="Segoe UI" panose="020B0502040204020203" pitchFamily="34" charset="0"/>
                  <a:cs typeface="Segoe UI" panose="020B0502040204020203" pitchFamily="34" charset="0"/>
                </a:rPr>
                <a:t>If Authentication is not against an approved tenant, no token is issued</a:t>
              </a:r>
            </a:p>
            <a:p>
              <a:pPr marL="228600" marR="0" lvl="0" indent="-228600"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1400" i="0" u="none" strike="noStrike" kern="1200" cap="none" spc="0" normalizeH="0" baseline="0" noProof="0" dirty="0">
                  <a:ln>
                    <a:noFill/>
                  </a:ln>
                  <a:solidFill>
                    <a:srgbClr val="2F2F2F"/>
                  </a:solidFill>
                  <a:effectLst/>
                  <a:uLnTx/>
                  <a:uFillTx/>
                  <a:latin typeface="Segoe UI" panose="020B0502040204020203" pitchFamily="34" charset="0"/>
                  <a:cs typeface="Segoe UI" panose="020B0502040204020203" pitchFamily="34" charset="0"/>
                </a:rPr>
                <a:t>If Authentication is against </a:t>
              </a:r>
              <a:r>
                <a:rPr lang="en-US" sz="1400" dirty="0">
                  <a:solidFill>
                    <a:srgbClr val="2F2F2F"/>
                  </a:solidFill>
                  <a:latin typeface="Segoe UI" panose="020B0502040204020203" pitchFamily="34" charset="0"/>
                  <a:cs typeface="Segoe UI" panose="020B0502040204020203" pitchFamily="34" charset="0"/>
                </a:rPr>
                <a:t>an approved tenant, token is issued if correct to do so</a:t>
              </a:r>
              <a:endParaRPr kumimoji="0" lang="en-US" sz="1400" i="0" u="none" strike="noStrike" kern="1200" cap="none" spc="0" normalizeH="0" baseline="0" noProof="0" dirty="0">
                <a:ln>
                  <a:noFill/>
                </a:ln>
                <a:solidFill>
                  <a:srgbClr val="2F2F2F"/>
                </a:solidFill>
                <a:effectLst/>
                <a:uLnTx/>
                <a:uFillTx/>
                <a:latin typeface="Segoe UI" panose="020B0502040204020203" pitchFamily="34" charset="0"/>
                <a:cs typeface="Segoe UI" panose="020B0502040204020203" pitchFamily="34" charset="0"/>
              </a:endParaRPr>
            </a:p>
          </p:txBody>
        </p:sp>
      </p:grpSp>
      <p:pic>
        <p:nvPicPr>
          <p:cNvPr id="3" name="Picture 2" descr="A picture containing drawing&#10;&#10;Description automatically generated">
            <a:extLst>
              <a:ext uri="{FF2B5EF4-FFF2-40B4-BE49-F238E27FC236}">
                <a16:creationId xmlns:a16="http://schemas.microsoft.com/office/drawing/2014/main" id="{BAF00626-EC5F-4375-B0DE-F6BA4690DD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985" y="2060893"/>
            <a:ext cx="1540392" cy="527764"/>
          </a:xfrm>
          <a:prstGeom prst="rect">
            <a:avLst/>
          </a:prstGeom>
        </p:spPr>
      </p:pic>
    </p:spTree>
    <p:extLst>
      <p:ext uri="{BB962C8B-B14F-4D97-AF65-F5344CB8AC3E}">
        <p14:creationId xmlns:p14="http://schemas.microsoft.com/office/powerpoint/2010/main" val="284867933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GHT GRAY TEMPLATE">
  <a:themeElements>
    <a:clrScheme name="Custom 3">
      <a:dk1>
        <a:srgbClr val="1A1A1A"/>
      </a:dk1>
      <a:lt1>
        <a:srgbClr val="FFFFFF"/>
      </a:lt1>
      <a:dk2>
        <a:srgbClr val="0D0D0D"/>
      </a:dk2>
      <a:lt2>
        <a:srgbClr val="E6E6E6"/>
      </a:lt2>
      <a:accent1>
        <a:srgbClr val="0078D4"/>
      </a:accent1>
      <a:accent2>
        <a:srgbClr val="243A5E"/>
      </a:accent2>
      <a:accent3>
        <a:srgbClr val="50E6FF"/>
      </a:accent3>
      <a:accent4>
        <a:srgbClr val="515251"/>
      </a:accent4>
      <a:accent5>
        <a:srgbClr val="737373"/>
      </a:accent5>
      <a:accent6>
        <a:srgbClr val="D2D2D2"/>
      </a:accent6>
      <a:hlink>
        <a:srgbClr val="0076D3"/>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rosft365_PowerPoint_template_Feb2020_BC" id="{8B530116-1539-874A-951A-1C404D843E07}" vid="{E4596DA4-6C73-3D44-BAD3-1699CE9C9022}"/>
    </a:ext>
  </a:extLst>
</a:theme>
</file>

<file path=ppt/theme/theme3.xml><?xml version="1.0" encoding="utf-8"?>
<a:theme xmlns:a="http://schemas.openxmlformats.org/drawingml/2006/main" name="White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The_Tour_2019_16x9_Breakout_Template.potx" id="{7A800238-3B18-4E5C-A4B5-81384B4F72C7}" vid="{41785C71-9316-47A7-95AF-D6C69A7E720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1255</Words>
  <Application>Microsoft Office PowerPoint</Application>
  <PresentationFormat>Widescreen</PresentationFormat>
  <Paragraphs>230</Paragraphs>
  <Slides>10</Slides>
  <Notes>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10</vt:i4>
      </vt:variant>
    </vt:vector>
  </HeadingPairs>
  <TitlesOfParts>
    <vt:vector size="26" baseType="lpstr">
      <vt:lpstr>Arial</vt:lpstr>
      <vt:lpstr>Calibri</vt:lpstr>
      <vt:lpstr>Calibri Light</vt:lpstr>
      <vt:lpstr>Consolas</vt:lpstr>
      <vt:lpstr>Courier New</vt:lpstr>
      <vt:lpstr>Segoe Pro</vt:lpstr>
      <vt:lpstr>Segoe UI</vt:lpstr>
      <vt:lpstr>Segoe UI Light</vt:lpstr>
      <vt:lpstr>Segoe UI Semibold</vt:lpstr>
      <vt:lpstr>Segoe UI Semilight</vt:lpstr>
      <vt:lpstr>SegoePro-Semibold</vt:lpstr>
      <vt:lpstr>Times New Roman</vt:lpstr>
      <vt:lpstr>Wingdings</vt:lpstr>
      <vt:lpstr>Office Theme</vt:lpstr>
      <vt:lpstr>LIGHT GRAY TEMPLATE</vt:lpstr>
      <vt:lpstr>White Template</vt:lpstr>
      <vt:lpstr>Microsoft 365 Network Connectivity Video Series   Enterprise network design for the cloud era</vt:lpstr>
      <vt:lpstr>Microsoft 365 Network Connectivity Principles</vt:lpstr>
      <vt:lpstr>The enterprise connectivity challenge</vt:lpstr>
      <vt:lpstr>Traditional network architecture MPLS backhaul to central proxied egress/security stack    </vt:lpstr>
      <vt:lpstr>Modern network architecture: Example #1  SDWAN for direct Microsoft 365/Azure public endpoints – reduced/removed MPLS load/costs   </vt:lpstr>
      <vt:lpstr>Modern network architecture: Example #2 SDWAN for Office 365 egress through Secure Web Gateway </vt:lpstr>
      <vt:lpstr>Zero Trust</vt:lpstr>
      <vt:lpstr>PowerPoint Presentation</vt:lpstr>
      <vt:lpstr>Tenant restrictions     </vt:lpstr>
      <vt:lpstr>Additional resources and recommended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2020-09-29T14:22:15Z</dcterms:created>
  <dcterms:modified xsi:type="dcterms:W3CDTF">2020-09-29T14:22:46Z</dcterms:modified>
</cp:coreProperties>
</file>