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18"/>
  </p:notesMasterIdLst>
  <p:handoutMasterIdLst>
    <p:handoutMasterId r:id="rId19"/>
  </p:handoutMasterIdLst>
  <p:sldIdLst>
    <p:sldId id="1817" r:id="rId2"/>
    <p:sldId id="1820" r:id="rId3"/>
    <p:sldId id="2063" r:id="rId4"/>
    <p:sldId id="1850" r:id="rId5"/>
    <p:sldId id="1851" r:id="rId6"/>
    <p:sldId id="1852" r:id="rId7"/>
    <p:sldId id="1855" r:id="rId8"/>
    <p:sldId id="1854" r:id="rId9"/>
    <p:sldId id="1856" r:id="rId10"/>
    <p:sldId id="1860" r:id="rId11"/>
    <p:sldId id="1861" r:id="rId12"/>
    <p:sldId id="1857" r:id="rId13"/>
    <p:sldId id="1858" r:id="rId14"/>
    <p:sldId id="1859" r:id="rId15"/>
    <p:sldId id="1527" r:id="rId16"/>
    <p:sldId id="1849" r:id="rId17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re Slides" id="{A0252C9D-1D6B-42F9-BA63-F39DC4D8B635}">
          <p14:sldIdLst>
            <p14:sldId id="1817"/>
            <p14:sldId id="1820"/>
            <p14:sldId id="2063"/>
            <p14:sldId id="1850"/>
            <p14:sldId id="1851"/>
            <p14:sldId id="1852"/>
            <p14:sldId id="1855"/>
            <p14:sldId id="1854"/>
            <p14:sldId id="1856"/>
            <p14:sldId id="1860"/>
            <p14:sldId id="1861"/>
            <p14:sldId id="1857"/>
            <p14:sldId id="1858"/>
            <p14:sldId id="1859"/>
            <p14:sldId id="1527"/>
            <p14:sldId id="18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1A1A"/>
    <a:srgbClr val="243A49"/>
    <a:srgbClr val="004B50"/>
    <a:srgbClr val="EAEAEA"/>
    <a:srgbClr val="0078D4"/>
    <a:srgbClr val="FFFFFF"/>
    <a:srgbClr val="107C10"/>
    <a:srgbClr val="008272"/>
    <a:srgbClr val="00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7B31D-3268-45AA-919F-FB60FD60C9C6}" v="7" dt="2020-09-29T14:32:05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9/29/2020 3:31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3A8AE42A-0CBF-4466-9DC4-244B4B05F419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A3109-DCE0-4906-9311-ADB37932AB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4158BD8-06DB-4BA8-8C13-7C89BDF0DA08}"/>
              </a:ext>
            </a:extLst>
          </p:cNvPr>
          <p:cNvSpPr>
            <a:spLocks noGrp="1"/>
          </p:cNvSpPr>
          <p:nvPr>
            <p:ph type="hd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7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1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 3:31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71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9/29/2020 3:31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0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16574EE-8191-4BCC-ABE6-D00A4F4D7690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2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fld id="{30EA47FF-7EC3-4B14-9308-254E28AA46B9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71860-912F-46D4-A5E6-9AA9EBEB8F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9862593-B652-41C5-86C4-5C91AE5BC7E4}"/>
              </a:ext>
            </a:extLst>
          </p:cNvPr>
          <p:cNvSpPr>
            <a:spLocks noGrp="1"/>
          </p:cNvSpPr>
          <p:nvPr>
            <p:ph type="hd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5482-BFCB-48EF-A0E2-C099E47918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1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5482-BFCB-48EF-A0E2-C099E47918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8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5482-BFCB-48EF-A0E2-C099E47918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D5482-BFCB-48EF-A0E2-C099E4791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9/29/2020 3:31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E30564-C64B-8E46-9139-9003B0DD2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525" y="0"/>
            <a:ext cx="684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996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ith photo_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9E035-8F3C-C54D-844B-D184582F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4635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9A64866-81C9-F346-A699-D5FE5F629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8764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083374"/>
          </a:xfrm>
        </p:spPr>
        <p:txBody>
          <a:bodyPr wrap="square">
            <a:spAutoFit/>
          </a:bodyPr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  <a:lvl2pPr marL="228600" indent="0">
              <a:buNone/>
              <a:defRPr sz="1600">
                <a:solidFill>
                  <a:srgbClr val="000000"/>
                </a:solidFill>
              </a:defRPr>
            </a:lvl2pPr>
            <a:lvl3pPr marL="457200" indent="0">
              <a:buNone/>
              <a:defRPr sz="1400">
                <a:solidFill>
                  <a:srgbClr val="000000"/>
                </a:solidFill>
              </a:defRPr>
            </a:lvl3pPr>
            <a:lvl4pPr marL="685800" indent="0">
              <a:buNone/>
              <a:defRPr sz="1200">
                <a:solidFill>
                  <a:srgbClr val="000000"/>
                </a:solidFill>
              </a:defRPr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37A1A54A-CF38-9947-A8FB-BBD41DE0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09155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268039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+mn-lt"/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DD1BEEC7-5874-1E48-8B60-B1E5D977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8764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2680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1600" b="0">
                <a:solidFill>
                  <a:srgbClr val="000000"/>
                </a:solidFill>
              </a:defRPr>
            </a:lvl2pPr>
            <a:lvl3pPr marL="450850" indent="0">
              <a:buFont typeface="Wingdings" panose="05000000000000000000" pitchFamily="2" charset="2"/>
              <a:buNone/>
              <a:tabLst/>
              <a:defRPr sz="1400" b="0">
                <a:solidFill>
                  <a:srgbClr val="000000"/>
                </a:solidFill>
              </a:defRPr>
            </a:lvl3pPr>
            <a:lvl4pPr marL="652462" indent="0">
              <a:buFont typeface="Wingdings" panose="05000000000000000000" pitchFamily="2" charset="2"/>
              <a:buNone/>
              <a:defRPr sz="1200" b="0">
                <a:solidFill>
                  <a:srgbClr val="000000"/>
                </a:solidFill>
              </a:defRPr>
            </a:lvl4pPr>
            <a:lvl5pPr marL="854075" indent="0">
              <a:buFont typeface="Wingdings" panose="05000000000000000000" pitchFamily="2" charset="2"/>
              <a:buNone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2680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1600" b="0">
                <a:solidFill>
                  <a:srgbClr val="000000"/>
                </a:solidFill>
              </a:defRPr>
            </a:lvl2pPr>
            <a:lvl3pPr marL="450850" indent="0">
              <a:buFont typeface="Wingdings" panose="05000000000000000000" pitchFamily="2" charset="2"/>
              <a:buNone/>
              <a:tabLst/>
              <a:defRPr sz="1400" b="0">
                <a:solidFill>
                  <a:srgbClr val="000000"/>
                </a:solidFill>
              </a:defRPr>
            </a:lvl3pPr>
            <a:lvl4pPr marL="652462" indent="0">
              <a:buFont typeface="Wingdings" panose="05000000000000000000" pitchFamily="2" charset="2"/>
              <a:buNone/>
              <a:defRPr sz="1200" b="0">
                <a:solidFill>
                  <a:srgbClr val="000000"/>
                </a:solidFill>
              </a:defRPr>
            </a:lvl4pPr>
            <a:lvl5pPr marL="854075" indent="0">
              <a:buFont typeface="Wingdings" panose="05000000000000000000" pitchFamily="2" charset="2"/>
              <a:buNone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22BDE9B7-BF0F-DF45-BCD0-D6165D547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268039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1600" b="0">
                <a:solidFill>
                  <a:srgbClr val="000000"/>
                </a:solidFill>
              </a:defRPr>
            </a:lvl2pPr>
            <a:lvl3pPr marL="639763" indent="-188913">
              <a:buFont typeface="Wingdings" panose="05000000000000000000" pitchFamily="2" charset="2"/>
              <a:buChar char=""/>
              <a:tabLst/>
              <a:defRPr sz="1400" b="0">
                <a:solidFill>
                  <a:srgbClr val="000000"/>
                </a:solidFill>
              </a:defRPr>
            </a:lvl3pPr>
            <a:lvl4pPr marL="828675" indent="-176213">
              <a:buFont typeface="Wingdings" panose="05000000000000000000" pitchFamily="2" charset="2"/>
              <a:buChar char=""/>
              <a:defRPr sz="1200" b="0">
                <a:solidFill>
                  <a:srgbClr val="000000"/>
                </a:solidFill>
              </a:defRPr>
            </a:lvl4pPr>
            <a:lvl5pPr marL="1023938" indent="-169863">
              <a:buFont typeface="Wingdings" panose="05000000000000000000" pitchFamily="2" charset="2"/>
              <a:buChar char=""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F8841F-D2F8-0646-B645-839893A70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2849" y="1437481"/>
            <a:ext cx="5212080" cy="1268039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000" b="0">
                <a:solidFill>
                  <a:srgbClr val="000000"/>
                </a:solidFill>
                <a:latin typeface="+mn-lt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1600" b="0">
                <a:solidFill>
                  <a:srgbClr val="000000"/>
                </a:solidFill>
              </a:defRPr>
            </a:lvl2pPr>
            <a:lvl3pPr marL="639763" indent="-188913">
              <a:buFont typeface="Wingdings" panose="05000000000000000000" pitchFamily="2" charset="2"/>
              <a:buChar char=""/>
              <a:tabLst/>
              <a:defRPr sz="1400" b="0">
                <a:solidFill>
                  <a:srgbClr val="000000"/>
                </a:solidFill>
              </a:defRPr>
            </a:lvl3pPr>
            <a:lvl4pPr marL="828675" indent="-176213">
              <a:buFont typeface="Wingdings" panose="05000000000000000000" pitchFamily="2" charset="2"/>
              <a:buChar char=""/>
              <a:defRPr sz="1200" b="0">
                <a:solidFill>
                  <a:srgbClr val="000000"/>
                </a:solidFill>
              </a:defRPr>
            </a:lvl4pPr>
            <a:lvl5pPr marL="1023938" indent="-169863">
              <a:buFont typeface="Wingdings" panose="05000000000000000000" pitchFamily="2" charset="2"/>
              <a:buChar char=""/>
              <a:tabLst/>
              <a:defRPr sz="10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9EF2168D-ABC8-AA43-9EDB-A155583EF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9438946C-117E-D444-B499-2F521D38B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59A66667-56DD-0944-88F2-9EEF75B94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84094"/>
            <a:ext cx="5508419" cy="372410"/>
          </a:xfrm>
        </p:spPr>
        <p:txBody>
          <a:bodyPr tIns="64008"/>
          <a:lstStyle>
            <a:lvl1pPr>
              <a:defRPr sz="2000" spc="0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0">
            <a:extLst>
              <a:ext uri="{FF2B5EF4-FFF2-40B4-BE49-F238E27FC236}">
                <a16:creationId xmlns:a16="http://schemas.microsoft.com/office/drawing/2014/main" id="{04552FE7-359D-6544-B2BC-512289B79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271872"/>
            <a:ext cx="4161981" cy="861774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2800" b="0" spc="-49" baseline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246221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9981657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998113"/>
            <a:ext cx="4161981" cy="861774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2800" b="0" spc="-49" baseline="0">
                <a:solidFill>
                  <a:srgbClr val="00000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0967122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671763"/>
            <a:ext cx="4167887" cy="86177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DBA914E4-44EB-1640-BCC3-F4246F350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5"/>
          </a:xfrm>
          <a:prstGeom prst="rect">
            <a:avLst/>
          </a:prstGeom>
        </p:spPr>
      </p:pic>
      <p:pic>
        <p:nvPicPr>
          <p:cNvPr id="1026" name="Picture 2" descr="MSC17_dataCenter_035">
            <a:extLst>
              <a:ext uri="{FF2B5EF4-FFF2-40B4-BE49-F238E27FC236}">
                <a16:creationId xmlns:a16="http://schemas.microsoft.com/office/drawing/2014/main" id="{B0AAB1A3-BA2F-4E7B-9DA7-388A6AEA93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829" y="0"/>
            <a:ext cx="6497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615553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0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21867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744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55551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 userDrawn="1">
          <p15:clr>
            <a:srgbClr val="5ACBF0"/>
          </p15:clr>
        </p15:guide>
        <p15:guide id="3" orient="horz" pos="1914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7211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78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4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97541"/>
            <a:ext cx="11018520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D7C51EB-D279-154E-8F43-40608F83D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6456459"/>
            <a:ext cx="11025188" cy="10785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   	    	               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8F86527F-B7BB-AF49-9D34-D1BF54FEA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30564-C64B-8E46-9139-9003B0DD2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525" y="0"/>
            <a:ext cx="684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996" userDrawn="1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>
          <a:xfrm>
            <a:off x="588263" y="510988"/>
            <a:ext cx="11018520" cy="430887"/>
          </a:xfrm>
        </p:spPr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>
            <a:extLst>
              <a:ext uri="{FF2B5EF4-FFF2-40B4-BE49-F238E27FC236}">
                <a16:creationId xmlns:a16="http://schemas.microsoft.com/office/drawing/2014/main" id="{2EEC6248-87BC-4D4D-98C3-91E1890DD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584200" y="1599722"/>
            <a:ext cx="3490176" cy="309939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Place photo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545447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7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Text option 3: three columns images and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4927922"/>
            <a:ext cx="3490176" cy="1186064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1176"/>
              </a:spcBef>
              <a:buNone/>
              <a:defRPr lang="en-US" sz="1200" b="0" kern="1200" spc="0" baseline="0" dirty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12/14</a:t>
            </a:r>
          </a:p>
          <a:p>
            <a:pPr lvl="1"/>
            <a:r>
              <a:rPr lang="en-US"/>
              <a:t>Body copy Segoe Regular 12/14.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44083" y="4927922"/>
            <a:ext cx="3465305" cy="1182568"/>
          </a:xfr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765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200" b="0" kern="1200" spc="0" baseline="0" dirty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12/14</a:t>
            </a:r>
          </a:p>
          <a:p>
            <a:pPr lvl="1"/>
            <a:r>
              <a:rPr lang="en-US"/>
              <a:t>Body copy Segoe Regular 12/14.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</a:t>
            </a: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FF38BC9F-387A-498E-A040-4619A490AED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03151" y="1599722"/>
            <a:ext cx="3618381" cy="3099393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Place photo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EEF5E46D-3409-4544-8C4E-211F133E580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4083" y="1599722"/>
            <a:ext cx="3465305" cy="3099394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 algn="ctr">
              <a:buNone/>
              <a:defRPr sz="196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Place photo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97742EC-5845-4BB1-84A3-00C1CF8901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3151" y="4927922"/>
            <a:ext cx="3618381" cy="1182568"/>
          </a:xfrm>
        </p:spPr>
        <p:txBody>
          <a:bodyPr lIns="0" tIns="0" rIns="0" bIns="0"/>
          <a:lstStyle>
            <a:lvl1pPr marL="0" marR="0" indent="0" algn="l" defTabSz="932742" rtl="0" eaLnBrk="1" fontAlgn="auto" latinLnBrk="0" hangingPunct="1">
              <a:lnSpc>
                <a:spcPts val="1765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200" b="0" kern="1200" spc="0" baseline="0" dirty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>
              <a:spcBef>
                <a:spcPts val="1200"/>
              </a:spcBef>
            </a:pPr>
            <a:r>
              <a:rPr lang="en-US" b="0">
                <a:solidFill>
                  <a:schemeClr val="tx2"/>
                </a:solidFill>
                <a:latin typeface="+mj-lt"/>
              </a:rPr>
              <a:t>Paragraph title Segoe UI </a:t>
            </a:r>
            <a:r>
              <a:rPr lang="en-US" b="0" err="1">
                <a:solidFill>
                  <a:schemeClr val="tx2"/>
                </a:solidFill>
                <a:latin typeface="+mj-lt"/>
              </a:rPr>
              <a:t>Semibold</a:t>
            </a:r>
            <a:r>
              <a:rPr lang="en-US" b="0">
                <a:solidFill>
                  <a:schemeClr val="tx2"/>
                </a:solidFill>
                <a:latin typeface="+mj-lt"/>
              </a:rPr>
              <a:t> 12/14</a:t>
            </a:r>
          </a:p>
          <a:p>
            <a:pPr lvl="1"/>
            <a:r>
              <a:rPr lang="en-US"/>
              <a:t>Body copy Segoe Regular 12/14.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AE158E7B-0220-41AE-9E99-77C380735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838" y="6450194"/>
            <a:ext cx="11586711" cy="118296"/>
          </a:xfrm>
          <a:prstGeom prst="rect">
            <a:avLst/>
          </a:prstGeom>
        </p:spPr>
        <p:txBody>
          <a:bodyPr vert="horz" lIns="91440" tIns="45720" rIns="91440" bIns="45720" numCol="2" rtlCol="0" anchor="ctr"/>
          <a:lstStyle>
            <a:lvl1pPr algn="l">
              <a:defRPr sz="686">
                <a:solidFill>
                  <a:srgbClr val="000000"/>
                </a:solidFill>
              </a:defRPr>
            </a:lvl1pPr>
          </a:lstStyle>
          <a:p>
            <a:r>
              <a:rPr lang="en-US"/>
              <a:t>© Microsoft Corporation                                                                                  								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7747507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508A-B7AE-4ACE-8EBA-5A35AF5E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0ACB7-2DC4-4F24-B737-91BD01AD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D36E-0681-4490-8668-FC1D02D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C637-647D-44AD-BA68-E308CAEE1999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AD73B-EB22-4143-9F6B-1B3ACFD1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4D7E-ECD0-4C86-8F06-2877DFCB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B6CE-E8C0-451E-A154-41CB3D7F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1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2764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12764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E787-08F4-43E3-AE42-32EED81244B2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40B4-75FF-42D8-A930-A131FDEE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7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5" y="1187644"/>
            <a:ext cx="11655078" cy="12764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9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9510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694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28" pos="3840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415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2682">
          <p15:clr>
            <a:srgbClr val="F26B43"/>
          </p15:clr>
        </p15:guide>
        <p15:guide id="23" pos="4998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320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8" pos="3840">
          <p15:clr>
            <a:srgbClr val="F26B43"/>
          </p15:clr>
        </p15:guide>
        <p15:guide id="29" pos="5576">
          <p15:clr>
            <a:srgbClr val="F26B43"/>
          </p15:clr>
        </p15:guide>
        <p15:guide id="30" pos="2105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671763"/>
            <a:ext cx="4167887" cy="86177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DBA914E4-44EB-1640-BCC3-F4246F350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5"/>
          </a:xfrm>
          <a:prstGeom prst="rect">
            <a:avLst/>
          </a:prstGeom>
        </p:spPr>
      </p:pic>
      <p:pic>
        <p:nvPicPr>
          <p:cNvPr id="1026" name="Picture 2" descr="MSC17_dataCenter_035">
            <a:extLst>
              <a:ext uri="{FF2B5EF4-FFF2-40B4-BE49-F238E27FC236}">
                <a16:creationId xmlns:a16="http://schemas.microsoft.com/office/drawing/2014/main" id="{B0AAB1A3-BA2F-4E7B-9DA7-388A6AEA93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4829" y="0"/>
            <a:ext cx="6497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3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x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749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22" pos="2682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x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5932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3" pos="4998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-right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60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20" pos="3543">
          <p15:clr>
            <a:srgbClr val="A4A3A4"/>
          </p15:clr>
        </p15:guide>
        <p15:guide id="21" pos="3726">
          <p15:clr>
            <a:srgbClr val="A4A3A4"/>
          </p15:clr>
        </p15:guide>
        <p15:guide id="22" pos="2048">
          <p15:clr>
            <a:srgbClr val="A4A3A4"/>
          </p15:clr>
        </p15:guide>
        <p15:guide id="23" pos="1865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-left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0605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20" pos="3954">
          <p15:clr>
            <a:srgbClr val="A4A3A4"/>
          </p15:clr>
        </p15:guide>
        <p15:guide id="21" pos="4137">
          <p15:clr>
            <a:srgbClr val="A4A3A4"/>
          </p15:clr>
        </p15:guide>
        <p15:guide id="22" pos="5816">
          <p15:clr>
            <a:srgbClr val="A4A3A4"/>
          </p15:clr>
        </p15:guide>
        <p15:guide id="23" pos="5633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609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2069">
          <p15:clr>
            <a:srgbClr val="A4A3A4"/>
          </p15:clr>
        </p15:guide>
        <p15:guide id="8" orient="horz" pos="2252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794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6" orient="horz" pos="1566">
          <p15:clr>
            <a:srgbClr val="F26B43"/>
          </p15:clr>
        </p15:guide>
        <p15:guide id="7" orient="horz" pos="2880">
          <p15:clr>
            <a:srgbClr val="A4A3A4"/>
          </p15:clr>
        </p15:guide>
        <p15:guide id="8" orient="horz" pos="1622">
          <p15:clr>
            <a:srgbClr val="A4A3A4"/>
          </p15:clr>
        </p15:guide>
        <p15:guide id="9" orient="horz" pos="2696">
          <p15:clr>
            <a:srgbClr val="A4A3A4"/>
          </p15:clr>
        </p15:guide>
        <p15:guide id="10" orient="horz" pos="2758">
          <p15:clr>
            <a:srgbClr val="F26B43"/>
          </p15:clr>
        </p15:guide>
        <p15:guide id="11" orient="horz" pos="1438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9610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2069">
          <p15:clr>
            <a:srgbClr val="A4A3A4"/>
          </p15:clr>
        </p15:guide>
        <p15:guide id="8" orient="horz" pos="2252">
          <p15:clr>
            <a:srgbClr val="A4A3A4"/>
          </p15:clr>
        </p15:guide>
        <p15:guide id="9" orient="horz" pos="1125">
          <p15:clr>
            <a:srgbClr val="A4A3A4"/>
          </p15:clr>
        </p15:guide>
        <p15:guide id="10" orient="horz" pos="1263">
          <p15:clr>
            <a:srgbClr val="F26B43"/>
          </p15:clr>
        </p15:guide>
        <p15:guide id="11" orient="horz" pos="1308">
          <p15:clr>
            <a:srgbClr val="A4A3A4"/>
          </p15:clr>
        </p15:guide>
        <p15:guide id="12" orient="horz" pos="3009">
          <p15:clr>
            <a:srgbClr val="A4A3A4"/>
          </p15:clr>
        </p15:guide>
        <p15:guide id="13" orient="horz" pos="3054">
          <p15:clr>
            <a:srgbClr val="F26B43"/>
          </p15:clr>
        </p15:guide>
        <p15:guide id="14" orient="horz" pos="3192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x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06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2069">
          <p15:clr>
            <a:srgbClr val="A4A3A4"/>
          </p15:clr>
        </p15:guide>
        <p15:guide id="8" orient="horz" pos="2252">
          <p15:clr>
            <a:srgbClr val="A4A3A4"/>
          </p15:clr>
        </p15:guide>
        <p15:guide id="15" pos="3840">
          <p15:clr>
            <a:srgbClr val="F26B43"/>
          </p15:clr>
        </p15:guide>
        <p15:guide id="16" pos="2105">
          <p15:clr>
            <a:srgbClr val="F26B43"/>
          </p15:clr>
        </p15:guide>
        <p15:guide id="17" pos="5575">
          <p15:clr>
            <a:srgbClr val="F26B43"/>
          </p15:clr>
        </p15:guide>
        <p15:guide id="18" pos="5529">
          <p15:clr>
            <a:srgbClr val="A4A3A4"/>
          </p15:clr>
        </p15:guide>
        <p15:guide id="19" pos="2150">
          <p15:clr>
            <a:srgbClr val="A4A3A4"/>
          </p15:clr>
        </p15:guide>
        <p15:guide id="20" pos="1967">
          <p15:clr>
            <a:srgbClr val="A4A3A4"/>
          </p15:clr>
        </p15:guide>
        <p15:guide id="21" pos="5714">
          <p15:clr>
            <a:srgbClr val="A4A3A4"/>
          </p15:clr>
        </p15:guide>
        <p15:guide id="22" pos="3749">
          <p15:clr>
            <a:srgbClr val="A4A3A4"/>
          </p15:clr>
        </p15:guide>
        <p15:guide id="23" pos="3932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1x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4676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6" orient="horz" pos="1566">
          <p15:clr>
            <a:srgbClr val="F26B43"/>
          </p15:clr>
        </p15:guide>
        <p15:guide id="8" orient="horz" pos="1622">
          <p15:clr>
            <a:srgbClr val="A4A3A4"/>
          </p15:clr>
        </p15:guide>
        <p15:guide id="11" orient="horz" pos="1438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2x1-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1324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69">
          <p15:clr>
            <a:srgbClr val="F26B43"/>
          </p15:clr>
        </p15:guide>
        <p15:guide id="3" orient="horz" pos="366">
          <p15:clr>
            <a:srgbClr val="F26B43"/>
          </p15:clr>
        </p15:guide>
        <p15:guide id="4" pos="7311">
          <p15:clr>
            <a:srgbClr val="F26B43"/>
          </p15:clr>
        </p15:guide>
        <p15:guide id="5" orient="horz" pos="3951">
          <p15:clr>
            <a:srgbClr val="F26B43"/>
          </p15:clr>
        </p15:guide>
        <p15:guide id="7" orient="horz" pos="2880">
          <p15:clr>
            <a:srgbClr val="A4A3A4"/>
          </p15:clr>
        </p15:guide>
        <p15:guide id="9" orient="horz" pos="2696">
          <p15:clr>
            <a:srgbClr val="A4A3A4"/>
          </p15:clr>
        </p15:guide>
        <p15:guide id="10" orient="horz" pos="2758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accent3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D41543F4-CE18-594C-A501-0968DD537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6132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83269-C75C-4B87-8CD9-BE4E94E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3CE-7CB3-4CF0-AAA2-722B1683A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300" y="2017713"/>
            <a:ext cx="3494088" cy="42513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Add a caption</a:t>
            </a:r>
          </a:p>
        </p:txBody>
      </p:sp>
      <p:sp>
        <p:nvSpPr>
          <p:cNvPr id="3" name="Picture Placeholder 2" descr="This screenshot is a 'placeholder' only. Drag or drop your screen shot here, or click and tap the center to insert a photo.">
            <a:extLst>
              <a:ext uri="{FF2B5EF4-FFF2-40B4-BE49-F238E27FC236}">
                <a16:creationId xmlns:a16="http://schemas.microsoft.com/office/drawing/2014/main" id="{32952E5A-3BE5-4580-872E-DC3A31E8D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82612" y="1436688"/>
            <a:ext cx="7253288" cy="4832350"/>
          </a:xfrm>
          <a:blipFill>
            <a:blip r:embed="rId2"/>
            <a:stretch>
              <a:fillRect/>
            </a:stretch>
          </a:blipFill>
        </p:spPr>
        <p:txBody>
          <a:bodyPr bIns="1005840" anchor="ctr">
            <a:noAutofit/>
          </a:bodyPr>
          <a:lstStyle>
            <a:lvl1pPr marL="0" indent="0" algn="ctr">
              <a:buNone/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a screenshot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 </a:t>
            </a:r>
          </a:p>
        </p:txBody>
      </p:sp>
    </p:spTree>
    <p:extLst>
      <p:ext uri="{BB962C8B-B14F-4D97-AF65-F5344CB8AC3E}">
        <p14:creationId xmlns:p14="http://schemas.microsoft.com/office/powerpoint/2010/main" val="4202668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0" pos="4937">
          <p15:clr>
            <a:srgbClr val="5ACBF0"/>
          </p15:clr>
        </p15:guide>
        <p15:guide id="21" pos="5112">
          <p15:clr>
            <a:srgbClr val="5ACBF0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solidFill>
                  <a:srgbClr val="00000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8495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ith photo_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2E1E1D-F8EE-C240-9AB2-FB6268723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21764">
                      <a:srgbClr val="1A1A1A"/>
                    </a:gs>
                    <a:gs pos="12500">
                      <a:srgbClr val="1A1A1A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gradFill>
                  <a:gsLst>
                    <a:gs pos="21764">
                      <a:srgbClr val="1A1A1A"/>
                    </a:gs>
                    <a:gs pos="12500">
                      <a:srgbClr val="1A1A1A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C4B60698-9D0C-2245-AB54-408320A046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ith photo_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2E1E1D-F8EE-C240-9AB2-FB6268723E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solidFill>
                  <a:schemeClr val="bg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1A0A0744-85F1-0F43-8CD0-F540C13B0A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7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ith photo_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9E035-8F3C-C54D-844B-D184582FA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4635" y="2425780"/>
            <a:ext cx="5083629" cy="11079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84200" y="3962400"/>
            <a:ext cx="508406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gradFill>
                  <a:gsLst>
                    <a:gs pos="53365">
                      <a:srgbClr val="FFFFFF"/>
                    </a:gs>
                    <a:gs pos="21764">
                      <a:srgbClr val="FFFFFF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9A64866-81C9-F346-A699-D5FE5F629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83297" y="281709"/>
            <a:ext cx="2440148" cy="9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74816" y="510988"/>
            <a:ext cx="1101852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26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68" r:id="rId2"/>
    <p:sldLayoutId id="2147484580" r:id="rId3"/>
    <p:sldLayoutId id="2147484609" r:id="rId4"/>
    <p:sldLayoutId id="2147484577" r:id="rId5"/>
    <p:sldLayoutId id="2147484610" r:id="rId6"/>
    <p:sldLayoutId id="2147484608" r:id="rId7"/>
    <p:sldLayoutId id="2147484665" r:id="rId8"/>
    <p:sldLayoutId id="2147484611" r:id="rId9"/>
    <p:sldLayoutId id="2147484664" r:id="rId10"/>
    <p:sldLayoutId id="2147484240" r:id="rId11"/>
    <p:sldLayoutId id="2147484241" r:id="rId12"/>
    <p:sldLayoutId id="2147484474" r:id="rId13"/>
    <p:sldLayoutId id="2147484245" r:id="rId14"/>
    <p:sldLayoutId id="2147484247" r:id="rId15"/>
    <p:sldLayoutId id="2147484639" r:id="rId16"/>
    <p:sldLayoutId id="2147484603" r:id="rId17"/>
    <p:sldLayoutId id="2147484645" r:id="rId18"/>
    <p:sldLayoutId id="2147484646" r:id="rId19"/>
    <p:sldLayoutId id="2147484647" r:id="rId20"/>
    <p:sldLayoutId id="2147484249" r:id="rId21"/>
    <p:sldLayoutId id="2147484640" r:id="rId22"/>
    <p:sldLayoutId id="2147484582" r:id="rId23"/>
    <p:sldLayoutId id="2147484641" r:id="rId24"/>
    <p:sldLayoutId id="2147484584" r:id="rId25"/>
    <p:sldLayoutId id="2147484583" r:id="rId26"/>
    <p:sldLayoutId id="2147484256" r:id="rId27"/>
    <p:sldLayoutId id="2147484257" r:id="rId28"/>
    <p:sldLayoutId id="2147484585" r:id="rId29"/>
    <p:sldLayoutId id="2147484263" r:id="rId30"/>
    <p:sldLayoutId id="2147484299" r:id="rId31"/>
    <p:sldLayoutId id="2147484649" r:id="rId32"/>
    <p:sldLayoutId id="2147484666" r:id="rId33"/>
    <p:sldLayoutId id="2147484667" r:id="rId34"/>
    <p:sldLayoutId id="2147484668" r:id="rId35"/>
    <p:sldLayoutId id="2147484650" r:id="rId36"/>
    <p:sldLayoutId id="2147484651" r:id="rId37"/>
    <p:sldLayoutId id="2147484652" r:id="rId38"/>
    <p:sldLayoutId id="2147484653" r:id="rId39"/>
    <p:sldLayoutId id="2147484654" r:id="rId40"/>
    <p:sldLayoutId id="2147484655" r:id="rId41"/>
    <p:sldLayoutId id="2147484656" r:id="rId42"/>
    <p:sldLayoutId id="2147484657" r:id="rId43"/>
    <p:sldLayoutId id="2147484658" r:id="rId44"/>
    <p:sldLayoutId id="2147484659" r:id="rId45"/>
    <p:sldLayoutId id="2147484660" r:id="rId46"/>
    <p:sldLayoutId id="2147484661" r:id="rId47"/>
    <p:sldLayoutId id="2147484662" r:id="rId48"/>
    <p:sldLayoutId id="2147484663" r:id="rId49"/>
    <p:sldLayoutId id="2147484970" r:id="rId50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2800" b="0" kern="1200" cap="none" spc="-5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rgbClr val="000000"/>
          </a:solidFill>
          <a:latin typeface="+mn-lt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kb.pulsesecure.net/articles/Pulse_Secure_Article/KB44417" TargetMode="External"/><Relationship Id="rId3" Type="http://schemas.openxmlformats.org/officeDocument/2006/relationships/hyperlink" Target="https://docs.microsoft.com/en-us/windows/security/identity-protection/vpn/vpn-office-365-optimization" TargetMode="External"/><Relationship Id="rId7" Type="http://schemas.openxmlformats.org/officeDocument/2006/relationships/hyperlink" Target="https://docs.citrix.com/en-us/citrix-gateway/13/optimizing-citrix-gateway-vpn-split-tunnel-for-office365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vcentral.f5.com/s/articles/SSL-VPN-Split-Tunneling-and-Office-365" TargetMode="External"/><Relationship Id="rId5" Type="http://schemas.openxmlformats.org/officeDocument/2006/relationships/hyperlink" Target="https://live.paloaltonetworks.com/t5/Prisma-Access-Articles/GlobalProtect-Optimizing-Office-365-Traffic/ta-p/319669" TargetMode="External"/><Relationship Id="rId10" Type="http://schemas.openxmlformats.org/officeDocument/2006/relationships/hyperlink" Target="https://docs.microsoft.com/en-us/Office365/Enterprise/office-365-vpn-implement-split-tunnel" TargetMode="External"/><Relationship Id="rId4" Type="http://schemas.openxmlformats.org/officeDocument/2006/relationships/hyperlink" Target="https://www.cisco.com/c/en/us/support/docs/security/anyconnect-secure-mobility-client/215343-optimize-anyconnect-split-tunnel-for-off.html" TargetMode="External"/><Relationship Id="rId9" Type="http://schemas.openxmlformats.org/officeDocument/2006/relationships/hyperlink" Target="https://supportcenter.checkpoint.com/supportcenter/portal?eventSubmit_doGoviewsolutiondetails=&amp;solutionid=sk1670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office365/enterprise/office-365-network-connectivity-principles#new-office-365-endpoint-categori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microsoft.com/en-us/Office365/Enterprise/office-365-vpn-implement-split-tunnel" TargetMode="External"/><Relationship Id="rId5" Type="http://schemas.openxmlformats.org/officeDocument/2006/relationships/hyperlink" Target="https://aka.ms/ipurlws" TargetMode="External"/><Relationship Id="rId4" Type="http://schemas.openxmlformats.org/officeDocument/2006/relationships/hyperlink" Target="https://aka.ms/o365i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netonboard" TargetMode="External"/><Relationship Id="rId2" Type="http://schemas.openxmlformats.org/officeDocument/2006/relationships/hyperlink" Target="https://connectivity.office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tnet.microsoft.com/download/dotnet-core/3.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ivity.office.com/" TargetMode="External"/><Relationship Id="rId3" Type="http://schemas.openxmlformats.org/officeDocument/2006/relationships/hyperlink" Target="https://resources.techcommunity.microsoft.com/microsoft-365-network-connectivity/" TargetMode="External"/><Relationship Id="rId7" Type="http://schemas.openxmlformats.org/officeDocument/2006/relationships/hyperlink" Target="https://aka.ms/netonboar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aka.ms/pnc" TargetMode="External"/><Relationship Id="rId5" Type="http://schemas.openxmlformats.org/officeDocument/2006/relationships/hyperlink" Target="https://docs.microsoft.com/en-us/Office365/Enterprise/office-365-vpn-implement-split-tunnel" TargetMode="External"/><Relationship Id="rId4" Type="http://schemas.openxmlformats.org/officeDocument/2006/relationships/hyperlink" Target="https://docs.microsoft.com/en-us/Office365/Enterprise/office-365-vpn-split-tunnel" TargetMode="External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office365/enterprise/office-365-network-connectivity-principles" TargetMode="External"/><Relationship Id="rId2" Type="http://schemas.openxmlformats.org/officeDocument/2006/relationships/hyperlink" Target="aka.ms/o365ip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Office365/Enterprise/office-365-vpn-implement-split-tunnel#4-vpn-selective-tunn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Office365/Enterprise/office-365-vpn-implement-split-tunnel#2-vpn-forced-tunnel-with-a-small-number-of-trusted-excep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6.safelinks.protection.outlook.com/?url=https%3A%2F%2Fdocs.microsoft.com%2Fen-us%2FOffice365%2FEnterprise%2Foffice-365-vpn-split-tunnel&amp;data=02%7C01%7Croshanp%40microsoft.com%7Cd099778d2ba14a04a0c208d7dfe4a49f%7C72f988bf86f141af91ab2d7cd011db47%7C1%7C0%7C637224045548929237&amp;sdata=Fwon%2Bn81ueZGarcKXoNOUudfSCZE2PQKSNrJDt548eo%3D&amp;reserved=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hyperlink" Target="https://docs.microsoft.com/en-us/Office365/Enterprise/office-365-vpn-implement-split-tunn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199" y="2364225"/>
            <a:ext cx="10955867" cy="116955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>
                <a:solidFill>
                  <a:schemeClr val="tx1"/>
                </a:solidFill>
              </a:rPr>
              <a:t>Microsoft 365 Network Connectivity Video Series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Network connectivity for remote users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4200" y="3962400"/>
            <a:ext cx="9144000" cy="738664"/>
          </a:xfrm>
        </p:spPr>
        <p:txBody>
          <a:bodyPr/>
          <a:lstStyle/>
          <a:p>
            <a:r>
              <a:rPr lang="en-US" dirty="0"/>
              <a:t>Roshan Padmanabhan</a:t>
            </a:r>
          </a:p>
          <a:p>
            <a:r>
              <a:rPr lang="en-US" dirty="0"/>
              <a:t>Program Manager – Microsoft 365 Customer Experience</a:t>
            </a:r>
          </a:p>
          <a:p>
            <a:r>
              <a:rPr lang="en-US" dirty="0"/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40229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30887"/>
          </a:xfrm>
        </p:spPr>
        <p:txBody>
          <a:bodyPr/>
          <a:lstStyle/>
          <a:p>
            <a:r>
              <a:rPr lang="en-US" dirty="0"/>
              <a:t>How-To guides for Office 365 VPN split tunneling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1BA4C7E2-C58A-4928-BA07-D4DE72A3BB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0572" y="1634540"/>
            <a:ext cx="11760676" cy="3637919"/>
          </a:xfrm>
          <a:noFill/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Windows 10 VPN client: 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3"/>
              </a:rPr>
              <a:t>Optimizing Office 365 traffic for remote workers with the native Windows 10 VPN client</a:t>
            </a:r>
            <a:endParaRPr lang="en-US" sz="1800" i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Cisco </a:t>
            </a:r>
            <a:r>
              <a:rPr lang="en-US" sz="1800" i="0" err="1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Anyconnect</a:t>
            </a: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 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4"/>
              </a:rPr>
              <a:t>Optimize </a:t>
            </a:r>
            <a:r>
              <a:rPr lang="en-US" sz="1800" i="0" u="none" strike="noStrike" err="1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4"/>
              </a:rPr>
              <a:t>Anyconnect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4"/>
              </a:rPr>
              <a:t> Split Tunnel for Office365</a:t>
            </a:r>
            <a:endParaRPr lang="en-US" sz="1800" i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Palo Alto </a:t>
            </a:r>
            <a:r>
              <a:rPr lang="en-US" sz="1800" i="0" err="1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GlobalProtect</a:t>
            </a: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: 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5"/>
              </a:rPr>
              <a:t>Optimizing Office 365 Traffic via VPN Split Tunnel Exclude Access Route</a:t>
            </a:r>
            <a:endParaRPr lang="en-US" sz="1800" i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F5 Networks BIG-IP APM: 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6"/>
              </a:rPr>
              <a:t>Optimizing Office 365 traffic on Remote Access through VPNs when using BIG-IP APM</a:t>
            </a:r>
            <a:endParaRPr lang="en-US" sz="1800" i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Citrix Gateway: 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7"/>
              </a:rPr>
              <a:t>Optimizing Citrix Gateway VPN split tunnel for Office365</a:t>
            </a:r>
            <a:endParaRPr lang="en-US" sz="1800" i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Pulse Secure: 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8"/>
              </a:rPr>
              <a:t>VPN Tunneling: How to configure split tunneling to exclude Office365 applications</a:t>
            </a:r>
            <a:endParaRPr lang="en-US" sz="1800" i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Check Point VPN: </a:t>
            </a:r>
            <a:r>
              <a:rPr lang="en-US" sz="1800" i="0" u="none" strike="noStrike">
                <a:solidFill>
                  <a:srgbClr val="171717"/>
                </a:solidFill>
                <a:effectLst/>
                <a:latin typeface="Segoe UI" panose="020B0502040204020203" pitchFamily="34" charset="0"/>
                <a:hlinkClick r:id="rId9"/>
              </a:rPr>
              <a:t>How to configure Split Tunnel for Office 365 and other SaaS Applications</a:t>
            </a:r>
            <a:endParaRPr lang="en-US" sz="1800" i="0" u="none" strike="noStrike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>
              <a:solidFill>
                <a:srgbClr val="171717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800" b="0" i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All available at </a:t>
            </a:r>
            <a:r>
              <a:rPr lang="en-US" sz="1800">
                <a:hlinkClick r:id="rId10"/>
              </a:rPr>
              <a:t>https://docs.microsoft.com/en-us/Office365/Enterprise/office-365-vpn-implement-split-tunnel</a:t>
            </a:r>
            <a:endParaRPr lang="en-US" sz="1800"/>
          </a:p>
          <a:p>
            <a:pPr marL="0" indent="0" algn="l">
              <a:buNone/>
            </a:pPr>
            <a:endParaRPr lang="en-US" sz="1800" b="0" i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960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30887"/>
          </a:xfrm>
        </p:spPr>
        <p:txBody>
          <a:bodyPr/>
          <a:lstStyle/>
          <a:p>
            <a:r>
              <a:rPr lang="en-US" dirty="0"/>
              <a:t>What traffic should be split tunneled?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3B5A274-557E-4D1A-A333-F86ECA07608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63715643"/>
              </p:ext>
            </p:extLst>
          </p:nvPr>
        </p:nvGraphicFramePr>
        <p:xfrm>
          <a:off x="584200" y="1435100"/>
          <a:ext cx="11018838" cy="2880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72946">
                  <a:extLst>
                    <a:ext uri="{9D8B030D-6E8A-4147-A177-3AD203B41FA5}">
                      <a16:colId xmlns:a16="http://schemas.microsoft.com/office/drawing/2014/main" val="246790083"/>
                    </a:ext>
                  </a:extLst>
                </a:gridCol>
                <a:gridCol w="3672946">
                  <a:extLst>
                    <a:ext uri="{9D8B030D-6E8A-4147-A177-3AD203B41FA5}">
                      <a16:colId xmlns:a16="http://schemas.microsoft.com/office/drawing/2014/main" val="2967313632"/>
                    </a:ext>
                  </a:extLst>
                </a:gridCol>
                <a:gridCol w="3672946">
                  <a:extLst>
                    <a:ext uri="{9D8B030D-6E8A-4147-A177-3AD203B41FA5}">
                      <a16:colId xmlns:a16="http://schemas.microsoft.com/office/drawing/2014/main" val="2684570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Optimize Category URL’s or IP’s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Protocol / Port / Direction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Purpose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6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https://outlook.office365.com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TCP 443 Outbound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Outlook connectivity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53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https://outlook.office.com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TCP 443 Outbound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Outlook web access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7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/>
                        <a:t>https://&lt;tenantname&gt;.sharepoint.com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TCP 443 Outbound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SharePoint Online and OneDrive for Business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42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https://&lt;tenantname&gt;-my.sharepoint.com </a:t>
                      </a:r>
                      <a:endParaRPr lang="en-US" sz="1400"/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TCP 443 Outbound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SharePoint Online and OneDrive for Business</a:t>
                      </a:r>
                      <a:endParaRPr lang="en-US" sz="1400"/>
                    </a:p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91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*13.107.64.0/18, 52.112.0.0/14, 52.120.0.0/14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UDP 3478-3481 Outbound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Teams media traffic (audio, video, screen-sharing)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232836"/>
                  </a:ext>
                </a:extLst>
              </a:tr>
            </a:tbl>
          </a:graphicData>
        </a:graphic>
      </p:graphicFrame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3576AB4-A40C-475E-BB4A-96FC46235466}"/>
              </a:ext>
            </a:extLst>
          </p:cNvPr>
          <p:cNvSpPr txBox="1">
            <a:spLocks/>
          </p:cNvSpPr>
          <p:nvPr/>
        </p:nvSpPr>
        <p:spPr>
          <a:xfrm>
            <a:off x="329184" y="5139424"/>
            <a:ext cx="11580050" cy="33147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rgbClr val="000000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00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hlinkClick r:id="rId3"/>
              </a:rPr>
              <a:t>Optimize</a:t>
            </a:r>
            <a:r>
              <a:rPr lang="en-US" sz="1600"/>
              <a:t> endpoint category </a:t>
            </a:r>
          </a:p>
          <a:p>
            <a:r>
              <a:rPr lang="en-US" sz="1600"/>
              <a:t>IP Ranges are bound to change, please check </a:t>
            </a:r>
            <a:r>
              <a:rPr lang="en-US" sz="1600">
                <a:hlinkClick r:id="rId4"/>
              </a:rPr>
              <a:t>https://aka.ms/o365ip</a:t>
            </a:r>
            <a:r>
              <a:rPr lang="en-US" sz="1600"/>
              <a:t> , use </a:t>
            </a:r>
            <a:r>
              <a:rPr lang="en-US" sz="1600">
                <a:hlinkClick r:id="rId5"/>
              </a:rPr>
              <a:t>https://aka.ms/ipurlws</a:t>
            </a:r>
            <a:r>
              <a:rPr lang="en-US" sz="1600"/>
              <a:t> endpoints web service to keep up with the changes automatically</a:t>
            </a:r>
          </a:p>
          <a:p>
            <a:r>
              <a:rPr lang="en-US" sz="1600"/>
              <a:t>TCP 80 outbound is required for redirection to 443, OCSP protocol used for CRL verification relies on TCP port 80</a:t>
            </a:r>
          </a:p>
          <a:p>
            <a:r>
              <a:rPr lang="en-US" sz="1600"/>
              <a:t>For complete list of IP’s for Optimize category endpoints use the following </a:t>
            </a:r>
            <a:r>
              <a:rPr lang="en-US" sz="1600" err="1"/>
              <a:t>Powershell</a:t>
            </a:r>
            <a:r>
              <a:rPr lang="en-US" sz="1600"/>
              <a:t> script</a:t>
            </a:r>
          </a:p>
          <a:p>
            <a:pPr lvl="1"/>
            <a:r>
              <a:rPr lang="en-US" sz="1000">
                <a:latin typeface="Lucida Console" panose="020B0609040504020204" pitchFamily="49" charset="0"/>
              </a:rPr>
              <a:t>(</a:t>
            </a:r>
            <a:r>
              <a:rPr lang="en-US" sz="1000">
                <a:solidFill>
                  <a:srgbClr val="0000FF"/>
                </a:solidFill>
                <a:latin typeface="Lucida Console" panose="020B0609040504020204" pitchFamily="49" charset="0"/>
              </a:rPr>
              <a:t>invoke-</a:t>
            </a:r>
            <a:r>
              <a:rPr lang="en-US" sz="1000" err="1">
                <a:solidFill>
                  <a:srgbClr val="0000FF"/>
                </a:solidFill>
                <a:latin typeface="Lucida Console" panose="020B0609040504020204" pitchFamily="49" charset="0"/>
              </a:rPr>
              <a:t>restmethod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000080"/>
                </a:solidFill>
                <a:latin typeface="Lucida Console" panose="020B0609040504020204" pitchFamily="49" charset="0"/>
              </a:rPr>
              <a:t>-Uri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(</a:t>
            </a:r>
            <a:r>
              <a:rPr lang="en-US" sz="1000">
                <a:solidFill>
                  <a:srgbClr val="8B0000"/>
                </a:solidFill>
                <a:latin typeface="Lucida Console" panose="020B0609040504020204" pitchFamily="49" charset="0"/>
              </a:rPr>
              <a:t>"https://endpoints.office.com/endpoints/</a:t>
            </a:r>
            <a:r>
              <a:rPr lang="en-US" sz="1000" err="1">
                <a:solidFill>
                  <a:srgbClr val="8B0000"/>
                </a:solidFill>
                <a:latin typeface="Lucida Console" panose="020B0609040504020204" pitchFamily="49" charset="0"/>
              </a:rPr>
              <a:t>WorldWide?clientrequestid</a:t>
            </a:r>
            <a:r>
              <a:rPr lang="en-US" sz="1000">
                <a:solidFill>
                  <a:srgbClr val="8B0000"/>
                </a:solidFill>
                <a:latin typeface="Lucida Console" panose="020B0609040504020204" pitchFamily="49" charset="0"/>
              </a:rPr>
              <a:t>="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+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(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[</a:t>
            </a:r>
            <a:r>
              <a:rPr lang="en-US" sz="1000">
                <a:solidFill>
                  <a:srgbClr val="006161"/>
                </a:solidFill>
                <a:latin typeface="Lucida Console" panose="020B0609040504020204" pitchFamily="49" charset="0"/>
              </a:rPr>
              <a:t>GUID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]::</a:t>
            </a:r>
            <a:r>
              <a:rPr lang="en-US" sz="1000" err="1">
                <a:solidFill>
                  <a:prstClr val="black"/>
                </a:solidFill>
                <a:latin typeface="Lucida Console" panose="020B0609040504020204" pitchFamily="49" charset="0"/>
              </a:rPr>
              <a:t>NewGuid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())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.</a:t>
            </a:r>
            <a:r>
              <a:rPr lang="en-US" sz="1000" err="1">
                <a:solidFill>
                  <a:prstClr val="black"/>
                </a:solidFill>
                <a:latin typeface="Lucida Console" panose="020B0609040504020204" pitchFamily="49" charset="0"/>
              </a:rPr>
              <a:t>Guid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)) 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0000FF"/>
                </a:solidFill>
                <a:latin typeface="Lucida Console" panose="020B0609040504020204" pitchFamily="49" charset="0"/>
              </a:rPr>
              <a:t>?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{</a:t>
            </a:r>
            <a:r>
              <a:rPr lang="en-US" sz="1000">
                <a:solidFill>
                  <a:srgbClr val="A82D00"/>
                </a:solidFill>
                <a:latin typeface="Lucida Console" panose="020B0609040504020204" pitchFamily="49" charset="0"/>
              </a:rPr>
              <a:t>$_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.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category 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-eq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8B0000"/>
                </a:solidFill>
                <a:latin typeface="Lucida Console" panose="020B0609040504020204" pitchFamily="49" charset="0"/>
              </a:rPr>
              <a:t>"Optimize"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-and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A82D00"/>
                </a:solidFill>
                <a:latin typeface="Lucida Console" panose="020B0609040504020204" pitchFamily="49" charset="0"/>
              </a:rPr>
              <a:t>$_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.</a:t>
            </a:r>
            <a:r>
              <a:rPr lang="en-US" sz="1000" err="1">
                <a:solidFill>
                  <a:prstClr val="black"/>
                </a:solidFill>
                <a:latin typeface="Lucida Console" panose="020B0609040504020204" pitchFamily="49" charset="0"/>
              </a:rPr>
              <a:t>ips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} </a:t>
            </a:r>
            <a:r>
              <a:rPr lang="en-US" sz="1000">
                <a:solidFill>
                  <a:srgbClr val="696969"/>
                </a:solidFill>
                <a:latin typeface="Lucida Console" panose="020B0609040504020204" pitchFamily="49" charset="0"/>
              </a:rPr>
              <a:t>|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000080"/>
                </a:solidFill>
                <a:latin typeface="Lucida Console" panose="020B0609040504020204" pitchFamily="49" charset="0"/>
              </a:rPr>
              <a:t>-unique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>
                <a:solidFill>
                  <a:srgbClr val="000080"/>
                </a:solidFill>
                <a:latin typeface="Lucida Console" panose="020B0609040504020204" pitchFamily="49" charset="0"/>
              </a:rPr>
              <a:t>-</a:t>
            </a:r>
            <a:r>
              <a:rPr lang="en-US" sz="1000" err="1">
                <a:solidFill>
                  <a:srgbClr val="000080"/>
                </a:solidFill>
                <a:latin typeface="Lucida Console" panose="020B0609040504020204" pitchFamily="49" charset="0"/>
              </a:rPr>
              <a:t>ExpandProperty</a:t>
            </a:r>
            <a:r>
              <a:rPr lang="en-US" sz="100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000" err="1">
                <a:solidFill>
                  <a:srgbClr val="8A2BE2"/>
                </a:solidFill>
                <a:latin typeface="Lucida Console" panose="020B0609040504020204" pitchFamily="49" charset="0"/>
              </a:rPr>
              <a:t>ips</a:t>
            </a:r>
            <a:endParaRPr lang="en-US" sz="100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05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endParaRPr lang="en-US" sz="1600"/>
          </a:p>
          <a:p>
            <a:pPr marL="0" indent="0">
              <a:buFont typeface="Wingdings" panose="05000000000000000000" pitchFamily="2" charset="2"/>
              <a:buNone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2C81F-4D77-4AF5-97FF-6C1618632F26}"/>
              </a:ext>
            </a:extLst>
          </p:cNvPr>
          <p:cNvSpPr txBox="1"/>
          <p:nvPr/>
        </p:nvSpPr>
        <p:spPr>
          <a:xfrm>
            <a:off x="703280" y="4419665"/>
            <a:ext cx="10831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>
                <a:solidFill>
                  <a:srgbClr val="000000"/>
                </a:solidFill>
                <a:cs typeface="Segoe UI Semilight" panose="020B0402040204020203" pitchFamily="34" charset="0"/>
              </a:rPr>
              <a:t>Implementation Guide has the details</a:t>
            </a:r>
            <a:endParaRPr lang="en-US" sz="1600">
              <a:solidFill>
                <a:srgbClr val="000000"/>
              </a:solidFill>
              <a:cs typeface="Segoe UI Semilight" panose="020B0402040204020203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sz="1600">
                <a:hlinkClick r:id="rId6"/>
              </a:rPr>
              <a:t>https://docs.microsoft.com/en-us/Office365/Enterprise/office-365-vpn-implement-split-tunnel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431498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30887"/>
          </a:xfrm>
        </p:spPr>
        <p:txBody>
          <a:bodyPr/>
          <a:lstStyle/>
          <a:p>
            <a:r>
              <a:rPr lang="en-GB" dirty="0"/>
              <a:t>VPN &amp; split tunnelling detection with Network Onboarding tool</a:t>
            </a:r>
            <a:endParaRPr lang="en-US" dirty="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1BA4C7E2-C58A-4928-BA07-D4DE72A3BB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0572" y="1634540"/>
            <a:ext cx="11277602" cy="1415772"/>
          </a:xfrm>
          <a:noFill/>
        </p:spPr>
        <p:txBody>
          <a:bodyPr/>
          <a:lstStyle/>
          <a:p>
            <a:r>
              <a:rPr lang="en-US" dirty="0">
                <a:hlinkClick r:id="rId2"/>
              </a:rPr>
              <a:t>https://connectivity.office.com</a:t>
            </a:r>
            <a:r>
              <a:rPr lang="en-US" dirty="0"/>
              <a:t> (Short link – </a:t>
            </a:r>
            <a:r>
              <a:rPr lang="en-US" dirty="0">
                <a:hlinkClick r:id="rId3"/>
              </a:rPr>
              <a:t>http://aka.ms/netonboard</a:t>
            </a:r>
            <a:r>
              <a:rPr lang="en-US" dirty="0"/>
              <a:t>)</a:t>
            </a:r>
          </a:p>
          <a:p>
            <a:r>
              <a:rPr lang="en-US" dirty="0"/>
              <a:t>VPN Detection</a:t>
            </a:r>
          </a:p>
          <a:p>
            <a:r>
              <a:rPr lang="en-US" dirty="0"/>
              <a:t>Split tunnel detection for Optimize endpoints</a:t>
            </a:r>
          </a:p>
          <a:p>
            <a:r>
              <a:rPr lang="en-US" dirty="0"/>
              <a:t>Requires .NET Desktop Runtime 3.1.3 (</a:t>
            </a:r>
            <a:r>
              <a:rPr lang="en-US" dirty="0">
                <a:hlinkClick r:id="rId4"/>
              </a:rPr>
              <a:t>https://dotnet.microsoft.com/download/dotnet-core/3.1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7711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44CD-BB7B-4BFF-9D0C-718CA089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57" y="530992"/>
            <a:ext cx="10167626" cy="480206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aka.ms/</a:t>
            </a:r>
            <a:r>
              <a:rPr lang="en-US" dirty="0" err="1">
                <a:solidFill>
                  <a:schemeClr val="tx1"/>
                </a:solidFill>
              </a:rPr>
              <a:t>netonboard</a:t>
            </a:r>
            <a:r>
              <a:rPr lang="en-US" dirty="0">
                <a:solidFill>
                  <a:schemeClr val="tx1"/>
                </a:solidFill>
              </a:rPr>
              <a:t>: VPN and split tunnel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BC37-4BA0-4EB6-A5FC-FBE6F27BF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8925" y="1562394"/>
            <a:ext cx="4428847" cy="482789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Browser based tool set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VPN presence detected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Name of VPN displayed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Split tunnel check for Optimize set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A47A4-A61E-454F-AEDF-AFFCA0A8DDC1}"/>
              </a:ext>
            </a:extLst>
          </p:cNvPr>
          <p:cNvSpPr/>
          <p:nvPr/>
        </p:nvSpPr>
        <p:spPr bwMode="auto">
          <a:xfrm>
            <a:off x="10209229" y="1364260"/>
            <a:ext cx="1889771" cy="323165"/>
          </a:xfrm>
          <a:prstGeom prst="rect">
            <a:avLst/>
          </a:prstGeom>
          <a:solidFill>
            <a:schemeClr val="tx1">
              <a:alpha val="10000"/>
            </a:schemeClr>
          </a:solidFill>
          <a:ln w="1587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1270000" sx="101000" sy="10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100" normalizeH="0" baseline="0" noProof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Connectivity.office.com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F09A4-63C4-46A6-9EC5-2CECD77C299B}"/>
              </a:ext>
            </a:extLst>
          </p:cNvPr>
          <p:cNvCxnSpPr>
            <a:cxnSpLocks/>
          </p:cNvCxnSpPr>
          <p:nvPr/>
        </p:nvCxnSpPr>
        <p:spPr>
          <a:xfrm>
            <a:off x="7710190" y="1544696"/>
            <a:ext cx="2499039" cy="0"/>
          </a:xfrm>
          <a:prstGeom prst="line">
            <a:avLst/>
          </a:prstGeom>
          <a:ln w="1587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D66CD0-F694-4223-A360-28C6001FB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" y="1102935"/>
            <a:ext cx="4661803" cy="361065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457219-C24E-4A00-BC95-2A3B13347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24" y="4713600"/>
            <a:ext cx="7158873" cy="19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93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DBC37-4BA0-4EB6-A5FC-FBE6F27BF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8925" y="1562394"/>
            <a:ext cx="4428847" cy="482789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Notice Teams Optimize traffic split out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Static routes added to split tunnel Teams media traffic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A47A4-A61E-454F-AEDF-AFFCA0A8DDC1}"/>
              </a:ext>
            </a:extLst>
          </p:cNvPr>
          <p:cNvSpPr/>
          <p:nvPr/>
        </p:nvSpPr>
        <p:spPr bwMode="auto">
          <a:xfrm>
            <a:off x="10209229" y="1364260"/>
            <a:ext cx="1889771" cy="323165"/>
          </a:xfrm>
          <a:prstGeom prst="rect">
            <a:avLst/>
          </a:prstGeom>
          <a:solidFill>
            <a:schemeClr val="tx1">
              <a:alpha val="10000"/>
            </a:schemeClr>
          </a:solidFill>
          <a:ln w="1587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>
            <a:outerShdw blurRad="1270000" sx="101000" sy="10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100" normalizeH="0" baseline="0" noProof="0">
                <a:ln>
                  <a:noFill/>
                </a:ln>
                <a:solidFill>
                  <a:srgbClr val="FFB900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Connectivity.office.com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F09A4-63C4-46A6-9EC5-2CECD77C299B}"/>
              </a:ext>
            </a:extLst>
          </p:cNvPr>
          <p:cNvCxnSpPr>
            <a:cxnSpLocks/>
          </p:cNvCxnSpPr>
          <p:nvPr/>
        </p:nvCxnSpPr>
        <p:spPr>
          <a:xfrm>
            <a:off x="7710190" y="1544696"/>
            <a:ext cx="2499039" cy="0"/>
          </a:xfrm>
          <a:prstGeom prst="line">
            <a:avLst/>
          </a:prstGeom>
          <a:ln w="15875"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E662280-2697-47E1-948D-FA8D4415D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6" y="5759746"/>
            <a:ext cx="9867900" cy="82867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05F726-DF91-484C-92B1-DDD2B093E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57" y="1011198"/>
            <a:ext cx="5963340" cy="46945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9E861E-0579-4CA6-963A-78F21CA2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57" y="530992"/>
            <a:ext cx="10167626" cy="480206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aka.ms/</a:t>
            </a:r>
            <a:r>
              <a:rPr lang="en-US" dirty="0" err="1">
                <a:solidFill>
                  <a:schemeClr val="tx1"/>
                </a:solidFill>
              </a:rPr>
              <a:t>netonboard</a:t>
            </a:r>
            <a:r>
              <a:rPr lang="en-US" dirty="0">
                <a:solidFill>
                  <a:schemeClr val="tx1"/>
                </a:solidFill>
              </a:rPr>
              <a:t>: VPN and split tunnel detection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7FAE4-1384-46E5-BCC3-1D07E0663218}"/>
              </a:ext>
            </a:extLst>
          </p:cNvPr>
          <p:cNvSpPr/>
          <p:nvPr/>
        </p:nvSpPr>
        <p:spPr bwMode="auto">
          <a:xfrm>
            <a:off x="7068312" y="2670048"/>
            <a:ext cx="294319" cy="30175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90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2032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717EB-919B-444A-AAD2-EF277D78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" y="528638"/>
            <a:ext cx="11306469" cy="403137"/>
          </a:xfrm>
        </p:spPr>
        <p:txBody>
          <a:bodyPr/>
          <a:lstStyle/>
          <a:p>
            <a:r>
              <a:rPr lang="en-US" dirty="0"/>
              <a:t>Summary &amp; resources</a:t>
            </a:r>
            <a:endParaRPr lang="en-US" sz="280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7B63777-E386-E246-A843-0DCE57C79838}"/>
              </a:ext>
            </a:extLst>
          </p:cNvPr>
          <p:cNvSpPr txBox="1">
            <a:spLocks/>
          </p:cNvSpPr>
          <p:nvPr/>
        </p:nvSpPr>
        <p:spPr>
          <a:xfrm>
            <a:off x="572770" y="1258554"/>
            <a:ext cx="8091728" cy="4852035"/>
          </a:xfrm>
          <a:prstGeom prst="rect">
            <a:avLst/>
          </a:prstGeom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bg2">
                    <a:lumMod val="2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00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600" dirty="0"/>
              <a:t>Network connectivity for remote users is important to facilitate productivity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Remote user network expectations: best experience, reliable &amp; productive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Microsoft 365 Network Connectivity Principles helps you deliver to these expectations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Office 365 VPN split tunneling 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Target ‘Optimize’ category endpoints to split tunnel Office 365 traffic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Verify VPN split tunneling using connectivity.office.com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Microsoft 365 Network Connectivity Resources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View our </a:t>
            </a:r>
            <a:r>
              <a:rPr lang="en-US" sz="1600" dirty="0">
                <a:hlinkClick r:id="rId3"/>
              </a:rPr>
              <a:t>Microsoft 365 Network Connectivity video series page</a:t>
            </a:r>
            <a:r>
              <a:rPr lang="en-US" sz="1600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1800" dirty="0"/>
              <a:t>VPN Split Tunneling guidance: Strategy and approach</a:t>
            </a:r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https://docs.microsoft.com/en-us/Office365/Enterprise/office-365-vpn-split-tunnel</a:t>
            </a:r>
            <a:r>
              <a:rPr lang="en-US" sz="1400" dirty="0"/>
              <a:t>  </a:t>
            </a:r>
          </a:p>
          <a:p>
            <a:pPr marL="0" indent="0">
              <a:buNone/>
            </a:pPr>
            <a:r>
              <a:rPr lang="en-US" sz="1800" dirty="0"/>
              <a:t>VPN Split Tunneling guidance: Implementation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https://docs.microsoft.com/en-us/Office365/Enterprise/office-365-vpn-implement-split-tunnel</a:t>
            </a:r>
            <a:endParaRPr lang="en-US" sz="1400" dirty="0"/>
          </a:p>
          <a:p>
            <a:pPr marL="0" indent="0">
              <a:buNone/>
            </a:pPr>
            <a:r>
              <a:rPr lang="en-US" sz="1800" dirty="0"/>
              <a:t>Principles of Network Connectivity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https://aka.ms/pnc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800" dirty="0"/>
              <a:t>Network onboarding Tool</a:t>
            </a:r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https://aka.ms/netonboard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https://connectivity.office.com</a:t>
            </a:r>
            <a:r>
              <a:rPr lang="en-US" sz="1400" dirty="0"/>
              <a:t> 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8D558-2716-4250-AB65-3A10FB5FE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9800" y="1565910"/>
            <a:ext cx="2887675" cy="28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33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BF21F83-26E7-4297-A67F-1B14DB65CC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309" y="2356643"/>
            <a:ext cx="4966721" cy="3862596"/>
          </a:xfrm>
        </p:spPr>
        <p:txBody>
          <a:bodyPr/>
          <a:lstStyle/>
          <a:p>
            <a:pPr defTabSz="628650">
              <a:spcAft>
                <a:spcPts val="1800"/>
              </a:spcAft>
            </a:pPr>
            <a:r>
              <a:rPr lang="en-US" dirty="0">
                <a:solidFill>
                  <a:srgbClr val="1A1A1A"/>
                </a:solidFill>
                <a:latin typeface="+mj-lt"/>
              </a:rPr>
              <a:t>01	Microsoft 365 Network Connectivity Principles</a:t>
            </a:r>
            <a:endParaRPr lang="en-US" sz="1600" dirty="0">
              <a:solidFill>
                <a:srgbClr val="1A1A1A"/>
              </a:solidFill>
              <a:latin typeface="+mj-lt"/>
            </a:endParaRPr>
          </a:p>
          <a:p>
            <a:pPr defTabSz="628650">
              <a:spcAft>
                <a:spcPts val="1800"/>
              </a:spcAft>
            </a:pPr>
            <a:r>
              <a:rPr lang="en-US" sz="1600" dirty="0">
                <a:solidFill>
                  <a:srgbClr val="1A1A1A"/>
                </a:solidFill>
                <a:latin typeface="+mj-lt"/>
              </a:rPr>
              <a:t>02	Understanding remote </a:t>
            </a:r>
            <a:r>
              <a:rPr lang="en-US" dirty="0">
                <a:solidFill>
                  <a:srgbClr val="1A1A1A"/>
                </a:solidFill>
                <a:latin typeface="+mj-lt"/>
              </a:rPr>
              <a:t>u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ser expectations 	in terms of connectivity &amp; experience</a:t>
            </a:r>
          </a:p>
          <a:p>
            <a:pPr defTabSz="628650">
              <a:spcAft>
                <a:spcPts val="1800"/>
              </a:spcAft>
            </a:pPr>
            <a:r>
              <a:rPr lang="en-US" sz="1600" dirty="0">
                <a:solidFill>
                  <a:srgbClr val="1A1A1A"/>
                </a:solidFill>
                <a:latin typeface="+mj-lt"/>
              </a:rPr>
              <a:t>03	What is VPN Split Tunneling &amp; why is this 	relevant for remote user connectivity?</a:t>
            </a:r>
          </a:p>
          <a:p>
            <a:pPr defTabSz="628650">
              <a:spcAft>
                <a:spcPts val="1800"/>
              </a:spcAft>
            </a:pPr>
            <a:r>
              <a:rPr lang="en-US" dirty="0">
                <a:solidFill>
                  <a:srgbClr val="1A1A1A"/>
                </a:solidFill>
                <a:latin typeface="+mj-lt"/>
              </a:rPr>
              <a:t>04	Office 365 network connectivity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 guidance 	for </a:t>
            </a:r>
            <a:r>
              <a:rPr lang="en-US" dirty="0">
                <a:solidFill>
                  <a:srgbClr val="1A1A1A"/>
                </a:solidFill>
                <a:latin typeface="+mj-lt"/>
              </a:rPr>
              <a:t>r</a:t>
            </a:r>
            <a:r>
              <a:rPr lang="en-US" sz="1600" dirty="0">
                <a:solidFill>
                  <a:srgbClr val="1A1A1A"/>
                </a:solidFill>
                <a:latin typeface="+mj-lt"/>
              </a:rPr>
              <a:t>emote users</a:t>
            </a:r>
          </a:p>
          <a:p>
            <a:pPr defTabSz="628650">
              <a:spcAft>
                <a:spcPts val="1800"/>
              </a:spcAft>
            </a:pPr>
            <a:r>
              <a:rPr lang="en-US" sz="1600" dirty="0">
                <a:solidFill>
                  <a:srgbClr val="1A1A1A"/>
                </a:solidFill>
                <a:latin typeface="+mj-lt"/>
              </a:rPr>
              <a:t>05	Support from VPN vendors &amp; solution 	providers to split tunnel Office 365 traffic</a:t>
            </a:r>
          </a:p>
          <a:p>
            <a:pPr defTabSz="628650">
              <a:spcAft>
                <a:spcPts val="1800"/>
              </a:spcAft>
            </a:pPr>
            <a:r>
              <a:rPr lang="en-US" sz="1600" dirty="0">
                <a:solidFill>
                  <a:srgbClr val="1A1A1A"/>
                </a:solidFill>
                <a:latin typeface="+mj-lt"/>
              </a:rPr>
              <a:t>06	What tool can you use to verify VPN split 	tunneling for Office 365 connectivity?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17B34-CA40-4D70-A179-21E461EA6585}"/>
              </a:ext>
            </a:extLst>
          </p:cNvPr>
          <p:cNvSpPr txBox="1"/>
          <p:nvPr/>
        </p:nvSpPr>
        <p:spPr>
          <a:xfrm>
            <a:off x="519679" y="1714692"/>
            <a:ext cx="4966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/>
              <a:t>N</a:t>
            </a:r>
            <a:r>
              <a:rPr lang="en-US" sz="1800" i="1" dirty="0" err="1"/>
              <a:t>etwork</a:t>
            </a:r>
            <a:r>
              <a:rPr lang="en-US" sz="1800" i="1" dirty="0"/>
              <a:t> connectivity for remote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717EB-919B-444A-AAD2-EF277D78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" y="528638"/>
            <a:ext cx="11306469" cy="403137"/>
          </a:xfrm>
        </p:spPr>
        <p:txBody>
          <a:bodyPr/>
          <a:lstStyle/>
          <a:p>
            <a:r>
              <a:rPr lang="en-US" sz="2800" dirty="0"/>
              <a:t>Microsoft 365 Network Connectivity 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31D3F-17E6-4DAB-B415-0ED46A0EEDE0}"/>
              </a:ext>
            </a:extLst>
          </p:cNvPr>
          <p:cNvSpPr txBox="1"/>
          <p:nvPr/>
        </p:nvSpPr>
        <p:spPr>
          <a:xfrm>
            <a:off x="269240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DEF0DB-184B-470C-926E-9A3598898E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446" y="3922243"/>
            <a:ext cx="2557812" cy="22781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b="1" dirty="0">
                <a:solidFill>
                  <a:schemeClr val="accent2"/>
                </a:solidFill>
                <a:latin typeface="Segoe UI"/>
              </a:rPr>
              <a:t>Optimize Microsoft 365 traffic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Use the endpoint categories to differentiate Microsoft 365 traffic from generic Internet traffic for more efficient routing.</a:t>
            </a:r>
          </a:p>
          <a:p>
            <a:pPr lvl="1">
              <a:lnSpc>
                <a:spcPts val="2157"/>
              </a:lnSpc>
            </a:pPr>
            <a:endParaRPr lang="en-US" sz="156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1D120-214B-459E-AE9A-0F198FCA1D81}"/>
              </a:ext>
            </a:extLst>
          </p:cNvPr>
          <p:cNvSpPr txBox="1"/>
          <p:nvPr/>
        </p:nvSpPr>
        <p:spPr>
          <a:xfrm>
            <a:off x="269240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72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D4328-8072-4780-AB71-DC3514AF00C9}"/>
              </a:ext>
            </a:extLst>
          </p:cNvPr>
          <p:cNvSpPr txBox="1"/>
          <p:nvPr/>
        </p:nvSpPr>
        <p:spPr>
          <a:xfrm>
            <a:off x="1136996" y="3289510"/>
            <a:ext cx="1133046" cy="1900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2F2F2F"/>
                    </a:gs>
                    <a:gs pos="30000">
                      <a:srgbClr val="2F2F2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2"/>
              </a:rPr>
              <a:t>aka.ms/o365ip</a:t>
            </a:r>
            <a:endParaRPr kumimoji="0" lang="en-US" sz="1372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2F2F2F"/>
                  </a:gs>
                  <a:gs pos="30000">
                    <a:srgbClr val="2F2F2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FEE3A-07F0-4D7C-B1CA-23EB6649F632}"/>
              </a:ext>
            </a:extLst>
          </p:cNvPr>
          <p:cNvSpPr txBox="1"/>
          <p:nvPr/>
        </p:nvSpPr>
        <p:spPr>
          <a:xfrm>
            <a:off x="3182135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3BFBC2F-4650-476F-9057-08FB4EC6C99B}"/>
              </a:ext>
            </a:extLst>
          </p:cNvPr>
          <p:cNvSpPr txBox="1">
            <a:spLocks/>
          </p:cNvSpPr>
          <p:nvPr/>
        </p:nvSpPr>
        <p:spPr>
          <a:xfrm>
            <a:off x="3369375" y="3922243"/>
            <a:ext cx="248228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Enable local egress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 err="1">
                <a:solidFill>
                  <a:srgbClr val="2F2F2F"/>
                </a:solidFill>
                <a:latin typeface="Segoe UI"/>
              </a:rPr>
              <a:t>Egress</a:t>
            </a:r>
            <a:r>
              <a:rPr lang="en-US" sz="1600" b="0" dirty="0">
                <a:solidFill>
                  <a:srgbClr val="2F2F2F"/>
                </a:solidFill>
                <a:latin typeface="Segoe UI"/>
              </a:rPr>
              <a:t> Microsoft 365 data connections through Internet as close to the user as practical with matching DNS resolution.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89E00-AE2E-4A30-B1D9-15B48757D209}"/>
              </a:ext>
            </a:extLst>
          </p:cNvPr>
          <p:cNvSpPr txBox="1"/>
          <p:nvPr/>
        </p:nvSpPr>
        <p:spPr>
          <a:xfrm>
            <a:off x="3182135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15DA1-1FC1-4E40-91AD-A11FF26CFC4D}"/>
              </a:ext>
            </a:extLst>
          </p:cNvPr>
          <p:cNvSpPr txBox="1"/>
          <p:nvPr/>
        </p:nvSpPr>
        <p:spPr>
          <a:xfrm>
            <a:off x="6096973" y="3747972"/>
            <a:ext cx="2868559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0753D48-840E-4B52-A109-9168FE0C6195}"/>
              </a:ext>
            </a:extLst>
          </p:cNvPr>
          <p:cNvSpPr txBox="1">
            <a:spLocks/>
          </p:cNvSpPr>
          <p:nvPr/>
        </p:nvSpPr>
        <p:spPr>
          <a:xfrm>
            <a:off x="6295207" y="3922243"/>
            <a:ext cx="2482286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69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Enable direct connectivity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Enable direct egress for Microsoft 365 connections. Avoid network hairpins and minimize network latency (RTT) to Microsoft’s global network.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0C593-F656-4A09-934B-A8B39EE3972C}"/>
              </a:ext>
            </a:extLst>
          </p:cNvPr>
          <p:cNvSpPr txBox="1"/>
          <p:nvPr/>
        </p:nvSpPr>
        <p:spPr>
          <a:xfrm>
            <a:off x="6096973" y="1277831"/>
            <a:ext cx="2868559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823298-1A1E-4E9E-B4FE-135EE3E0B9B6}"/>
              </a:ext>
            </a:extLst>
          </p:cNvPr>
          <p:cNvSpPr txBox="1"/>
          <p:nvPr/>
        </p:nvSpPr>
        <p:spPr>
          <a:xfrm>
            <a:off x="9009866" y="3747972"/>
            <a:ext cx="3013811" cy="23931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92AB506-FF5B-44F1-B68E-599A6604082D}"/>
              </a:ext>
            </a:extLst>
          </p:cNvPr>
          <p:cNvSpPr txBox="1">
            <a:spLocks/>
          </p:cNvSpPr>
          <p:nvPr/>
        </p:nvSpPr>
        <p:spPr>
          <a:xfrm>
            <a:off x="9068950" y="3922243"/>
            <a:ext cx="2853809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ts val="1800"/>
              </a:lnSpc>
              <a:spcBef>
                <a:spcPts val="9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400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32742" rtl="0" eaLnBrk="1" fontAlgn="auto" latinLnBrk="0" hangingPunct="1">
              <a:lnSpc>
                <a:spcPts val="1800"/>
              </a:lnSpc>
              <a:spcBef>
                <a:spcPts val="45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3269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>
                <a:solidFill>
                  <a:schemeClr val="accent2"/>
                </a:solidFill>
                <a:latin typeface="Segoe UI"/>
              </a:rPr>
              <a:t>Modernize security for SaaS</a:t>
            </a: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br>
              <a:rPr lang="en-US" sz="1600" dirty="0">
                <a:solidFill>
                  <a:srgbClr val="D83B01"/>
                </a:solidFill>
                <a:latin typeface="Segoe UI"/>
              </a:rPr>
            </a:br>
            <a:r>
              <a:rPr lang="en-US" sz="1600" b="0" dirty="0">
                <a:solidFill>
                  <a:srgbClr val="2F2F2F"/>
                </a:solidFill>
                <a:latin typeface="Segoe UI"/>
              </a:rPr>
              <a:t>Avoid intrusive network security for Microsoft 365 connections. Assess bypassing proxies, traffic inspection devices, and duplicate security already available in Microsoft 365.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16A6D-23C7-4078-88DE-79361F02F297}"/>
              </a:ext>
            </a:extLst>
          </p:cNvPr>
          <p:cNvSpPr txBox="1"/>
          <p:nvPr/>
        </p:nvSpPr>
        <p:spPr>
          <a:xfrm>
            <a:off x="9009867" y="1277831"/>
            <a:ext cx="3013810" cy="24231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85" tIns="143428" rIns="179285" bIns="143428" rtlCol="0" anchor="t"/>
          <a:lstStyle>
            <a:defPPr>
              <a:defRPr lang="en-US"/>
            </a:defPPr>
            <a:lvl1pPr defTabSz="932472" fontAlgn="base">
              <a:spcBef>
                <a:spcPct val="0"/>
              </a:spcBef>
              <a:spcAft>
                <a:spcPct val="0"/>
              </a:spcAft>
              <a:defRPr>
                <a:gradFill>
                  <a:gsLst>
                    <a:gs pos="14159">
                      <a:srgbClr val="505050"/>
                    </a:gs>
                    <a:gs pos="38000">
                      <a:srgbClr val="50505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65" b="0" i="0" u="none" strike="noStrike" kern="1200" cap="none" spc="0" normalizeH="0" baseline="0" noProof="0">
              <a:ln>
                <a:noFill/>
              </a:ln>
              <a:gradFill>
                <a:gsLst>
                  <a:gs pos="14159">
                    <a:srgbClr val="505050"/>
                  </a:gs>
                  <a:gs pos="38000">
                    <a:srgbClr val="505050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276D44-8BC5-4139-8FCC-B6E31DA8941C}"/>
              </a:ext>
            </a:extLst>
          </p:cNvPr>
          <p:cNvSpPr/>
          <p:nvPr/>
        </p:nvSpPr>
        <p:spPr>
          <a:xfrm>
            <a:off x="7255866" y="3069411"/>
            <a:ext cx="307139" cy="475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C24F85-4117-4D8E-A59E-E9899248D4D7}"/>
              </a:ext>
            </a:extLst>
          </p:cNvPr>
          <p:cNvCxnSpPr>
            <a:cxnSpLocks/>
            <a:endCxn id="21" idx="5"/>
          </p:cNvCxnSpPr>
          <p:nvPr/>
        </p:nvCxnSpPr>
        <p:spPr>
          <a:xfrm>
            <a:off x="6985604" y="2439592"/>
            <a:ext cx="829870" cy="0"/>
          </a:xfrm>
          <a:prstGeom prst="straightConnector1">
            <a:avLst/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" title="Icon of a cloud">
            <a:extLst>
              <a:ext uri="{FF2B5EF4-FFF2-40B4-BE49-F238E27FC236}">
                <a16:creationId xmlns:a16="http://schemas.microsoft.com/office/drawing/2014/main" id="{9AD7E8A0-722B-4574-9F97-A400D39C2719}"/>
              </a:ext>
            </a:extLst>
          </p:cNvPr>
          <p:cNvSpPr>
            <a:spLocks noChangeAspect="1"/>
          </p:cNvSpPr>
          <p:nvPr/>
        </p:nvSpPr>
        <p:spPr bwMode="auto">
          <a:xfrm>
            <a:off x="7815474" y="2209072"/>
            <a:ext cx="671919" cy="38479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24" name="cloud" title="Icon of a cloud">
            <a:extLst>
              <a:ext uri="{FF2B5EF4-FFF2-40B4-BE49-F238E27FC236}">
                <a16:creationId xmlns:a16="http://schemas.microsoft.com/office/drawing/2014/main" id="{26D1D17C-9BC5-4E04-8FC2-1478D7883E42}"/>
              </a:ext>
            </a:extLst>
          </p:cNvPr>
          <p:cNvSpPr>
            <a:spLocks noChangeAspect="1"/>
          </p:cNvSpPr>
          <p:nvPr/>
        </p:nvSpPr>
        <p:spPr bwMode="auto">
          <a:xfrm>
            <a:off x="7176023" y="2246377"/>
            <a:ext cx="389434" cy="252535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57E1373-34D2-47E9-9ABC-26CF49F96726}"/>
              </a:ext>
            </a:extLst>
          </p:cNvPr>
          <p:cNvSpPr/>
          <p:nvPr/>
        </p:nvSpPr>
        <p:spPr bwMode="auto">
          <a:xfrm>
            <a:off x="7148286" y="2185662"/>
            <a:ext cx="436716" cy="4334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942230-35BF-4B7B-A3E6-8F99DF80A0C8}"/>
              </a:ext>
            </a:extLst>
          </p:cNvPr>
          <p:cNvSpPr txBox="1"/>
          <p:nvPr/>
        </p:nvSpPr>
        <p:spPr>
          <a:xfrm>
            <a:off x="6873282" y="2634553"/>
            <a:ext cx="958834" cy="297030"/>
          </a:xfrm>
          <a:prstGeom prst="rect">
            <a:avLst/>
          </a:prstGeom>
          <a:noFill/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44821" rIns="0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000" b="1"/>
              <a:t>ISP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72754F6-0D69-4B98-8760-A36B67DC8E3C}"/>
              </a:ext>
            </a:extLst>
          </p:cNvPr>
          <p:cNvCxnSpPr>
            <a:cxnSpLocks/>
          </p:cNvCxnSpPr>
          <p:nvPr/>
        </p:nvCxnSpPr>
        <p:spPr>
          <a:xfrm flipV="1">
            <a:off x="6886845" y="1738533"/>
            <a:ext cx="930652" cy="599827"/>
          </a:xfrm>
          <a:prstGeom prst="bentConnector3">
            <a:avLst>
              <a:gd name="adj1" fmla="val 52123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B187D79-47B7-45C6-820E-E275DE6262E8}"/>
              </a:ext>
            </a:extLst>
          </p:cNvPr>
          <p:cNvSpPr/>
          <p:nvPr/>
        </p:nvSpPr>
        <p:spPr bwMode="auto">
          <a:xfrm>
            <a:off x="6442755" y="2124120"/>
            <a:ext cx="542848" cy="556301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Family_EBDA" title="Icon of a family of people">
            <a:extLst>
              <a:ext uri="{FF2B5EF4-FFF2-40B4-BE49-F238E27FC236}">
                <a16:creationId xmlns:a16="http://schemas.microsoft.com/office/drawing/2014/main" id="{E2C94823-8D59-462E-BC7A-D84AD3BB157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47728" y="2225469"/>
            <a:ext cx="334223" cy="309078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ED295DE-93D6-482D-ABE3-CAE696797328}"/>
              </a:ext>
            </a:extLst>
          </p:cNvPr>
          <p:cNvSpPr/>
          <p:nvPr/>
        </p:nvSpPr>
        <p:spPr bwMode="auto">
          <a:xfrm>
            <a:off x="7887090" y="1479461"/>
            <a:ext cx="542848" cy="556301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PC1_E977" title="Icon of a desktop PC">
            <a:extLst>
              <a:ext uri="{FF2B5EF4-FFF2-40B4-BE49-F238E27FC236}">
                <a16:creationId xmlns:a16="http://schemas.microsoft.com/office/drawing/2014/main" id="{050A2CF0-F2AF-443E-80DD-C536AECE7C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02060" y="1616030"/>
            <a:ext cx="332189" cy="272445"/>
          </a:xfrm>
          <a:custGeom>
            <a:avLst/>
            <a:gdLst>
              <a:gd name="T0" fmla="*/ 1697 w 5093"/>
              <a:gd name="T1" fmla="*/ 1359 h 4076"/>
              <a:gd name="T2" fmla="*/ 5093 w 5093"/>
              <a:gd name="T3" fmla="*/ 1359 h 4076"/>
              <a:gd name="T4" fmla="*/ 5093 w 5093"/>
              <a:gd name="T5" fmla="*/ 3398 h 4076"/>
              <a:gd name="T6" fmla="*/ 1697 w 5093"/>
              <a:gd name="T7" fmla="*/ 3398 h 4076"/>
              <a:gd name="T8" fmla="*/ 1697 w 5093"/>
              <a:gd name="T9" fmla="*/ 1359 h 4076"/>
              <a:gd name="T10" fmla="*/ 3396 w 5093"/>
              <a:gd name="T11" fmla="*/ 3398 h 4076"/>
              <a:gd name="T12" fmla="*/ 3396 w 5093"/>
              <a:gd name="T13" fmla="*/ 4076 h 4076"/>
              <a:gd name="T14" fmla="*/ 2547 w 5093"/>
              <a:gd name="T15" fmla="*/ 4076 h 4076"/>
              <a:gd name="T16" fmla="*/ 4244 w 5093"/>
              <a:gd name="T17" fmla="*/ 4076 h 4076"/>
              <a:gd name="T18" fmla="*/ 510 w 5093"/>
              <a:gd name="T19" fmla="*/ 680 h 4076"/>
              <a:gd name="T20" fmla="*/ 1528 w 5093"/>
              <a:gd name="T21" fmla="*/ 680 h 4076"/>
              <a:gd name="T22" fmla="*/ 510 w 5093"/>
              <a:gd name="T23" fmla="*/ 3398 h 4076"/>
              <a:gd name="T24" fmla="*/ 1697 w 5093"/>
              <a:gd name="T25" fmla="*/ 3398 h 4076"/>
              <a:gd name="T26" fmla="*/ 510 w 5093"/>
              <a:gd name="T27" fmla="*/ 2718 h 4076"/>
              <a:gd name="T28" fmla="*/ 1705 w 5093"/>
              <a:gd name="T29" fmla="*/ 2718 h 4076"/>
              <a:gd name="T30" fmla="*/ 2038 w 5093"/>
              <a:gd name="T31" fmla="*/ 1359 h 4076"/>
              <a:gd name="T32" fmla="*/ 2038 w 5093"/>
              <a:gd name="T33" fmla="*/ 0 h 4076"/>
              <a:gd name="T34" fmla="*/ 0 w 5093"/>
              <a:gd name="T35" fmla="*/ 0 h 4076"/>
              <a:gd name="T36" fmla="*/ 0 w 5093"/>
              <a:gd name="T37" fmla="*/ 4076 h 4076"/>
              <a:gd name="T38" fmla="*/ 2038 w 5093"/>
              <a:gd name="T39" fmla="*/ 4076 h 4076"/>
              <a:gd name="T40" fmla="*/ 2038 w 5093"/>
              <a:gd name="T41" fmla="*/ 3398 h 4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93" h="4076">
                <a:moveTo>
                  <a:pt x="1697" y="1359"/>
                </a:moveTo>
                <a:lnTo>
                  <a:pt x="5093" y="1359"/>
                </a:lnTo>
                <a:lnTo>
                  <a:pt x="5093" y="3398"/>
                </a:lnTo>
                <a:lnTo>
                  <a:pt x="1697" y="3398"/>
                </a:lnTo>
                <a:lnTo>
                  <a:pt x="1697" y="1359"/>
                </a:lnTo>
                <a:moveTo>
                  <a:pt x="3396" y="3398"/>
                </a:moveTo>
                <a:lnTo>
                  <a:pt x="3396" y="4076"/>
                </a:lnTo>
                <a:moveTo>
                  <a:pt x="2547" y="4076"/>
                </a:moveTo>
                <a:lnTo>
                  <a:pt x="4244" y="4076"/>
                </a:lnTo>
                <a:moveTo>
                  <a:pt x="510" y="680"/>
                </a:moveTo>
                <a:lnTo>
                  <a:pt x="1528" y="680"/>
                </a:lnTo>
                <a:moveTo>
                  <a:pt x="510" y="3398"/>
                </a:moveTo>
                <a:lnTo>
                  <a:pt x="1697" y="3398"/>
                </a:lnTo>
                <a:moveTo>
                  <a:pt x="510" y="2718"/>
                </a:moveTo>
                <a:lnTo>
                  <a:pt x="1705" y="2718"/>
                </a:lnTo>
                <a:moveTo>
                  <a:pt x="2038" y="1359"/>
                </a:moveTo>
                <a:lnTo>
                  <a:pt x="2038" y="0"/>
                </a:lnTo>
                <a:lnTo>
                  <a:pt x="0" y="0"/>
                </a:lnTo>
                <a:lnTo>
                  <a:pt x="0" y="4076"/>
                </a:lnTo>
                <a:lnTo>
                  <a:pt x="2038" y="4076"/>
                </a:lnTo>
                <a:lnTo>
                  <a:pt x="2038" y="3398"/>
                </a:ln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38BF0EF-8BEB-430E-A473-23F9582BC773}"/>
              </a:ext>
            </a:extLst>
          </p:cNvPr>
          <p:cNvCxnSpPr>
            <a:cxnSpLocks/>
            <a:endCxn id="21" idx="11"/>
          </p:cNvCxnSpPr>
          <p:nvPr/>
        </p:nvCxnSpPr>
        <p:spPr>
          <a:xfrm rot="16200000" flipH="1">
            <a:off x="8101411" y="2090849"/>
            <a:ext cx="714512" cy="57449"/>
          </a:xfrm>
          <a:prstGeom prst="bentConnector4">
            <a:avLst>
              <a:gd name="adj1" fmla="val 101"/>
              <a:gd name="adj2" fmla="val 529763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" title="Icon of a cloud">
            <a:extLst>
              <a:ext uri="{FF2B5EF4-FFF2-40B4-BE49-F238E27FC236}">
                <a16:creationId xmlns:a16="http://schemas.microsoft.com/office/drawing/2014/main" id="{5A53299C-031E-4653-98B2-488C30073764}"/>
              </a:ext>
            </a:extLst>
          </p:cNvPr>
          <p:cNvSpPr>
            <a:spLocks noChangeAspect="1"/>
          </p:cNvSpPr>
          <p:nvPr/>
        </p:nvSpPr>
        <p:spPr bwMode="auto">
          <a:xfrm>
            <a:off x="11157419" y="1822989"/>
            <a:ext cx="372797" cy="208328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856B34-0726-4336-A142-EA4CC7279FC6}"/>
              </a:ext>
            </a:extLst>
          </p:cNvPr>
          <p:cNvCxnSpPr>
            <a:cxnSpLocks/>
          </p:cNvCxnSpPr>
          <p:nvPr/>
        </p:nvCxnSpPr>
        <p:spPr>
          <a:xfrm flipV="1">
            <a:off x="11330044" y="2059572"/>
            <a:ext cx="0" cy="199483"/>
          </a:xfrm>
          <a:prstGeom prst="straightConnector1">
            <a:avLst/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D25F49A-F2CB-4CE1-AC32-A1761FC39B41}"/>
              </a:ext>
            </a:extLst>
          </p:cNvPr>
          <p:cNvSpPr/>
          <p:nvPr/>
        </p:nvSpPr>
        <p:spPr bwMode="auto">
          <a:xfrm>
            <a:off x="11179544" y="2225670"/>
            <a:ext cx="294350" cy="29435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cloud" title="Icon of a cloud">
            <a:extLst>
              <a:ext uri="{FF2B5EF4-FFF2-40B4-BE49-F238E27FC236}">
                <a16:creationId xmlns:a16="http://schemas.microsoft.com/office/drawing/2014/main" id="{10889D17-8459-4334-8D6D-D11E9A34DD10}"/>
              </a:ext>
            </a:extLst>
          </p:cNvPr>
          <p:cNvSpPr>
            <a:spLocks noChangeAspect="1"/>
          </p:cNvSpPr>
          <p:nvPr/>
        </p:nvSpPr>
        <p:spPr bwMode="auto">
          <a:xfrm>
            <a:off x="11162662" y="2697698"/>
            <a:ext cx="372797" cy="208328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29B19A6-B37C-45C2-81B1-540896C35CE7}"/>
              </a:ext>
            </a:extLst>
          </p:cNvPr>
          <p:cNvSpPr/>
          <p:nvPr/>
        </p:nvSpPr>
        <p:spPr bwMode="auto">
          <a:xfrm>
            <a:off x="10102477" y="2192035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3ACF0A-2516-4282-AF30-181B334C5783}"/>
              </a:ext>
            </a:extLst>
          </p:cNvPr>
          <p:cNvSpPr/>
          <p:nvPr/>
        </p:nvSpPr>
        <p:spPr bwMode="auto">
          <a:xfrm>
            <a:off x="10411833" y="2192035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DA3FCDC-8C58-4BD9-BD85-6F19A653D872}"/>
              </a:ext>
            </a:extLst>
          </p:cNvPr>
          <p:cNvSpPr/>
          <p:nvPr/>
        </p:nvSpPr>
        <p:spPr bwMode="auto">
          <a:xfrm>
            <a:off x="10712992" y="2195210"/>
            <a:ext cx="295325" cy="325140"/>
          </a:xfrm>
          <a:prstGeom prst="ellipse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96ECDE-2B6E-46EF-B105-731408E721E3}"/>
              </a:ext>
            </a:extLst>
          </p:cNvPr>
          <p:cNvSpPr txBox="1"/>
          <p:nvPr/>
        </p:nvSpPr>
        <p:spPr>
          <a:xfrm>
            <a:off x="10389006" y="2211914"/>
            <a:ext cx="3406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</a:rPr>
              <a:t>SSL</a:t>
            </a:r>
            <a:br>
              <a:rPr lang="en-US" sz="900" b="1">
                <a:solidFill>
                  <a:schemeClr val="bg1"/>
                </a:solidFill>
              </a:rPr>
            </a:br>
            <a:r>
              <a:rPr lang="en-US" sz="900" b="1">
                <a:solidFill>
                  <a:schemeClr val="bg1"/>
                </a:solidFill>
              </a:rPr>
              <a:t>B&amp;I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CB1760A-AAE9-4674-9287-6F1875BDFF59}"/>
              </a:ext>
            </a:extLst>
          </p:cNvPr>
          <p:cNvSpPr/>
          <p:nvPr/>
        </p:nvSpPr>
        <p:spPr>
          <a:xfrm>
            <a:off x="9827888" y="2045292"/>
            <a:ext cx="1391588" cy="496525"/>
          </a:xfrm>
          <a:prstGeom prst="arc">
            <a:avLst>
              <a:gd name="adj1" fmla="val 11069597"/>
              <a:gd name="adj2" fmla="val 21566209"/>
            </a:avLst>
          </a:prstGeom>
          <a:ln w="28575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6D8AB871-119F-49E5-A090-35B3FEC47BAE}"/>
              </a:ext>
            </a:extLst>
          </p:cNvPr>
          <p:cNvCxnSpPr>
            <a:cxnSpLocks/>
            <a:endCxn id="38" idx="8"/>
          </p:cNvCxnSpPr>
          <p:nvPr/>
        </p:nvCxnSpPr>
        <p:spPr>
          <a:xfrm>
            <a:off x="9833936" y="2356333"/>
            <a:ext cx="1528130" cy="341365"/>
          </a:xfrm>
          <a:prstGeom prst="bentConnector3">
            <a:avLst>
              <a:gd name="adj1" fmla="val 99695"/>
            </a:avLst>
          </a:pr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etwork_3" title="Icon of a server connected to a network">
            <a:extLst>
              <a:ext uri="{FF2B5EF4-FFF2-40B4-BE49-F238E27FC236}">
                <a16:creationId xmlns:a16="http://schemas.microsoft.com/office/drawing/2014/main" id="{A917986D-E573-4C07-B1F1-FF16F8449A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43224" y="2251313"/>
            <a:ext cx="213259" cy="221306"/>
          </a:xfrm>
          <a:custGeom>
            <a:avLst/>
            <a:gdLst>
              <a:gd name="T0" fmla="*/ 136 w 270"/>
              <a:gd name="T1" fmla="*/ 281 h 281"/>
              <a:gd name="T2" fmla="*/ 71 w 270"/>
              <a:gd name="T3" fmla="*/ 281 h 281"/>
              <a:gd name="T4" fmla="*/ 71 w 270"/>
              <a:gd name="T5" fmla="*/ 240 h 281"/>
              <a:gd name="T6" fmla="*/ 115 w 270"/>
              <a:gd name="T7" fmla="*/ 240 h 281"/>
              <a:gd name="T8" fmla="*/ 115 w 270"/>
              <a:gd name="T9" fmla="*/ 218 h 281"/>
              <a:gd name="T10" fmla="*/ 157 w 270"/>
              <a:gd name="T11" fmla="*/ 218 h 281"/>
              <a:gd name="T12" fmla="*/ 157 w 270"/>
              <a:gd name="T13" fmla="*/ 240 h 281"/>
              <a:gd name="T14" fmla="*/ 198 w 270"/>
              <a:gd name="T15" fmla="*/ 240 h 281"/>
              <a:gd name="T16" fmla="*/ 198 w 270"/>
              <a:gd name="T17" fmla="*/ 281 h 281"/>
              <a:gd name="T18" fmla="*/ 136 w 270"/>
              <a:gd name="T19" fmla="*/ 281 h 281"/>
              <a:gd name="T20" fmla="*/ 71 w 270"/>
              <a:gd name="T21" fmla="*/ 260 h 281"/>
              <a:gd name="T22" fmla="*/ 0 w 270"/>
              <a:gd name="T23" fmla="*/ 260 h 281"/>
              <a:gd name="T24" fmla="*/ 198 w 270"/>
              <a:gd name="T25" fmla="*/ 260 h 281"/>
              <a:gd name="T26" fmla="*/ 270 w 270"/>
              <a:gd name="T27" fmla="*/ 260 h 281"/>
              <a:gd name="T28" fmla="*/ 135 w 270"/>
              <a:gd name="T29" fmla="*/ 218 h 281"/>
              <a:gd name="T30" fmla="*/ 135 w 270"/>
              <a:gd name="T31" fmla="*/ 190 h 281"/>
              <a:gd name="T32" fmla="*/ 191 w 270"/>
              <a:gd name="T33" fmla="*/ 189 h 281"/>
              <a:gd name="T34" fmla="*/ 191 w 270"/>
              <a:gd name="T35" fmla="*/ 14 h 281"/>
              <a:gd name="T36" fmla="*/ 177 w 270"/>
              <a:gd name="T37" fmla="*/ 0 h 281"/>
              <a:gd name="T38" fmla="*/ 93 w 270"/>
              <a:gd name="T39" fmla="*/ 0 h 281"/>
              <a:gd name="T40" fmla="*/ 79 w 270"/>
              <a:gd name="T41" fmla="*/ 14 h 281"/>
              <a:gd name="T42" fmla="*/ 79 w 270"/>
              <a:gd name="T43" fmla="*/ 189 h 281"/>
              <a:gd name="T44" fmla="*/ 191 w 270"/>
              <a:gd name="T45" fmla="*/ 189 h 281"/>
              <a:gd name="T46" fmla="*/ 110 w 270"/>
              <a:gd name="T47" fmla="*/ 37 h 281"/>
              <a:gd name="T48" fmla="*/ 160 w 270"/>
              <a:gd name="T49" fmla="*/ 37 h 281"/>
              <a:gd name="T50" fmla="*/ 110 w 270"/>
              <a:gd name="T51" fmla="*/ 113 h 281"/>
              <a:gd name="T52" fmla="*/ 160 w 270"/>
              <a:gd name="T53" fmla="*/ 113 h 281"/>
              <a:gd name="T54" fmla="*/ 110 w 270"/>
              <a:gd name="T55" fmla="*/ 150 h 281"/>
              <a:gd name="T56" fmla="*/ 160 w 270"/>
              <a:gd name="T57" fmla="*/ 15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70" h="281">
                <a:moveTo>
                  <a:pt x="136" y="281"/>
                </a:moveTo>
                <a:cubicBezTo>
                  <a:pt x="71" y="281"/>
                  <a:pt x="71" y="281"/>
                  <a:pt x="71" y="281"/>
                </a:cubicBezTo>
                <a:cubicBezTo>
                  <a:pt x="71" y="240"/>
                  <a:pt x="71" y="240"/>
                  <a:pt x="71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5" y="218"/>
                  <a:pt x="115" y="218"/>
                  <a:pt x="115" y="218"/>
                </a:cubicBezTo>
                <a:cubicBezTo>
                  <a:pt x="157" y="218"/>
                  <a:pt x="157" y="218"/>
                  <a:pt x="157" y="218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98" y="240"/>
                  <a:pt x="198" y="240"/>
                  <a:pt x="198" y="240"/>
                </a:cubicBezTo>
                <a:cubicBezTo>
                  <a:pt x="198" y="281"/>
                  <a:pt x="198" y="281"/>
                  <a:pt x="198" y="281"/>
                </a:cubicBezTo>
                <a:lnTo>
                  <a:pt x="136" y="281"/>
                </a:lnTo>
                <a:close/>
                <a:moveTo>
                  <a:pt x="71" y="260"/>
                </a:moveTo>
                <a:cubicBezTo>
                  <a:pt x="0" y="260"/>
                  <a:pt x="0" y="260"/>
                  <a:pt x="0" y="260"/>
                </a:cubicBezTo>
                <a:moveTo>
                  <a:pt x="198" y="260"/>
                </a:moveTo>
                <a:cubicBezTo>
                  <a:pt x="270" y="260"/>
                  <a:pt x="270" y="260"/>
                  <a:pt x="270" y="260"/>
                </a:cubicBezTo>
                <a:moveTo>
                  <a:pt x="135" y="218"/>
                </a:moveTo>
                <a:cubicBezTo>
                  <a:pt x="135" y="190"/>
                  <a:pt x="135" y="190"/>
                  <a:pt x="135" y="190"/>
                </a:cubicBezTo>
                <a:moveTo>
                  <a:pt x="191" y="189"/>
                </a:moveTo>
                <a:cubicBezTo>
                  <a:pt x="191" y="14"/>
                  <a:pt x="191" y="14"/>
                  <a:pt x="191" y="14"/>
                </a:cubicBezTo>
                <a:cubicBezTo>
                  <a:pt x="191" y="6"/>
                  <a:pt x="185" y="0"/>
                  <a:pt x="1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5" y="0"/>
                  <a:pt x="79" y="6"/>
                  <a:pt x="79" y="14"/>
                </a:cubicBezTo>
                <a:cubicBezTo>
                  <a:pt x="79" y="189"/>
                  <a:pt x="79" y="189"/>
                  <a:pt x="79" y="189"/>
                </a:cubicBezTo>
                <a:lnTo>
                  <a:pt x="191" y="189"/>
                </a:lnTo>
                <a:close/>
                <a:moveTo>
                  <a:pt x="110" y="37"/>
                </a:moveTo>
                <a:cubicBezTo>
                  <a:pt x="160" y="37"/>
                  <a:pt x="160" y="37"/>
                  <a:pt x="160" y="37"/>
                </a:cubicBezTo>
                <a:moveTo>
                  <a:pt x="110" y="113"/>
                </a:moveTo>
                <a:cubicBezTo>
                  <a:pt x="160" y="113"/>
                  <a:pt x="160" y="113"/>
                  <a:pt x="160" y="113"/>
                </a:cubicBezTo>
                <a:moveTo>
                  <a:pt x="110" y="150"/>
                </a:moveTo>
                <a:cubicBezTo>
                  <a:pt x="160" y="150"/>
                  <a:pt x="160" y="150"/>
                  <a:pt x="160" y="15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/>
          </a:p>
        </p:txBody>
      </p:sp>
      <p:sp>
        <p:nvSpPr>
          <p:cNvPr id="46" name="magnify" title="Icon of a magnifying glass">
            <a:extLst>
              <a:ext uri="{FF2B5EF4-FFF2-40B4-BE49-F238E27FC236}">
                <a16:creationId xmlns:a16="http://schemas.microsoft.com/office/drawing/2014/main" id="{60B0F279-A9B3-4AA6-95BD-0D1011068EF1}"/>
              </a:ext>
            </a:extLst>
          </p:cNvPr>
          <p:cNvSpPr>
            <a:spLocks noChangeAspect="1" noEditPoints="1"/>
          </p:cNvSpPr>
          <p:nvPr/>
        </p:nvSpPr>
        <p:spPr bwMode="auto">
          <a:xfrm flipH="1">
            <a:off x="10777880" y="2267228"/>
            <a:ext cx="153240" cy="150313"/>
          </a:xfrm>
          <a:custGeom>
            <a:avLst/>
            <a:gdLst>
              <a:gd name="T0" fmla="*/ 112 w 343"/>
              <a:gd name="T1" fmla="*/ 223 h 338"/>
              <a:gd name="T2" fmla="*/ 0 w 343"/>
              <a:gd name="T3" fmla="*/ 111 h 338"/>
              <a:gd name="T4" fmla="*/ 112 w 343"/>
              <a:gd name="T5" fmla="*/ 0 h 338"/>
              <a:gd name="T6" fmla="*/ 223 w 343"/>
              <a:gd name="T7" fmla="*/ 111 h 338"/>
              <a:gd name="T8" fmla="*/ 112 w 343"/>
              <a:gd name="T9" fmla="*/ 223 h 338"/>
              <a:gd name="T10" fmla="*/ 343 w 343"/>
              <a:gd name="T11" fmla="*/ 338 h 338"/>
              <a:gd name="T12" fmla="*/ 191 w 343"/>
              <a:gd name="T13" fmla="*/ 18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" h="338">
                <a:moveTo>
                  <a:pt x="112" y="223"/>
                </a:moveTo>
                <a:cubicBezTo>
                  <a:pt x="50" y="223"/>
                  <a:pt x="0" y="173"/>
                  <a:pt x="0" y="111"/>
                </a:cubicBezTo>
                <a:cubicBezTo>
                  <a:pt x="0" y="50"/>
                  <a:pt x="50" y="0"/>
                  <a:pt x="112" y="0"/>
                </a:cubicBezTo>
                <a:cubicBezTo>
                  <a:pt x="173" y="0"/>
                  <a:pt x="223" y="50"/>
                  <a:pt x="223" y="111"/>
                </a:cubicBezTo>
                <a:cubicBezTo>
                  <a:pt x="223" y="173"/>
                  <a:pt x="173" y="223"/>
                  <a:pt x="112" y="223"/>
                </a:cubicBezTo>
                <a:close/>
                <a:moveTo>
                  <a:pt x="343" y="338"/>
                </a:moveTo>
                <a:cubicBezTo>
                  <a:pt x="191" y="189"/>
                  <a:pt x="191" y="189"/>
                  <a:pt x="191" y="189"/>
                </a:cubicBezTo>
              </a:path>
            </a:pathLst>
          </a:custGeom>
          <a:noFill/>
          <a:ln w="1270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plug" title="Icon of a power plug showing an A to B connection">
            <a:extLst>
              <a:ext uri="{FF2B5EF4-FFF2-40B4-BE49-F238E27FC236}">
                <a16:creationId xmlns:a16="http://schemas.microsoft.com/office/drawing/2014/main" id="{2B2D85F0-9982-4567-94CD-A953C514FC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47189" y="2270237"/>
            <a:ext cx="173679" cy="195192"/>
          </a:xfrm>
          <a:custGeom>
            <a:avLst/>
            <a:gdLst>
              <a:gd name="T0" fmla="*/ 169 w 346"/>
              <a:gd name="T1" fmla="*/ 90 h 328"/>
              <a:gd name="T2" fmla="*/ 199 w 346"/>
              <a:gd name="T3" fmla="*/ 61 h 328"/>
              <a:gd name="T4" fmla="*/ 279 w 346"/>
              <a:gd name="T5" fmla="*/ 63 h 328"/>
              <a:gd name="T6" fmla="*/ 279 w 346"/>
              <a:gd name="T7" fmla="*/ 63 h 328"/>
              <a:gd name="T8" fmla="*/ 277 w 346"/>
              <a:gd name="T9" fmla="*/ 143 h 328"/>
              <a:gd name="T10" fmla="*/ 247 w 346"/>
              <a:gd name="T11" fmla="*/ 172 h 328"/>
              <a:gd name="T12" fmla="*/ 169 w 346"/>
              <a:gd name="T13" fmla="*/ 90 h 328"/>
              <a:gd name="T14" fmla="*/ 279 w 346"/>
              <a:gd name="T15" fmla="*/ 63 h 328"/>
              <a:gd name="T16" fmla="*/ 346 w 346"/>
              <a:gd name="T17" fmla="*/ 0 h 328"/>
              <a:gd name="T18" fmla="*/ 99 w 346"/>
              <a:gd name="T19" fmla="*/ 156 h 328"/>
              <a:gd name="T20" fmla="*/ 69 w 346"/>
              <a:gd name="T21" fmla="*/ 185 h 328"/>
              <a:gd name="T22" fmla="*/ 67 w 346"/>
              <a:gd name="T23" fmla="*/ 265 h 328"/>
              <a:gd name="T24" fmla="*/ 67 w 346"/>
              <a:gd name="T25" fmla="*/ 265 h 328"/>
              <a:gd name="T26" fmla="*/ 147 w 346"/>
              <a:gd name="T27" fmla="*/ 267 h 328"/>
              <a:gd name="T28" fmla="*/ 177 w 346"/>
              <a:gd name="T29" fmla="*/ 238 h 328"/>
              <a:gd name="T30" fmla="*/ 99 w 346"/>
              <a:gd name="T31" fmla="*/ 156 h 328"/>
              <a:gd name="T32" fmla="*/ 67 w 346"/>
              <a:gd name="T33" fmla="*/ 265 h 328"/>
              <a:gd name="T34" fmla="*/ 0 w 346"/>
              <a:gd name="T35" fmla="*/ 328 h 328"/>
              <a:gd name="T36" fmla="*/ 157 w 346"/>
              <a:gd name="T37" fmla="*/ 143 h 328"/>
              <a:gd name="T38" fmla="*/ 120 w 346"/>
              <a:gd name="T39" fmla="*/ 178 h 328"/>
              <a:gd name="T40" fmla="*/ 193 w 346"/>
              <a:gd name="T41" fmla="*/ 181 h 328"/>
              <a:gd name="T42" fmla="*/ 156 w 346"/>
              <a:gd name="T43" fmla="*/ 21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" h="328">
                <a:moveTo>
                  <a:pt x="169" y="90"/>
                </a:moveTo>
                <a:cubicBezTo>
                  <a:pt x="199" y="61"/>
                  <a:pt x="199" y="61"/>
                  <a:pt x="199" y="61"/>
                </a:cubicBezTo>
                <a:cubicBezTo>
                  <a:pt x="222" y="40"/>
                  <a:pt x="258" y="41"/>
                  <a:pt x="279" y="63"/>
                </a:cubicBezTo>
                <a:cubicBezTo>
                  <a:pt x="279" y="63"/>
                  <a:pt x="279" y="63"/>
                  <a:pt x="279" y="63"/>
                </a:cubicBezTo>
                <a:cubicBezTo>
                  <a:pt x="300" y="86"/>
                  <a:pt x="300" y="122"/>
                  <a:pt x="277" y="143"/>
                </a:cubicBezTo>
                <a:cubicBezTo>
                  <a:pt x="247" y="172"/>
                  <a:pt x="247" y="172"/>
                  <a:pt x="247" y="172"/>
                </a:cubicBezTo>
                <a:lnTo>
                  <a:pt x="169" y="90"/>
                </a:lnTo>
                <a:close/>
                <a:moveTo>
                  <a:pt x="279" y="63"/>
                </a:moveTo>
                <a:cubicBezTo>
                  <a:pt x="346" y="0"/>
                  <a:pt x="346" y="0"/>
                  <a:pt x="346" y="0"/>
                </a:cubicBezTo>
                <a:moveTo>
                  <a:pt x="99" y="156"/>
                </a:moveTo>
                <a:cubicBezTo>
                  <a:pt x="69" y="185"/>
                  <a:pt x="69" y="185"/>
                  <a:pt x="69" y="185"/>
                </a:cubicBezTo>
                <a:cubicBezTo>
                  <a:pt x="46" y="206"/>
                  <a:pt x="46" y="242"/>
                  <a:pt x="67" y="265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88" y="287"/>
                  <a:pt x="124" y="288"/>
                  <a:pt x="147" y="267"/>
                </a:cubicBezTo>
                <a:cubicBezTo>
                  <a:pt x="177" y="238"/>
                  <a:pt x="177" y="238"/>
                  <a:pt x="177" y="238"/>
                </a:cubicBezTo>
                <a:lnTo>
                  <a:pt x="99" y="156"/>
                </a:lnTo>
                <a:close/>
                <a:moveTo>
                  <a:pt x="67" y="265"/>
                </a:moveTo>
                <a:cubicBezTo>
                  <a:pt x="0" y="328"/>
                  <a:pt x="0" y="328"/>
                  <a:pt x="0" y="328"/>
                </a:cubicBezTo>
                <a:moveTo>
                  <a:pt x="157" y="143"/>
                </a:moveTo>
                <a:cubicBezTo>
                  <a:pt x="120" y="178"/>
                  <a:pt x="120" y="178"/>
                  <a:pt x="120" y="178"/>
                </a:cubicBezTo>
                <a:moveTo>
                  <a:pt x="193" y="181"/>
                </a:moveTo>
                <a:cubicBezTo>
                  <a:pt x="156" y="216"/>
                  <a:pt x="156" y="216"/>
                  <a:pt x="156" y="216"/>
                </a:cubicBezTo>
              </a:path>
            </a:pathLst>
          </a:custGeom>
          <a:noFill/>
          <a:ln w="952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1FE2B9E-F50B-498F-B2E6-7F9B686BA3FD}"/>
              </a:ext>
            </a:extLst>
          </p:cNvPr>
          <p:cNvSpPr/>
          <p:nvPr/>
        </p:nvSpPr>
        <p:spPr bwMode="auto">
          <a:xfrm>
            <a:off x="9462580" y="2164147"/>
            <a:ext cx="425549" cy="425549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Family_EBDA" title="Icon of a family of people">
            <a:extLst>
              <a:ext uri="{FF2B5EF4-FFF2-40B4-BE49-F238E27FC236}">
                <a16:creationId xmlns:a16="http://schemas.microsoft.com/office/drawing/2014/main" id="{4B06E44A-9992-4E91-B56C-28A96C4DE25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44870" y="2241676"/>
            <a:ext cx="262004" cy="236433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FB54E6-D349-40FC-AE8D-6A27D047EE49}"/>
              </a:ext>
            </a:extLst>
          </p:cNvPr>
          <p:cNvSpPr txBox="1"/>
          <p:nvPr/>
        </p:nvSpPr>
        <p:spPr>
          <a:xfrm>
            <a:off x="1382834" y="1538845"/>
            <a:ext cx="1950936" cy="323195"/>
          </a:xfrm>
          <a:prstGeom prst="rect">
            <a:avLst/>
          </a:prstGeom>
          <a:noFill/>
          <a:ln w="15875" cap="sq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000" dirty="0">
                <a:solidFill>
                  <a:srgbClr val="DC3C00"/>
                </a:solidFill>
              </a:rPr>
              <a:t>Microsoft 365 endpoints</a:t>
            </a:r>
          </a:p>
        </p:txBody>
      </p:sp>
      <p:sp>
        <p:nvSpPr>
          <p:cNvPr id="51" name="Freeform 13">
            <a:extLst>
              <a:ext uri="{FF2B5EF4-FFF2-40B4-BE49-F238E27FC236}">
                <a16:creationId xmlns:a16="http://schemas.microsoft.com/office/drawing/2014/main" id="{509CEAC9-172D-4ED2-B417-AA175872C48C}"/>
              </a:ext>
            </a:extLst>
          </p:cNvPr>
          <p:cNvSpPr>
            <a:spLocks noEditPoints="1"/>
          </p:cNvSpPr>
          <p:nvPr/>
        </p:nvSpPr>
        <p:spPr bwMode="auto">
          <a:xfrm>
            <a:off x="1434227" y="2074024"/>
            <a:ext cx="572914" cy="589724"/>
          </a:xfrm>
          <a:custGeom>
            <a:avLst/>
            <a:gdLst>
              <a:gd name="T0" fmla="*/ 567 w 567"/>
              <a:gd name="T1" fmla="*/ 283 h 566"/>
              <a:gd name="T2" fmla="*/ 561 w 567"/>
              <a:gd name="T3" fmla="*/ 336 h 566"/>
              <a:gd name="T4" fmla="*/ 546 w 567"/>
              <a:gd name="T5" fmla="*/ 387 h 566"/>
              <a:gd name="T6" fmla="*/ 522 w 567"/>
              <a:gd name="T7" fmla="*/ 434 h 566"/>
              <a:gd name="T8" fmla="*/ 489 w 567"/>
              <a:gd name="T9" fmla="*/ 476 h 566"/>
              <a:gd name="T10" fmla="*/ 449 w 567"/>
              <a:gd name="T11" fmla="*/ 511 h 566"/>
              <a:gd name="T12" fmla="*/ 404 w 567"/>
              <a:gd name="T13" fmla="*/ 539 h 566"/>
              <a:gd name="T14" fmla="*/ 365 w 567"/>
              <a:gd name="T15" fmla="*/ 554 h 566"/>
              <a:gd name="T16" fmla="*/ 301 w 567"/>
              <a:gd name="T17" fmla="*/ 565 h 566"/>
              <a:gd name="T18" fmla="*/ 283 w 567"/>
              <a:gd name="T19" fmla="*/ 566 h 566"/>
              <a:gd name="T20" fmla="*/ 196 w 567"/>
              <a:gd name="T21" fmla="*/ 552 h 566"/>
              <a:gd name="T22" fmla="*/ 164 w 567"/>
              <a:gd name="T23" fmla="*/ 540 h 566"/>
              <a:gd name="T24" fmla="*/ 103 w 567"/>
              <a:gd name="T25" fmla="*/ 501 h 566"/>
              <a:gd name="T26" fmla="*/ 97 w 567"/>
              <a:gd name="T27" fmla="*/ 497 h 566"/>
              <a:gd name="T28" fmla="*/ 65 w 567"/>
              <a:gd name="T29" fmla="*/ 464 h 566"/>
              <a:gd name="T30" fmla="*/ 36 w 567"/>
              <a:gd name="T31" fmla="*/ 419 h 566"/>
              <a:gd name="T32" fmla="*/ 14 w 567"/>
              <a:gd name="T33" fmla="*/ 371 h 566"/>
              <a:gd name="T34" fmla="*/ 2 w 567"/>
              <a:gd name="T35" fmla="*/ 319 h 566"/>
              <a:gd name="T36" fmla="*/ 1 w 567"/>
              <a:gd name="T37" fmla="*/ 266 h 566"/>
              <a:gd name="T38" fmla="*/ 9 w 567"/>
              <a:gd name="T39" fmla="*/ 213 h 566"/>
              <a:gd name="T40" fmla="*/ 26 w 567"/>
              <a:gd name="T41" fmla="*/ 163 h 566"/>
              <a:gd name="T42" fmla="*/ 54 w 567"/>
              <a:gd name="T43" fmla="*/ 117 h 566"/>
              <a:gd name="T44" fmla="*/ 69 w 567"/>
              <a:gd name="T45" fmla="*/ 97 h 566"/>
              <a:gd name="T46" fmla="*/ 131 w 567"/>
              <a:gd name="T47" fmla="*/ 44 h 566"/>
              <a:gd name="T48" fmla="*/ 164 w 567"/>
              <a:gd name="T49" fmla="*/ 26 h 566"/>
              <a:gd name="T50" fmla="*/ 229 w 567"/>
              <a:gd name="T51" fmla="*/ 5 h 566"/>
              <a:gd name="T52" fmla="*/ 241 w 567"/>
              <a:gd name="T53" fmla="*/ 3 h 566"/>
              <a:gd name="T54" fmla="*/ 335 w 567"/>
              <a:gd name="T55" fmla="*/ 5 h 566"/>
              <a:gd name="T56" fmla="*/ 365 w 567"/>
              <a:gd name="T57" fmla="*/ 11 h 566"/>
              <a:gd name="T58" fmla="*/ 434 w 567"/>
              <a:gd name="T59" fmla="*/ 43 h 566"/>
              <a:gd name="T60" fmla="*/ 437 w 567"/>
              <a:gd name="T61" fmla="*/ 45 h 566"/>
              <a:gd name="T62" fmla="*/ 476 w 567"/>
              <a:gd name="T63" fmla="*/ 76 h 566"/>
              <a:gd name="T64" fmla="*/ 511 w 567"/>
              <a:gd name="T65" fmla="*/ 116 h 566"/>
              <a:gd name="T66" fmla="*/ 539 w 567"/>
              <a:gd name="T67" fmla="*/ 161 h 566"/>
              <a:gd name="T68" fmla="*/ 557 w 567"/>
              <a:gd name="T69" fmla="*/ 211 h 566"/>
              <a:gd name="T70" fmla="*/ 565 w 567"/>
              <a:gd name="T71" fmla="*/ 264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7" h="566">
                <a:moveTo>
                  <a:pt x="567" y="283"/>
                </a:moveTo>
                <a:lnTo>
                  <a:pt x="567" y="283"/>
                </a:lnTo>
                <a:lnTo>
                  <a:pt x="563" y="325"/>
                </a:lnTo>
                <a:lnTo>
                  <a:pt x="561" y="336"/>
                </a:lnTo>
                <a:moveTo>
                  <a:pt x="546" y="387"/>
                </a:moveTo>
                <a:lnTo>
                  <a:pt x="546" y="387"/>
                </a:lnTo>
                <a:lnTo>
                  <a:pt x="540" y="402"/>
                </a:lnTo>
                <a:lnTo>
                  <a:pt x="522" y="434"/>
                </a:lnTo>
                <a:moveTo>
                  <a:pt x="489" y="476"/>
                </a:moveTo>
                <a:lnTo>
                  <a:pt x="489" y="476"/>
                </a:lnTo>
                <a:lnTo>
                  <a:pt x="469" y="497"/>
                </a:lnTo>
                <a:lnTo>
                  <a:pt x="449" y="511"/>
                </a:lnTo>
                <a:moveTo>
                  <a:pt x="404" y="539"/>
                </a:moveTo>
                <a:lnTo>
                  <a:pt x="404" y="539"/>
                </a:lnTo>
                <a:lnTo>
                  <a:pt x="403" y="540"/>
                </a:lnTo>
                <a:lnTo>
                  <a:pt x="365" y="554"/>
                </a:lnTo>
                <a:lnTo>
                  <a:pt x="354" y="557"/>
                </a:lnTo>
                <a:moveTo>
                  <a:pt x="301" y="565"/>
                </a:moveTo>
                <a:lnTo>
                  <a:pt x="301" y="565"/>
                </a:lnTo>
                <a:lnTo>
                  <a:pt x="283" y="566"/>
                </a:lnTo>
                <a:lnTo>
                  <a:pt x="248" y="564"/>
                </a:lnTo>
                <a:moveTo>
                  <a:pt x="196" y="552"/>
                </a:moveTo>
                <a:lnTo>
                  <a:pt x="196" y="552"/>
                </a:lnTo>
                <a:lnTo>
                  <a:pt x="164" y="540"/>
                </a:lnTo>
                <a:lnTo>
                  <a:pt x="147" y="531"/>
                </a:lnTo>
                <a:moveTo>
                  <a:pt x="103" y="501"/>
                </a:moveTo>
                <a:lnTo>
                  <a:pt x="103" y="501"/>
                </a:lnTo>
                <a:lnTo>
                  <a:pt x="97" y="497"/>
                </a:lnTo>
                <a:lnTo>
                  <a:pt x="69" y="469"/>
                </a:lnTo>
                <a:lnTo>
                  <a:pt x="65" y="464"/>
                </a:lnTo>
                <a:moveTo>
                  <a:pt x="36" y="419"/>
                </a:moveTo>
                <a:lnTo>
                  <a:pt x="36" y="419"/>
                </a:lnTo>
                <a:lnTo>
                  <a:pt x="26" y="402"/>
                </a:lnTo>
                <a:lnTo>
                  <a:pt x="14" y="371"/>
                </a:lnTo>
                <a:moveTo>
                  <a:pt x="2" y="319"/>
                </a:moveTo>
                <a:lnTo>
                  <a:pt x="2" y="319"/>
                </a:lnTo>
                <a:lnTo>
                  <a:pt x="0" y="283"/>
                </a:lnTo>
                <a:lnTo>
                  <a:pt x="1" y="266"/>
                </a:lnTo>
                <a:moveTo>
                  <a:pt x="9" y="213"/>
                </a:moveTo>
                <a:lnTo>
                  <a:pt x="9" y="213"/>
                </a:lnTo>
                <a:lnTo>
                  <a:pt x="12" y="201"/>
                </a:lnTo>
                <a:lnTo>
                  <a:pt x="26" y="163"/>
                </a:lnTo>
                <a:lnTo>
                  <a:pt x="26" y="163"/>
                </a:lnTo>
                <a:moveTo>
                  <a:pt x="54" y="117"/>
                </a:moveTo>
                <a:lnTo>
                  <a:pt x="54" y="117"/>
                </a:lnTo>
                <a:lnTo>
                  <a:pt x="69" y="97"/>
                </a:lnTo>
                <a:lnTo>
                  <a:pt x="89" y="77"/>
                </a:lnTo>
                <a:moveTo>
                  <a:pt x="131" y="44"/>
                </a:moveTo>
                <a:lnTo>
                  <a:pt x="131" y="44"/>
                </a:lnTo>
                <a:lnTo>
                  <a:pt x="164" y="26"/>
                </a:lnTo>
                <a:lnTo>
                  <a:pt x="178" y="20"/>
                </a:lnTo>
                <a:moveTo>
                  <a:pt x="229" y="5"/>
                </a:moveTo>
                <a:lnTo>
                  <a:pt x="229" y="5"/>
                </a:lnTo>
                <a:lnTo>
                  <a:pt x="241" y="3"/>
                </a:lnTo>
                <a:lnTo>
                  <a:pt x="282" y="0"/>
                </a:lnTo>
                <a:moveTo>
                  <a:pt x="335" y="5"/>
                </a:moveTo>
                <a:lnTo>
                  <a:pt x="335" y="5"/>
                </a:lnTo>
                <a:lnTo>
                  <a:pt x="365" y="11"/>
                </a:lnTo>
                <a:lnTo>
                  <a:pt x="386" y="20"/>
                </a:lnTo>
                <a:moveTo>
                  <a:pt x="434" y="43"/>
                </a:moveTo>
                <a:lnTo>
                  <a:pt x="434" y="43"/>
                </a:lnTo>
                <a:lnTo>
                  <a:pt x="437" y="45"/>
                </a:lnTo>
                <a:lnTo>
                  <a:pt x="469" y="69"/>
                </a:lnTo>
                <a:lnTo>
                  <a:pt x="476" y="76"/>
                </a:lnTo>
                <a:moveTo>
                  <a:pt x="511" y="116"/>
                </a:moveTo>
                <a:lnTo>
                  <a:pt x="511" y="116"/>
                </a:lnTo>
                <a:lnTo>
                  <a:pt x="521" y="129"/>
                </a:lnTo>
                <a:lnTo>
                  <a:pt x="539" y="161"/>
                </a:lnTo>
                <a:moveTo>
                  <a:pt x="557" y="211"/>
                </a:moveTo>
                <a:lnTo>
                  <a:pt x="557" y="211"/>
                </a:lnTo>
                <a:lnTo>
                  <a:pt x="563" y="241"/>
                </a:lnTo>
                <a:lnTo>
                  <a:pt x="565" y="264"/>
                </a:lnTo>
              </a:path>
            </a:pathLst>
          </a:custGeom>
          <a:noFill/>
          <a:ln w="17463" cap="flat">
            <a:solidFill>
              <a:srgbClr val="DC3C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D75FA48-8F3E-4A51-B28C-5C7174957736}"/>
              </a:ext>
            </a:extLst>
          </p:cNvPr>
          <p:cNvGrpSpPr/>
          <p:nvPr/>
        </p:nvGrpSpPr>
        <p:grpSpPr>
          <a:xfrm>
            <a:off x="1496938" y="2142270"/>
            <a:ext cx="447488" cy="453230"/>
            <a:chOff x="7036846" y="5629077"/>
            <a:chExt cx="367041" cy="37175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8C9400E-3F3D-4FFF-9828-7AFA34308FCA}"/>
                </a:ext>
              </a:extLst>
            </p:cNvPr>
            <p:cNvSpPr/>
            <p:nvPr/>
          </p:nvSpPr>
          <p:spPr bwMode="auto">
            <a:xfrm>
              <a:off x="7036846" y="5629077"/>
              <a:ext cx="367041" cy="371751"/>
            </a:xfrm>
            <a:prstGeom prst="ellipse">
              <a:avLst/>
            </a:prstGeom>
            <a:solidFill>
              <a:srgbClr val="0078D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plug" title="Icon of a power plug showing an A to B connection">
              <a:extLst>
                <a:ext uri="{FF2B5EF4-FFF2-40B4-BE49-F238E27FC236}">
                  <a16:creationId xmlns:a16="http://schemas.microsoft.com/office/drawing/2014/main" id="{7806A21E-8372-4224-8A88-A8F128A14A1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87260" y="5657624"/>
              <a:ext cx="266212" cy="299188"/>
            </a:xfrm>
            <a:custGeom>
              <a:avLst/>
              <a:gdLst>
                <a:gd name="T0" fmla="*/ 169 w 346"/>
                <a:gd name="T1" fmla="*/ 90 h 328"/>
                <a:gd name="T2" fmla="*/ 199 w 346"/>
                <a:gd name="T3" fmla="*/ 61 h 328"/>
                <a:gd name="T4" fmla="*/ 279 w 346"/>
                <a:gd name="T5" fmla="*/ 63 h 328"/>
                <a:gd name="T6" fmla="*/ 279 w 346"/>
                <a:gd name="T7" fmla="*/ 63 h 328"/>
                <a:gd name="T8" fmla="*/ 277 w 346"/>
                <a:gd name="T9" fmla="*/ 143 h 328"/>
                <a:gd name="T10" fmla="*/ 247 w 346"/>
                <a:gd name="T11" fmla="*/ 172 h 328"/>
                <a:gd name="T12" fmla="*/ 169 w 346"/>
                <a:gd name="T13" fmla="*/ 90 h 328"/>
                <a:gd name="T14" fmla="*/ 279 w 346"/>
                <a:gd name="T15" fmla="*/ 63 h 328"/>
                <a:gd name="T16" fmla="*/ 346 w 346"/>
                <a:gd name="T17" fmla="*/ 0 h 328"/>
                <a:gd name="T18" fmla="*/ 99 w 346"/>
                <a:gd name="T19" fmla="*/ 156 h 328"/>
                <a:gd name="T20" fmla="*/ 69 w 346"/>
                <a:gd name="T21" fmla="*/ 185 h 328"/>
                <a:gd name="T22" fmla="*/ 67 w 346"/>
                <a:gd name="T23" fmla="*/ 265 h 328"/>
                <a:gd name="T24" fmla="*/ 67 w 346"/>
                <a:gd name="T25" fmla="*/ 265 h 328"/>
                <a:gd name="T26" fmla="*/ 147 w 346"/>
                <a:gd name="T27" fmla="*/ 267 h 328"/>
                <a:gd name="T28" fmla="*/ 177 w 346"/>
                <a:gd name="T29" fmla="*/ 238 h 328"/>
                <a:gd name="T30" fmla="*/ 99 w 346"/>
                <a:gd name="T31" fmla="*/ 156 h 328"/>
                <a:gd name="T32" fmla="*/ 67 w 346"/>
                <a:gd name="T33" fmla="*/ 265 h 328"/>
                <a:gd name="T34" fmla="*/ 0 w 346"/>
                <a:gd name="T35" fmla="*/ 328 h 328"/>
                <a:gd name="T36" fmla="*/ 157 w 346"/>
                <a:gd name="T37" fmla="*/ 143 h 328"/>
                <a:gd name="T38" fmla="*/ 120 w 346"/>
                <a:gd name="T39" fmla="*/ 178 h 328"/>
                <a:gd name="T40" fmla="*/ 193 w 346"/>
                <a:gd name="T41" fmla="*/ 181 h 328"/>
                <a:gd name="T42" fmla="*/ 156 w 346"/>
                <a:gd name="T43" fmla="*/ 2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328">
                  <a:moveTo>
                    <a:pt x="169" y="90"/>
                  </a:moveTo>
                  <a:cubicBezTo>
                    <a:pt x="199" y="61"/>
                    <a:pt x="199" y="61"/>
                    <a:pt x="199" y="61"/>
                  </a:cubicBezTo>
                  <a:cubicBezTo>
                    <a:pt x="222" y="40"/>
                    <a:pt x="258" y="41"/>
                    <a:pt x="279" y="63"/>
                  </a:cubicBezTo>
                  <a:cubicBezTo>
                    <a:pt x="279" y="63"/>
                    <a:pt x="279" y="63"/>
                    <a:pt x="279" y="63"/>
                  </a:cubicBezTo>
                  <a:cubicBezTo>
                    <a:pt x="300" y="86"/>
                    <a:pt x="300" y="122"/>
                    <a:pt x="277" y="143"/>
                  </a:cubicBezTo>
                  <a:cubicBezTo>
                    <a:pt x="247" y="172"/>
                    <a:pt x="247" y="172"/>
                    <a:pt x="247" y="172"/>
                  </a:cubicBezTo>
                  <a:lnTo>
                    <a:pt x="169" y="90"/>
                  </a:lnTo>
                  <a:close/>
                  <a:moveTo>
                    <a:pt x="279" y="63"/>
                  </a:moveTo>
                  <a:cubicBezTo>
                    <a:pt x="346" y="0"/>
                    <a:pt x="346" y="0"/>
                    <a:pt x="346" y="0"/>
                  </a:cubicBezTo>
                  <a:moveTo>
                    <a:pt x="99" y="156"/>
                  </a:moveTo>
                  <a:cubicBezTo>
                    <a:pt x="69" y="185"/>
                    <a:pt x="69" y="185"/>
                    <a:pt x="69" y="185"/>
                  </a:cubicBezTo>
                  <a:cubicBezTo>
                    <a:pt x="46" y="206"/>
                    <a:pt x="46" y="242"/>
                    <a:pt x="67" y="265"/>
                  </a:cubicBezTo>
                  <a:cubicBezTo>
                    <a:pt x="67" y="265"/>
                    <a:pt x="67" y="265"/>
                    <a:pt x="67" y="265"/>
                  </a:cubicBezTo>
                  <a:cubicBezTo>
                    <a:pt x="88" y="287"/>
                    <a:pt x="124" y="288"/>
                    <a:pt x="147" y="267"/>
                  </a:cubicBezTo>
                  <a:cubicBezTo>
                    <a:pt x="177" y="238"/>
                    <a:pt x="177" y="238"/>
                    <a:pt x="177" y="238"/>
                  </a:cubicBezTo>
                  <a:lnTo>
                    <a:pt x="99" y="156"/>
                  </a:lnTo>
                  <a:close/>
                  <a:moveTo>
                    <a:pt x="67" y="265"/>
                  </a:moveTo>
                  <a:cubicBezTo>
                    <a:pt x="0" y="328"/>
                    <a:pt x="0" y="328"/>
                    <a:pt x="0" y="328"/>
                  </a:cubicBezTo>
                  <a:moveTo>
                    <a:pt x="157" y="143"/>
                  </a:moveTo>
                  <a:cubicBezTo>
                    <a:pt x="120" y="178"/>
                    <a:pt x="120" y="178"/>
                    <a:pt x="120" y="178"/>
                  </a:cubicBezTo>
                  <a:moveTo>
                    <a:pt x="193" y="181"/>
                  </a:moveTo>
                  <a:cubicBezTo>
                    <a:pt x="156" y="216"/>
                    <a:pt x="156" y="216"/>
                    <a:pt x="156" y="216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C0E98E5-67A3-4E94-81E6-BF4F5B353AFE}"/>
              </a:ext>
            </a:extLst>
          </p:cNvPr>
          <p:cNvSpPr txBox="1"/>
          <p:nvPr/>
        </p:nvSpPr>
        <p:spPr>
          <a:xfrm>
            <a:off x="1915329" y="1696186"/>
            <a:ext cx="1243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1" dirty="0">
                <a:solidFill>
                  <a:srgbClr val="E54A1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{REST:API}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1C4D9896-91B2-49A2-9C98-3DA8690271DB}"/>
              </a:ext>
            </a:extLst>
          </p:cNvPr>
          <p:cNvCxnSpPr>
            <a:cxnSpLocks/>
            <a:stCxn id="55" idx="1"/>
          </p:cNvCxnSpPr>
          <p:nvPr/>
        </p:nvCxnSpPr>
        <p:spPr>
          <a:xfrm rot="10800000" flipV="1">
            <a:off x="1755631" y="1780824"/>
            <a:ext cx="159698" cy="268543"/>
          </a:xfrm>
          <a:prstGeom prst="bentConnector2">
            <a:avLst/>
          </a:prstGeom>
          <a:ln>
            <a:solidFill>
              <a:srgbClr val="E54A1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0FB4C00-9C52-4273-9237-2D875C082544}"/>
              </a:ext>
            </a:extLst>
          </p:cNvPr>
          <p:cNvCxnSpPr>
            <a:cxnSpLocks/>
          </p:cNvCxnSpPr>
          <p:nvPr/>
        </p:nvCxnSpPr>
        <p:spPr>
          <a:xfrm>
            <a:off x="1950168" y="2361142"/>
            <a:ext cx="313280" cy="0"/>
          </a:xfrm>
          <a:prstGeom prst="straightConnector1">
            <a:avLst/>
          </a:prstGeom>
          <a:ln w="28575">
            <a:solidFill>
              <a:srgbClr val="E54A19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loud" title="Icon of a cloud">
            <a:extLst>
              <a:ext uri="{FF2B5EF4-FFF2-40B4-BE49-F238E27FC236}">
                <a16:creationId xmlns:a16="http://schemas.microsoft.com/office/drawing/2014/main" id="{BEC0DF98-93EE-4B0B-81BA-45F2725DE97D}"/>
              </a:ext>
            </a:extLst>
          </p:cNvPr>
          <p:cNvSpPr>
            <a:spLocks noChangeAspect="1"/>
          </p:cNvSpPr>
          <p:nvPr/>
        </p:nvSpPr>
        <p:spPr bwMode="auto">
          <a:xfrm>
            <a:off x="2299023" y="2189039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60" name="cloud" title="Icon of a cloud">
            <a:extLst>
              <a:ext uri="{FF2B5EF4-FFF2-40B4-BE49-F238E27FC236}">
                <a16:creationId xmlns:a16="http://schemas.microsoft.com/office/drawing/2014/main" id="{7CEA641A-3820-4D19-90B2-5989418C9103}"/>
              </a:ext>
            </a:extLst>
          </p:cNvPr>
          <p:cNvSpPr>
            <a:spLocks noChangeAspect="1"/>
          </p:cNvSpPr>
          <p:nvPr/>
        </p:nvSpPr>
        <p:spPr bwMode="auto">
          <a:xfrm>
            <a:off x="582156" y="2179597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AEFEFCF-3B7F-4F89-8BC7-DDAE28A87188}"/>
              </a:ext>
            </a:extLst>
          </p:cNvPr>
          <p:cNvCxnSpPr>
            <a:cxnSpLocks/>
          </p:cNvCxnSpPr>
          <p:nvPr/>
        </p:nvCxnSpPr>
        <p:spPr>
          <a:xfrm flipH="1">
            <a:off x="1114506" y="2361142"/>
            <a:ext cx="31556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188FB66-A305-4E22-9217-E6AA1CB1B714}"/>
              </a:ext>
            </a:extLst>
          </p:cNvPr>
          <p:cNvCxnSpPr>
            <a:cxnSpLocks/>
          </p:cNvCxnSpPr>
          <p:nvPr/>
        </p:nvCxnSpPr>
        <p:spPr>
          <a:xfrm>
            <a:off x="4972030" y="2358890"/>
            <a:ext cx="249045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loud" title="Icon of a cloud">
            <a:extLst>
              <a:ext uri="{FF2B5EF4-FFF2-40B4-BE49-F238E27FC236}">
                <a16:creationId xmlns:a16="http://schemas.microsoft.com/office/drawing/2014/main" id="{F5ADA09B-2649-45B8-9876-524179B6AFD8}"/>
              </a:ext>
            </a:extLst>
          </p:cNvPr>
          <p:cNvSpPr>
            <a:spLocks noChangeAspect="1"/>
          </p:cNvSpPr>
          <p:nvPr/>
        </p:nvSpPr>
        <p:spPr bwMode="auto">
          <a:xfrm>
            <a:off x="5207074" y="2205481"/>
            <a:ext cx="526730" cy="294350"/>
          </a:xfrm>
          <a:custGeom>
            <a:avLst/>
            <a:gdLst>
              <a:gd name="T0" fmla="*/ 281 w 344"/>
              <a:gd name="T1" fmla="*/ 216 h 217"/>
              <a:gd name="T2" fmla="*/ 281 w 344"/>
              <a:gd name="T3" fmla="*/ 217 h 217"/>
              <a:gd name="T4" fmla="*/ 88 w 344"/>
              <a:gd name="T5" fmla="*/ 217 h 217"/>
              <a:gd name="T6" fmla="*/ 88 w 344"/>
              <a:gd name="T7" fmla="*/ 217 h 217"/>
              <a:gd name="T8" fmla="*/ 86 w 344"/>
              <a:gd name="T9" fmla="*/ 217 h 217"/>
              <a:gd name="T10" fmla="*/ 0 w 344"/>
              <a:gd name="T11" fmla="*/ 130 h 217"/>
              <a:gd name="T12" fmla="*/ 86 w 344"/>
              <a:gd name="T13" fmla="*/ 44 h 217"/>
              <a:gd name="T14" fmla="*/ 104 w 344"/>
              <a:gd name="T15" fmla="*/ 45 h 217"/>
              <a:gd name="T16" fmla="*/ 184 w 344"/>
              <a:gd name="T17" fmla="*/ 0 h 217"/>
              <a:gd name="T18" fmla="*/ 278 w 344"/>
              <a:gd name="T19" fmla="*/ 85 h 217"/>
              <a:gd name="T20" fmla="*/ 278 w 344"/>
              <a:gd name="T21" fmla="*/ 85 h 217"/>
              <a:gd name="T22" fmla="*/ 344 w 344"/>
              <a:gd name="T23" fmla="*/ 151 h 217"/>
              <a:gd name="T24" fmla="*/ 281 w 344"/>
              <a:gd name="T25" fmla="*/ 216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217">
                <a:moveTo>
                  <a:pt x="281" y="216"/>
                </a:moveTo>
                <a:cubicBezTo>
                  <a:pt x="281" y="217"/>
                  <a:pt x="281" y="217"/>
                  <a:pt x="281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8" y="217"/>
                  <a:pt x="88" y="217"/>
                  <a:pt x="88" y="217"/>
                </a:cubicBezTo>
                <a:cubicBezTo>
                  <a:pt x="87" y="217"/>
                  <a:pt x="87" y="217"/>
                  <a:pt x="86" y="217"/>
                </a:cubicBezTo>
                <a:cubicBezTo>
                  <a:pt x="39" y="217"/>
                  <a:pt x="0" y="178"/>
                  <a:pt x="0" y="130"/>
                </a:cubicBezTo>
                <a:cubicBezTo>
                  <a:pt x="0" y="82"/>
                  <a:pt x="39" y="44"/>
                  <a:pt x="86" y="44"/>
                </a:cubicBezTo>
                <a:cubicBezTo>
                  <a:pt x="92" y="44"/>
                  <a:pt x="98" y="44"/>
                  <a:pt x="104" y="45"/>
                </a:cubicBezTo>
                <a:cubicBezTo>
                  <a:pt x="121" y="18"/>
                  <a:pt x="150" y="0"/>
                  <a:pt x="184" y="0"/>
                </a:cubicBezTo>
                <a:cubicBezTo>
                  <a:pt x="233" y="0"/>
                  <a:pt x="273" y="37"/>
                  <a:pt x="278" y="85"/>
                </a:cubicBezTo>
                <a:cubicBezTo>
                  <a:pt x="278" y="85"/>
                  <a:pt x="278" y="85"/>
                  <a:pt x="278" y="85"/>
                </a:cubicBezTo>
                <a:cubicBezTo>
                  <a:pt x="315" y="85"/>
                  <a:pt x="344" y="114"/>
                  <a:pt x="344" y="151"/>
                </a:cubicBezTo>
                <a:cubicBezTo>
                  <a:pt x="344" y="186"/>
                  <a:pt x="316" y="215"/>
                  <a:pt x="281" y="216"/>
                </a:cubicBezTo>
                <a:close/>
              </a:path>
            </a:pathLst>
          </a:custGeom>
          <a:solidFill>
            <a:schemeClr val="bg2"/>
          </a:solidFill>
          <a:ln w="12700" cap="sq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89642" tIns="44821" rIns="89642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568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7285863-9BE2-455D-9E90-A6FA6843E46F}"/>
              </a:ext>
            </a:extLst>
          </p:cNvPr>
          <p:cNvSpPr/>
          <p:nvPr/>
        </p:nvSpPr>
        <p:spPr bwMode="auto">
          <a:xfrm>
            <a:off x="3825774" y="1876282"/>
            <a:ext cx="1608298" cy="479000"/>
          </a:xfrm>
          <a:custGeom>
            <a:avLst/>
            <a:gdLst>
              <a:gd name="connsiteX0" fmla="*/ 928047 w 1235122"/>
              <a:gd name="connsiteY0" fmla="*/ 682388 h 689212"/>
              <a:gd name="connsiteX1" fmla="*/ 928047 w 1235122"/>
              <a:gd name="connsiteY1" fmla="*/ 682388 h 689212"/>
              <a:gd name="connsiteX2" fmla="*/ 6824 w 1235122"/>
              <a:gd name="connsiteY2" fmla="*/ 689212 h 689212"/>
              <a:gd name="connsiteX3" fmla="*/ 0 w 1235122"/>
              <a:gd name="connsiteY3" fmla="*/ 0 h 689212"/>
              <a:gd name="connsiteX4" fmla="*/ 1228298 w 1235122"/>
              <a:gd name="connsiteY4" fmla="*/ 13648 h 689212"/>
              <a:gd name="connsiteX5" fmla="*/ 1235122 w 1235122"/>
              <a:gd name="connsiteY5" fmla="*/ 320722 h 689212"/>
              <a:gd name="connsiteX0" fmla="*/ 928047 w 1235122"/>
              <a:gd name="connsiteY0" fmla="*/ 736979 h 743803"/>
              <a:gd name="connsiteX1" fmla="*/ 928047 w 1235122"/>
              <a:gd name="connsiteY1" fmla="*/ 736979 h 743803"/>
              <a:gd name="connsiteX2" fmla="*/ 6824 w 1235122"/>
              <a:gd name="connsiteY2" fmla="*/ 743803 h 743803"/>
              <a:gd name="connsiteX3" fmla="*/ 0 w 1235122"/>
              <a:gd name="connsiteY3" fmla="*/ 54591 h 743803"/>
              <a:gd name="connsiteX4" fmla="*/ 1201002 w 1235122"/>
              <a:gd name="connsiteY4" fmla="*/ 0 h 743803"/>
              <a:gd name="connsiteX5" fmla="*/ 1235122 w 1235122"/>
              <a:gd name="connsiteY5" fmla="*/ 375313 h 743803"/>
              <a:gd name="connsiteX0" fmla="*/ 928047 w 1235122"/>
              <a:gd name="connsiteY0" fmla="*/ 736979 h 771099"/>
              <a:gd name="connsiteX1" fmla="*/ 928047 w 1235122"/>
              <a:gd name="connsiteY1" fmla="*/ 736979 h 771099"/>
              <a:gd name="connsiteX2" fmla="*/ 539087 w 1235122"/>
              <a:gd name="connsiteY2" fmla="*/ 771099 h 771099"/>
              <a:gd name="connsiteX3" fmla="*/ 0 w 1235122"/>
              <a:gd name="connsiteY3" fmla="*/ 54591 h 771099"/>
              <a:gd name="connsiteX4" fmla="*/ 1201002 w 1235122"/>
              <a:gd name="connsiteY4" fmla="*/ 0 h 771099"/>
              <a:gd name="connsiteX5" fmla="*/ 1235122 w 1235122"/>
              <a:gd name="connsiteY5" fmla="*/ 375313 h 771099"/>
              <a:gd name="connsiteX0" fmla="*/ 389263 w 696338"/>
              <a:gd name="connsiteY0" fmla="*/ 736979 h 771099"/>
              <a:gd name="connsiteX1" fmla="*/ 389263 w 696338"/>
              <a:gd name="connsiteY1" fmla="*/ 736979 h 771099"/>
              <a:gd name="connsiteX2" fmla="*/ 303 w 696338"/>
              <a:gd name="connsiteY2" fmla="*/ 771099 h 771099"/>
              <a:gd name="connsiteX3" fmla="*/ 7126 w 696338"/>
              <a:gd name="connsiteY3" fmla="*/ 307074 h 771099"/>
              <a:gd name="connsiteX4" fmla="*/ 662218 w 696338"/>
              <a:gd name="connsiteY4" fmla="*/ 0 h 771099"/>
              <a:gd name="connsiteX5" fmla="*/ 696338 w 696338"/>
              <a:gd name="connsiteY5" fmla="*/ 375313 h 771099"/>
              <a:gd name="connsiteX0" fmla="*/ 389263 w 1371907"/>
              <a:gd name="connsiteY0" fmla="*/ 464024 h 498144"/>
              <a:gd name="connsiteX1" fmla="*/ 389263 w 1371907"/>
              <a:gd name="connsiteY1" fmla="*/ 464024 h 498144"/>
              <a:gd name="connsiteX2" fmla="*/ 303 w 1371907"/>
              <a:gd name="connsiteY2" fmla="*/ 498144 h 498144"/>
              <a:gd name="connsiteX3" fmla="*/ 7126 w 1371907"/>
              <a:gd name="connsiteY3" fmla="*/ 34119 h 498144"/>
              <a:gd name="connsiteX4" fmla="*/ 1371902 w 1371907"/>
              <a:gd name="connsiteY4" fmla="*/ 0 h 498144"/>
              <a:gd name="connsiteX5" fmla="*/ 696338 w 1371907"/>
              <a:gd name="connsiteY5" fmla="*/ 102358 h 498144"/>
              <a:gd name="connsiteX0" fmla="*/ 389263 w 1385550"/>
              <a:gd name="connsiteY0" fmla="*/ 464024 h 498144"/>
              <a:gd name="connsiteX1" fmla="*/ 389263 w 1385550"/>
              <a:gd name="connsiteY1" fmla="*/ 464024 h 498144"/>
              <a:gd name="connsiteX2" fmla="*/ 303 w 1385550"/>
              <a:gd name="connsiteY2" fmla="*/ 498144 h 498144"/>
              <a:gd name="connsiteX3" fmla="*/ 7126 w 1385550"/>
              <a:gd name="connsiteY3" fmla="*/ 34119 h 498144"/>
              <a:gd name="connsiteX4" fmla="*/ 1371902 w 1385550"/>
              <a:gd name="connsiteY4" fmla="*/ 0 h 498144"/>
              <a:gd name="connsiteX5" fmla="*/ 1385550 w 1385550"/>
              <a:gd name="connsiteY5" fmla="*/ 348018 h 498144"/>
              <a:gd name="connsiteX0" fmla="*/ 389263 w 1385550"/>
              <a:gd name="connsiteY0" fmla="*/ 429905 h 464025"/>
              <a:gd name="connsiteX1" fmla="*/ 389263 w 1385550"/>
              <a:gd name="connsiteY1" fmla="*/ 429905 h 464025"/>
              <a:gd name="connsiteX2" fmla="*/ 303 w 1385550"/>
              <a:gd name="connsiteY2" fmla="*/ 464025 h 464025"/>
              <a:gd name="connsiteX3" fmla="*/ 7126 w 1385550"/>
              <a:gd name="connsiteY3" fmla="*/ 0 h 464025"/>
              <a:gd name="connsiteX4" fmla="*/ 1378726 w 1385550"/>
              <a:gd name="connsiteY4" fmla="*/ 0 h 464025"/>
              <a:gd name="connsiteX5" fmla="*/ 1385550 w 1385550"/>
              <a:gd name="connsiteY5" fmla="*/ 313899 h 464025"/>
              <a:gd name="connsiteX0" fmla="*/ 389263 w 1385550"/>
              <a:gd name="connsiteY0" fmla="*/ 429905 h 470848"/>
              <a:gd name="connsiteX1" fmla="*/ 341495 w 1385550"/>
              <a:gd name="connsiteY1" fmla="*/ 470848 h 470848"/>
              <a:gd name="connsiteX2" fmla="*/ 303 w 1385550"/>
              <a:gd name="connsiteY2" fmla="*/ 464025 h 470848"/>
              <a:gd name="connsiteX3" fmla="*/ 7126 w 1385550"/>
              <a:gd name="connsiteY3" fmla="*/ 0 h 470848"/>
              <a:gd name="connsiteX4" fmla="*/ 1378726 w 1385550"/>
              <a:gd name="connsiteY4" fmla="*/ 0 h 470848"/>
              <a:gd name="connsiteX5" fmla="*/ 1385550 w 1385550"/>
              <a:gd name="connsiteY5" fmla="*/ 313899 h 470848"/>
              <a:gd name="connsiteX0" fmla="*/ 389263 w 1385550"/>
              <a:gd name="connsiteY0" fmla="*/ 429905 h 464025"/>
              <a:gd name="connsiteX1" fmla="*/ 184546 w 1385550"/>
              <a:gd name="connsiteY1" fmla="*/ 431579 h 464025"/>
              <a:gd name="connsiteX2" fmla="*/ 303 w 1385550"/>
              <a:gd name="connsiteY2" fmla="*/ 464025 h 464025"/>
              <a:gd name="connsiteX3" fmla="*/ 7126 w 1385550"/>
              <a:gd name="connsiteY3" fmla="*/ 0 h 464025"/>
              <a:gd name="connsiteX4" fmla="*/ 1378726 w 1385550"/>
              <a:gd name="connsiteY4" fmla="*/ 0 h 464025"/>
              <a:gd name="connsiteX5" fmla="*/ 1385550 w 1385550"/>
              <a:gd name="connsiteY5" fmla="*/ 313899 h 464025"/>
              <a:gd name="connsiteX0" fmla="*/ 382137 w 1378424"/>
              <a:gd name="connsiteY0" fmla="*/ 429905 h 431579"/>
              <a:gd name="connsiteX1" fmla="*/ 177420 w 1378424"/>
              <a:gd name="connsiteY1" fmla="*/ 431579 h 431579"/>
              <a:gd name="connsiteX2" fmla="*/ 0 w 1378424"/>
              <a:gd name="connsiteY2" fmla="*/ 0 h 431579"/>
              <a:gd name="connsiteX3" fmla="*/ 1371600 w 1378424"/>
              <a:gd name="connsiteY3" fmla="*/ 0 h 431579"/>
              <a:gd name="connsiteX4" fmla="*/ 1378424 w 1378424"/>
              <a:gd name="connsiteY4" fmla="*/ 313899 h 431579"/>
              <a:gd name="connsiteX0" fmla="*/ 382137 w 1378424"/>
              <a:gd name="connsiteY0" fmla="*/ 429905 h 455140"/>
              <a:gd name="connsiteX1" fmla="*/ 13647 w 1378424"/>
              <a:gd name="connsiteY1" fmla="*/ 455140 h 455140"/>
              <a:gd name="connsiteX2" fmla="*/ 0 w 1378424"/>
              <a:gd name="connsiteY2" fmla="*/ 0 h 455140"/>
              <a:gd name="connsiteX3" fmla="*/ 1371600 w 1378424"/>
              <a:gd name="connsiteY3" fmla="*/ 0 h 455140"/>
              <a:gd name="connsiteX4" fmla="*/ 1378424 w 1378424"/>
              <a:gd name="connsiteY4" fmla="*/ 313899 h 455140"/>
              <a:gd name="connsiteX0" fmla="*/ 382137 w 1378424"/>
              <a:gd name="connsiteY0" fmla="*/ 429905 h 431579"/>
              <a:gd name="connsiteX1" fmla="*/ 6823 w 1378424"/>
              <a:gd name="connsiteY1" fmla="*/ 431579 h 431579"/>
              <a:gd name="connsiteX2" fmla="*/ 0 w 1378424"/>
              <a:gd name="connsiteY2" fmla="*/ 0 h 431579"/>
              <a:gd name="connsiteX3" fmla="*/ 1371600 w 1378424"/>
              <a:gd name="connsiteY3" fmla="*/ 0 h 431579"/>
              <a:gd name="connsiteX4" fmla="*/ 1378424 w 1378424"/>
              <a:gd name="connsiteY4" fmla="*/ 313899 h 431579"/>
              <a:gd name="connsiteX0" fmla="*/ 382137 w 1378424"/>
              <a:gd name="connsiteY0" fmla="*/ 429905 h 436566"/>
              <a:gd name="connsiteX1" fmla="*/ 2490 w 1378424"/>
              <a:gd name="connsiteY1" fmla="*/ 436566 h 436566"/>
              <a:gd name="connsiteX2" fmla="*/ 0 w 1378424"/>
              <a:gd name="connsiteY2" fmla="*/ 0 h 436566"/>
              <a:gd name="connsiteX3" fmla="*/ 1371600 w 1378424"/>
              <a:gd name="connsiteY3" fmla="*/ 0 h 436566"/>
              <a:gd name="connsiteX4" fmla="*/ 1378424 w 1378424"/>
              <a:gd name="connsiteY4" fmla="*/ 313899 h 436566"/>
              <a:gd name="connsiteX0" fmla="*/ 382137 w 1378424"/>
              <a:gd name="connsiteY0" fmla="*/ 434893 h 441554"/>
              <a:gd name="connsiteX1" fmla="*/ 2490 w 1378424"/>
              <a:gd name="connsiteY1" fmla="*/ 441554 h 441554"/>
              <a:gd name="connsiteX2" fmla="*/ 0 w 1378424"/>
              <a:gd name="connsiteY2" fmla="*/ 4988 h 441554"/>
              <a:gd name="connsiteX3" fmla="*/ 1371600 w 1378424"/>
              <a:gd name="connsiteY3" fmla="*/ 0 h 441554"/>
              <a:gd name="connsiteX4" fmla="*/ 1378424 w 1378424"/>
              <a:gd name="connsiteY4" fmla="*/ 318887 h 441554"/>
              <a:gd name="connsiteX0" fmla="*/ 382137 w 1371669"/>
              <a:gd name="connsiteY0" fmla="*/ 434893 h 441554"/>
              <a:gd name="connsiteX1" fmla="*/ 2490 w 1371669"/>
              <a:gd name="connsiteY1" fmla="*/ 441554 h 441554"/>
              <a:gd name="connsiteX2" fmla="*/ 0 w 1371669"/>
              <a:gd name="connsiteY2" fmla="*/ 4988 h 441554"/>
              <a:gd name="connsiteX3" fmla="*/ 1371600 w 1371669"/>
              <a:gd name="connsiteY3" fmla="*/ 0 h 441554"/>
              <a:gd name="connsiteX4" fmla="*/ 1322087 w 1371669"/>
              <a:gd name="connsiteY4" fmla="*/ 313899 h 441554"/>
              <a:gd name="connsiteX0" fmla="*/ 382137 w 1322087"/>
              <a:gd name="connsiteY0" fmla="*/ 439881 h 446542"/>
              <a:gd name="connsiteX1" fmla="*/ 2490 w 1322087"/>
              <a:gd name="connsiteY1" fmla="*/ 446542 h 446542"/>
              <a:gd name="connsiteX2" fmla="*/ 0 w 1322087"/>
              <a:gd name="connsiteY2" fmla="*/ 9976 h 446542"/>
              <a:gd name="connsiteX3" fmla="*/ 1319596 w 1322087"/>
              <a:gd name="connsiteY3" fmla="*/ 0 h 446542"/>
              <a:gd name="connsiteX4" fmla="*/ 1322087 w 1322087"/>
              <a:gd name="connsiteY4" fmla="*/ 318887 h 446542"/>
              <a:gd name="connsiteX0" fmla="*/ 382137 w 1322087"/>
              <a:gd name="connsiteY0" fmla="*/ 439881 h 446542"/>
              <a:gd name="connsiteX1" fmla="*/ 2490 w 1322087"/>
              <a:gd name="connsiteY1" fmla="*/ 446542 h 446542"/>
              <a:gd name="connsiteX2" fmla="*/ 0 w 1322087"/>
              <a:gd name="connsiteY2" fmla="*/ 9976 h 446542"/>
              <a:gd name="connsiteX3" fmla="*/ 1319596 w 1322087"/>
              <a:gd name="connsiteY3" fmla="*/ 0 h 446542"/>
              <a:gd name="connsiteX4" fmla="*/ 1322087 w 1322087"/>
              <a:gd name="connsiteY4" fmla="*/ 318887 h 446542"/>
              <a:gd name="connsiteX0" fmla="*/ 379647 w 1319597"/>
              <a:gd name="connsiteY0" fmla="*/ 444868 h 451529"/>
              <a:gd name="connsiteX1" fmla="*/ 0 w 1319597"/>
              <a:gd name="connsiteY1" fmla="*/ 451529 h 451529"/>
              <a:gd name="connsiteX2" fmla="*/ 6177 w 1319597"/>
              <a:gd name="connsiteY2" fmla="*/ 0 h 451529"/>
              <a:gd name="connsiteX3" fmla="*/ 1317106 w 1319597"/>
              <a:gd name="connsiteY3" fmla="*/ 4987 h 451529"/>
              <a:gd name="connsiteX4" fmla="*/ 1319597 w 1319597"/>
              <a:gd name="connsiteY4" fmla="*/ 323874 h 451529"/>
              <a:gd name="connsiteX0" fmla="*/ 379647 w 1317424"/>
              <a:gd name="connsiteY0" fmla="*/ 444868 h 451529"/>
              <a:gd name="connsiteX1" fmla="*/ 0 w 1317424"/>
              <a:gd name="connsiteY1" fmla="*/ 451529 h 451529"/>
              <a:gd name="connsiteX2" fmla="*/ 6177 w 1317424"/>
              <a:gd name="connsiteY2" fmla="*/ 0 h 451529"/>
              <a:gd name="connsiteX3" fmla="*/ 1317106 w 1317424"/>
              <a:gd name="connsiteY3" fmla="*/ 4987 h 451529"/>
              <a:gd name="connsiteX4" fmla="*/ 1310929 w 1317424"/>
              <a:gd name="connsiteY4" fmla="*/ 249060 h 451529"/>
              <a:gd name="connsiteX0" fmla="*/ 379647 w 1323930"/>
              <a:gd name="connsiteY0" fmla="*/ 444868 h 451529"/>
              <a:gd name="connsiteX1" fmla="*/ 0 w 1323930"/>
              <a:gd name="connsiteY1" fmla="*/ 451529 h 451529"/>
              <a:gd name="connsiteX2" fmla="*/ 6177 w 1323930"/>
              <a:gd name="connsiteY2" fmla="*/ 0 h 451529"/>
              <a:gd name="connsiteX3" fmla="*/ 1317106 w 1323930"/>
              <a:gd name="connsiteY3" fmla="*/ 4987 h 451529"/>
              <a:gd name="connsiteX4" fmla="*/ 1323930 w 1323930"/>
              <a:gd name="connsiteY4" fmla="*/ 249060 h 451529"/>
              <a:gd name="connsiteX0" fmla="*/ 379647 w 1319167"/>
              <a:gd name="connsiteY0" fmla="*/ 444868 h 451529"/>
              <a:gd name="connsiteX1" fmla="*/ 0 w 1319167"/>
              <a:gd name="connsiteY1" fmla="*/ 451529 h 451529"/>
              <a:gd name="connsiteX2" fmla="*/ 6177 w 1319167"/>
              <a:gd name="connsiteY2" fmla="*/ 0 h 451529"/>
              <a:gd name="connsiteX3" fmla="*/ 1317106 w 1319167"/>
              <a:gd name="connsiteY3" fmla="*/ 4987 h 451529"/>
              <a:gd name="connsiteX4" fmla="*/ 1319167 w 1319167"/>
              <a:gd name="connsiteY4" fmla="*/ 254541 h 451529"/>
              <a:gd name="connsiteX0" fmla="*/ 557447 w 1319167"/>
              <a:gd name="connsiteY0" fmla="*/ 452176 h 452176"/>
              <a:gd name="connsiteX1" fmla="*/ 0 w 1319167"/>
              <a:gd name="connsiteY1" fmla="*/ 451529 h 452176"/>
              <a:gd name="connsiteX2" fmla="*/ 6177 w 1319167"/>
              <a:gd name="connsiteY2" fmla="*/ 0 h 452176"/>
              <a:gd name="connsiteX3" fmla="*/ 1317106 w 1319167"/>
              <a:gd name="connsiteY3" fmla="*/ 4987 h 452176"/>
              <a:gd name="connsiteX4" fmla="*/ 1319167 w 1319167"/>
              <a:gd name="connsiteY4" fmla="*/ 254541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167" h="452176">
                <a:moveTo>
                  <a:pt x="557447" y="452176"/>
                </a:moveTo>
                <a:lnTo>
                  <a:pt x="0" y="451529"/>
                </a:lnTo>
                <a:lnTo>
                  <a:pt x="6177" y="0"/>
                </a:lnTo>
                <a:lnTo>
                  <a:pt x="1317106" y="4987"/>
                </a:lnTo>
                <a:cubicBezTo>
                  <a:pt x="1319381" y="107345"/>
                  <a:pt x="1316892" y="152183"/>
                  <a:pt x="1319167" y="254541"/>
                </a:cubicBezTo>
              </a:path>
            </a:pathLst>
          </a:custGeom>
          <a:ln w="1905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D6AC759-50C2-432E-BF33-EE0FA84F877D}"/>
              </a:ext>
            </a:extLst>
          </p:cNvPr>
          <p:cNvSpPr/>
          <p:nvPr/>
        </p:nvSpPr>
        <p:spPr bwMode="auto">
          <a:xfrm>
            <a:off x="4585951" y="2147860"/>
            <a:ext cx="425549" cy="425549"/>
          </a:xfrm>
          <a:prstGeom prst="ellips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Family_EBDA" title="Icon of a family of people">
            <a:extLst>
              <a:ext uri="{FF2B5EF4-FFF2-40B4-BE49-F238E27FC236}">
                <a16:creationId xmlns:a16="http://schemas.microsoft.com/office/drawing/2014/main" id="{794A6370-FCBF-4B21-AAEF-B641D4271D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68241" y="2225388"/>
            <a:ext cx="262004" cy="236433"/>
          </a:xfrm>
          <a:custGeom>
            <a:avLst/>
            <a:gdLst>
              <a:gd name="T0" fmla="*/ 1498 w 3740"/>
              <a:gd name="T1" fmla="*/ 1874 h 3374"/>
              <a:gd name="T2" fmla="*/ 874 w 3740"/>
              <a:gd name="T3" fmla="*/ 2498 h 3374"/>
              <a:gd name="T4" fmla="*/ 250 w 3740"/>
              <a:gd name="T5" fmla="*/ 1874 h 3374"/>
              <a:gd name="T6" fmla="*/ 874 w 3740"/>
              <a:gd name="T7" fmla="*/ 1249 h 3374"/>
              <a:gd name="T8" fmla="*/ 1498 w 3740"/>
              <a:gd name="T9" fmla="*/ 1874 h 3374"/>
              <a:gd name="T10" fmla="*/ 2123 w 3740"/>
              <a:gd name="T11" fmla="*/ 0 h 3374"/>
              <a:gd name="T12" fmla="*/ 1498 w 3740"/>
              <a:gd name="T13" fmla="*/ 625 h 3374"/>
              <a:gd name="T14" fmla="*/ 2123 w 3740"/>
              <a:gd name="T15" fmla="*/ 1249 h 3374"/>
              <a:gd name="T16" fmla="*/ 2747 w 3740"/>
              <a:gd name="T17" fmla="*/ 625 h 3374"/>
              <a:gd name="T18" fmla="*/ 2123 w 3740"/>
              <a:gd name="T19" fmla="*/ 0 h 3374"/>
              <a:gd name="T20" fmla="*/ 2997 w 3740"/>
              <a:gd name="T21" fmla="*/ 1726 h 3374"/>
              <a:gd name="T22" fmla="*/ 2497 w 3740"/>
              <a:gd name="T23" fmla="*/ 2225 h 3374"/>
              <a:gd name="T24" fmla="*/ 2997 w 3740"/>
              <a:gd name="T25" fmla="*/ 2725 h 3374"/>
              <a:gd name="T26" fmla="*/ 3496 w 3740"/>
              <a:gd name="T27" fmla="*/ 2225 h 3374"/>
              <a:gd name="T28" fmla="*/ 2997 w 3740"/>
              <a:gd name="T29" fmla="*/ 1726 h 3374"/>
              <a:gd name="T30" fmla="*/ 1748 w 3740"/>
              <a:gd name="T31" fmla="*/ 3372 h 3374"/>
              <a:gd name="T32" fmla="*/ 874 w 3740"/>
              <a:gd name="T33" fmla="*/ 2498 h 3374"/>
              <a:gd name="T34" fmla="*/ 0 w 3740"/>
              <a:gd name="T35" fmla="*/ 3372 h 3374"/>
              <a:gd name="T36" fmla="*/ 2906 w 3740"/>
              <a:gd name="T37" fmla="*/ 1734 h 3374"/>
              <a:gd name="T38" fmla="*/ 2123 w 3740"/>
              <a:gd name="T39" fmla="*/ 1249 h 3374"/>
              <a:gd name="T40" fmla="*/ 1453 w 3740"/>
              <a:gd name="T41" fmla="*/ 1561 h 3374"/>
              <a:gd name="T42" fmla="*/ 3740 w 3740"/>
              <a:gd name="T43" fmla="*/ 3374 h 3374"/>
              <a:gd name="T44" fmla="*/ 3740 w 3740"/>
              <a:gd name="T45" fmla="*/ 3351 h 3374"/>
              <a:gd name="T46" fmla="*/ 2997 w 3740"/>
              <a:gd name="T47" fmla="*/ 2725 h 3374"/>
              <a:gd name="T48" fmla="*/ 2253 w 3740"/>
              <a:gd name="T49" fmla="*/ 3351 h 3374"/>
              <a:gd name="T50" fmla="*/ 2253 w 3740"/>
              <a:gd name="T51" fmla="*/ 3374 h 3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40" h="3374">
                <a:moveTo>
                  <a:pt x="1498" y="1874"/>
                </a:moveTo>
                <a:cubicBezTo>
                  <a:pt x="1498" y="2218"/>
                  <a:pt x="1219" y="2498"/>
                  <a:pt x="874" y="2498"/>
                </a:cubicBezTo>
                <a:cubicBezTo>
                  <a:pt x="529" y="2498"/>
                  <a:pt x="250" y="2218"/>
                  <a:pt x="250" y="1874"/>
                </a:cubicBezTo>
                <a:cubicBezTo>
                  <a:pt x="250" y="1529"/>
                  <a:pt x="529" y="1249"/>
                  <a:pt x="874" y="1249"/>
                </a:cubicBezTo>
                <a:cubicBezTo>
                  <a:pt x="1219" y="1249"/>
                  <a:pt x="1498" y="1529"/>
                  <a:pt x="1498" y="1874"/>
                </a:cubicBezTo>
                <a:close/>
                <a:moveTo>
                  <a:pt x="2123" y="0"/>
                </a:moveTo>
                <a:cubicBezTo>
                  <a:pt x="1778" y="0"/>
                  <a:pt x="1498" y="280"/>
                  <a:pt x="1498" y="625"/>
                </a:cubicBezTo>
                <a:cubicBezTo>
                  <a:pt x="1498" y="970"/>
                  <a:pt x="1778" y="1249"/>
                  <a:pt x="2123" y="1249"/>
                </a:cubicBezTo>
                <a:cubicBezTo>
                  <a:pt x="2468" y="1249"/>
                  <a:pt x="2747" y="970"/>
                  <a:pt x="2747" y="625"/>
                </a:cubicBezTo>
                <a:cubicBezTo>
                  <a:pt x="2747" y="280"/>
                  <a:pt x="2468" y="0"/>
                  <a:pt x="2123" y="0"/>
                </a:cubicBezTo>
                <a:close/>
                <a:moveTo>
                  <a:pt x="2997" y="1726"/>
                </a:moveTo>
                <a:cubicBezTo>
                  <a:pt x="2721" y="1726"/>
                  <a:pt x="2497" y="1950"/>
                  <a:pt x="2497" y="2225"/>
                </a:cubicBezTo>
                <a:cubicBezTo>
                  <a:pt x="2497" y="2501"/>
                  <a:pt x="2721" y="2725"/>
                  <a:pt x="2997" y="2725"/>
                </a:cubicBezTo>
                <a:cubicBezTo>
                  <a:pt x="3273" y="2725"/>
                  <a:pt x="3496" y="2501"/>
                  <a:pt x="3496" y="2225"/>
                </a:cubicBezTo>
                <a:cubicBezTo>
                  <a:pt x="3496" y="1950"/>
                  <a:pt x="3273" y="1726"/>
                  <a:pt x="2997" y="1726"/>
                </a:cubicBezTo>
                <a:close/>
                <a:moveTo>
                  <a:pt x="1748" y="3372"/>
                </a:moveTo>
                <a:cubicBezTo>
                  <a:pt x="1748" y="2889"/>
                  <a:pt x="1357" y="2498"/>
                  <a:pt x="874" y="2498"/>
                </a:cubicBezTo>
                <a:cubicBezTo>
                  <a:pt x="391" y="2498"/>
                  <a:pt x="0" y="2889"/>
                  <a:pt x="0" y="3372"/>
                </a:cubicBezTo>
                <a:moveTo>
                  <a:pt x="2906" y="1734"/>
                </a:moveTo>
                <a:cubicBezTo>
                  <a:pt x="2763" y="1447"/>
                  <a:pt x="2466" y="1249"/>
                  <a:pt x="2123" y="1249"/>
                </a:cubicBezTo>
                <a:cubicBezTo>
                  <a:pt x="1854" y="1249"/>
                  <a:pt x="1614" y="1370"/>
                  <a:pt x="1453" y="1561"/>
                </a:cubicBezTo>
                <a:moveTo>
                  <a:pt x="3740" y="3374"/>
                </a:moveTo>
                <a:cubicBezTo>
                  <a:pt x="3740" y="3351"/>
                  <a:pt x="3740" y="3351"/>
                  <a:pt x="3740" y="3351"/>
                </a:cubicBezTo>
                <a:cubicBezTo>
                  <a:pt x="3680" y="2996"/>
                  <a:pt x="3370" y="2725"/>
                  <a:pt x="2997" y="2725"/>
                </a:cubicBezTo>
                <a:cubicBezTo>
                  <a:pt x="2624" y="2725"/>
                  <a:pt x="2314" y="2995"/>
                  <a:pt x="2253" y="3351"/>
                </a:cubicBezTo>
                <a:cubicBezTo>
                  <a:pt x="2253" y="3374"/>
                  <a:pt x="2253" y="3374"/>
                  <a:pt x="2253" y="3374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E8A2160-72D9-4A43-8405-93C5B014482C}"/>
              </a:ext>
            </a:extLst>
          </p:cNvPr>
          <p:cNvSpPr/>
          <p:nvPr/>
        </p:nvSpPr>
        <p:spPr bwMode="auto">
          <a:xfrm>
            <a:off x="3478202" y="2033205"/>
            <a:ext cx="632549" cy="611352"/>
          </a:xfrm>
          <a:prstGeom prst="ellipse">
            <a:avLst/>
          </a:prstGeom>
          <a:solidFill>
            <a:srgbClr val="33333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30FF1E-19F9-48F9-A804-6A91E46ABAF9}"/>
              </a:ext>
            </a:extLst>
          </p:cNvPr>
          <p:cNvSpPr txBox="1"/>
          <p:nvPr/>
        </p:nvSpPr>
        <p:spPr>
          <a:xfrm>
            <a:off x="3413010" y="2669460"/>
            <a:ext cx="751648" cy="227217"/>
          </a:xfrm>
          <a:prstGeom prst="rect">
            <a:avLst/>
          </a:prstGeom>
          <a:noFill/>
          <a:ln w="22225" cap="sq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44821" rIns="0" bIns="44821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900" b="1"/>
              <a:t>Datacenter</a:t>
            </a:r>
          </a:p>
        </p:txBody>
      </p:sp>
      <p:sp>
        <p:nvSpPr>
          <p:cNvPr id="71" name="building_4" title="Icon of a tall rectangular building in front of two shorter buildings">
            <a:extLst>
              <a:ext uri="{FF2B5EF4-FFF2-40B4-BE49-F238E27FC236}">
                <a16:creationId xmlns:a16="http://schemas.microsoft.com/office/drawing/2014/main" id="{B0BFA27C-2503-4EE7-845D-9306020891B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10935" y="2122042"/>
            <a:ext cx="371674" cy="377528"/>
          </a:xfrm>
          <a:custGeom>
            <a:avLst/>
            <a:gdLst>
              <a:gd name="T0" fmla="*/ 200 w 254"/>
              <a:gd name="T1" fmla="*/ 258 h 258"/>
              <a:gd name="T2" fmla="*/ 55 w 254"/>
              <a:gd name="T3" fmla="*/ 44 h 258"/>
              <a:gd name="T4" fmla="*/ 200 w 254"/>
              <a:gd name="T5" fmla="*/ 44 h 258"/>
              <a:gd name="T6" fmla="*/ 55 w 254"/>
              <a:gd name="T7" fmla="*/ 72 h 258"/>
              <a:gd name="T8" fmla="*/ 0 w 254"/>
              <a:gd name="T9" fmla="*/ 258 h 258"/>
              <a:gd name="T10" fmla="*/ 21 w 254"/>
              <a:gd name="T11" fmla="*/ 102 h 258"/>
              <a:gd name="T12" fmla="*/ 21 w 254"/>
              <a:gd name="T13" fmla="*/ 128 h 258"/>
              <a:gd name="T14" fmla="*/ 21 w 254"/>
              <a:gd name="T15" fmla="*/ 155 h 258"/>
              <a:gd name="T16" fmla="*/ 21 w 254"/>
              <a:gd name="T17" fmla="*/ 182 h 258"/>
              <a:gd name="T18" fmla="*/ 21 w 254"/>
              <a:gd name="T19" fmla="*/ 209 h 258"/>
              <a:gd name="T20" fmla="*/ 200 w 254"/>
              <a:gd name="T21" fmla="*/ 258 h 258"/>
              <a:gd name="T22" fmla="*/ 254 w 254"/>
              <a:gd name="T23" fmla="*/ 72 h 258"/>
              <a:gd name="T24" fmla="*/ 234 w 254"/>
              <a:gd name="T25" fmla="*/ 102 h 258"/>
              <a:gd name="T26" fmla="*/ 234 w 254"/>
              <a:gd name="T27" fmla="*/ 128 h 258"/>
              <a:gd name="T28" fmla="*/ 234 w 254"/>
              <a:gd name="T29" fmla="*/ 155 h 258"/>
              <a:gd name="T30" fmla="*/ 234 w 254"/>
              <a:gd name="T31" fmla="*/ 182 h 258"/>
              <a:gd name="T32" fmla="*/ 234 w 254"/>
              <a:gd name="T33" fmla="*/ 209 h 258"/>
              <a:gd name="T34" fmla="*/ 96 w 254"/>
              <a:gd name="T35" fmla="*/ 71 h 258"/>
              <a:gd name="T36" fmla="*/ 87 w 254"/>
              <a:gd name="T37" fmla="*/ 66 h 258"/>
              <a:gd name="T38" fmla="*/ 96 w 254"/>
              <a:gd name="T39" fmla="*/ 76 h 258"/>
              <a:gd name="T40" fmla="*/ 132 w 254"/>
              <a:gd name="T41" fmla="*/ 71 h 258"/>
              <a:gd name="T42" fmla="*/ 122 w 254"/>
              <a:gd name="T43" fmla="*/ 66 h 258"/>
              <a:gd name="T44" fmla="*/ 132 w 254"/>
              <a:gd name="T45" fmla="*/ 76 h 258"/>
              <a:gd name="T46" fmla="*/ 168 w 254"/>
              <a:gd name="T47" fmla="*/ 71 h 258"/>
              <a:gd name="T48" fmla="*/ 158 w 254"/>
              <a:gd name="T49" fmla="*/ 66 h 258"/>
              <a:gd name="T50" fmla="*/ 168 w 254"/>
              <a:gd name="T51" fmla="*/ 76 h 258"/>
              <a:gd name="T52" fmla="*/ 96 w 254"/>
              <a:gd name="T53" fmla="*/ 109 h 258"/>
              <a:gd name="T54" fmla="*/ 87 w 254"/>
              <a:gd name="T55" fmla="*/ 104 h 258"/>
              <a:gd name="T56" fmla="*/ 96 w 254"/>
              <a:gd name="T57" fmla="*/ 114 h 258"/>
              <a:gd name="T58" fmla="*/ 132 w 254"/>
              <a:gd name="T59" fmla="*/ 109 h 258"/>
              <a:gd name="T60" fmla="*/ 122 w 254"/>
              <a:gd name="T61" fmla="*/ 104 h 258"/>
              <a:gd name="T62" fmla="*/ 132 w 254"/>
              <a:gd name="T63" fmla="*/ 114 h 258"/>
              <a:gd name="T64" fmla="*/ 168 w 254"/>
              <a:gd name="T65" fmla="*/ 109 h 258"/>
              <a:gd name="T66" fmla="*/ 158 w 254"/>
              <a:gd name="T67" fmla="*/ 104 h 258"/>
              <a:gd name="T68" fmla="*/ 168 w 254"/>
              <a:gd name="T69" fmla="*/ 114 h 258"/>
              <a:gd name="T70" fmla="*/ 96 w 254"/>
              <a:gd name="T71" fmla="*/ 147 h 258"/>
              <a:gd name="T72" fmla="*/ 87 w 254"/>
              <a:gd name="T73" fmla="*/ 142 h 258"/>
              <a:gd name="T74" fmla="*/ 96 w 254"/>
              <a:gd name="T75" fmla="*/ 152 h 258"/>
              <a:gd name="T76" fmla="*/ 132 w 254"/>
              <a:gd name="T77" fmla="*/ 147 h 258"/>
              <a:gd name="T78" fmla="*/ 122 w 254"/>
              <a:gd name="T79" fmla="*/ 142 h 258"/>
              <a:gd name="T80" fmla="*/ 132 w 254"/>
              <a:gd name="T81" fmla="*/ 152 h 258"/>
              <a:gd name="T82" fmla="*/ 168 w 254"/>
              <a:gd name="T83" fmla="*/ 147 h 258"/>
              <a:gd name="T84" fmla="*/ 158 w 254"/>
              <a:gd name="T85" fmla="*/ 142 h 258"/>
              <a:gd name="T86" fmla="*/ 168 w 254"/>
              <a:gd name="T87" fmla="*/ 152 h 258"/>
              <a:gd name="T88" fmla="*/ 96 w 254"/>
              <a:gd name="T89" fmla="*/ 185 h 258"/>
              <a:gd name="T90" fmla="*/ 87 w 254"/>
              <a:gd name="T91" fmla="*/ 180 h 258"/>
              <a:gd name="T92" fmla="*/ 96 w 254"/>
              <a:gd name="T93" fmla="*/ 190 h 258"/>
              <a:gd name="T94" fmla="*/ 132 w 254"/>
              <a:gd name="T95" fmla="*/ 186 h 258"/>
              <a:gd name="T96" fmla="*/ 122 w 254"/>
              <a:gd name="T97" fmla="*/ 180 h 258"/>
              <a:gd name="T98" fmla="*/ 132 w 254"/>
              <a:gd name="T99" fmla="*/ 190 h 258"/>
              <a:gd name="T100" fmla="*/ 168 w 254"/>
              <a:gd name="T101" fmla="*/ 184 h 258"/>
              <a:gd name="T102" fmla="*/ 158 w 254"/>
              <a:gd name="T103" fmla="*/ 180 h 258"/>
              <a:gd name="T104" fmla="*/ 168 w 254"/>
              <a:gd name="T105" fmla="*/ 190 h 258"/>
              <a:gd name="T106" fmla="*/ 163 w 254"/>
              <a:gd name="T107" fmla="*/ 258 h 258"/>
              <a:gd name="T108" fmla="*/ 92 w 254"/>
              <a:gd name="T109" fmla="*/ 217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258">
                <a:moveTo>
                  <a:pt x="200" y="146"/>
                </a:moveTo>
                <a:lnTo>
                  <a:pt x="200" y="258"/>
                </a:lnTo>
                <a:lnTo>
                  <a:pt x="55" y="258"/>
                </a:lnTo>
                <a:lnTo>
                  <a:pt x="55" y="44"/>
                </a:lnTo>
                <a:lnTo>
                  <a:pt x="127" y="0"/>
                </a:lnTo>
                <a:lnTo>
                  <a:pt x="200" y="44"/>
                </a:lnTo>
                <a:lnTo>
                  <a:pt x="200" y="146"/>
                </a:lnTo>
                <a:moveTo>
                  <a:pt x="55" y="72"/>
                </a:moveTo>
                <a:lnTo>
                  <a:pt x="0" y="72"/>
                </a:lnTo>
                <a:lnTo>
                  <a:pt x="0" y="258"/>
                </a:lnTo>
                <a:lnTo>
                  <a:pt x="55" y="258"/>
                </a:lnTo>
                <a:moveTo>
                  <a:pt x="21" y="102"/>
                </a:moveTo>
                <a:lnTo>
                  <a:pt x="55" y="102"/>
                </a:lnTo>
                <a:moveTo>
                  <a:pt x="21" y="128"/>
                </a:moveTo>
                <a:lnTo>
                  <a:pt x="55" y="128"/>
                </a:lnTo>
                <a:moveTo>
                  <a:pt x="21" y="155"/>
                </a:moveTo>
                <a:lnTo>
                  <a:pt x="55" y="155"/>
                </a:lnTo>
                <a:moveTo>
                  <a:pt x="21" y="182"/>
                </a:moveTo>
                <a:lnTo>
                  <a:pt x="55" y="182"/>
                </a:lnTo>
                <a:moveTo>
                  <a:pt x="21" y="209"/>
                </a:moveTo>
                <a:lnTo>
                  <a:pt x="55" y="209"/>
                </a:lnTo>
                <a:moveTo>
                  <a:pt x="200" y="258"/>
                </a:moveTo>
                <a:lnTo>
                  <a:pt x="254" y="258"/>
                </a:lnTo>
                <a:lnTo>
                  <a:pt x="254" y="72"/>
                </a:lnTo>
                <a:lnTo>
                  <a:pt x="200" y="72"/>
                </a:lnTo>
                <a:moveTo>
                  <a:pt x="234" y="102"/>
                </a:moveTo>
                <a:lnTo>
                  <a:pt x="200" y="102"/>
                </a:lnTo>
                <a:moveTo>
                  <a:pt x="234" y="128"/>
                </a:moveTo>
                <a:lnTo>
                  <a:pt x="200" y="128"/>
                </a:lnTo>
                <a:moveTo>
                  <a:pt x="234" y="155"/>
                </a:moveTo>
                <a:lnTo>
                  <a:pt x="200" y="155"/>
                </a:lnTo>
                <a:moveTo>
                  <a:pt x="234" y="182"/>
                </a:moveTo>
                <a:lnTo>
                  <a:pt x="200" y="182"/>
                </a:lnTo>
                <a:moveTo>
                  <a:pt x="234" y="209"/>
                </a:moveTo>
                <a:lnTo>
                  <a:pt x="200" y="209"/>
                </a:lnTo>
                <a:moveTo>
                  <a:pt x="96" y="71"/>
                </a:moveTo>
                <a:lnTo>
                  <a:pt x="96" y="66"/>
                </a:lnTo>
                <a:lnTo>
                  <a:pt x="87" y="66"/>
                </a:lnTo>
                <a:lnTo>
                  <a:pt x="87" y="76"/>
                </a:lnTo>
                <a:lnTo>
                  <a:pt x="96" y="76"/>
                </a:lnTo>
                <a:lnTo>
                  <a:pt x="96" y="71"/>
                </a:lnTo>
                <a:moveTo>
                  <a:pt x="132" y="71"/>
                </a:moveTo>
                <a:lnTo>
                  <a:pt x="132" y="66"/>
                </a:lnTo>
                <a:lnTo>
                  <a:pt x="122" y="66"/>
                </a:lnTo>
                <a:lnTo>
                  <a:pt x="122" y="76"/>
                </a:lnTo>
                <a:lnTo>
                  <a:pt x="132" y="76"/>
                </a:lnTo>
                <a:lnTo>
                  <a:pt x="132" y="71"/>
                </a:lnTo>
                <a:moveTo>
                  <a:pt x="168" y="71"/>
                </a:moveTo>
                <a:lnTo>
                  <a:pt x="168" y="66"/>
                </a:lnTo>
                <a:lnTo>
                  <a:pt x="158" y="66"/>
                </a:lnTo>
                <a:lnTo>
                  <a:pt x="158" y="76"/>
                </a:lnTo>
                <a:lnTo>
                  <a:pt x="168" y="76"/>
                </a:lnTo>
                <a:lnTo>
                  <a:pt x="168" y="71"/>
                </a:lnTo>
                <a:moveTo>
                  <a:pt x="96" y="109"/>
                </a:moveTo>
                <a:lnTo>
                  <a:pt x="96" y="104"/>
                </a:lnTo>
                <a:lnTo>
                  <a:pt x="87" y="104"/>
                </a:lnTo>
                <a:lnTo>
                  <a:pt x="87" y="114"/>
                </a:lnTo>
                <a:lnTo>
                  <a:pt x="96" y="114"/>
                </a:lnTo>
                <a:lnTo>
                  <a:pt x="96" y="109"/>
                </a:lnTo>
                <a:moveTo>
                  <a:pt x="132" y="109"/>
                </a:moveTo>
                <a:lnTo>
                  <a:pt x="132" y="104"/>
                </a:lnTo>
                <a:lnTo>
                  <a:pt x="122" y="104"/>
                </a:lnTo>
                <a:lnTo>
                  <a:pt x="122" y="114"/>
                </a:lnTo>
                <a:lnTo>
                  <a:pt x="132" y="114"/>
                </a:lnTo>
                <a:lnTo>
                  <a:pt x="132" y="109"/>
                </a:lnTo>
                <a:moveTo>
                  <a:pt x="168" y="109"/>
                </a:moveTo>
                <a:lnTo>
                  <a:pt x="168" y="104"/>
                </a:lnTo>
                <a:lnTo>
                  <a:pt x="158" y="104"/>
                </a:lnTo>
                <a:lnTo>
                  <a:pt x="158" y="114"/>
                </a:lnTo>
                <a:lnTo>
                  <a:pt x="168" y="114"/>
                </a:lnTo>
                <a:lnTo>
                  <a:pt x="168" y="109"/>
                </a:lnTo>
                <a:moveTo>
                  <a:pt x="96" y="147"/>
                </a:moveTo>
                <a:lnTo>
                  <a:pt x="96" y="142"/>
                </a:lnTo>
                <a:lnTo>
                  <a:pt x="87" y="142"/>
                </a:lnTo>
                <a:lnTo>
                  <a:pt x="87" y="152"/>
                </a:lnTo>
                <a:lnTo>
                  <a:pt x="96" y="152"/>
                </a:lnTo>
                <a:lnTo>
                  <a:pt x="96" y="147"/>
                </a:lnTo>
                <a:moveTo>
                  <a:pt x="132" y="147"/>
                </a:moveTo>
                <a:lnTo>
                  <a:pt x="132" y="142"/>
                </a:lnTo>
                <a:lnTo>
                  <a:pt x="122" y="142"/>
                </a:lnTo>
                <a:lnTo>
                  <a:pt x="122" y="152"/>
                </a:lnTo>
                <a:lnTo>
                  <a:pt x="132" y="152"/>
                </a:lnTo>
                <a:lnTo>
                  <a:pt x="132" y="147"/>
                </a:lnTo>
                <a:moveTo>
                  <a:pt x="168" y="147"/>
                </a:moveTo>
                <a:lnTo>
                  <a:pt x="168" y="142"/>
                </a:lnTo>
                <a:lnTo>
                  <a:pt x="158" y="142"/>
                </a:lnTo>
                <a:lnTo>
                  <a:pt x="158" y="152"/>
                </a:lnTo>
                <a:lnTo>
                  <a:pt x="168" y="152"/>
                </a:lnTo>
                <a:lnTo>
                  <a:pt x="168" y="147"/>
                </a:lnTo>
                <a:moveTo>
                  <a:pt x="96" y="185"/>
                </a:moveTo>
                <a:lnTo>
                  <a:pt x="96" y="180"/>
                </a:lnTo>
                <a:lnTo>
                  <a:pt x="87" y="180"/>
                </a:lnTo>
                <a:lnTo>
                  <a:pt x="87" y="190"/>
                </a:lnTo>
                <a:lnTo>
                  <a:pt x="96" y="190"/>
                </a:lnTo>
                <a:lnTo>
                  <a:pt x="96" y="185"/>
                </a:lnTo>
                <a:moveTo>
                  <a:pt x="132" y="186"/>
                </a:moveTo>
                <a:lnTo>
                  <a:pt x="132" y="180"/>
                </a:lnTo>
                <a:lnTo>
                  <a:pt x="122" y="180"/>
                </a:lnTo>
                <a:lnTo>
                  <a:pt x="122" y="190"/>
                </a:lnTo>
                <a:lnTo>
                  <a:pt x="132" y="190"/>
                </a:lnTo>
                <a:lnTo>
                  <a:pt x="132" y="186"/>
                </a:lnTo>
                <a:moveTo>
                  <a:pt x="168" y="184"/>
                </a:moveTo>
                <a:lnTo>
                  <a:pt x="168" y="180"/>
                </a:lnTo>
                <a:lnTo>
                  <a:pt x="158" y="180"/>
                </a:lnTo>
                <a:lnTo>
                  <a:pt x="158" y="190"/>
                </a:lnTo>
                <a:lnTo>
                  <a:pt x="168" y="190"/>
                </a:lnTo>
                <a:lnTo>
                  <a:pt x="168" y="184"/>
                </a:lnTo>
                <a:moveTo>
                  <a:pt x="163" y="258"/>
                </a:moveTo>
                <a:lnTo>
                  <a:pt x="163" y="217"/>
                </a:lnTo>
                <a:lnTo>
                  <a:pt x="92" y="217"/>
                </a:lnTo>
                <a:lnTo>
                  <a:pt x="92" y="258"/>
                </a:lnTo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3A8A0-E350-4DC7-B0E8-5E21D3D45C2B}"/>
              </a:ext>
            </a:extLst>
          </p:cNvPr>
          <p:cNvSpPr txBox="1"/>
          <p:nvPr/>
        </p:nvSpPr>
        <p:spPr>
          <a:xfrm>
            <a:off x="3880170" y="6315368"/>
            <a:ext cx="44316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Learn more at: </a:t>
            </a:r>
            <a:r>
              <a:rPr lang="en-US" sz="2800" b="1" dirty="0">
                <a:solidFill>
                  <a:schemeClr val="accent3"/>
                </a:solidFill>
                <a:hlinkClick r:id="rId3"/>
              </a:rPr>
              <a:t>aka.ms/PNC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64907419-EF99-48D6-9EC2-9838CE550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35" y="2144773"/>
            <a:ext cx="380098" cy="380098"/>
          </a:xfrm>
          <a:prstGeom prst="rect">
            <a:avLst/>
          </a:prstGeom>
        </p:spPr>
      </p:pic>
      <p:pic>
        <p:nvPicPr>
          <p:cNvPr id="23" name="Picture 22" descr="A picture containing table&#10;&#10;Description automatically generated">
            <a:extLst>
              <a:ext uri="{FF2B5EF4-FFF2-40B4-BE49-F238E27FC236}">
                <a16:creationId xmlns:a16="http://schemas.microsoft.com/office/drawing/2014/main" id="{E11412B6-402A-4494-94C7-EB8DB8E4C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72" y="2161719"/>
            <a:ext cx="380098" cy="380098"/>
          </a:xfrm>
          <a:prstGeom prst="rect">
            <a:avLst/>
          </a:prstGeom>
        </p:spPr>
      </p:pic>
      <p:pic>
        <p:nvPicPr>
          <p:cNvPr id="34" name="Picture 33" descr="A picture containing table&#10;&#10;Description automatically generated">
            <a:extLst>
              <a:ext uri="{FF2B5EF4-FFF2-40B4-BE49-F238E27FC236}">
                <a16:creationId xmlns:a16="http://schemas.microsoft.com/office/drawing/2014/main" id="{C36DE6E7-8E3F-4196-A0A9-746711E5A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421" y="2195049"/>
            <a:ext cx="434268" cy="434268"/>
          </a:xfrm>
          <a:prstGeom prst="rect">
            <a:avLst/>
          </a:prstGeom>
        </p:spPr>
      </p:pic>
      <p:pic>
        <p:nvPicPr>
          <p:cNvPr id="65" name="Picture 64" descr="A picture containing table&#10;&#10;Description automatically generated">
            <a:extLst>
              <a:ext uri="{FF2B5EF4-FFF2-40B4-BE49-F238E27FC236}">
                <a16:creationId xmlns:a16="http://schemas.microsoft.com/office/drawing/2014/main" id="{6F522948-8B3E-4A6D-AFB5-EAF4FE27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800" y="1786544"/>
            <a:ext cx="289771" cy="2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21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9" grpId="0"/>
      <p:bldP spid="21" grpId="0" animBg="1"/>
      <p:bldP spid="24" grpId="0" animBg="1"/>
      <p:bldP spid="25" grpId="0" animBg="1"/>
      <p:bldP spid="26" grpId="0"/>
      <p:bldP spid="28" grpId="0" animBg="1"/>
      <p:bldP spid="29" grpId="0" animBg="1"/>
      <p:bldP spid="30" grpId="0" animBg="1"/>
      <p:bldP spid="31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 animBg="1"/>
      <p:bldP spid="55" grpId="0"/>
      <p:bldP spid="58" grpId="0" animBg="1"/>
      <p:bldP spid="60" grpId="0" animBg="1"/>
      <p:bldP spid="63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25A522-489A-3347-A8B6-6B5BF9D3FD9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69" y="2008150"/>
            <a:ext cx="3444572" cy="229887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717EB-919B-444A-AAD2-EF277D78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" y="528638"/>
            <a:ext cx="11306469" cy="397545"/>
          </a:xfrm>
        </p:spPr>
        <p:txBody>
          <a:bodyPr/>
          <a:lstStyle/>
          <a:p>
            <a:r>
              <a:rPr lang="en-US" sz="2800" dirty="0"/>
              <a:t>Remote user </a:t>
            </a:r>
            <a:r>
              <a:rPr lang="en-US" dirty="0"/>
              <a:t>e</a:t>
            </a:r>
            <a:r>
              <a:rPr lang="en-US" sz="2800" dirty="0"/>
              <a:t>xpectations: best </a:t>
            </a:r>
            <a:r>
              <a:rPr lang="en-US" dirty="0"/>
              <a:t>e</a:t>
            </a:r>
            <a:r>
              <a:rPr lang="en-US" sz="2800" dirty="0"/>
              <a:t>xperience, reliable &amp; productive.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2E81-A216-4961-A94F-B4F3009BD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1" y="4927922"/>
            <a:ext cx="3532866" cy="1567289"/>
          </a:xfrm>
        </p:spPr>
        <p:txBody>
          <a:bodyPr/>
          <a:lstStyle/>
          <a:p>
            <a:r>
              <a:rPr lang="en-US" sz="1600" b="1" dirty="0">
                <a:solidFill>
                  <a:schemeClr val="accent2"/>
                </a:solidFill>
                <a:latin typeface="Segoe UI"/>
              </a:rPr>
              <a:t>Best experience</a:t>
            </a:r>
          </a:p>
          <a:p>
            <a:pPr lvl="1"/>
            <a:r>
              <a:rPr lang="en-US" sz="1400" dirty="0">
                <a:solidFill>
                  <a:srgbClr val="2F2F2F"/>
                </a:solidFill>
                <a:latin typeface="Segoe UI"/>
              </a:rPr>
              <a:t>When Microsoft 365 traffic is routed directly using the users Internet connection it provides the shortest path and the best experience for the user.</a:t>
            </a:r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32C7E-AF2D-49BB-838B-BEEB09F620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4083" y="4927922"/>
            <a:ext cx="3465305" cy="1567289"/>
          </a:xfrm>
        </p:spPr>
        <p:txBody>
          <a:bodyPr/>
          <a:lstStyle/>
          <a:p>
            <a:r>
              <a:rPr lang="en-US" sz="1600" b="1" dirty="0">
                <a:solidFill>
                  <a:schemeClr val="accent2"/>
                </a:solidFill>
                <a:latin typeface="Segoe UI"/>
              </a:rPr>
              <a:t>Productive</a:t>
            </a:r>
          </a:p>
          <a:p>
            <a:pPr lvl="1"/>
            <a:r>
              <a:rPr lang="en-US" sz="1400" dirty="0">
                <a:solidFill>
                  <a:srgbClr val="2F2F2F"/>
                </a:solidFill>
                <a:latin typeface="Segoe UI"/>
              </a:rPr>
              <a:t>Users want to focus on the task in hand rather than spending time on addressing quality or experience issues that impacts collaboration.</a:t>
            </a:r>
          </a:p>
          <a:p>
            <a:endParaRPr lang="en-US" sz="12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0ABBC47-76EC-BD45-B058-3545B89C2B74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25" y="1988277"/>
            <a:ext cx="3479979" cy="2322284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93BA4CE1-91CB-AF49-8740-C257F305204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305" y="2002030"/>
            <a:ext cx="3462909" cy="231111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0789C3-1793-4FCF-BC55-8D747AA1F0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0618" y="4927922"/>
            <a:ext cx="3499581" cy="2311082"/>
          </a:xfrm>
        </p:spPr>
        <p:txBody>
          <a:bodyPr/>
          <a:lstStyle/>
          <a:p>
            <a:r>
              <a:rPr lang="en-US" sz="1600" b="1" dirty="0">
                <a:solidFill>
                  <a:schemeClr val="accent2"/>
                </a:solidFill>
                <a:latin typeface="Segoe UI"/>
              </a:rPr>
              <a:t>Reliable</a:t>
            </a:r>
          </a:p>
          <a:p>
            <a:pPr lvl="1"/>
            <a:r>
              <a:rPr lang="en-US" sz="1400" dirty="0">
                <a:solidFill>
                  <a:srgbClr val="2F2F2F"/>
                </a:solidFill>
                <a:latin typeface="Segoe UI"/>
              </a:rPr>
              <a:t>When the connectivity path is Direct, it stays on the Internet or un-managed network only for a short duration thus making the path more reliable. </a:t>
            </a:r>
          </a:p>
          <a:p>
            <a:pPr lvl="1"/>
            <a:r>
              <a:rPr lang="en-US" sz="1400" dirty="0">
                <a:solidFill>
                  <a:srgbClr val="2F2F2F"/>
                </a:solidFill>
                <a:latin typeface="Segoe UI"/>
              </a:rPr>
              <a:t>A private path that’s longer and limited in bandwidth is often unreliable due to congestion.</a:t>
            </a:r>
          </a:p>
          <a:p>
            <a:endParaRPr lang="en-US" sz="1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537BD-F533-4FF4-AC01-483FBCE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Microsoft Corporation                                                                                  								                      Microsoft 365 </a:t>
            </a:r>
          </a:p>
        </p:txBody>
      </p:sp>
    </p:spTree>
    <p:extLst>
      <p:ext uri="{BB962C8B-B14F-4D97-AF65-F5344CB8AC3E}">
        <p14:creationId xmlns:p14="http://schemas.microsoft.com/office/powerpoint/2010/main" val="6661752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861774"/>
          </a:xfrm>
        </p:spPr>
        <p:txBody>
          <a:bodyPr/>
          <a:lstStyle/>
          <a:p>
            <a:r>
              <a:rPr lang="en-GB" dirty="0"/>
              <a:t>VPN – Virtual Private Network</a:t>
            </a:r>
            <a:br>
              <a:rPr lang="en-GB" dirty="0"/>
            </a:br>
            <a:r>
              <a:rPr lang="en-GB" dirty="0"/>
              <a:t>Pros &amp; cons of a remote user using VPN</a:t>
            </a:r>
            <a:endParaRPr lang="en-US" dirty="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1BA4C7E2-C58A-4928-BA07-D4DE72A3BB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885" y="1731158"/>
            <a:ext cx="11224230" cy="5262979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Pros:</a:t>
            </a:r>
          </a:p>
          <a:p>
            <a:r>
              <a:rPr lang="en-US" sz="1800" dirty="0"/>
              <a:t>Users can connect to Corporate Network from a remote location</a:t>
            </a:r>
          </a:p>
          <a:p>
            <a:r>
              <a:rPr lang="en-US" sz="1800" dirty="0"/>
              <a:t>Users can access applications or services hosted within the corporate network, typically not accessible via the internet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Cons:</a:t>
            </a:r>
          </a:p>
          <a:p>
            <a:r>
              <a:rPr lang="en-US" sz="1800" dirty="0"/>
              <a:t>Designed for small percentage of overall workforce working remotely</a:t>
            </a:r>
          </a:p>
          <a:p>
            <a:r>
              <a:rPr lang="en-US" sz="1800" dirty="0"/>
              <a:t>Limited in bandwidth and scale</a:t>
            </a:r>
          </a:p>
          <a:p>
            <a:r>
              <a:rPr lang="en-US" sz="1800" dirty="0"/>
              <a:t>Situations like COVID-19 pandemic adds enormous stress on the VPN infrastructure when more than 80% of your workforce is working remotely</a:t>
            </a:r>
          </a:p>
          <a:p>
            <a:r>
              <a:rPr lang="en-US" sz="1800" dirty="0"/>
              <a:t>Degrades user experience while accessing Microsoft 365 services like Office 365 that are accessible via the Internet directly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558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30887"/>
          </a:xfrm>
        </p:spPr>
        <p:txBody>
          <a:bodyPr/>
          <a:lstStyle/>
          <a:p>
            <a:r>
              <a:rPr lang="en-GB" dirty="0"/>
              <a:t>VPN – selective tunnel</a:t>
            </a:r>
            <a:endParaRPr lang="en-US" dirty="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1BA4C7E2-C58A-4928-BA07-D4DE72A3BB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885" y="4723782"/>
            <a:ext cx="9669005" cy="2745367"/>
          </a:xfrm>
          <a:noFill/>
        </p:spPr>
        <p:txBody>
          <a:bodyPr/>
          <a:lstStyle/>
          <a:p>
            <a:r>
              <a:rPr lang="en-US" dirty="0">
                <a:hlinkClick r:id="rId3"/>
              </a:rPr>
              <a:t>#4 – VPN Selective Tunnel </a:t>
            </a:r>
            <a:endParaRPr lang="en-US" dirty="0"/>
          </a:p>
          <a:p>
            <a:pPr lvl="1"/>
            <a:r>
              <a:rPr lang="en-US" sz="2400" dirty="0"/>
              <a:t>Default path = Local Interface</a:t>
            </a:r>
          </a:p>
          <a:p>
            <a:pPr lvl="1"/>
            <a:r>
              <a:rPr lang="en-US" sz="2400" dirty="0"/>
              <a:t>Exceptions = VPN interface</a:t>
            </a:r>
          </a:p>
          <a:p>
            <a:pPr lvl="1"/>
            <a:r>
              <a:rPr lang="en-US" sz="2400" dirty="0"/>
              <a:t>Doesn’t matter if the VPN is on or off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70F0CC-6CFA-432E-B1A7-310E931E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21" y="1540878"/>
            <a:ext cx="7012585" cy="30591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EC31F0-7529-4C5F-888A-9F2D0D776679}"/>
              </a:ext>
            </a:extLst>
          </p:cNvPr>
          <p:cNvSpPr/>
          <p:nvPr/>
        </p:nvSpPr>
        <p:spPr bwMode="auto">
          <a:xfrm>
            <a:off x="4861187" y="1540877"/>
            <a:ext cx="675219" cy="65980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FCE330-FD69-43E2-86B6-29CDC07A1C4C}"/>
              </a:ext>
            </a:extLst>
          </p:cNvPr>
          <p:cNvSpPr/>
          <p:nvPr/>
        </p:nvSpPr>
        <p:spPr bwMode="auto">
          <a:xfrm>
            <a:off x="4088335" y="2119412"/>
            <a:ext cx="1031882" cy="286331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146304" rIns="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4"/>
                </a:solidFill>
                <a:ea typeface="Segoe UI" pitchFamily="34" charset="0"/>
                <a:cs typeface="Segoe UI" pitchFamily="34" charset="0"/>
              </a:rPr>
              <a:t>Office 365</a:t>
            </a:r>
          </a:p>
        </p:txBody>
      </p:sp>
      <p:pic>
        <p:nvPicPr>
          <p:cNvPr id="8" name="Picture 7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CA4298BC-BCE6-4A96-A6B9-73A9A2FF9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419" y="126117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589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30887"/>
          </a:xfrm>
        </p:spPr>
        <p:txBody>
          <a:bodyPr/>
          <a:lstStyle/>
          <a:p>
            <a:r>
              <a:rPr lang="en-GB" dirty="0"/>
              <a:t>VPN – forced tunnel with no exceptions</a:t>
            </a:r>
            <a:endParaRPr lang="en-US" dirty="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1BA4C7E2-C58A-4928-BA07-D4DE72A3BB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9184" y="5139424"/>
            <a:ext cx="8330184" cy="2363724"/>
          </a:xfrm>
          <a:noFill/>
        </p:spPr>
        <p:txBody>
          <a:bodyPr/>
          <a:lstStyle/>
          <a:p>
            <a:r>
              <a:rPr lang="en-US" sz="2400" dirty="0"/>
              <a:t>Not recommended</a:t>
            </a:r>
          </a:p>
          <a:p>
            <a:r>
              <a:rPr lang="en-US" sz="2400" dirty="0"/>
              <a:t>Default path = VPN interface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42E8EE-671D-48F7-AFF3-561DC83A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206" y="1753436"/>
            <a:ext cx="6918565" cy="3029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9CB57-BFBF-4208-886A-5DD319C9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57" y="1797887"/>
            <a:ext cx="1448044" cy="9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870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2" cy="430887"/>
          </a:xfrm>
        </p:spPr>
        <p:txBody>
          <a:bodyPr/>
          <a:lstStyle/>
          <a:p>
            <a:r>
              <a:rPr lang="en-GB" dirty="0"/>
              <a:t>VPN – forced tunnel with exceptions</a:t>
            </a:r>
            <a:endParaRPr lang="en-US" dirty="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1BA4C7E2-C58A-4928-BA07-D4DE72A3BB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6" y="4526776"/>
            <a:ext cx="11000232" cy="3262432"/>
          </a:xfrm>
          <a:noFill/>
        </p:spPr>
        <p:txBody>
          <a:bodyPr/>
          <a:lstStyle/>
          <a:p>
            <a:r>
              <a:rPr lang="en-US" dirty="0"/>
              <a:t>Common customer deployment model (forced tunnel with exceptions)</a:t>
            </a:r>
          </a:p>
          <a:p>
            <a:r>
              <a:rPr lang="en-US" dirty="0">
                <a:hlinkClick r:id="rId3"/>
              </a:rPr>
              <a:t>#2 – VPN Forced tunnel with small number of trusted exceptions</a:t>
            </a:r>
            <a:endParaRPr lang="en-US" dirty="0"/>
          </a:p>
          <a:p>
            <a:pPr lvl="1"/>
            <a:r>
              <a:rPr lang="en-US" sz="2000" dirty="0"/>
              <a:t>Default path = VPN interface</a:t>
            </a:r>
          </a:p>
          <a:p>
            <a:pPr lvl="1"/>
            <a:r>
              <a:rPr lang="en-US" sz="2000" dirty="0"/>
              <a:t>Exceptions = Local interface</a:t>
            </a:r>
          </a:p>
          <a:p>
            <a:pPr lvl="1"/>
            <a:r>
              <a:rPr lang="en-US" sz="2000" dirty="0"/>
              <a:t>If the VPN is forced or on always you need the exceptions configured</a:t>
            </a:r>
          </a:p>
          <a:p>
            <a:pPr lvl="1"/>
            <a:r>
              <a:rPr lang="en-US" sz="2000" dirty="0"/>
              <a:t>If the VPN is not forced, then switching off the VPN may help but needs user education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9B8764-9CAC-4BEB-A586-49414EE56CFC}"/>
              </a:ext>
            </a:extLst>
          </p:cNvPr>
          <p:cNvGrpSpPr/>
          <p:nvPr/>
        </p:nvGrpSpPr>
        <p:grpSpPr>
          <a:xfrm>
            <a:off x="3652280" y="1401008"/>
            <a:ext cx="6707872" cy="2930434"/>
            <a:chOff x="3652280" y="1401008"/>
            <a:chExt cx="6707872" cy="2930434"/>
          </a:xfrm>
        </p:grpSpPr>
        <p:pic>
          <p:nvPicPr>
            <p:cNvPr id="4" name="Picture 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88B0AC59-F760-4465-94D9-9F0B81E23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2280" y="1401008"/>
              <a:ext cx="6707872" cy="29304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487D88-0996-42A6-A682-9221E1ABC38B}"/>
                </a:ext>
              </a:extLst>
            </p:cNvPr>
            <p:cNvSpPr/>
            <p:nvPr/>
          </p:nvSpPr>
          <p:spPr bwMode="auto">
            <a:xfrm>
              <a:off x="5334000" y="1441518"/>
              <a:ext cx="914400" cy="57143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551F58-2C97-4564-A3E7-AFA9E82E8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3200" y="1460567"/>
              <a:ext cx="1397001" cy="941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11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3480-078A-4863-BB19-714DD52D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82600"/>
            <a:ext cx="11277602" cy="430887"/>
          </a:xfrm>
        </p:spPr>
        <p:txBody>
          <a:bodyPr/>
          <a:lstStyle/>
          <a:p>
            <a:r>
              <a:rPr lang="en-US" dirty="0"/>
              <a:t>Office 365 VPN split tunneling guidance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1BA4C7E2-C58A-4928-BA07-D4DE72A3BB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0572" y="1634540"/>
            <a:ext cx="11277602" cy="1255728"/>
          </a:xfrm>
          <a:noFill/>
        </p:spPr>
        <p:txBody>
          <a:bodyPr/>
          <a:lstStyle/>
          <a:p>
            <a:r>
              <a:rPr lang="en-US" sz="2400" dirty="0"/>
              <a:t>Strategy and approach (treat remote user as branch office user)</a:t>
            </a:r>
          </a:p>
          <a:p>
            <a:pPr lvl="1"/>
            <a:r>
              <a:rPr lang="en-US" sz="1200" dirty="0">
                <a:hlinkClick r:id="rId3"/>
              </a:rPr>
              <a:t>https://docs.microsoft.com/en-us/Office365/Enterprise/office-365-vpn-split-tunnel</a:t>
            </a:r>
            <a:r>
              <a:rPr lang="en-US" sz="1200" dirty="0"/>
              <a:t>.  </a:t>
            </a:r>
          </a:p>
          <a:p>
            <a:r>
              <a:rPr lang="en-US" sz="2400" dirty="0"/>
              <a:t>Implementation (IP based split tunneling for Optimize category endpoints)</a:t>
            </a:r>
          </a:p>
          <a:p>
            <a:pPr lvl="1"/>
            <a:r>
              <a:rPr lang="en-US" sz="1200" dirty="0">
                <a:hlinkClick r:id="rId4"/>
              </a:rPr>
              <a:t>https://docs.microsoft.com/en-us/Office365/Enterprise/office-365-vpn-implement-split-tunnel</a:t>
            </a:r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F41E5-2541-4490-B3CA-6FBC4B8C0882}"/>
              </a:ext>
            </a:extLst>
          </p:cNvPr>
          <p:cNvGrpSpPr/>
          <p:nvPr/>
        </p:nvGrpSpPr>
        <p:grpSpPr>
          <a:xfrm>
            <a:off x="2678613" y="3348342"/>
            <a:ext cx="6707872" cy="2930434"/>
            <a:chOff x="3652280" y="1401008"/>
            <a:chExt cx="6707872" cy="2930434"/>
          </a:xfrm>
        </p:grpSpPr>
        <p:pic>
          <p:nvPicPr>
            <p:cNvPr id="6" name="Picture 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5A7D5FF9-F0CD-4CA9-B224-10A0E298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2280" y="1401008"/>
              <a:ext cx="6707872" cy="293043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5B64F3-2A10-4E4B-97F8-8163F23FB156}"/>
                </a:ext>
              </a:extLst>
            </p:cNvPr>
            <p:cNvSpPr/>
            <p:nvPr/>
          </p:nvSpPr>
          <p:spPr bwMode="auto">
            <a:xfrm>
              <a:off x="5334000" y="1441518"/>
              <a:ext cx="914400" cy="57143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FEA663-06A3-4CC7-A682-62491921B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3200" y="1460567"/>
              <a:ext cx="1397001" cy="941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4364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GRAY TEMPLATE">
  <a:themeElements>
    <a:clrScheme name="Custom 3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515251"/>
      </a:accent4>
      <a:accent5>
        <a:srgbClr val="737373"/>
      </a:accent5>
      <a:accent6>
        <a:srgbClr val="D2D2D2"/>
      </a:accent6>
      <a:hlink>
        <a:srgbClr val="0076D3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rosft365_PowerPoint_template_Feb2020_BC" id="{8B530116-1539-874A-951A-1C404D843E07}" vid="{E4596DA4-6C73-3D44-BAD3-1699CE9C9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Microsoft365_PowerPoint_template_Feb2020</Template>
  <TotalTime>0</TotalTime>
  <Words>1580</Words>
  <Application>Microsoft Office PowerPoint</Application>
  <PresentationFormat>Widescreen</PresentationFormat>
  <Paragraphs>179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Consolas</vt:lpstr>
      <vt:lpstr>Courier New</vt:lpstr>
      <vt:lpstr>Lucida Console</vt:lpstr>
      <vt:lpstr>Segoe UI</vt:lpstr>
      <vt:lpstr>Segoe UI Light</vt:lpstr>
      <vt:lpstr>Segoe UI Semibold</vt:lpstr>
      <vt:lpstr>Segoe UI Semilight</vt:lpstr>
      <vt:lpstr>Times New Roman</vt:lpstr>
      <vt:lpstr>Wingdings</vt:lpstr>
      <vt:lpstr>LIGHT GRAY TEMPLATE</vt:lpstr>
      <vt:lpstr>Microsoft 365 Network Connectivity Video Series   Network connectivity for remote users</vt:lpstr>
      <vt:lpstr>PowerPoint Presentation</vt:lpstr>
      <vt:lpstr>Microsoft 365 Network Connectivity Principles</vt:lpstr>
      <vt:lpstr>Remote user expectations: best experience, reliable &amp; productive.</vt:lpstr>
      <vt:lpstr>VPN – Virtual Private Network Pros &amp; cons of a remote user using VPN</vt:lpstr>
      <vt:lpstr>VPN – selective tunnel</vt:lpstr>
      <vt:lpstr>VPN – forced tunnel with no exceptions</vt:lpstr>
      <vt:lpstr>VPN – forced tunnel with exceptions</vt:lpstr>
      <vt:lpstr>Office 365 VPN split tunneling guidance</vt:lpstr>
      <vt:lpstr>How-To guides for Office 365 VPN split tunneling</vt:lpstr>
      <vt:lpstr>What traffic should be split tunneled?</vt:lpstr>
      <vt:lpstr>VPN &amp; split tunnelling detection with Network Onboarding tool</vt:lpstr>
      <vt:lpstr>aka.ms/netonboard: VPN and split tunnel detection</vt:lpstr>
      <vt:lpstr>aka.ms/netonboard: VPN and split tunnel detection</vt:lpstr>
      <vt:lpstr>Demos</vt:lpstr>
      <vt:lpstr>Summary &amp; 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2020-09-29T14:32:05Z</dcterms:created>
  <dcterms:modified xsi:type="dcterms:W3CDTF">2020-09-29T14:32:31Z</dcterms:modified>
</cp:coreProperties>
</file>