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17"/>
  </p:notesMasterIdLst>
  <p:handoutMasterIdLst>
    <p:handoutMasterId r:id="rId18"/>
  </p:handoutMasterIdLst>
  <p:sldIdLst>
    <p:sldId id="1817" r:id="rId2"/>
    <p:sldId id="1820" r:id="rId3"/>
    <p:sldId id="2121" r:id="rId4"/>
    <p:sldId id="2045" r:id="rId5"/>
    <p:sldId id="2128" r:id="rId6"/>
    <p:sldId id="2048" r:id="rId7"/>
    <p:sldId id="2114" r:id="rId8"/>
    <p:sldId id="2074" r:id="rId9"/>
    <p:sldId id="1848" r:id="rId10"/>
    <p:sldId id="2130" r:id="rId11"/>
    <p:sldId id="2131" r:id="rId12"/>
    <p:sldId id="2134" r:id="rId13"/>
    <p:sldId id="2132" r:id="rId14"/>
    <p:sldId id="2135" r:id="rId15"/>
    <p:sldId id="1849" r:id="rId16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e Slides" id="{A0252C9D-1D6B-42F9-BA63-F39DC4D8B635}">
          <p14:sldIdLst>
            <p14:sldId id="1817"/>
            <p14:sldId id="1820"/>
            <p14:sldId id="2121"/>
            <p14:sldId id="2045"/>
            <p14:sldId id="2128"/>
            <p14:sldId id="2048"/>
            <p14:sldId id="2114"/>
            <p14:sldId id="2074"/>
            <p14:sldId id="1848"/>
            <p14:sldId id="2130"/>
            <p14:sldId id="2131"/>
            <p14:sldId id="2134"/>
            <p14:sldId id="2132"/>
            <p14:sldId id="2135"/>
            <p14:sldId id="18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49"/>
    <a:srgbClr val="D2D2D2"/>
    <a:srgbClr val="737373"/>
    <a:srgbClr val="50E6FF"/>
    <a:srgbClr val="00682F"/>
    <a:srgbClr val="F8D8CC"/>
    <a:srgbClr val="EECEC2"/>
    <a:srgbClr val="FF0000"/>
    <a:srgbClr val="DA40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749302-416C-4F5B-8630-1968E4363770}" v="3" dt="2020-09-29T14:41:50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73419" autoAdjust="0"/>
  </p:normalViewPr>
  <p:slideViewPr>
    <p:cSldViewPr snapToGrid="0">
      <p:cViewPr varScale="1">
        <p:scale>
          <a:sx n="84" d="100"/>
          <a:sy n="84" d="100"/>
        </p:scale>
        <p:origin x="1908" y="78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766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9/29/2020 3:41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9/29/2020 3:41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3A8AE42A-0CBF-4466-9DC4-244B4B05F419}" type="datetime8">
              <a:rPr lang="en-US" smtClean="0"/>
              <a:t>9/29/2020 3:41 PM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A3109-DCE0-4906-9311-ADB37932AB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4158BD8-06DB-4BA8-8C13-7C89BDF0DA08}"/>
              </a:ext>
            </a:extLst>
          </p:cNvPr>
          <p:cNvSpPr>
            <a:spLocks noGrp="1"/>
          </p:cNvSpPr>
          <p:nvPr>
            <p:ph type="hd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7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30EA47FF-7EC3-4B14-9308-254E28AA46B9}" type="datetime8">
              <a:rPr lang="en-US" smtClean="0"/>
              <a:t>9/29/2020 3:41 PM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71860-912F-46D4-A5E6-9AA9EBEB8F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9862593-B652-41C5-86C4-5C91AE5BC7E4}"/>
              </a:ext>
            </a:extLst>
          </p:cNvPr>
          <p:cNvSpPr>
            <a:spLocks noGrp="1"/>
          </p:cNvSpPr>
          <p:nvPr>
            <p:ph type="hd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6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4197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4197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3:41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4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5404-EDEE-4081-B153-9D7E32F129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0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E30564-C64B-8E46-9139-9003B0DD2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525" y="0"/>
            <a:ext cx="684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335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2996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09155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1268039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+mn-lt"/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DD1BEEC7-5874-1E48-8B60-B1E5D977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8764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26803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1600" b="0">
                <a:solidFill>
                  <a:srgbClr val="000000"/>
                </a:solidFill>
              </a:defRPr>
            </a:lvl2pPr>
            <a:lvl3pPr marL="450850" indent="0">
              <a:buFont typeface="Wingdings" panose="05000000000000000000" pitchFamily="2" charset="2"/>
              <a:buNone/>
              <a:tabLst/>
              <a:defRPr sz="1400" b="0">
                <a:solidFill>
                  <a:srgbClr val="000000"/>
                </a:solidFill>
              </a:defRPr>
            </a:lvl3pPr>
            <a:lvl4pPr marL="652462" indent="0">
              <a:buFont typeface="Wingdings" panose="05000000000000000000" pitchFamily="2" charset="2"/>
              <a:buNone/>
              <a:defRPr sz="1200" b="0">
                <a:solidFill>
                  <a:srgbClr val="000000"/>
                </a:solidFill>
              </a:defRPr>
            </a:lvl4pPr>
            <a:lvl5pPr marL="854075" indent="0">
              <a:buFont typeface="Wingdings" panose="05000000000000000000" pitchFamily="2" charset="2"/>
              <a:buNone/>
              <a:tabLst/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26803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1600" b="0">
                <a:solidFill>
                  <a:srgbClr val="000000"/>
                </a:solidFill>
              </a:defRPr>
            </a:lvl2pPr>
            <a:lvl3pPr marL="450850" indent="0">
              <a:buFont typeface="Wingdings" panose="05000000000000000000" pitchFamily="2" charset="2"/>
              <a:buNone/>
              <a:tabLst/>
              <a:defRPr sz="1400" b="0">
                <a:solidFill>
                  <a:srgbClr val="000000"/>
                </a:solidFill>
              </a:defRPr>
            </a:lvl3pPr>
            <a:lvl4pPr marL="652462" indent="0">
              <a:buFont typeface="Wingdings" panose="05000000000000000000" pitchFamily="2" charset="2"/>
              <a:buNone/>
              <a:defRPr sz="1200" b="0">
                <a:solidFill>
                  <a:srgbClr val="000000"/>
                </a:solidFill>
              </a:defRPr>
            </a:lvl4pPr>
            <a:lvl5pPr marL="854075" indent="0">
              <a:buFont typeface="Wingdings" panose="05000000000000000000" pitchFamily="2" charset="2"/>
              <a:buNone/>
              <a:tabLst/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22BDE9B7-BF0F-DF45-BCD0-D6165D547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7541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268039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000" b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1600" b="0">
                <a:solidFill>
                  <a:srgbClr val="000000"/>
                </a:solidFill>
              </a:defRPr>
            </a:lvl2pPr>
            <a:lvl3pPr marL="639763" indent="-188913">
              <a:buFont typeface="Wingdings" panose="05000000000000000000" pitchFamily="2" charset="2"/>
              <a:buChar char=""/>
              <a:tabLst/>
              <a:defRPr sz="1400" b="0">
                <a:solidFill>
                  <a:srgbClr val="000000"/>
                </a:solidFill>
              </a:defRPr>
            </a:lvl3pPr>
            <a:lvl4pPr marL="828675" indent="-176213">
              <a:buFont typeface="Wingdings" panose="05000000000000000000" pitchFamily="2" charset="2"/>
              <a:buChar char=""/>
              <a:defRPr sz="1200" b="0">
                <a:solidFill>
                  <a:srgbClr val="000000"/>
                </a:solidFill>
              </a:defRPr>
            </a:lvl4pPr>
            <a:lvl5pPr marL="1023938" indent="-169863">
              <a:buFont typeface="Wingdings" panose="05000000000000000000" pitchFamily="2" charset="2"/>
              <a:buChar char=""/>
              <a:tabLst/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F8841F-D2F8-0646-B645-839893A70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2849" y="1437481"/>
            <a:ext cx="5212080" cy="1268039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000" b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1600" b="0">
                <a:solidFill>
                  <a:srgbClr val="000000"/>
                </a:solidFill>
              </a:defRPr>
            </a:lvl2pPr>
            <a:lvl3pPr marL="639763" indent="-188913">
              <a:buFont typeface="Wingdings" panose="05000000000000000000" pitchFamily="2" charset="2"/>
              <a:buChar char=""/>
              <a:tabLst/>
              <a:defRPr sz="1400" b="0">
                <a:solidFill>
                  <a:srgbClr val="000000"/>
                </a:solidFill>
              </a:defRPr>
            </a:lvl3pPr>
            <a:lvl4pPr marL="828675" indent="-176213">
              <a:buFont typeface="Wingdings" panose="05000000000000000000" pitchFamily="2" charset="2"/>
              <a:buChar char=""/>
              <a:defRPr sz="1200" b="0">
                <a:solidFill>
                  <a:srgbClr val="000000"/>
                </a:solidFill>
              </a:defRPr>
            </a:lvl4pPr>
            <a:lvl5pPr marL="1023938" indent="-169863">
              <a:buFont typeface="Wingdings" panose="05000000000000000000" pitchFamily="2" charset="2"/>
              <a:buChar char=""/>
              <a:tabLst/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9EF2168D-ABC8-AA43-9EDB-A155583EF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6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7541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438946C-117E-D444-B499-2F521D38B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7541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59A66667-56DD-0944-88F2-9EEF75B94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84094"/>
            <a:ext cx="5508419" cy="372410"/>
          </a:xfrm>
        </p:spPr>
        <p:txBody>
          <a:bodyPr tIns="64008"/>
          <a:lstStyle>
            <a:lvl1pPr>
              <a:defRPr sz="2000" spc="0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04552FE7-359D-6544-B2BC-512289B79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85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271872"/>
            <a:ext cx="4161981" cy="861774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2800" b="0" spc="-49" baseline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246221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998165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998113"/>
            <a:ext cx="4161981" cy="861774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2800" b="0" spc="-49" baseline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0967122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615553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0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21867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671763"/>
            <a:ext cx="4167887" cy="86177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DBA914E4-44EB-1640-BCC3-F4246F350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5"/>
          </a:xfrm>
          <a:prstGeom prst="rect">
            <a:avLst/>
          </a:prstGeom>
        </p:spPr>
      </p:pic>
      <p:pic>
        <p:nvPicPr>
          <p:cNvPr id="1026" name="Picture 2" descr="MSC17_dataCenter_035">
            <a:extLst>
              <a:ext uri="{FF2B5EF4-FFF2-40B4-BE49-F238E27FC236}">
                <a16:creationId xmlns:a16="http://schemas.microsoft.com/office/drawing/2014/main" id="{B0AAB1A3-BA2F-4E7B-9DA7-388A6AEA93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4829" y="0"/>
            <a:ext cx="6497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744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55551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 userDrawn="1">
          <p15:clr>
            <a:srgbClr val="5ACBF0"/>
          </p15:clr>
        </p15:guide>
        <p15:guide id="3" orient="horz" pos="1914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7211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035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27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78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4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97541"/>
            <a:ext cx="11018520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CD7C51EB-D279-154E-8F43-40608F83D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3343058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>
          <a:xfrm>
            <a:off x="588263" y="510988"/>
            <a:ext cx="11018520" cy="430887"/>
          </a:xfrm>
        </p:spPr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288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>
            <a:extLst>
              <a:ext uri="{FF2B5EF4-FFF2-40B4-BE49-F238E27FC236}">
                <a16:creationId xmlns:a16="http://schemas.microsoft.com/office/drawing/2014/main" id="{2EEC6248-87BC-4D4D-98C3-91E1890DD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accent3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D41543F4-CE18-594C-A501-0968DD537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6132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584200" y="1599722"/>
            <a:ext cx="3490176" cy="309939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Place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545447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Text option 3: three columns images and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4927922"/>
            <a:ext cx="3490176" cy="1186064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176"/>
              </a:spcBef>
              <a:buNone/>
              <a:defRPr lang="en-US" sz="1200" b="0" kern="1200" spc="0" baseline="0" dirty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12/14</a:t>
            </a:r>
          </a:p>
          <a:p>
            <a:pPr lvl="1"/>
            <a:r>
              <a:rPr lang="en-US" dirty="0"/>
              <a:t>Body copy Segoe Regular 12/14.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44083" y="4927922"/>
            <a:ext cx="3465305" cy="1182568"/>
          </a:xfr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765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200" b="0" kern="1200" spc="0" baseline="0" dirty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12/14</a:t>
            </a:r>
          </a:p>
          <a:p>
            <a:pPr lvl="1"/>
            <a:r>
              <a:rPr lang="en-US" dirty="0"/>
              <a:t>Body copy Segoe Regular 12/14.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FF38BC9F-387A-498E-A040-4619A490AE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03151" y="1599722"/>
            <a:ext cx="3618381" cy="3099393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Place photo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EEF5E46D-3409-4544-8C4E-211F133E580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4083" y="1599722"/>
            <a:ext cx="3465305" cy="3099394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Place photo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97742EC-5845-4BB1-84A3-00C1CF8901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3151" y="4927922"/>
            <a:ext cx="3618381" cy="1182568"/>
          </a:xfr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765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200" b="0" kern="1200" spc="0" baseline="0" dirty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12/14</a:t>
            </a:r>
          </a:p>
          <a:p>
            <a:pPr lvl="1"/>
            <a:r>
              <a:rPr lang="en-US" dirty="0"/>
              <a:t>Body copy Segoe Regular 12/14.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AE158E7B-0220-41AE-9E99-77C380735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© Microsoft Corporation                                                                                  								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77475075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508A-B7AE-4ACE-8EBA-5A35AF5E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0ACB7-2DC4-4F24-B737-91BD01AD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7D36E-0681-4490-8668-FC1D02D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637-647D-44AD-BA68-E308CAEE199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AD73B-EB22-4143-9F6B-1B3ACFD1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4D7E-ECD0-4C86-8F06-2877DFCB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B6CE-E8C0-451E-A154-41CB3D7F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1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12764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12764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E787-08F4-43E3-AE42-32EED81244B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40B4-75FF-42D8-A930-A131FDE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87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5" y="1187644"/>
            <a:ext cx="11655078" cy="12764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9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8495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ith photo_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2E1E1D-F8EE-C240-9AB2-FB6268723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083629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21764">
                      <a:srgbClr val="1A1A1A"/>
                    </a:gs>
                    <a:gs pos="12500">
                      <a:srgbClr val="1A1A1A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508406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gradFill>
                  <a:gsLst>
                    <a:gs pos="21764">
                      <a:srgbClr val="1A1A1A"/>
                    </a:gs>
                    <a:gs pos="12500">
                      <a:srgbClr val="1A1A1A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C4B60698-9D0C-2245-AB54-408320A04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ith photo_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2E1E1D-F8EE-C240-9AB2-FB6268723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083629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508406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1A0A0744-85F1-0F43-8CD0-F540C13B0A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ith photo_whit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9E035-8F3C-C54D-844B-D184582FA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4635" y="2425780"/>
            <a:ext cx="5083629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53365">
                      <a:srgbClr val="FFFFFF"/>
                    </a:gs>
                    <a:gs pos="21764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84200" y="3962400"/>
            <a:ext cx="508406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gradFill>
                  <a:gsLst>
                    <a:gs pos="53365">
                      <a:srgbClr val="FFFFFF"/>
                    </a:gs>
                    <a:gs pos="21764">
                      <a:srgbClr val="FFFFFF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9A64866-81C9-F346-A699-D5FE5F629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ith photo_whit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9E035-8F3C-C54D-844B-D184582FA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4635" y="2425780"/>
            <a:ext cx="5083629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53365">
                      <a:srgbClr val="FFFFFF"/>
                    </a:gs>
                    <a:gs pos="21764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84200" y="3962400"/>
            <a:ext cx="508406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gradFill>
                  <a:gsLst>
                    <a:gs pos="53365">
                      <a:srgbClr val="FFFFFF"/>
                    </a:gs>
                    <a:gs pos="21764">
                      <a:srgbClr val="FFFFFF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9A64866-81C9-F346-A699-D5FE5F629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8764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1083374"/>
          </a:xfrm>
        </p:spPr>
        <p:txBody>
          <a:bodyPr wrap="square">
            <a:spAutoFit/>
          </a:bodyPr>
          <a:lstStyle>
            <a:lvl1pPr marL="0" indent="0">
              <a:buNone/>
              <a:defRPr sz="2000" b="0" i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228600" indent="0">
              <a:buNone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 sz="1400">
                <a:solidFill>
                  <a:srgbClr val="000000"/>
                </a:solidFill>
              </a:defRPr>
            </a:lvl3pPr>
            <a:lvl4pPr marL="685800" indent="0">
              <a:buNone/>
              <a:defRPr sz="1200">
                <a:solidFill>
                  <a:srgbClr val="000000"/>
                </a:solidFill>
              </a:defRPr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37A1A54A-CF38-9947-A8FB-BBD41DE0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74816" y="510988"/>
            <a:ext cx="1101852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26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609" r:id="rId2"/>
    <p:sldLayoutId id="2147484577" r:id="rId3"/>
    <p:sldLayoutId id="2147484610" r:id="rId4"/>
    <p:sldLayoutId id="2147484608" r:id="rId5"/>
    <p:sldLayoutId id="2147484665" r:id="rId6"/>
    <p:sldLayoutId id="2147484611" r:id="rId7"/>
    <p:sldLayoutId id="2147484664" r:id="rId8"/>
    <p:sldLayoutId id="2147484240" r:id="rId9"/>
    <p:sldLayoutId id="2147484241" r:id="rId10"/>
    <p:sldLayoutId id="2147484474" r:id="rId11"/>
    <p:sldLayoutId id="2147484245" r:id="rId12"/>
    <p:sldLayoutId id="2147484247" r:id="rId13"/>
    <p:sldLayoutId id="2147484639" r:id="rId14"/>
    <p:sldLayoutId id="2147484603" r:id="rId15"/>
    <p:sldLayoutId id="2147484645" r:id="rId16"/>
    <p:sldLayoutId id="2147484646" r:id="rId17"/>
    <p:sldLayoutId id="2147484647" r:id="rId18"/>
    <p:sldLayoutId id="2147484249" r:id="rId19"/>
    <p:sldLayoutId id="2147484640" r:id="rId20"/>
    <p:sldLayoutId id="2147484582" r:id="rId21"/>
    <p:sldLayoutId id="2147484641" r:id="rId22"/>
    <p:sldLayoutId id="2147484584" r:id="rId23"/>
    <p:sldLayoutId id="2147484583" r:id="rId24"/>
    <p:sldLayoutId id="2147484256" r:id="rId25"/>
    <p:sldLayoutId id="2147484257" r:id="rId26"/>
    <p:sldLayoutId id="2147484585" r:id="rId27"/>
    <p:sldLayoutId id="2147484263" r:id="rId28"/>
    <p:sldLayoutId id="2147484299" r:id="rId29"/>
    <p:sldLayoutId id="2147484649" r:id="rId30"/>
    <p:sldLayoutId id="2147484666" r:id="rId31"/>
    <p:sldLayoutId id="2147484667" r:id="rId32"/>
    <p:sldLayoutId id="2147484668" r:id="rId3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2800" b="0" kern="1200" cap="none" spc="-5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rgbClr val="000000"/>
          </a:solidFill>
          <a:latin typeface="+mn-lt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ipurlblog" TargetMode="External"/><Relationship Id="rId2" Type="http://schemas.openxmlformats.org/officeDocument/2006/relationships/hyperlink" Target="http://aka.ms/ipurlws" TargetMode="Externa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0.png"/><Relationship Id="rId4" Type="http://schemas.openxmlformats.org/officeDocument/2006/relationships/hyperlink" Target="aka.ms/o365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aka.ms/o365ip" TargetMode="Externa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ka.ms/o365ip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ivity.office.com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microsoft.com/microsoft-365/partners/O365networkingpartners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office365/enterprise/office-365-network-connectivity-principl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emf"/><Relationship Id="rId7" Type="http://schemas.openxmlformats.org/officeDocument/2006/relationships/image" Target="../media/image19.png"/><Relationship Id="rId2" Type="http://schemas.openxmlformats.org/officeDocument/2006/relationships/hyperlink" Target="http://aka.ms/8075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office365/enterprise/office-365-network-connectivity-principles" TargetMode="External"/><Relationship Id="rId2" Type="http://schemas.openxmlformats.org/officeDocument/2006/relationships/hyperlink" Target="aka.ms/o365ip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199" y="2364225"/>
            <a:ext cx="10955867" cy="116955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Microsoft 365 Network Connectivity Video Series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Overview of Network Connectivity Principles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4200" y="3962400"/>
            <a:ext cx="9144000" cy="738664"/>
          </a:xfrm>
        </p:spPr>
        <p:txBody>
          <a:bodyPr/>
          <a:lstStyle/>
          <a:p>
            <a:r>
              <a:rPr lang="en-US" dirty="0"/>
              <a:t>Konstantin Ryvkin</a:t>
            </a:r>
          </a:p>
          <a:p>
            <a:r>
              <a:rPr lang="en-US" dirty="0"/>
              <a:t>Partner Architect</a:t>
            </a:r>
          </a:p>
          <a:p>
            <a:r>
              <a:rPr lang="en-US" dirty="0"/>
              <a:t>Microsoft 365</a:t>
            </a:r>
          </a:p>
        </p:txBody>
      </p:sp>
    </p:spTree>
    <p:extLst>
      <p:ext uri="{BB962C8B-B14F-4D97-AF65-F5344CB8AC3E}">
        <p14:creationId xmlns:p14="http://schemas.microsoft.com/office/powerpoint/2010/main" val="40229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D854AC-A9DA-4CA2-BCEE-AA5DF0EFC26F}"/>
              </a:ext>
            </a:extLst>
          </p:cNvPr>
          <p:cNvSpPr/>
          <p:nvPr/>
        </p:nvSpPr>
        <p:spPr bwMode="auto">
          <a:xfrm>
            <a:off x="0" y="0"/>
            <a:ext cx="4476466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059546-3B11-493C-84F2-21A4EEB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6" y="510988"/>
            <a:ext cx="11018520" cy="615553"/>
          </a:xfrm>
        </p:spPr>
        <p:txBody>
          <a:bodyPr/>
          <a:lstStyle/>
          <a:p>
            <a:r>
              <a:rPr lang="en-US" sz="2000" dirty="0"/>
              <a:t>Principle #1</a:t>
            </a:r>
            <a:br>
              <a:rPr lang="en-US" sz="2000" dirty="0"/>
            </a:br>
            <a:r>
              <a:rPr lang="en-US" sz="2000" dirty="0"/>
              <a:t>Optimize Microsoft 365 traffic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0A420-306B-43A1-992A-839D4A365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9381" y="1228299"/>
            <a:ext cx="6906749" cy="3726405"/>
          </a:xfrm>
        </p:spPr>
        <p:txBody>
          <a:bodyPr/>
          <a:lstStyle/>
          <a:p>
            <a:r>
              <a:rPr lang="en-US" dirty="0"/>
              <a:t>Microsoft 365 endpoints: FQDNs and IP addresses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ts val="2745"/>
              </a:lnSpc>
            </a:pPr>
            <a:r>
              <a:rPr lang="en-US" sz="2000" dirty="0"/>
              <a:t>REST API (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  <a:hlinkClick r:id="rId2"/>
              </a:rPr>
              <a:t>aka.ms/ipurlws</a:t>
            </a:r>
            <a:r>
              <a:rPr lang="en-US" sz="20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)</a:t>
            </a:r>
            <a:r>
              <a:rPr lang="en-US" sz="2000" dirty="0"/>
              <a:t> for automating customer network settings for Microsoft 365</a:t>
            </a:r>
          </a:p>
          <a:p>
            <a:pPr>
              <a:lnSpc>
                <a:spcPts val="2745"/>
              </a:lnSpc>
            </a:pPr>
            <a:endParaRPr lang="en-US" sz="2000" dirty="0"/>
          </a:p>
          <a:p>
            <a:pPr>
              <a:lnSpc>
                <a:spcPts val="2745"/>
              </a:lnSpc>
            </a:pPr>
            <a:r>
              <a:rPr lang="en-US" sz="2000" u="sng" dirty="0"/>
              <a:t>Priority driven</a:t>
            </a:r>
            <a:r>
              <a:rPr lang="en-US" sz="2000" dirty="0"/>
              <a:t> endpoint taxonomy (</a:t>
            </a:r>
            <a:r>
              <a:rPr lang="en-US" sz="2000" dirty="0">
                <a:hlinkClick r:id="rId3"/>
              </a:rPr>
              <a:t>http://aka.ms/ipurlblog</a:t>
            </a:r>
            <a:r>
              <a:rPr lang="en-US" sz="2000" dirty="0"/>
              <a:t>) for network differentiation and optimizations</a:t>
            </a:r>
          </a:p>
          <a:p>
            <a:pPr marL="0" indent="0">
              <a:lnSpc>
                <a:spcPts val="2745"/>
              </a:lnSpc>
              <a:buNone/>
            </a:pPr>
            <a:endParaRPr lang="en-US" sz="2000" dirty="0"/>
          </a:p>
          <a:p>
            <a:pPr>
              <a:lnSpc>
                <a:spcPts val="2745"/>
              </a:lnSpc>
            </a:pPr>
            <a:r>
              <a:rPr lang="en-US" dirty="0"/>
              <a:t>Growing support for native integration across partner 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9D507-B3FB-47FA-AED8-B86DF724CD37}"/>
              </a:ext>
            </a:extLst>
          </p:cNvPr>
          <p:cNvSpPr txBox="1"/>
          <p:nvPr/>
        </p:nvSpPr>
        <p:spPr>
          <a:xfrm>
            <a:off x="671853" y="3747972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450AC43-103A-4758-A879-DD21AFF829FF}"/>
              </a:ext>
            </a:extLst>
          </p:cNvPr>
          <p:cNvSpPr txBox="1">
            <a:spLocks/>
          </p:cNvSpPr>
          <p:nvPr/>
        </p:nvSpPr>
        <p:spPr>
          <a:xfrm>
            <a:off x="871059" y="3922243"/>
            <a:ext cx="2557812" cy="2031967"/>
          </a:xfrm>
        </p:spPr>
        <p:txBody>
          <a:bodyPr/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600" b="1" dirty="0">
                <a:solidFill>
                  <a:schemeClr val="accent2"/>
                </a:solidFill>
                <a:latin typeface="Segoe UI"/>
              </a:rPr>
              <a:t>Optimize Microsoft 365 traffic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dirty="0">
                <a:solidFill>
                  <a:srgbClr val="2F2F2F"/>
                </a:solidFill>
                <a:latin typeface="Segoe UI"/>
              </a:rPr>
              <a:t>Use the endpoint categories to differentiate Microsoft 365 traffic from generic Internet traffic for more efficient routing.</a:t>
            </a:r>
          </a:p>
          <a:p>
            <a:pPr lvl="1">
              <a:lnSpc>
                <a:spcPts val="2157"/>
              </a:lnSpc>
            </a:pPr>
            <a:endParaRPr lang="en-US" sz="1568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17CC3-EDDA-4795-87CC-3DE3BB5D4CAA}"/>
              </a:ext>
            </a:extLst>
          </p:cNvPr>
          <p:cNvSpPr txBox="1"/>
          <p:nvPr/>
        </p:nvSpPr>
        <p:spPr>
          <a:xfrm>
            <a:off x="671853" y="1277831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BAB48-D88F-4810-B3DD-E754E699D21D}"/>
              </a:ext>
            </a:extLst>
          </p:cNvPr>
          <p:cNvSpPr txBox="1"/>
          <p:nvPr/>
        </p:nvSpPr>
        <p:spPr>
          <a:xfrm>
            <a:off x="1539609" y="3289510"/>
            <a:ext cx="1133046" cy="1900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4"/>
              </a:rPr>
              <a:t>aka.ms/o365ip</a:t>
            </a:r>
            <a:endParaRPr kumimoji="0" lang="en-US" sz="1372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2F2F2F"/>
                  </a:gs>
                  <a:gs pos="30000">
                    <a:srgbClr val="2F2F2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B6F26-61A0-4D90-8CDC-824FD7361807}"/>
              </a:ext>
            </a:extLst>
          </p:cNvPr>
          <p:cNvSpPr txBox="1"/>
          <p:nvPr/>
        </p:nvSpPr>
        <p:spPr>
          <a:xfrm>
            <a:off x="1785447" y="1538845"/>
            <a:ext cx="1950936" cy="323195"/>
          </a:xfrm>
          <a:prstGeom prst="rect">
            <a:avLst/>
          </a:prstGeom>
          <a:noFill/>
          <a:ln w="15875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000" dirty="0">
                <a:solidFill>
                  <a:srgbClr val="DC3C00"/>
                </a:solidFill>
              </a:rPr>
              <a:t>Microsoft 365 endpoints</a:t>
            </a: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BA1412E-FFAE-4507-9828-EAE453ECA7AB}"/>
              </a:ext>
            </a:extLst>
          </p:cNvPr>
          <p:cNvSpPr>
            <a:spLocks noEditPoints="1"/>
          </p:cNvSpPr>
          <p:nvPr/>
        </p:nvSpPr>
        <p:spPr bwMode="auto">
          <a:xfrm>
            <a:off x="1836840" y="2074024"/>
            <a:ext cx="572914" cy="589724"/>
          </a:xfrm>
          <a:custGeom>
            <a:avLst/>
            <a:gdLst>
              <a:gd name="T0" fmla="*/ 567 w 567"/>
              <a:gd name="T1" fmla="*/ 283 h 566"/>
              <a:gd name="T2" fmla="*/ 561 w 567"/>
              <a:gd name="T3" fmla="*/ 336 h 566"/>
              <a:gd name="T4" fmla="*/ 546 w 567"/>
              <a:gd name="T5" fmla="*/ 387 h 566"/>
              <a:gd name="T6" fmla="*/ 522 w 567"/>
              <a:gd name="T7" fmla="*/ 434 h 566"/>
              <a:gd name="T8" fmla="*/ 489 w 567"/>
              <a:gd name="T9" fmla="*/ 476 h 566"/>
              <a:gd name="T10" fmla="*/ 449 w 567"/>
              <a:gd name="T11" fmla="*/ 511 h 566"/>
              <a:gd name="T12" fmla="*/ 404 w 567"/>
              <a:gd name="T13" fmla="*/ 539 h 566"/>
              <a:gd name="T14" fmla="*/ 365 w 567"/>
              <a:gd name="T15" fmla="*/ 554 h 566"/>
              <a:gd name="T16" fmla="*/ 301 w 567"/>
              <a:gd name="T17" fmla="*/ 565 h 566"/>
              <a:gd name="T18" fmla="*/ 283 w 567"/>
              <a:gd name="T19" fmla="*/ 566 h 566"/>
              <a:gd name="T20" fmla="*/ 196 w 567"/>
              <a:gd name="T21" fmla="*/ 552 h 566"/>
              <a:gd name="T22" fmla="*/ 164 w 567"/>
              <a:gd name="T23" fmla="*/ 540 h 566"/>
              <a:gd name="T24" fmla="*/ 103 w 567"/>
              <a:gd name="T25" fmla="*/ 501 h 566"/>
              <a:gd name="T26" fmla="*/ 97 w 567"/>
              <a:gd name="T27" fmla="*/ 497 h 566"/>
              <a:gd name="T28" fmla="*/ 65 w 567"/>
              <a:gd name="T29" fmla="*/ 464 h 566"/>
              <a:gd name="T30" fmla="*/ 36 w 567"/>
              <a:gd name="T31" fmla="*/ 419 h 566"/>
              <a:gd name="T32" fmla="*/ 14 w 567"/>
              <a:gd name="T33" fmla="*/ 371 h 566"/>
              <a:gd name="T34" fmla="*/ 2 w 567"/>
              <a:gd name="T35" fmla="*/ 319 h 566"/>
              <a:gd name="T36" fmla="*/ 1 w 567"/>
              <a:gd name="T37" fmla="*/ 266 h 566"/>
              <a:gd name="T38" fmla="*/ 9 w 567"/>
              <a:gd name="T39" fmla="*/ 213 h 566"/>
              <a:gd name="T40" fmla="*/ 26 w 567"/>
              <a:gd name="T41" fmla="*/ 163 h 566"/>
              <a:gd name="T42" fmla="*/ 54 w 567"/>
              <a:gd name="T43" fmla="*/ 117 h 566"/>
              <a:gd name="T44" fmla="*/ 69 w 567"/>
              <a:gd name="T45" fmla="*/ 97 h 566"/>
              <a:gd name="T46" fmla="*/ 131 w 567"/>
              <a:gd name="T47" fmla="*/ 44 h 566"/>
              <a:gd name="T48" fmla="*/ 164 w 567"/>
              <a:gd name="T49" fmla="*/ 26 h 566"/>
              <a:gd name="T50" fmla="*/ 229 w 567"/>
              <a:gd name="T51" fmla="*/ 5 h 566"/>
              <a:gd name="T52" fmla="*/ 241 w 567"/>
              <a:gd name="T53" fmla="*/ 3 h 566"/>
              <a:gd name="T54" fmla="*/ 335 w 567"/>
              <a:gd name="T55" fmla="*/ 5 h 566"/>
              <a:gd name="T56" fmla="*/ 365 w 567"/>
              <a:gd name="T57" fmla="*/ 11 h 566"/>
              <a:gd name="T58" fmla="*/ 434 w 567"/>
              <a:gd name="T59" fmla="*/ 43 h 566"/>
              <a:gd name="T60" fmla="*/ 437 w 567"/>
              <a:gd name="T61" fmla="*/ 45 h 566"/>
              <a:gd name="T62" fmla="*/ 476 w 567"/>
              <a:gd name="T63" fmla="*/ 76 h 566"/>
              <a:gd name="T64" fmla="*/ 511 w 567"/>
              <a:gd name="T65" fmla="*/ 116 h 566"/>
              <a:gd name="T66" fmla="*/ 539 w 567"/>
              <a:gd name="T67" fmla="*/ 161 h 566"/>
              <a:gd name="T68" fmla="*/ 557 w 567"/>
              <a:gd name="T69" fmla="*/ 211 h 566"/>
              <a:gd name="T70" fmla="*/ 565 w 567"/>
              <a:gd name="T71" fmla="*/ 264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7" h="566">
                <a:moveTo>
                  <a:pt x="567" y="283"/>
                </a:moveTo>
                <a:lnTo>
                  <a:pt x="567" y="283"/>
                </a:lnTo>
                <a:lnTo>
                  <a:pt x="563" y="325"/>
                </a:lnTo>
                <a:lnTo>
                  <a:pt x="561" y="336"/>
                </a:lnTo>
                <a:moveTo>
                  <a:pt x="546" y="387"/>
                </a:moveTo>
                <a:lnTo>
                  <a:pt x="546" y="387"/>
                </a:lnTo>
                <a:lnTo>
                  <a:pt x="540" y="402"/>
                </a:lnTo>
                <a:lnTo>
                  <a:pt x="522" y="434"/>
                </a:lnTo>
                <a:moveTo>
                  <a:pt x="489" y="476"/>
                </a:moveTo>
                <a:lnTo>
                  <a:pt x="489" y="476"/>
                </a:lnTo>
                <a:lnTo>
                  <a:pt x="469" y="497"/>
                </a:lnTo>
                <a:lnTo>
                  <a:pt x="449" y="511"/>
                </a:lnTo>
                <a:moveTo>
                  <a:pt x="404" y="539"/>
                </a:moveTo>
                <a:lnTo>
                  <a:pt x="404" y="539"/>
                </a:lnTo>
                <a:lnTo>
                  <a:pt x="403" y="540"/>
                </a:lnTo>
                <a:lnTo>
                  <a:pt x="365" y="554"/>
                </a:lnTo>
                <a:lnTo>
                  <a:pt x="354" y="557"/>
                </a:lnTo>
                <a:moveTo>
                  <a:pt x="301" y="565"/>
                </a:moveTo>
                <a:lnTo>
                  <a:pt x="301" y="565"/>
                </a:lnTo>
                <a:lnTo>
                  <a:pt x="283" y="566"/>
                </a:lnTo>
                <a:lnTo>
                  <a:pt x="248" y="564"/>
                </a:lnTo>
                <a:moveTo>
                  <a:pt x="196" y="552"/>
                </a:moveTo>
                <a:lnTo>
                  <a:pt x="196" y="552"/>
                </a:lnTo>
                <a:lnTo>
                  <a:pt x="164" y="540"/>
                </a:lnTo>
                <a:lnTo>
                  <a:pt x="147" y="531"/>
                </a:lnTo>
                <a:moveTo>
                  <a:pt x="103" y="501"/>
                </a:moveTo>
                <a:lnTo>
                  <a:pt x="103" y="501"/>
                </a:lnTo>
                <a:lnTo>
                  <a:pt x="97" y="497"/>
                </a:lnTo>
                <a:lnTo>
                  <a:pt x="69" y="469"/>
                </a:lnTo>
                <a:lnTo>
                  <a:pt x="65" y="464"/>
                </a:lnTo>
                <a:moveTo>
                  <a:pt x="36" y="419"/>
                </a:moveTo>
                <a:lnTo>
                  <a:pt x="36" y="419"/>
                </a:lnTo>
                <a:lnTo>
                  <a:pt x="26" y="402"/>
                </a:lnTo>
                <a:lnTo>
                  <a:pt x="14" y="371"/>
                </a:lnTo>
                <a:moveTo>
                  <a:pt x="2" y="319"/>
                </a:moveTo>
                <a:lnTo>
                  <a:pt x="2" y="319"/>
                </a:lnTo>
                <a:lnTo>
                  <a:pt x="0" y="283"/>
                </a:lnTo>
                <a:lnTo>
                  <a:pt x="1" y="266"/>
                </a:lnTo>
                <a:moveTo>
                  <a:pt x="9" y="213"/>
                </a:moveTo>
                <a:lnTo>
                  <a:pt x="9" y="213"/>
                </a:lnTo>
                <a:lnTo>
                  <a:pt x="12" y="201"/>
                </a:lnTo>
                <a:lnTo>
                  <a:pt x="26" y="163"/>
                </a:lnTo>
                <a:lnTo>
                  <a:pt x="26" y="163"/>
                </a:lnTo>
                <a:moveTo>
                  <a:pt x="54" y="117"/>
                </a:moveTo>
                <a:lnTo>
                  <a:pt x="54" y="117"/>
                </a:lnTo>
                <a:lnTo>
                  <a:pt x="69" y="97"/>
                </a:lnTo>
                <a:lnTo>
                  <a:pt x="89" y="77"/>
                </a:lnTo>
                <a:moveTo>
                  <a:pt x="131" y="44"/>
                </a:moveTo>
                <a:lnTo>
                  <a:pt x="131" y="44"/>
                </a:lnTo>
                <a:lnTo>
                  <a:pt x="164" y="26"/>
                </a:lnTo>
                <a:lnTo>
                  <a:pt x="178" y="20"/>
                </a:lnTo>
                <a:moveTo>
                  <a:pt x="229" y="5"/>
                </a:moveTo>
                <a:lnTo>
                  <a:pt x="229" y="5"/>
                </a:lnTo>
                <a:lnTo>
                  <a:pt x="241" y="3"/>
                </a:lnTo>
                <a:lnTo>
                  <a:pt x="282" y="0"/>
                </a:lnTo>
                <a:moveTo>
                  <a:pt x="335" y="5"/>
                </a:moveTo>
                <a:lnTo>
                  <a:pt x="335" y="5"/>
                </a:lnTo>
                <a:lnTo>
                  <a:pt x="365" y="11"/>
                </a:lnTo>
                <a:lnTo>
                  <a:pt x="386" y="20"/>
                </a:lnTo>
                <a:moveTo>
                  <a:pt x="434" y="43"/>
                </a:moveTo>
                <a:lnTo>
                  <a:pt x="434" y="43"/>
                </a:lnTo>
                <a:lnTo>
                  <a:pt x="437" y="45"/>
                </a:lnTo>
                <a:lnTo>
                  <a:pt x="469" y="69"/>
                </a:lnTo>
                <a:lnTo>
                  <a:pt x="476" y="76"/>
                </a:lnTo>
                <a:moveTo>
                  <a:pt x="511" y="116"/>
                </a:moveTo>
                <a:lnTo>
                  <a:pt x="511" y="116"/>
                </a:lnTo>
                <a:lnTo>
                  <a:pt x="521" y="129"/>
                </a:lnTo>
                <a:lnTo>
                  <a:pt x="539" y="161"/>
                </a:lnTo>
                <a:moveTo>
                  <a:pt x="557" y="211"/>
                </a:moveTo>
                <a:lnTo>
                  <a:pt x="557" y="211"/>
                </a:lnTo>
                <a:lnTo>
                  <a:pt x="563" y="241"/>
                </a:lnTo>
                <a:lnTo>
                  <a:pt x="565" y="264"/>
                </a:lnTo>
              </a:path>
            </a:pathLst>
          </a:custGeom>
          <a:noFill/>
          <a:ln w="17463" cap="flat">
            <a:solidFill>
              <a:srgbClr val="DC3C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311A48-0903-42C6-99F5-EDBF31E58185}"/>
              </a:ext>
            </a:extLst>
          </p:cNvPr>
          <p:cNvGrpSpPr/>
          <p:nvPr/>
        </p:nvGrpSpPr>
        <p:grpSpPr>
          <a:xfrm>
            <a:off x="1899551" y="2142270"/>
            <a:ext cx="447488" cy="453230"/>
            <a:chOff x="7036846" y="5629077"/>
            <a:chExt cx="367041" cy="37175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1A9C33-EFCD-4423-8F1B-A97BA214424B}"/>
                </a:ext>
              </a:extLst>
            </p:cNvPr>
            <p:cNvSpPr/>
            <p:nvPr/>
          </p:nvSpPr>
          <p:spPr bwMode="auto">
            <a:xfrm>
              <a:off x="7036846" y="5629077"/>
              <a:ext cx="367041" cy="371751"/>
            </a:xfrm>
            <a:prstGeom prst="ellipse">
              <a:avLst/>
            </a:prstGeom>
            <a:solidFill>
              <a:srgbClr val="0078D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plug" title="Icon of a power plug showing an A to B connection">
              <a:extLst>
                <a:ext uri="{FF2B5EF4-FFF2-40B4-BE49-F238E27FC236}">
                  <a16:creationId xmlns:a16="http://schemas.microsoft.com/office/drawing/2014/main" id="{88C95AE8-1D4A-4361-983A-BE2D4F7EA4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87260" y="5657624"/>
              <a:ext cx="266212" cy="299188"/>
            </a:xfrm>
            <a:custGeom>
              <a:avLst/>
              <a:gdLst>
                <a:gd name="T0" fmla="*/ 169 w 346"/>
                <a:gd name="T1" fmla="*/ 90 h 328"/>
                <a:gd name="T2" fmla="*/ 199 w 346"/>
                <a:gd name="T3" fmla="*/ 61 h 328"/>
                <a:gd name="T4" fmla="*/ 279 w 346"/>
                <a:gd name="T5" fmla="*/ 63 h 328"/>
                <a:gd name="T6" fmla="*/ 279 w 346"/>
                <a:gd name="T7" fmla="*/ 63 h 328"/>
                <a:gd name="T8" fmla="*/ 277 w 346"/>
                <a:gd name="T9" fmla="*/ 143 h 328"/>
                <a:gd name="T10" fmla="*/ 247 w 346"/>
                <a:gd name="T11" fmla="*/ 172 h 328"/>
                <a:gd name="T12" fmla="*/ 169 w 346"/>
                <a:gd name="T13" fmla="*/ 90 h 328"/>
                <a:gd name="T14" fmla="*/ 279 w 346"/>
                <a:gd name="T15" fmla="*/ 63 h 328"/>
                <a:gd name="T16" fmla="*/ 346 w 346"/>
                <a:gd name="T17" fmla="*/ 0 h 328"/>
                <a:gd name="T18" fmla="*/ 99 w 346"/>
                <a:gd name="T19" fmla="*/ 156 h 328"/>
                <a:gd name="T20" fmla="*/ 69 w 346"/>
                <a:gd name="T21" fmla="*/ 185 h 328"/>
                <a:gd name="T22" fmla="*/ 67 w 346"/>
                <a:gd name="T23" fmla="*/ 265 h 328"/>
                <a:gd name="T24" fmla="*/ 67 w 346"/>
                <a:gd name="T25" fmla="*/ 265 h 328"/>
                <a:gd name="T26" fmla="*/ 147 w 346"/>
                <a:gd name="T27" fmla="*/ 267 h 328"/>
                <a:gd name="T28" fmla="*/ 177 w 346"/>
                <a:gd name="T29" fmla="*/ 238 h 328"/>
                <a:gd name="T30" fmla="*/ 99 w 346"/>
                <a:gd name="T31" fmla="*/ 156 h 328"/>
                <a:gd name="T32" fmla="*/ 67 w 346"/>
                <a:gd name="T33" fmla="*/ 265 h 328"/>
                <a:gd name="T34" fmla="*/ 0 w 346"/>
                <a:gd name="T35" fmla="*/ 328 h 328"/>
                <a:gd name="T36" fmla="*/ 157 w 346"/>
                <a:gd name="T37" fmla="*/ 143 h 328"/>
                <a:gd name="T38" fmla="*/ 120 w 346"/>
                <a:gd name="T39" fmla="*/ 178 h 328"/>
                <a:gd name="T40" fmla="*/ 193 w 346"/>
                <a:gd name="T41" fmla="*/ 181 h 328"/>
                <a:gd name="T42" fmla="*/ 156 w 346"/>
                <a:gd name="T43" fmla="*/ 2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6" h="328">
                  <a:moveTo>
                    <a:pt x="169" y="90"/>
                  </a:moveTo>
                  <a:cubicBezTo>
                    <a:pt x="199" y="61"/>
                    <a:pt x="199" y="61"/>
                    <a:pt x="199" y="61"/>
                  </a:cubicBezTo>
                  <a:cubicBezTo>
                    <a:pt x="222" y="40"/>
                    <a:pt x="258" y="41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300" y="86"/>
                    <a:pt x="300" y="122"/>
                    <a:pt x="277" y="143"/>
                  </a:cubicBezTo>
                  <a:cubicBezTo>
                    <a:pt x="247" y="172"/>
                    <a:pt x="247" y="172"/>
                    <a:pt x="247" y="172"/>
                  </a:cubicBezTo>
                  <a:lnTo>
                    <a:pt x="169" y="90"/>
                  </a:lnTo>
                  <a:close/>
                  <a:moveTo>
                    <a:pt x="279" y="63"/>
                  </a:moveTo>
                  <a:cubicBezTo>
                    <a:pt x="346" y="0"/>
                    <a:pt x="346" y="0"/>
                    <a:pt x="346" y="0"/>
                  </a:cubicBezTo>
                  <a:moveTo>
                    <a:pt x="99" y="156"/>
                  </a:moveTo>
                  <a:cubicBezTo>
                    <a:pt x="69" y="185"/>
                    <a:pt x="69" y="185"/>
                    <a:pt x="69" y="185"/>
                  </a:cubicBezTo>
                  <a:cubicBezTo>
                    <a:pt x="46" y="206"/>
                    <a:pt x="46" y="242"/>
                    <a:pt x="67" y="265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88" y="287"/>
                    <a:pt x="124" y="288"/>
                    <a:pt x="147" y="267"/>
                  </a:cubicBezTo>
                  <a:cubicBezTo>
                    <a:pt x="177" y="238"/>
                    <a:pt x="177" y="238"/>
                    <a:pt x="177" y="238"/>
                  </a:cubicBezTo>
                  <a:lnTo>
                    <a:pt x="99" y="156"/>
                  </a:lnTo>
                  <a:close/>
                  <a:moveTo>
                    <a:pt x="67" y="265"/>
                  </a:moveTo>
                  <a:cubicBezTo>
                    <a:pt x="0" y="328"/>
                    <a:pt x="0" y="328"/>
                    <a:pt x="0" y="328"/>
                  </a:cubicBezTo>
                  <a:moveTo>
                    <a:pt x="157" y="143"/>
                  </a:moveTo>
                  <a:cubicBezTo>
                    <a:pt x="120" y="178"/>
                    <a:pt x="120" y="178"/>
                    <a:pt x="120" y="178"/>
                  </a:cubicBezTo>
                  <a:moveTo>
                    <a:pt x="193" y="181"/>
                  </a:moveTo>
                  <a:cubicBezTo>
                    <a:pt x="156" y="216"/>
                    <a:pt x="156" y="216"/>
                    <a:pt x="156" y="216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692DF03-83A7-470A-943C-C02DE2CDBF87}"/>
              </a:ext>
            </a:extLst>
          </p:cNvPr>
          <p:cNvSpPr txBox="1"/>
          <p:nvPr/>
        </p:nvSpPr>
        <p:spPr>
          <a:xfrm>
            <a:off x="2317942" y="1696186"/>
            <a:ext cx="1243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 b="1" dirty="0">
                <a:solidFill>
                  <a:srgbClr val="E54A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{REST:API}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0A40A00-F4C9-445D-BCE5-61F13C8EEEEB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2158244" y="1780824"/>
            <a:ext cx="159698" cy="268543"/>
          </a:xfrm>
          <a:prstGeom prst="bentConnector2">
            <a:avLst/>
          </a:prstGeom>
          <a:ln>
            <a:solidFill>
              <a:srgbClr val="E54A1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FE346A-042A-45CF-BF51-6C74C0F09582}"/>
              </a:ext>
            </a:extLst>
          </p:cNvPr>
          <p:cNvCxnSpPr>
            <a:cxnSpLocks/>
          </p:cNvCxnSpPr>
          <p:nvPr/>
        </p:nvCxnSpPr>
        <p:spPr>
          <a:xfrm>
            <a:off x="2352781" y="2361142"/>
            <a:ext cx="313280" cy="0"/>
          </a:xfrm>
          <a:prstGeom prst="straightConnector1">
            <a:avLst/>
          </a:prstGeom>
          <a:ln w="28575">
            <a:solidFill>
              <a:srgbClr val="E54A19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" title="Icon of a cloud">
            <a:extLst>
              <a:ext uri="{FF2B5EF4-FFF2-40B4-BE49-F238E27FC236}">
                <a16:creationId xmlns:a16="http://schemas.microsoft.com/office/drawing/2014/main" id="{15EF4D80-5911-4CAD-A96B-956736234CCA}"/>
              </a:ext>
            </a:extLst>
          </p:cNvPr>
          <p:cNvSpPr>
            <a:spLocks noChangeAspect="1"/>
          </p:cNvSpPr>
          <p:nvPr/>
        </p:nvSpPr>
        <p:spPr bwMode="auto">
          <a:xfrm>
            <a:off x="2701636" y="2189039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21" name="cloud" title="Icon of a cloud">
            <a:extLst>
              <a:ext uri="{FF2B5EF4-FFF2-40B4-BE49-F238E27FC236}">
                <a16:creationId xmlns:a16="http://schemas.microsoft.com/office/drawing/2014/main" id="{4563FC14-F103-4246-8F0A-983DD098DB3E}"/>
              </a:ext>
            </a:extLst>
          </p:cNvPr>
          <p:cNvSpPr>
            <a:spLocks noChangeAspect="1"/>
          </p:cNvSpPr>
          <p:nvPr/>
        </p:nvSpPr>
        <p:spPr bwMode="auto">
          <a:xfrm>
            <a:off x="984769" y="2179597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6D1110-EDDA-4CA4-ACD6-9D3A2BD197CE}"/>
              </a:ext>
            </a:extLst>
          </p:cNvPr>
          <p:cNvCxnSpPr>
            <a:cxnSpLocks/>
          </p:cNvCxnSpPr>
          <p:nvPr/>
        </p:nvCxnSpPr>
        <p:spPr>
          <a:xfrm flipH="1">
            <a:off x="1517119" y="2361142"/>
            <a:ext cx="31556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table&#10;&#10;Description automatically generated">
            <a:extLst>
              <a:ext uri="{FF2B5EF4-FFF2-40B4-BE49-F238E27FC236}">
                <a16:creationId xmlns:a16="http://schemas.microsoft.com/office/drawing/2014/main" id="{9DEF78AA-D58A-4674-8589-9245CF1FE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651" y="2158864"/>
            <a:ext cx="380098" cy="3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2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D854AC-A9DA-4CA2-BCEE-AA5DF0EFC26F}"/>
              </a:ext>
            </a:extLst>
          </p:cNvPr>
          <p:cNvSpPr/>
          <p:nvPr/>
        </p:nvSpPr>
        <p:spPr bwMode="auto">
          <a:xfrm>
            <a:off x="0" y="0"/>
            <a:ext cx="4476466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059546-3B11-493C-84F2-21A4EEB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6" y="510988"/>
            <a:ext cx="11018520" cy="615553"/>
          </a:xfrm>
        </p:spPr>
        <p:txBody>
          <a:bodyPr/>
          <a:lstStyle/>
          <a:p>
            <a:r>
              <a:rPr lang="en-US" sz="2000" dirty="0"/>
              <a:t>Principle #2</a:t>
            </a:r>
            <a:br>
              <a:rPr lang="en-US" sz="2000" dirty="0"/>
            </a:br>
            <a:r>
              <a:rPr lang="en-US" sz="2000" dirty="0"/>
              <a:t>Enable local egress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0A420-306B-43A1-992A-839D4A365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9381" y="1228299"/>
            <a:ext cx="6906749" cy="3323987"/>
          </a:xfrm>
        </p:spPr>
        <p:txBody>
          <a:bodyPr/>
          <a:lstStyle/>
          <a:p>
            <a:r>
              <a:rPr lang="en-US" dirty="0"/>
              <a:t>Avoid backhauling of Microsoft 365 connections across private WANs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Local egress maximizes the chance that connection is going to be routed through the closes Microsoft network POP for best performance</a:t>
            </a:r>
          </a:p>
          <a:p>
            <a:endParaRPr lang="en-US" dirty="0"/>
          </a:p>
          <a:p>
            <a:r>
              <a:rPr lang="en-US" dirty="0"/>
              <a:t>Local DNS egress for Microsoft 365 domains and proximate LDNS RRs ensures most optimal traffic management to the closest Front Doors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31A75-6B59-40B1-9744-743372318FA0}"/>
              </a:ext>
            </a:extLst>
          </p:cNvPr>
          <p:cNvSpPr txBox="1"/>
          <p:nvPr/>
        </p:nvSpPr>
        <p:spPr>
          <a:xfrm>
            <a:off x="665681" y="3758135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1841DA-2C03-4C9E-9A17-906B4D76E8B8}"/>
              </a:ext>
            </a:extLst>
          </p:cNvPr>
          <p:cNvSpPr txBox="1">
            <a:spLocks/>
          </p:cNvSpPr>
          <p:nvPr/>
        </p:nvSpPr>
        <p:spPr>
          <a:xfrm>
            <a:off x="852921" y="3932406"/>
            <a:ext cx="2482286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Enable local egress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 err="1">
                <a:solidFill>
                  <a:srgbClr val="2F2F2F"/>
                </a:solidFill>
                <a:latin typeface="Segoe UI"/>
              </a:rPr>
              <a:t>Egress</a:t>
            </a:r>
            <a:r>
              <a:rPr lang="en-US" sz="1600" b="0" dirty="0">
                <a:solidFill>
                  <a:srgbClr val="2F2F2F"/>
                </a:solidFill>
                <a:latin typeface="Segoe UI"/>
              </a:rPr>
              <a:t> Microsoft 365 data connections through Internet as close to the user as practical with matching DNS resolution.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12A295-3DC5-4087-B0E8-40589D76002F}"/>
              </a:ext>
            </a:extLst>
          </p:cNvPr>
          <p:cNvSpPr txBox="1"/>
          <p:nvPr/>
        </p:nvSpPr>
        <p:spPr>
          <a:xfrm>
            <a:off x="665681" y="1287994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64F56B-D2D0-41E7-8DC5-4D5D1CCE7BD6}"/>
              </a:ext>
            </a:extLst>
          </p:cNvPr>
          <p:cNvCxnSpPr>
            <a:cxnSpLocks/>
          </p:cNvCxnSpPr>
          <p:nvPr/>
        </p:nvCxnSpPr>
        <p:spPr>
          <a:xfrm>
            <a:off x="2455576" y="2369053"/>
            <a:ext cx="249045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" title="Icon of a cloud">
            <a:extLst>
              <a:ext uri="{FF2B5EF4-FFF2-40B4-BE49-F238E27FC236}">
                <a16:creationId xmlns:a16="http://schemas.microsoft.com/office/drawing/2014/main" id="{20B53DF1-8538-4487-8C56-06D21B74A8BA}"/>
              </a:ext>
            </a:extLst>
          </p:cNvPr>
          <p:cNvSpPr>
            <a:spLocks noChangeAspect="1"/>
          </p:cNvSpPr>
          <p:nvPr/>
        </p:nvSpPr>
        <p:spPr bwMode="auto">
          <a:xfrm>
            <a:off x="2690620" y="2215644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97F4043-7938-4140-9DC3-04B4151A6FC0}"/>
              </a:ext>
            </a:extLst>
          </p:cNvPr>
          <p:cNvSpPr/>
          <p:nvPr/>
        </p:nvSpPr>
        <p:spPr bwMode="auto">
          <a:xfrm>
            <a:off x="1309320" y="1886445"/>
            <a:ext cx="1608298" cy="479000"/>
          </a:xfrm>
          <a:custGeom>
            <a:avLst/>
            <a:gdLst>
              <a:gd name="connsiteX0" fmla="*/ 928047 w 1235122"/>
              <a:gd name="connsiteY0" fmla="*/ 682388 h 689212"/>
              <a:gd name="connsiteX1" fmla="*/ 928047 w 1235122"/>
              <a:gd name="connsiteY1" fmla="*/ 682388 h 689212"/>
              <a:gd name="connsiteX2" fmla="*/ 6824 w 1235122"/>
              <a:gd name="connsiteY2" fmla="*/ 689212 h 689212"/>
              <a:gd name="connsiteX3" fmla="*/ 0 w 1235122"/>
              <a:gd name="connsiteY3" fmla="*/ 0 h 689212"/>
              <a:gd name="connsiteX4" fmla="*/ 1228298 w 1235122"/>
              <a:gd name="connsiteY4" fmla="*/ 13648 h 689212"/>
              <a:gd name="connsiteX5" fmla="*/ 1235122 w 1235122"/>
              <a:gd name="connsiteY5" fmla="*/ 320722 h 689212"/>
              <a:gd name="connsiteX0" fmla="*/ 928047 w 1235122"/>
              <a:gd name="connsiteY0" fmla="*/ 736979 h 743803"/>
              <a:gd name="connsiteX1" fmla="*/ 928047 w 1235122"/>
              <a:gd name="connsiteY1" fmla="*/ 736979 h 743803"/>
              <a:gd name="connsiteX2" fmla="*/ 6824 w 1235122"/>
              <a:gd name="connsiteY2" fmla="*/ 743803 h 743803"/>
              <a:gd name="connsiteX3" fmla="*/ 0 w 1235122"/>
              <a:gd name="connsiteY3" fmla="*/ 54591 h 743803"/>
              <a:gd name="connsiteX4" fmla="*/ 1201002 w 1235122"/>
              <a:gd name="connsiteY4" fmla="*/ 0 h 743803"/>
              <a:gd name="connsiteX5" fmla="*/ 1235122 w 1235122"/>
              <a:gd name="connsiteY5" fmla="*/ 375313 h 743803"/>
              <a:gd name="connsiteX0" fmla="*/ 928047 w 1235122"/>
              <a:gd name="connsiteY0" fmla="*/ 736979 h 771099"/>
              <a:gd name="connsiteX1" fmla="*/ 928047 w 1235122"/>
              <a:gd name="connsiteY1" fmla="*/ 736979 h 771099"/>
              <a:gd name="connsiteX2" fmla="*/ 539087 w 1235122"/>
              <a:gd name="connsiteY2" fmla="*/ 771099 h 771099"/>
              <a:gd name="connsiteX3" fmla="*/ 0 w 1235122"/>
              <a:gd name="connsiteY3" fmla="*/ 54591 h 771099"/>
              <a:gd name="connsiteX4" fmla="*/ 1201002 w 1235122"/>
              <a:gd name="connsiteY4" fmla="*/ 0 h 771099"/>
              <a:gd name="connsiteX5" fmla="*/ 1235122 w 1235122"/>
              <a:gd name="connsiteY5" fmla="*/ 375313 h 771099"/>
              <a:gd name="connsiteX0" fmla="*/ 389263 w 696338"/>
              <a:gd name="connsiteY0" fmla="*/ 736979 h 771099"/>
              <a:gd name="connsiteX1" fmla="*/ 389263 w 696338"/>
              <a:gd name="connsiteY1" fmla="*/ 736979 h 771099"/>
              <a:gd name="connsiteX2" fmla="*/ 303 w 696338"/>
              <a:gd name="connsiteY2" fmla="*/ 771099 h 771099"/>
              <a:gd name="connsiteX3" fmla="*/ 7126 w 696338"/>
              <a:gd name="connsiteY3" fmla="*/ 307074 h 771099"/>
              <a:gd name="connsiteX4" fmla="*/ 662218 w 696338"/>
              <a:gd name="connsiteY4" fmla="*/ 0 h 771099"/>
              <a:gd name="connsiteX5" fmla="*/ 696338 w 696338"/>
              <a:gd name="connsiteY5" fmla="*/ 375313 h 771099"/>
              <a:gd name="connsiteX0" fmla="*/ 389263 w 1371907"/>
              <a:gd name="connsiteY0" fmla="*/ 464024 h 498144"/>
              <a:gd name="connsiteX1" fmla="*/ 389263 w 1371907"/>
              <a:gd name="connsiteY1" fmla="*/ 464024 h 498144"/>
              <a:gd name="connsiteX2" fmla="*/ 303 w 1371907"/>
              <a:gd name="connsiteY2" fmla="*/ 498144 h 498144"/>
              <a:gd name="connsiteX3" fmla="*/ 7126 w 1371907"/>
              <a:gd name="connsiteY3" fmla="*/ 34119 h 498144"/>
              <a:gd name="connsiteX4" fmla="*/ 1371902 w 1371907"/>
              <a:gd name="connsiteY4" fmla="*/ 0 h 498144"/>
              <a:gd name="connsiteX5" fmla="*/ 696338 w 1371907"/>
              <a:gd name="connsiteY5" fmla="*/ 102358 h 498144"/>
              <a:gd name="connsiteX0" fmla="*/ 389263 w 1385550"/>
              <a:gd name="connsiteY0" fmla="*/ 464024 h 498144"/>
              <a:gd name="connsiteX1" fmla="*/ 389263 w 1385550"/>
              <a:gd name="connsiteY1" fmla="*/ 464024 h 498144"/>
              <a:gd name="connsiteX2" fmla="*/ 303 w 1385550"/>
              <a:gd name="connsiteY2" fmla="*/ 498144 h 498144"/>
              <a:gd name="connsiteX3" fmla="*/ 7126 w 1385550"/>
              <a:gd name="connsiteY3" fmla="*/ 34119 h 498144"/>
              <a:gd name="connsiteX4" fmla="*/ 1371902 w 1385550"/>
              <a:gd name="connsiteY4" fmla="*/ 0 h 498144"/>
              <a:gd name="connsiteX5" fmla="*/ 1385550 w 1385550"/>
              <a:gd name="connsiteY5" fmla="*/ 348018 h 498144"/>
              <a:gd name="connsiteX0" fmla="*/ 389263 w 1385550"/>
              <a:gd name="connsiteY0" fmla="*/ 429905 h 464025"/>
              <a:gd name="connsiteX1" fmla="*/ 389263 w 1385550"/>
              <a:gd name="connsiteY1" fmla="*/ 429905 h 464025"/>
              <a:gd name="connsiteX2" fmla="*/ 303 w 1385550"/>
              <a:gd name="connsiteY2" fmla="*/ 464025 h 464025"/>
              <a:gd name="connsiteX3" fmla="*/ 7126 w 1385550"/>
              <a:gd name="connsiteY3" fmla="*/ 0 h 464025"/>
              <a:gd name="connsiteX4" fmla="*/ 1378726 w 1385550"/>
              <a:gd name="connsiteY4" fmla="*/ 0 h 464025"/>
              <a:gd name="connsiteX5" fmla="*/ 1385550 w 1385550"/>
              <a:gd name="connsiteY5" fmla="*/ 313899 h 464025"/>
              <a:gd name="connsiteX0" fmla="*/ 389263 w 1385550"/>
              <a:gd name="connsiteY0" fmla="*/ 429905 h 470848"/>
              <a:gd name="connsiteX1" fmla="*/ 341495 w 1385550"/>
              <a:gd name="connsiteY1" fmla="*/ 470848 h 470848"/>
              <a:gd name="connsiteX2" fmla="*/ 303 w 1385550"/>
              <a:gd name="connsiteY2" fmla="*/ 464025 h 470848"/>
              <a:gd name="connsiteX3" fmla="*/ 7126 w 1385550"/>
              <a:gd name="connsiteY3" fmla="*/ 0 h 470848"/>
              <a:gd name="connsiteX4" fmla="*/ 1378726 w 1385550"/>
              <a:gd name="connsiteY4" fmla="*/ 0 h 470848"/>
              <a:gd name="connsiteX5" fmla="*/ 1385550 w 1385550"/>
              <a:gd name="connsiteY5" fmla="*/ 313899 h 470848"/>
              <a:gd name="connsiteX0" fmla="*/ 389263 w 1385550"/>
              <a:gd name="connsiteY0" fmla="*/ 429905 h 464025"/>
              <a:gd name="connsiteX1" fmla="*/ 184546 w 1385550"/>
              <a:gd name="connsiteY1" fmla="*/ 431579 h 464025"/>
              <a:gd name="connsiteX2" fmla="*/ 303 w 1385550"/>
              <a:gd name="connsiteY2" fmla="*/ 464025 h 464025"/>
              <a:gd name="connsiteX3" fmla="*/ 7126 w 1385550"/>
              <a:gd name="connsiteY3" fmla="*/ 0 h 464025"/>
              <a:gd name="connsiteX4" fmla="*/ 1378726 w 1385550"/>
              <a:gd name="connsiteY4" fmla="*/ 0 h 464025"/>
              <a:gd name="connsiteX5" fmla="*/ 1385550 w 1385550"/>
              <a:gd name="connsiteY5" fmla="*/ 313899 h 464025"/>
              <a:gd name="connsiteX0" fmla="*/ 382137 w 1378424"/>
              <a:gd name="connsiteY0" fmla="*/ 429905 h 431579"/>
              <a:gd name="connsiteX1" fmla="*/ 177420 w 1378424"/>
              <a:gd name="connsiteY1" fmla="*/ 431579 h 431579"/>
              <a:gd name="connsiteX2" fmla="*/ 0 w 1378424"/>
              <a:gd name="connsiteY2" fmla="*/ 0 h 431579"/>
              <a:gd name="connsiteX3" fmla="*/ 1371600 w 1378424"/>
              <a:gd name="connsiteY3" fmla="*/ 0 h 431579"/>
              <a:gd name="connsiteX4" fmla="*/ 1378424 w 1378424"/>
              <a:gd name="connsiteY4" fmla="*/ 313899 h 431579"/>
              <a:gd name="connsiteX0" fmla="*/ 382137 w 1378424"/>
              <a:gd name="connsiteY0" fmla="*/ 429905 h 455140"/>
              <a:gd name="connsiteX1" fmla="*/ 13647 w 1378424"/>
              <a:gd name="connsiteY1" fmla="*/ 455140 h 455140"/>
              <a:gd name="connsiteX2" fmla="*/ 0 w 1378424"/>
              <a:gd name="connsiteY2" fmla="*/ 0 h 455140"/>
              <a:gd name="connsiteX3" fmla="*/ 1371600 w 1378424"/>
              <a:gd name="connsiteY3" fmla="*/ 0 h 455140"/>
              <a:gd name="connsiteX4" fmla="*/ 1378424 w 1378424"/>
              <a:gd name="connsiteY4" fmla="*/ 313899 h 455140"/>
              <a:gd name="connsiteX0" fmla="*/ 382137 w 1378424"/>
              <a:gd name="connsiteY0" fmla="*/ 429905 h 431579"/>
              <a:gd name="connsiteX1" fmla="*/ 6823 w 1378424"/>
              <a:gd name="connsiteY1" fmla="*/ 431579 h 431579"/>
              <a:gd name="connsiteX2" fmla="*/ 0 w 1378424"/>
              <a:gd name="connsiteY2" fmla="*/ 0 h 431579"/>
              <a:gd name="connsiteX3" fmla="*/ 1371600 w 1378424"/>
              <a:gd name="connsiteY3" fmla="*/ 0 h 431579"/>
              <a:gd name="connsiteX4" fmla="*/ 1378424 w 1378424"/>
              <a:gd name="connsiteY4" fmla="*/ 313899 h 431579"/>
              <a:gd name="connsiteX0" fmla="*/ 382137 w 1378424"/>
              <a:gd name="connsiteY0" fmla="*/ 429905 h 436566"/>
              <a:gd name="connsiteX1" fmla="*/ 2490 w 1378424"/>
              <a:gd name="connsiteY1" fmla="*/ 436566 h 436566"/>
              <a:gd name="connsiteX2" fmla="*/ 0 w 1378424"/>
              <a:gd name="connsiteY2" fmla="*/ 0 h 436566"/>
              <a:gd name="connsiteX3" fmla="*/ 1371600 w 1378424"/>
              <a:gd name="connsiteY3" fmla="*/ 0 h 436566"/>
              <a:gd name="connsiteX4" fmla="*/ 1378424 w 1378424"/>
              <a:gd name="connsiteY4" fmla="*/ 313899 h 436566"/>
              <a:gd name="connsiteX0" fmla="*/ 382137 w 1378424"/>
              <a:gd name="connsiteY0" fmla="*/ 434893 h 441554"/>
              <a:gd name="connsiteX1" fmla="*/ 2490 w 1378424"/>
              <a:gd name="connsiteY1" fmla="*/ 441554 h 441554"/>
              <a:gd name="connsiteX2" fmla="*/ 0 w 1378424"/>
              <a:gd name="connsiteY2" fmla="*/ 4988 h 441554"/>
              <a:gd name="connsiteX3" fmla="*/ 1371600 w 1378424"/>
              <a:gd name="connsiteY3" fmla="*/ 0 h 441554"/>
              <a:gd name="connsiteX4" fmla="*/ 1378424 w 1378424"/>
              <a:gd name="connsiteY4" fmla="*/ 318887 h 441554"/>
              <a:gd name="connsiteX0" fmla="*/ 382137 w 1371669"/>
              <a:gd name="connsiteY0" fmla="*/ 434893 h 441554"/>
              <a:gd name="connsiteX1" fmla="*/ 2490 w 1371669"/>
              <a:gd name="connsiteY1" fmla="*/ 441554 h 441554"/>
              <a:gd name="connsiteX2" fmla="*/ 0 w 1371669"/>
              <a:gd name="connsiteY2" fmla="*/ 4988 h 441554"/>
              <a:gd name="connsiteX3" fmla="*/ 1371600 w 1371669"/>
              <a:gd name="connsiteY3" fmla="*/ 0 h 441554"/>
              <a:gd name="connsiteX4" fmla="*/ 1322087 w 1371669"/>
              <a:gd name="connsiteY4" fmla="*/ 313899 h 441554"/>
              <a:gd name="connsiteX0" fmla="*/ 382137 w 1322087"/>
              <a:gd name="connsiteY0" fmla="*/ 439881 h 446542"/>
              <a:gd name="connsiteX1" fmla="*/ 2490 w 1322087"/>
              <a:gd name="connsiteY1" fmla="*/ 446542 h 446542"/>
              <a:gd name="connsiteX2" fmla="*/ 0 w 1322087"/>
              <a:gd name="connsiteY2" fmla="*/ 9976 h 446542"/>
              <a:gd name="connsiteX3" fmla="*/ 1319596 w 1322087"/>
              <a:gd name="connsiteY3" fmla="*/ 0 h 446542"/>
              <a:gd name="connsiteX4" fmla="*/ 1322087 w 1322087"/>
              <a:gd name="connsiteY4" fmla="*/ 318887 h 446542"/>
              <a:gd name="connsiteX0" fmla="*/ 382137 w 1322087"/>
              <a:gd name="connsiteY0" fmla="*/ 439881 h 446542"/>
              <a:gd name="connsiteX1" fmla="*/ 2490 w 1322087"/>
              <a:gd name="connsiteY1" fmla="*/ 446542 h 446542"/>
              <a:gd name="connsiteX2" fmla="*/ 0 w 1322087"/>
              <a:gd name="connsiteY2" fmla="*/ 9976 h 446542"/>
              <a:gd name="connsiteX3" fmla="*/ 1319596 w 1322087"/>
              <a:gd name="connsiteY3" fmla="*/ 0 h 446542"/>
              <a:gd name="connsiteX4" fmla="*/ 1322087 w 1322087"/>
              <a:gd name="connsiteY4" fmla="*/ 318887 h 446542"/>
              <a:gd name="connsiteX0" fmla="*/ 379647 w 1319597"/>
              <a:gd name="connsiteY0" fmla="*/ 444868 h 451529"/>
              <a:gd name="connsiteX1" fmla="*/ 0 w 1319597"/>
              <a:gd name="connsiteY1" fmla="*/ 451529 h 451529"/>
              <a:gd name="connsiteX2" fmla="*/ 6177 w 1319597"/>
              <a:gd name="connsiteY2" fmla="*/ 0 h 451529"/>
              <a:gd name="connsiteX3" fmla="*/ 1317106 w 1319597"/>
              <a:gd name="connsiteY3" fmla="*/ 4987 h 451529"/>
              <a:gd name="connsiteX4" fmla="*/ 1319597 w 1319597"/>
              <a:gd name="connsiteY4" fmla="*/ 323874 h 451529"/>
              <a:gd name="connsiteX0" fmla="*/ 379647 w 1317424"/>
              <a:gd name="connsiteY0" fmla="*/ 444868 h 451529"/>
              <a:gd name="connsiteX1" fmla="*/ 0 w 1317424"/>
              <a:gd name="connsiteY1" fmla="*/ 451529 h 451529"/>
              <a:gd name="connsiteX2" fmla="*/ 6177 w 1317424"/>
              <a:gd name="connsiteY2" fmla="*/ 0 h 451529"/>
              <a:gd name="connsiteX3" fmla="*/ 1317106 w 1317424"/>
              <a:gd name="connsiteY3" fmla="*/ 4987 h 451529"/>
              <a:gd name="connsiteX4" fmla="*/ 1310929 w 1317424"/>
              <a:gd name="connsiteY4" fmla="*/ 249060 h 451529"/>
              <a:gd name="connsiteX0" fmla="*/ 379647 w 1323930"/>
              <a:gd name="connsiteY0" fmla="*/ 444868 h 451529"/>
              <a:gd name="connsiteX1" fmla="*/ 0 w 1323930"/>
              <a:gd name="connsiteY1" fmla="*/ 451529 h 451529"/>
              <a:gd name="connsiteX2" fmla="*/ 6177 w 1323930"/>
              <a:gd name="connsiteY2" fmla="*/ 0 h 451529"/>
              <a:gd name="connsiteX3" fmla="*/ 1317106 w 1323930"/>
              <a:gd name="connsiteY3" fmla="*/ 4987 h 451529"/>
              <a:gd name="connsiteX4" fmla="*/ 1323930 w 1323930"/>
              <a:gd name="connsiteY4" fmla="*/ 249060 h 451529"/>
              <a:gd name="connsiteX0" fmla="*/ 379647 w 1319167"/>
              <a:gd name="connsiteY0" fmla="*/ 444868 h 451529"/>
              <a:gd name="connsiteX1" fmla="*/ 0 w 1319167"/>
              <a:gd name="connsiteY1" fmla="*/ 451529 h 451529"/>
              <a:gd name="connsiteX2" fmla="*/ 6177 w 1319167"/>
              <a:gd name="connsiteY2" fmla="*/ 0 h 451529"/>
              <a:gd name="connsiteX3" fmla="*/ 1317106 w 1319167"/>
              <a:gd name="connsiteY3" fmla="*/ 4987 h 451529"/>
              <a:gd name="connsiteX4" fmla="*/ 1319167 w 1319167"/>
              <a:gd name="connsiteY4" fmla="*/ 254541 h 451529"/>
              <a:gd name="connsiteX0" fmla="*/ 557447 w 1319167"/>
              <a:gd name="connsiteY0" fmla="*/ 452176 h 452176"/>
              <a:gd name="connsiteX1" fmla="*/ 0 w 1319167"/>
              <a:gd name="connsiteY1" fmla="*/ 451529 h 452176"/>
              <a:gd name="connsiteX2" fmla="*/ 6177 w 1319167"/>
              <a:gd name="connsiteY2" fmla="*/ 0 h 452176"/>
              <a:gd name="connsiteX3" fmla="*/ 1317106 w 1319167"/>
              <a:gd name="connsiteY3" fmla="*/ 4987 h 452176"/>
              <a:gd name="connsiteX4" fmla="*/ 1319167 w 1319167"/>
              <a:gd name="connsiteY4" fmla="*/ 254541 h 4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167" h="452176">
                <a:moveTo>
                  <a:pt x="557447" y="452176"/>
                </a:moveTo>
                <a:lnTo>
                  <a:pt x="0" y="451529"/>
                </a:lnTo>
                <a:lnTo>
                  <a:pt x="6177" y="0"/>
                </a:lnTo>
                <a:lnTo>
                  <a:pt x="1317106" y="4987"/>
                </a:lnTo>
                <a:cubicBezTo>
                  <a:pt x="1319381" y="107345"/>
                  <a:pt x="1316892" y="152183"/>
                  <a:pt x="1319167" y="254541"/>
                </a:cubicBezTo>
              </a:path>
            </a:pathLst>
          </a:cu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E93CDE2-3553-4A8A-9C1B-EFBC932B9280}"/>
              </a:ext>
            </a:extLst>
          </p:cNvPr>
          <p:cNvSpPr/>
          <p:nvPr/>
        </p:nvSpPr>
        <p:spPr bwMode="auto">
          <a:xfrm>
            <a:off x="2069497" y="2158023"/>
            <a:ext cx="425549" cy="425549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Family_EBDA" title="Icon of a family of people">
            <a:extLst>
              <a:ext uri="{FF2B5EF4-FFF2-40B4-BE49-F238E27FC236}">
                <a16:creationId xmlns:a16="http://schemas.microsoft.com/office/drawing/2014/main" id="{532A0269-3BBF-4BDE-8B73-5F88F5A7F3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51787" y="2235551"/>
            <a:ext cx="262004" cy="236433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3F0963-1743-4B97-8CF0-6D3C1DAAF24A}"/>
              </a:ext>
            </a:extLst>
          </p:cNvPr>
          <p:cNvSpPr/>
          <p:nvPr/>
        </p:nvSpPr>
        <p:spPr bwMode="auto">
          <a:xfrm>
            <a:off x="961748" y="2043368"/>
            <a:ext cx="632549" cy="611352"/>
          </a:xfrm>
          <a:prstGeom prst="ellipse">
            <a:avLst/>
          </a:prstGeom>
          <a:solidFill>
            <a:srgbClr val="3333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66010F-1572-41F6-B30D-1AFC738EFEB8}"/>
              </a:ext>
            </a:extLst>
          </p:cNvPr>
          <p:cNvSpPr txBox="1"/>
          <p:nvPr/>
        </p:nvSpPr>
        <p:spPr>
          <a:xfrm>
            <a:off x="896556" y="2679623"/>
            <a:ext cx="751648" cy="227217"/>
          </a:xfrm>
          <a:prstGeom prst="rect">
            <a:avLst/>
          </a:prstGeom>
          <a:noFill/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44821" rIns="0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900" b="1"/>
              <a:t>Datacenter</a:t>
            </a:r>
          </a:p>
        </p:txBody>
      </p:sp>
      <p:sp>
        <p:nvSpPr>
          <p:cNvPr id="47" name="building_4" title="Icon of a tall rectangular building in front of two shorter buildings">
            <a:extLst>
              <a:ext uri="{FF2B5EF4-FFF2-40B4-BE49-F238E27FC236}">
                <a16:creationId xmlns:a16="http://schemas.microsoft.com/office/drawing/2014/main" id="{F908927E-79B0-4D50-9951-EE619006ADD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4481" y="2132205"/>
            <a:ext cx="371674" cy="377528"/>
          </a:xfrm>
          <a:custGeom>
            <a:avLst/>
            <a:gdLst>
              <a:gd name="T0" fmla="*/ 200 w 254"/>
              <a:gd name="T1" fmla="*/ 258 h 258"/>
              <a:gd name="T2" fmla="*/ 55 w 254"/>
              <a:gd name="T3" fmla="*/ 44 h 258"/>
              <a:gd name="T4" fmla="*/ 200 w 254"/>
              <a:gd name="T5" fmla="*/ 44 h 258"/>
              <a:gd name="T6" fmla="*/ 55 w 254"/>
              <a:gd name="T7" fmla="*/ 72 h 258"/>
              <a:gd name="T8" fmla="*/ 0 w 254"/>
              <a:gd name="T9" fmla="*/ 258 h 258"/>
              <a:gd name="T10" fmla="*/ 21 w 254"/>
              <a:gd name="T11" fmla="*/ 102 h 258"/>
              <a:gd name="T12" fmla="*/ 21 w 254"/>
              <a:gd name="T13" fmla="*/ 128 h 258"/>
              <a:gd name="T14" fmla="*/ 21 w 254"/>
              <a:gd name="T15" fmla="*/ 155 h 258"/>
              <a:gd name="T16" fmla="*/ 21 w 254"/>
              <a:gd name="T17" fmla="*/ 182 h 258"/>
              <a:gd name="T18" fmla="*/ 21 w 254"/>
              <a:gd name="T19" fmla="*/ 209 h 258"/>
              <a:gd name="T20" fmla="*/ 200 w 254"/>
              <a:gd name="T21" fmla="*/ 258 h 258"/>
              <a:gd name="T22" fmla="*/ 254 w 254"/>
              <a:gd name="T23" fmla="*/ 72 h 258"/>
              <a:gd name="T24" fmla="*/ 234 w 254"/>
              <a:gd name="T25" fmla="*/ 102 h 258"/>
              <a:gd name="T26" fmla="*/ 234 w 254"/>
              <a:gd name="T27" fmla="*/ 128 h 258"/>
              <a:gd name="T28" fmla="*/ 234 w 254"/>
              <a:gd name="T29" fmla="*/ 155 h 258"/>
              <a:gd name="T30" fmla="*/ 234 w 254"/>
              <a:gd name="T31" fmla="*/ 182 h 258"/>
              <a:gd name="T32" fmla="*/ 234 w 254"/>
              <a:gd name="T33" fmla="*/ 209 h 258"/>
              <a:gd name="T34" fmla="*/ 96 w 254"/>
              <a:gd name="T35" fmla="*/ 71 h 258"/>
              <a:gd name="T36" fmla="*/ 87 w 254"/>
              <a:gd name="T37" fmla="*/ 66 h 258"/>
              <a:gd name="T38" fmla="*/ 96 w 254"/>
              <a:gd name="T39" fmla="*/ 76 h 258"/>
              <a:gd name="T40" fmla="*/ 132 w 254"/>
              <a:gd name="T41" fmla="*/ 71 h 258"/>
              <a:gd name="T42" fmla="*/ 122 w 254"/>
              <a:gd name="T43" fmla="*/ 66 h 258"/>
              <a:gd name="T44" fmla="*/ 132 w 254"/>
              <a:gd name="T45" fmla="*/ 76 h 258"/>
              <a:gd name="T46" fmla="*/ 168 w 254"/>
              <a:gd name="T47" fmla="*/ 71 h 258"/>
              <a:gd name="T48" fmla="*/ 158 w 254"/>
              <a:gd name="T49" fmla="*/ 66 h 258"/>
              <a:gd name="T50" fmla="*/ 168 w 254"/>
              <a:gd name="T51" fmla="*/ 76 h 258"/>
              <a:gd name="T52" fmla="*/ 96 w 254"/>
              <a:gd name="T53" fmla="*/ 109 h 258"/>
              <a:gd name="T54" fmla="*/ 87 w 254"/>
              <a:gd name="T55" fmla="*/ 104 h 258"/>
              <a:gd name="T56" fmla="*/ 96 w 254"/>
              <a:gd name="T57" fmla="*/ 114 h 258"/>
              <a:gd name="T58" fmla="*/ 132 w 254"/>
              <a:gd name="T59" fmla="*/ 109 h 258"/>
              <a:gd name="T60" fmla="*/ 122 w 254"/>
              <a:gd name="T61" fmla="*/ 104 h 258"/>
              <a:gd name="T62" fmla="*/ 132 w 254"/>
              <a:gd name="T63" fmla="*/ 114 h 258"/>
              <a:gd name="T64" fmla="*/ 168 w 254"/>
              <a:gd name="T65" fmla="*/ 109 h 258"/>
              <a:gd name="T66" fmla="*/ 158 w 254"/>
              <a:gd name="T67" fmla="*/ 104 h 258"/>
              <a:gd name="T68" fmla="*/ 168 w 254"/>
              <a:gd name="T69" fmla="*/ 114 h 258"/>
              <a:gd name="T70" fmla="*/ 96 w 254"/>
              <a:gd name="T71" fmla="*/ 147 h 258"/>
              <a:gd name="T72" fmla="*/ 87 w 254"/>
              <a:gd name="T73" fmla="*/ 142 h 258"/>
              <a:gd name="T74" fmla="*/ 96 w 254"/>
              <a:gd name="T75" fmla="*/ 152 h 258"/>
              <a:gd name="T76" fmla="*/ 132 w 254"/>
              <a:gd name="T77" fmla="*/ 147 h 258"/>
              <a:gd name="T78" fmla="*/ 122 w 254"/>
              <a:gd name="T79" fmla="*/ 142 h 258"/>
              <a:gd name="T80" fmla="*/ 132 w 254"/>
              <a:gd name="T81" fmla="*/ 152 h 258"/>
              <a:gd name="T82" fmla="*/ 168 w 254"/>
              <a:gd name="T83" fmla="*/ 147 h 258"/>
              <a:gd name="T84" fmla="*/ 158 w 254"/>
              <a:gd name="T85" fmla="*/ 142 h 258"/>
              <a:gd name="T86" fmla="*/ 168 w 254"/>
              <a:gd name="T87" fmla="*/ 152 h 258"/>
              <a:gd name="T88" fmla="*/ 96 w 254"/>
              <a:gd name="T89" fmla="*/ 185 h 258"/>
              <a:gd name="T90" fmla="*/ 87 w 254"/>
              <a:gd name="T91" fmla="*/ 180 h 258"/>
              <a:gd name="T92" fmla="*/ 96 w 254"/>
              <a:gd name="T93" fmla="*/ 190 h 258"/>
              <a:gd name="T94" fmla="*/ 132 w 254"/>
              <a:gd name="T95" fmla="*/ 186 h 258"/>
              <a:gd name="T96" fmla="*/ 122 w 254"/>
              <a:gd name="T97" fmla="*/ 180 h 258"/>
              <a:gd name="T98" fmla="*/ 132 w 254"/>
              <a:gd name="T99" fmla="*/ 190 h 258"/>
              <a:gd name="T100" fmla="*/ 168 w 254"/>
              <a:gd name="T101" fmla="*/ 184 h 258"/>
              <a:gd name="T102" fmla="*/ 158 w 254"/>
              <a:gd name="T103" fmla="*/ 180 h 258"/>
              <a:gd name="T104" fmla="*/ 168 w 254"/>
              <a:gd name="T105" fmla="*/ 190 h 258"/>
              <a:gd name="T106" fmla="*/ 163 w 254"/>
              <a:gd name="T107" fmla="*/ 258 h 258"/>
              <a:gd name="T108" fmla="*/ 92 w 254"/>
              <a:gd name="T109" fmla="*/ 217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" h="258">
                <a:moveTo>
                  <a:pt x="200" y="146"/>
                </a:moveTo>
                <a:lnTo>
                  <a:pt x="200" y="258"/>
                </a:lnTo>
                <a:lnTo>
                  <a:pt x="55" y="258"/>
                </a:lnTo>
                <a:lnTo>
                  <a:pt x="55" y="44"/>
                </a:lnTo>
                <a:lnTo>
                  <a:pt x="127" y="0"/>
                </a:lnTo>
                <a:lnTo>
                  <a:pt x="200" y="44"/>
                </a:lnTo>
                <a:lnTo>
                  <a:pt x="200" y="146"/>
                </a:lnTo>
                <a:moveTo>
                  <a:pt x="55" y="72"/>
                </a:moveTo>
                <a:lnTo>
                  <a:pt x="0" y="72"/>
                </a:lnTo>
                <a:lnTo>
                  <a:pt x="0" y="258"/>
                </a:lnTo>
                <a:lnTo>
                  <a:pt x="55" y="258"/>
                </a:lnTo>
                <a:moveTo>
                  <a:pt x="21" y="102"/>
                </a:moveTo>
                <a:lnTo>
                  <a:pt x="55" y="102"/>
                </a:lnTo>
                <a:moveTo>
                  <a:pt x="21" y="128"/>
                </a:moveTo>
                <a:lnTo>
                  <a:pt x="55" y="128"/>
                </a:lnTo>
                <a:moveTo>
                  <a:pt x="21" y="155"/>
                </a:moveTo>
                <a:lnTo>
                  <a:pt x="55" y="155"/>
                </a:lnTo>
                <a:moveTo>
                  <a:pt x="21" y="182"/>
                </a:moveTo>
                <a:lnTo>
                  <a:pt x="55" y="182"/>
                </a:lnTo>
                <a:moveTo>
                  <a:pt x="21" y="209"/>
                </a:moveTo>
                <a:lnTo>
                  <a:pt x="55" y="209"/>
                </a:lnTo>
                <a:moveTo>
                  <a:pt x="200" y="258"/>
                </a:moveTo>
                <a:lnTo>
                  <a:pt x="254" y="258"/>
                </a:lnTo>
                <a:lnTo>
                  <a:pt x="254" y="72"/>
                </a:lnTo>
                <a:lnTo>
                  <a:pt x="200" y="72"/>
                </a:lnTo>
                <a:moveTo>
                  <a:pt x="234" y="102"/>
                </a:moveTo>
                <a:lnTo>
                  <a:pt x="200" y="102"/>
                </a:lnTo>
                <a:moveTo>
                  <a:pt x="234" y="128"/>
                </a:moveTo>
                <a:lnTo>
                  <a:pt x="200" y="128"/>
                </a:lnTo>
                <a:moveTo>
                  <a:pt x="234" y="155"/>
                </a:moveTo>
                <a:lnTo>
                  <a:pt x="200" y="155"/>
                </a:lnTo>
                <a:moveTo>
                  <a:pt x="234" y="182"/>
                </a:moveTo>
                <a:lnTo>
                  <a:pt x="200" y="182"/>
                </a:lnTo>
                <a:moveTo>
                  <a:pt x="234" y="209"/>
                </a:moveTo>
                <a:lnTo>
                  <a:pt x="200" y="209"/>
                </a:lnTo>
                <a:moveTo>
                  <a:pt x="96" y="71"/>
                </a:moveTo>
                <a:lnTo>
                  <a:pt x="96" y="66"/>
                </a:lnTo>
                <a:lnTo>
                  <a:pt x="87" y="66"/>
                </a:lnTo>
                <a:lnTo>
                  <a:pt x="87" y="76"/>
                </a:lnTo>
                <a:lnTo>
                  <a:pt x="96" y="76"/>
                </a:lnTo>
                <a:lnTo>
                  <a:pt x="96" y="71"/>
                </a:lnTo>
                <a:moveTo>
                  <a:pt x="132" y="71"/>
                </a:moveTo>
                <a:lnTo>
                  <a:pt x="132" y="66"/>
                </a:lnTo>
                <a:lnTo>
                  <a:pt x="122" y="66"/>
                </a:lnTo>
                <a:lnTo>
                  <a:pt x="122" y="76"/>
                </a:lnTo>
                <a:lnTo>
                  <a:pt x="132" y="76"/>
                </a:lnTo>
                <a:lnTo>
                  <a:pt x="132" y="71"/>
                </a:lnTo>
                <a:moveTo>
                  <a:pt x="168" y="71"/>
                </a:moveTo>
                <a:lnTo>
                  <a:pt x="168" y="66"/>
                </a:lnTo>
                <a:lnTo>
                  <a:pt x="158" y="66"/>
                </a:lnTo>
                <a:lnTo>
                  <a:pt x="158" y="76"/>
                </a:lnTo>
                <a:lnTo>
                  <a:pt x="168" y="76"/>
                </a:lnTo>
                <a:lnTo>
                  <a:pt x="168" y="71"/>
                </a:lnTo>
                <a:moveTo>
                  <a:pt x="96" y="109"/>
                </a:moveTo>
                <a:lnTo>
                  <a:pt x="96" y="104"/>
                </a:lnTo>
                <a:lnTo>
                  <a:pt x="87" y="104"/>
                </a:lnTo>
                <a:lnTo>
                  <a:pt x="87" y="114"/>
                </a:lnTo>
                <a:lnTo>
                  <a:pt x="96" y="114"/>
                </a:lnTo>
                <a:lnTo>
                  <a:pt x="96" y="109"/>
                </a:lnTo>
                <a:moveTo>
                  <a:pt x="132" y="109"/>
                </a:moveTo>
                <a:lnTo>
                  <a:pt x="132" y="104"/>
                </a:lnTo>
                <a:lnTo>
                  <a:pt x="122" y="104"/>
                </a:lnTo>
                <a:lnTo>
                  <a:pt x="122" y="114"/>
                </a:lnTo>
                <a:lnTo>
                  <a:pt x="132" y="114"/>
                </a:lnTo>
                <a:lnTo>
                  <a:pt x="132" y="109"/>
                </a:lnTo>
                <a:moveTo>
                  <a:pt x="168" y="109"/>
                </a:moveTo>
                <a:lnTo>
                  <a:pt x="168" y="104"/>
                </a:lnTo>
                <a:lnTo>
                  <a:pt x="158" y="104"/>
                </a:lnTo>
                <a:lnTo>
                  <a:pt x="158" y="114"/>
                </a:lnTo>
                <a:lnTo>
                  <a:pt x="168" y="114"/>
                </a:lnTo>
                <a:lnTo>
                  <a:pt x="168" y="109"/>
                </a:lnTo>
                <a:moveTo>
                  <a:pt x="96" y="147"/>
                </a:moveTo>
                <a:lnTo>
                  <a:pt x="96" y="142"/>
                </a:lnTo>
                <a:lnTo>
                  <a:pt x="87" y="142"/>
                </a:lnTo>
                <a:lnTo>
                  <a:pt x="87" y="152"/>
                </a:lnTo>
                <a:lnTo>
                  <a:pt x="96" y="152"/>
                </a:lnTo>
                <a:lnTo>
                  <a:pt x="96" y="147"/>
                </a:lnTo>
                <a:moveTo>
                  <a:pt x="132" y="147"/>
                </a:moveTo>
                <a:lnTo>
                  <a:pt x="132" y="142"/>
                </a:lnTo>
                <a:lnTo>
                  <a:pt x="122" y="142"/>
                </a:lnTo>
                <a:lnTo>
                  <a:pt x="122" y="152"/>
                </a:lnTo>
                <a:lnTo>
                  <a:pt x="132" y="152"/>
                </a:lnTo>
                <a:lnTo>
                  <a:pt x="132" y="147"/>
                </a:lnTo>
                <a:moveTo>
                  <a:pt x="168" y="147"/>
                </a:moveTo>
                <a:lnTo>
                  <a:pt x="168" y="142"/>
                </a:lnTo>
                <a:lnTo>
                  <a:pt x="158" y="142"/>
                </a:lnTo>
                <a:lnTo>
                  <a:pt x="158" y="152"/>
                </a:lnTo>
                <a:lnTo>
                  <a:pt x="168" y="152"/>
                </a:lnTo>
                <a:lnTo>
                  <a:pt x="168" y="147"/>
                </a:lnTo>
                <a:moveTo>
                  <a:pt x="96" y="185"/>
                </a:moveTo>
                <a:lnTo>
                  <a:pt x="96" y="180"/>
                </a:lnTo>
                <a:lnTo>
                  <a:pt x="87" y="180"/>
                </a:lnTo>
                <a:lnTo>
                  <a:pt x="87" y="190"/>
                </a:lnTo>
                <a:lnTo>
                  <a:pt x="96" y="190"/>
                </a:lnTo>
                <a:lnTo>
                  <a:pt x="96" y="185"/>
                </a:lnTo>
                <a:moveTo>
                  <a:pt x="132" y="186"/>
                </a:moveTo>
                <a:lnTo>
                  <a:pt x="132" y="180"/>
                </a:lnTo>
                <a:lnTo>
                  <a:pt x="122" y="180"/>
                </a:lnTo>
                <a:lnTo>
                  <a:pt x="122" y="190"/>
                </a:lnTo>
                <a:lnTo>
                  <a:pt x="132" y="190"/>
                </a:lnTo>
                <a:lnTo>
                  <a:pt x="132" y="186"/>
                </a:lnTo>
                <a:moveTo>
                  <a:pt x="168" y="184"/>
                </a:moveTo>
                <a:lnTo>
                  <a:pt x="168" y="180"/>
                </a:lnTo>
                <a:lnTo>
                  <a:pt x="158" y="180"/>
                </a:lnTo>
                <a:lnTo>
                  <a:pt x="158" y="190"/>
                </a:lnTo>
                <a:lnTo>
                  <a:pt x="168" y="190"/>
                </a:lnTo>
                <a:lnTo>
                  <a:pt x="168" y="184"/>
                </a:lnTo>
                <a:moveTo>
                  <a:pt x="163" y="258"/>
                </a:moveTo>
                <a:lnTo>
                  <a:pt x="163" y="217"/>
                </a:lnTo>
                <a:lnTo>
                  <a:pt x="92" y="217"/>
                </a:lnTo>
                <a:lnTo>
                  <a:pt x="92" y="258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BAB48-D88F-4810-B3DD-E754E699D21D}"/>
              </a:ext>
            </a:extLst>
          </p:cNvPr>
          <p:cNvSpPr txBox="1"/>
          <p:nvPr/>
        </p:nvSpPr>
        <p:spPr>
          <a:xfrm>
            <a:off x="1539609" y="3289510"/>
            <a:ext cx="1133046" cy="1900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2"/>
              </a:rPr>
              <a:t>aka.ms/o365ip</a:t>
            </a:r>
            <a:endParaRPr kumimoji="0" lang="en-US" sz="1372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2F2F2F"/>
                  </a:gs>
                  <a:gs pos="30000">
                    <a:srgbClr val="2F2F2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" name="Picture 1" descr="A picture containing table&#10;&#10;Description automatically generated">
            <a:extLst>
              <a:ext uri="{FF2B5EF4-FFF2-40B4-BE49-F238E27FC236}">
                <a16:creationId xmlns:a16="http://schemas.microsoft.com/office/drawing/2014/main" id="{4859430A-4314-4425-A37B-59AE8DF50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110" y="2180748"/>
            <a:ext cx="380098" cy="3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2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D854AC-A9DA-4CA2-BCEE-AA5DF0EFC26F}"/>
              </a:ext>
            </a:extLst>
          </p:cNvPr>
          <p:cNvSpPr/>
          <p:nvPr/>
        </p:nvSpPr>
        <p:spPr bwMode="auto">
          <a:xfrm>
            <a:off x="0" y="0"/>
            <a:ext cx="4476466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059546-3B11-493C-84F2-21A4EEB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6" y="510988"/>
            <a:ext cx="11018520" cy="615553"/>
          </a:xfrm>
        </p:spPr>
        <p:txBody>
          <a:bodyPr/>
          <a:lstStyle/>
          <a:p>
            <a:r>
              <a:rPr lang="en-US" sz="2000" dirty="0"/>
              <a:t>Principle #3</a:t>
            </a:r>
            <a:br>
              <a:rPr lang="en-US" sz="2000" dirty="0"/>
            </a:br>
            <a:r>
              <a:rPr lang="en-US" sz="2000" dirty="0"/>
              <a:t>Enable direct connectivity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0A420-306B-43A1-992A-839D4A365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081" y="545777"/>
            <a:ext cx="6906749" cy="3102388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Allow routing Microsoft 365 connections directly to Microsoft, without network intermediation [3]</a:t>
            </a:r>
          </a:p>
          <a:p>
            <a:endParaRPr lang="en-US" sz="1800" dirty="0"/>
          </a:p>
          <a:p>
            <a:r>
              <a:rPr lang="en-US" sz="1800" dirty="0"/>
              <a:t>Intermediation limits achievable performance, availability, interoperability compared to direct connection [1, 2]</a:t>
            </a:r>
          </a:p>
          <a:p>
            <a:endParaRPr lang="en-US" sz="1800" dirty="0"/>
          </a:p>
          <a:p>
            <a:r>
              <a:rPr lang="en-US" sz="1800" dirty="0"/>
              <a:t>Microsoft 365 cloud expansion and performance improvements best accrue to non-intermediated topologies [3</a:t>
            </a:r>
            <a:r>
              <a:rPr lang="en-US" sz="1800" dirty="0">
                <a:sym typeface="Wingdings" panose="05000000000000000000" pitchFamily="2" charset="2"/>
              </a:rPr>
              <a:t>4]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89F1-4D83-44CC-9011-96072ABAC29A}"/>
              </a:ext>
            </a:extLst>
          </p:cNvPr>
          <p:cNvSpPr txBox="1"/>
          <p:nvPr/>
        </p:nvSpPr>
        <p:spPr>
          <a:xfrm>
            <a:off x="671853" y="3747972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499137-E193-4ECC-9DCB-8963B8E253F5}"/>
              </a:ext>
            </a:extLst>
          </p:cNvPr>
          <p:cNvSpPr txBox="1">
            <a:spLocks/>
          </p:cNvSpPr>
          <p:nvPr/>
        </p:nvSpPr>
        <p:spPr>
          <a:xfrm>
            <a:off x="870087" y="3922243"/>
            <a:ext cx="2482286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69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Enable direct connectivity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>
                <a:solidFill>
                  <a:srgbClr val="2F2F2F"/>
                </a:solidFill>
                <a:latin typeface="Segoe UI"/>
              </a:rPr>
              <a:t>Enable direct egress for Microsoft 365 connections. Avoid network hairpins and minimize network latency (RTT) to Microsoft’s global network.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F271D-8B21-41CF-9B01-0D3A876029F9}"/>
              </a:ext>
            </a:extLst>
          </p:cNvPr>
          <p:cNvSpPr txBox="1"/>
          <p:nvPr/>
        </p:nvSpPr>
        <p:spPr>
          <a:xfrm>
            <a:off x="671853" y="1277831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BF3055-751F-4E45-83EC-094F54F5C3DB}"/>
              </a:ext>
            </a:extLst>
          </p:cNvPr>
          <p:cNvSpPr/>
          <p:nvPr/>
        </p:nvSpPr>
        <p:spPr>
          <a:xfrm>
            <a:off x="1830746" y="3069411"/>
            <a:ext cx="307139" cy="475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943329-9637-4ECD-A96C-580611F2B7A6}"/>
              </a:ext>
            </a:extLst>
          </p:cNvPr>
          <p:cNvCxnSpPr>
            <a:cxnSpLocks/>
            <a:endCxn id="13" idx="5"/>
          </p:cNvCxnSpPr>
          <p:nvPr/>
        </p:nvCxnSpPr>
        <p:spPr>
          <a:xfrm flipV="1">
            <a:off x="1560484" y="2439591"/>
            <a:ext cx="829870" cy="1"/>
          </a:xfrm>
          <a:prstGeom prst="straightConnector1">
            <a:avLst/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" title="Icon of a cloud">
            <a:extLst>
              <a:ext uri="{FF2B5EF4-FFF2-40B4-BE49-F238E27FC236}">
                <a16:creationId xmlns:a16="http://schemas.microsoft.com/office/drawing/2014/main" id="{95C8C793-78DC-4CA4-BE7E-CA171940B4FC}"/>
              </a:ext>
            </a:extLst>
          </p:cNvPr>
          <p:cNvSpPr>
            <a:spLocks noChangeAspect="1"/>
          </p:cNvSpPr>
          <p:nvPr/>
        </p:nvSpPr>
        <p:spPr bwMode="auto">
          <a:xfrm>
            <a:off x="2390354" y="2209072"/>
            <a:ext cx="671919" cy="38479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58D9B-6F15-4DCE-A9A7-79B8CFD2EFB7}"/>
              </a:ext>
            </a:extLst>
          </p:cNvPr>
          <p:cNvSpPr txBox="1"/>
          <p:nvPr/>
        </p:nvSpPr>
        <p:spPr>
          <a:xfrm>
            <a:off x="799026" y="2634553"/>
            <a:ext cx="958834" cy="297030"/>
          </a:xfrm>
          <a:prstGeom prst="rect">
            <a:avLst/>
          </a:prstGeom>
          <a:noFill/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44821" rIns="0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endParaRPr lang="en-US" sz="1000" b="1" dirty="0"/>
          </a:p>
        </p:txBody>
      </p:sp>
      <p:sp>
        <p:nvSpPr>
          <p:cNvPr id="16" name="cloud" title="Icon of a cloud">
            <a:extLst>
              <a:ext uri="{FF2B5EF4-FFF2-40B4-BE49-F238E27FC236}">
                <a16:creationId xmlns:a16="http://schemas.microsoft.com/office/drawing/2014/main" id="{4B41A615-D063-4847-9517-8FC08763BA46}"/>
              </a:ext>
            </a:extLst>
          </p:cNvPr>
          <p:cNvSpPr>
            <a:spLocks noChangeAspect="1"/>
          </p:cNvSpPr>
          <p:nvPr/>
        </p:nvSpPr>
        <p:spPr bwMode="auto">
          <a:xfrm>
            <a:off x="1750903" y="2246377"/>
            <a:ext cx="389434" cy="252535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C20B6C-2FCA-4A77-86A8-64CA36D26809}"/>
              </a:ext>
            </a:extLst>
          </p:cNvPr>
          <p:cNvSpPr/>
          <p:nvPr/>
        </p:nvSpPr>
        <p:spPr bwMode="auto">
          <a:xfrm>
            <a:off x="1723166" y="2185662"/>
            <a:ext cx="436716" cy="4334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C8ED34-39CA-4E23-9327-7AE8AF67C644}"/>
              </a:ext>
            </a:extLst>
          </p:cNvPr>
          <p:cNvSpPr txBox="1"/>
          <p:nvPr/>
        </p:nvSpPr>
        <p:spPr>
          <a:xfrm>
            <a:off x="1448162" y="2634553"/>
            <a:ext cx="958834" cy="297030"/>
          </a:xfrm>
          <a:prstGeom prst="rect">
            <a:avLst/>
          </a:prstGeom>
          <a:noFill/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44821" rIns="0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000" b="1"/>
              <a:t>ISP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9713E1C-3B72-4C57-906E-5102334B4C94}"/>
              </a:ext>
            </a:extLst>
          </p:cNvPr>
          <p:cNvCxnSpPr>
            <a:cxnSpLocks/>
          </p:cNvCxnSpPr>
          <p:nvPr/>
        </p:nvCxnSpPr>
        <p:spPr>
          <a:xfrm flipV="1">
            <a:off x="1461725" y="1738533"/>
            <a:ext cx="930652" cy="599827"/>
          </a:xfrm>
          <a:prstGeom prst="bentConnector3">
            <a:avLst>
              <a:gd name="adj1" fmla="val 52123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31FC73A-B6D8-4247-8D47-8440FEC93310}"/>
              </a:ext>
            </a:extLst>
          </p:cNvPr>
          <p:cNvSpPr/>
          <p:nvPr/>
        </p:nvSpPr>
        <p:spPr bwMode="auto">
          <a:xfrm>
            <a:off x="1017635" y="2124120"/>
            <a:ext cx="542848" cy="55630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Family_EBDA" title="Icon of a family of people">
            <a:extLst>
              <a:ext uri="{FF2B5EF4-FFF2-40B4-BE49-F238E27FC236}">
                <a16:creationId xmlns:a16="http://schemas.microsoft.com/office/drawing/2014/main" id="{059F7812-8CE8-4364-BFFF-E8F08A493A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2608" y="2225469"/>
            <a:ext cx="334223" cy="309078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470BFBD-DCC2-416F-A3D3-CDF9DDE8312D}"/>
              </a:ext>
            </a:extLst>
          </p:cNvPr>
          <p:cNvSpPr/>
          <p:nvPr/>
        </p:nvSpPr>
        <p:spPr bwMode="auto">
          <a:xfrm>
            <a:off x="2461970" y="1479461"/>
            <a:ext cx="542848" cy="556301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PC1_E977" title="Icon of a desktop PC">
            <a:extLst>
              <a:ext uri="{FF2B5EF4-FFF2-40B4-BE49-F238E27FC236}">
                <a16:creationId xmlns:a16="http://schemas.microsoft.com/office/drawing/2014/main" id="{3AA281DE-FF51-4152-B6CF-2D344360DA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76940" y="1616030"/>
            <a:ext cx="332189" cy="272445"/>
          </a:xfrm>
          <a:custGeom>
            <a:avLst/>
            <a:gdLst>
              <a:gd name="T0" fmla="*/ 1697 w 5093"/>
              <a:gd name="T1" fmla="*/ 1359 h 4076"/>
              <a:gd name="T2" fmla="*/ 5093 w 5093"/>
              <a:gd name="T3" fmla="*/ 1359 h 4076"/>
              <a:gd name="T4" fmla="*/ 5093 w 5093"/>
              <a:gd name="T5" fmla="*/ 3398 h 4076"/>
              <a:gd name="T6" fmla="*/ 1697 w 5093"/>
              <a:gd name="T7" fmla="*/ 3398 h 4076"/>
              <a:gd name="T8" fmla="*/ 1697 w 5093"/>
              <a:gd name="T9" fmla="*/ 1359 h 4076"/>
              <a:gd name="T10" fmla="*/ 3396 w 5093"/>
              <a:gd name="T11" fmla="*/ 3398 h 4076"/>
              <a:gd name="T12" fmla="*/ 3396 w 5093"/>
              <a:gd name="T13" fmla="*/ 4076 h 4076"/>
              <a:gd name="T14" fmla="*/ 2547 w 5093"/>
              <a:gd name="T15" fmla="*/ 4076 h 4076"/>
              <a:gd name="T16" fmla="*/ 4244 w 5093"/>
              <a:gd name="T17" fmla="*/ 4076 h 4076"/>
              <a:gd name="T18" fmla="*/ 510 w 5093"/>
              <a:gd name="T19" fmla="*/ 680 h 4076"/>
              <a:gd name="T20" fmla="*/ 1528 w 5093"/>
              <a:gd name="T21" fmla="*/ 680 h 4076"/>
              <a:gd name="T22" fmla="*/ 510 w 5093"/>
              <a:gd name="T23" fmla="*/ 3398 h 4076"/>
              <a:gd name="T24" fmla="*/ 1697 w 5093"/>
              <a:gd name="T25" fmla="*/ 3398 h 4076"/>
              <a:gd name="T26" fmla="*/ 510 w 5093"/>
              <a:gd name="T27" fmla="*/ 2718 h 4076"/>
              <a:gd name="T28" fmla="*/ 1705 w 5093"/>
              <a:gd name="T29" fmla="*/ 2718 h 4076"/>
              <a:gd name="T30" fmla="*/ 2038 w 5093"/>
              <a:gd name="T31" fmla="*/ 1359 h 4076"/>
              <a:gd name="T32" fmla="*/ 2038 w 5093"/>
              <a:gd name="T33" fmla="*/ 0 h 4076"/>
              <a:gd name="T34" fmla="*/ 0 w 5093"/>
              <a:gd name="T35" fmla="*/ 0 h 4076"/>
              <a:gd name="T36" fmla="*/ 0 w 5093"/>
              <a:gd name="T37" fmla="*/ 4076 h 4076"/>
              <a:gd name="T38" fmla="*/ 2038 w 5093"/>
              <a:gd name="T39" fmla="*/ 4076 h 4076"/>
              <a:gd name="T40" fmla="*/ 2038 w 5093"/>
              <a:gd name="T41" fmla="*/ 3398 h 4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93" h="4076">
                <a:moveTo>
                  <a:pt x="1697" y="1359"/>
                </a:moveTo>
                <a:lnTo>
                  <a:pt x="5093" y="1359"/>
                </a:lnTo>
                <a:lnTo>
                  <a:pt x="5093" y="3398"/>
                </a:lnTo>
                <a:lnTo>
                  <a:pt x="1697" y="3398"/>
                </a:lnTo>
                <a:lnTo>
                  <a:pt x="1697" y="1359"/>
                </a:lnTo>
                <a:moveTo>
                  <a:pt x="3396" y="3398"/>
                </a:moveTo>
                <a:lnTo>
                  <a:pt x="3396" y="4076"/>
                </a:lnTo>
                <a:moveTo>
                  <a:pt x="2547" y="4076"/>
                </a:moveTo>
                <a:lnTo>
                  <a:pt x="4244" y="4076"/>
                </a:lnTo>
                <a:moveTo>
                  <a:pt x="510" y="680"/>
                </a:moveTo>
                <a:lnTo>
                  <a:pt x="1528" y="680"/>
                </a:lnTo>
                <a:moveTo>
                  <a:pt x="510" y="3398"/>
                </a:moveTo>
                <a:lnTo>
                  <a:pt x="1697" y="3398"/>
                </a:lnTo>
                <a:moveTo>
                  <a:pt x="510" y="2718"/>
                </a:moveTo>
                <a:lnTo>
                  <a:pt x="1705" y="2718"/>
                </a:lnTo>
                <a:moveTo>
                  <a:pt x="2038" y="1359"/>
                </a:moveTo>
                <a:lnTo>
                  <a:pt x="2038" y="0"/>
                </a:lnTo>
                <a:lnTo>
                  <a:pt x="0" y="0"/>
                </a:lnTo>
                <a:lnTo>
                  <a:pt x="0" y="4076"/>
                </a:lnTo>
                <a:lnTo>
                  <a:pt x="2038" y="4076"/>
                </a:lnTo>
                <a:lnTo>
                  <a:pt x="2038" y="3398"/>
                </a:ln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DA0E532D-0156-44E1-AB21-6F7DFFBB722E}"/>
              </a:ext>
            </a:extLst>
          </p:cNvPr>
          <p:cNvCxnSpPr>
            <a:cxnSpLocks/>
            <a:endCxn id="13" idx="11"/>
          </p:cNvCxnSpPr>
          <p:nvPr/>
        </p:nvCxnSpPr>
        <p:spPr>
          <a:xfrm rot="16200000" flipH="1">
            <a:off x="2676292" y="2090847"/>
            <a:ext cx="714511" cy="57451"/>
          </a:xfrm>
          <a:prstGeom prst="bentConnector4">
            <a:avLst>
              <a:gd name="adj1" fmla="val 1657"/>
              <a:gd name="adj2" fmla="val 497904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LocalDirect+">
            <a:extLst>
              <a:ext uri="{FF2B5EF4-FFF2-40B4-BE49-F238E27FC236}">
                <a16:creationId xmlns:a16="http://schemas.microsoft.com/office/drawing/2014/main" id="{1CCCD967-EA0F-4793-9D60-85F78EF93799}"/>
              </a:ext>
            </a:extLst>
          </p:cNvPr>
          <p:cNvGrpSpPr/>
          <p:nvPr/>
        </p:nvGrpSpPr>
        <p:grpSpPr>
          <a:xfrm>
            <a:off x="9700556" y="4342752"/>
            <a:ext cx="2915730" cy="1451187"/>
            <a:chOff x="7968574" y="2862686"/>
            <a:chExt cx="4760850" cy="2369521"/>
          </a:xfrm>
        </p:grpSpPr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74723CEF-681A-428F-B283-845BAFB76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585" y="2862686"/>
              <a:ext cx="4265839" cy="2369521"/>
            </a:xfrm>
            <a:custGeom>
              <a:avLst/>
              <a:gdLst>
                <a:gd name="T0" fmla="*/ 218 w 242"/>
                <a:gd name="T1" fmla="*/ 72 h 145"/>
                <a:gd name="T2" fmla="*/ 178 w 242"/>
                <a:gd name="T3" fmla="*/ 41 h 145"/>
                <a:gd name="T4" fmla="*/ 178 w 242"/>
                <a:gd name="T5" fmla="*/ 41 h 145"/>
                <a:gd name="T6" fmla="*/ 178 w 242"/>
                <a:gd name="T7" fmla="*/ 41 h 145"/>
                <a:gd name="T8" fmla="*/ 137 w 242"/>
                <a:gd name="T9" fmla="*/ 0 h 145"/>
                <a:gd name="T10" fmla="*/ 100 w 242"/>
                <a:gd name="T11" fmla="*/ 21 h 145"/>
                <a:gd name="T12" fmla="*/ 87 w 242"/>
                <a:gd name="T13" fmla="*/ 19 h 145"/>
                <a:gd name="T14" fmla="*/ 49 w 242"/>
                <a:gd name="T15" fmla="*/ 58 h 145"/>
                <a:gd name="T16" fmla="*/ 49 w 242"/>
                <a:gd name="T17" fmla="*/ 58 h 145"/>
                <a:gd name="T18" fmla="*/ 44 w 242"/>
                <a:gd name="T19" fmla="*/ 58 h 145"/>
                <a:gd name="T20" fmla="*/ 0 w 242"/>
                <a:gd name="T21" fmla="*/ 101 h 145"/>
                <a:gd name="T22" fmla="*/ 44 w 242"/>
                <a:gd name="T23" fmla="*/ 145 h 145"/>
                <a:gd name="T24" fmla="*/ 204 w 242"/>
                <a:gd name="T25" fmla="*/ 145 h 145"/>
                <a:gd name="T26" fmla="*/ 242 w 242"/>
                <a:gd name="T27" fmla="*/ 107 h 145"/>
                <a:gd name="T28" fmla="*/ 218 w 242"/>
                <a:gd name="T29" fmla="*/ 72 h 145"/>
                <a:gd name="connsiteX0" fmla="*/ 9008 w 10000"/>
                <a:gd name="connsiteY0" fmla="*/ 4966 h 10000"/>
                <a:gd name="connsiteX1" fmla="*/ 7355 w 10000"/>
                <a:gd name="connsiteY1" fmla="*/ 2828 h 10000"/>
                <a:gd name="connsiteX2" fmla="*/ 7355 w 10000"/>
                <a:gd name="connsiteY2" fmla="*/ 2828 h 10000"/>
                <a:gd name="connsiteX3" fmla="*/ 7355 w 10000"/>
                <a:gd name="connsiteY3" fmla="*/ 2828 h 10000"/>
                <a:gd name="connsiteX4" fmla="*/ 5661 w 10000"/>
                <a:gd name="connsiteY4" fmla="*/ 0 h 10000"/>
                <a:gd name="connsiteX5" fmla="*/ 4132 w 10000"/>
                <a:gd name="connsiteY5" fmla="*/ 1448 h 10000"/>
                <a:gd name="connsiteX6" fmla="*/ 3595 w 10000"/>
                <a:gd name="connsiteY6" fmla="*/ 1310 h 10000"/>
                <a:gd name="connsiteX7" fmla="*/ 2025 w 10000"/>
                <a:gd name="connsiteY7" fmla="*/ 4000 h 10000"/>
                <a:gd name="connsiteX8" fmla="*/ 2025 w 10000"/>
                <a:gd name="connsiteY8" fmla="*/ 4000 h 10000"/>
                <a:gd name="connsiteX9" fmla="*/ 1818 w 10000"/>
                <a:gd name="connsiteY9" fmla="*/ 4000 h 10000"/>
                <a:gd name="connsiteX10" fmla="*/ 0 w 10000"/>
                <a:gd name="connsiteY10" fmla="*/ 6966 h 10000"/>
                <a:gd name="connsiteX11" fmla="*/ 1818 w 10000"/>
                <a:gd name="connsiteY11" fmla="*/ 10000 h 10000"/>
                <a:gd name="connsiteX12" fmla="*/ 8430 w 10000"/>
                <a:gd name="connsiteY12" fmla="*/ 10000 h 10000"/>
                <a:gd name="connsiteX13" fmla="*/ 10000 w 10000"/>
                <a:gd name="connsiteY13" fmla="*/ 7379 h 10000"/>
                <a:gd name="connsiteX14" fmla="*/ 9008 w 10000"/>
                <a:gd name="connsiteY14" fmla="*/ 4966 h 10000"/>
                <a:gd name="connsiteX0" fmla="*/ 9008 w 10000"/>
                <a:gd name="connsiteY0" fmla="*/ 4966 h 10000"/>
                <a:gd name="connsiteX1" fmla="*/ 7355 w 10000"/>
                <a:gd name="connsiteY1" fmla="*/ 2828 h 10000"/>
                <a:gd name="connsiteX2" fmla="*/ 7355 w 10000"/>
                <a:gd name="connsiteY2" fmla="*/ 2828 h 10000"/>
                <a:gd name="connsiteX3" fmla="*/ 7355 w 10000"/>
                <a:gd name="connsiteY3" fmla="*/ 2828 h 10000"/>
                <a:gd name="connsiteX4" fmla="*/ 5661 w 10000"/>
                <a:gd name="connsiteY4" fmla="*/ 0 h 10000"/>
                <a:gd name="connsiteX5" fmla="*/ 4132 w 10000"/>
                <a:gd name="connsiteY5" fmla="*/ 1448 h 10000"/>
                <a:gd name="connsiteX6" fmla="*/ 3595 w 10000"/>
                <a:gd name="connsiteY6" fmla="*/ 1654 h 10000"/>
                <a:gd name="connsiteX7" fmla="*/ 2025 w 10000"/>
                <a:gd name="connsiteY7" fmla="*/ 4000 h 10000"/>
                <a:gd name="connsiteX8" fmla="*/ 2025 w 10000"/>
                <a:gd name="connsiteY8" fmla="*/ 4000 h 10000"/>
                <a:gd name="connsiteX9" fmla="*/ 1818 w 10000"/>
                <a:gd name="connsiteY9" fmla="*/ 4000 h 10000"/>
                <a:gd name="connsiteX10" fmla="*/ 0 w 10000"/>
                <a:gd name="connsiteY10" fmla="*/ 6966 h 10000"/>
                <a:gd name="connsiteX11" fmla="*/ 1818 w 10000"/>
                <a:gd name="connsiteY11" fmla="*/ 10000 h 10000"/>
                <a:gd name="connsiteX12" fmla="*/ 8430 w 10000"/>
                <a:gd name="connsiteY12" fmla="*/ 10000 h 10000"/>
                <a:gd name="connsiteX13" fmla="*/ 10000 w 10000"/>
                <a:gd name="connsiteY13" fmla="*/ 7379 h 10000"/>
                <a:gd name="connsiteX14" fmla="*/ 9008 w 10000"/>
                <a:gd name="connsiteY14" fmla="*/ 4966 h 10000"/>
                <a:gd name="connsiteX0" fmla="*/ 9008 w 10000"/>
                <a:gd name="connsiteY0" fmla="*/ 4999 h 10033"/>
                <a:gd name="connsiteX1" fmla="*/ 7355 w 10000"/>
                <a:gd name="connsiteY1" fmla="*/ 2861 h 10033"/>
                <a:gd name="connsiteX2" fmla="*/ 7355 w 10000"/>
                <a:gd name="connsiteY2" fmla="*/ 2861 h 10033"/>
                <a:gd name="connsiteX3" fmla="*/ 7355 w 10000"/>
                <a:gd name="connsiteY3" fmla="*/ 2861 h 10033"/>
                <a:gd name="connsiteX4" fmla="*/ 5661 w 10000"/>
                <a:gd name="connsiteY4" fmla="*/ 33 h 10033"/>
                <a:gd name="connsiteX5" fmla="*/ 5535 w 10000"/>
                <a:gd name="connsiteY5" fmla="*/ 1567 h 10033"/>
                <a:gd name="connsiteX6" fmla="*/ 3595 w 10000"/>
                <a:gd name="connsiteY6" fmla="*/ 1687 h 10033"/>
                <a:gd name="connsiteX7" fmla="*/ 2025 w 10000"/>
                <a:gd name="connsiteY7" fmla="*/ 4033 h 10033"/>
                <a:gd name="connsiteX8" fmla="*/ 2025 w 10000"/>
                <a:gd name="connsiteY8" fmla="*/ 4033 h 10033"/>
                <a:gd name="connsiteX9" fmla="*/ 1818 w 10000"/>
                <a:gd name="connsiteY9" fmla="*/ 4033 h 10033"/>
                <a:gd name="connsiteX10" fmla="*/ 0 w 10000"/>
                <a:gd name="connsiteY10" fmla="*/ 6999 h 10033"/>
                <a:gd name="connsiteX11" fmla="*/ 1818 w 10000"/>
                <a:gd name="connsiteY11" fmla="*/ 10033 h 10033"/>
                <a:gd name="connsiteX12" fmla="*/ 8430 w 10000"/>
                <a:gd name="connsiteY12" fmla="*/ 10033 h 10033"/>
                <a:gd name="connsiteX13" fmla="*/ 10000 w 10000"/>
                <a:gd name="connsiteY13" fmla="*/ 7412 h 10033"/>
                <a:gd name="connsiteX14" fmla="*/ 9008 w 10000"/>
                <a:gd name="connsiteY14" fmla="*/ 4999 h 10033"/>
                <a:gd name="connsiteX0" fmla="*/ 9008 w 10000"/>
                <a:gd name="connsiteY0" fmla="*/ 4217 h 9251"/>
                <a:gd name="connsiteX1" fmla="*/ 7355 w 10000"/>
                <a:gd name="connsiteY1" fmla="*/ 2079 h 9251"/>
                <a:gd name="connsiteX2" fmla="*/ 7355 w 10000"/>
                <a:gd name="connsiteY2" fmla="*/ 2079 h 9251"/>
                <a:gd name="connsiteX3" fmla="*/ 7355 w 10000"/>
                <a:gd name="connsiteY3" fmla="*/ 2079 h 9251"/>
                <a:gd name="connsiteX4" fmla="*/ 6979 w 10000"/>
                <a:gd name="connsiteY4" fmla="*/ 125 h 9251"/>
                <a:gd name="connsiteX5" fmla="*/ 5535 w 10000"/>
                <a:gd name="connsiteY5" fmla="*/ 785 h 9251"/>
                <a:gd name="connsiteX6" fmla="*/ 3595 w 10000"/>
                <a:gd name="connsiteY6" fmla="*/ 905 h 9251"/>
                <a:gd name="connsiteX7" fmla="*/ 2025 w 10000"/>
                <a:gd name="connsiteY7" fmla="*/ 3251 h 9251"/>
                <a:gd name="connsiteX8" fmla="*/ 2025 w 10000"/>
                <a:gd name="connsiteY8" fmla="*/ 3251 h 9251"/>
                <a:gd name="connsiteX9" fmla="*/ 1818 w 10000"/>
                <a:gd name="connsiteY9" fmla="*/ 3251 h 9251"/>
                <a:gd name="connsiteX10" fmla="*/ 0 w 10000"/>
                <a:gd name="connsiteY10" fmla="*/ 6217 h 9251"/>
                <a:gd name="connsiteX11" fmla="*/ 1818 w 10000"/>
                <a:gd name="connsiteY11" fmla="*/ 9251 h 9251"/>
                <a:gd name="connsiteX12" fmla="*/ 8430 w 10000"/>
                <a:gd name="connsiteY12" fmla="*/ 9251 h 9251"/>
                <a:gd name="connsiteX13" fmla="*/ 10000 w 10000"/>
                <a:gd name="connsiteY13" fmla="*/ 6630 h 9251"/>
                <a:gd name="connsiteX14" fmla="*/ 9008 w 10000"/>
                <a:gd name="connsiteY14" fmla="*/ 4217 h 9251"/>
                <a:gd name="connsiteX0" fmla="*/ 9008 w 10000"/>
                <a:gd name="connsiteY0" fmla="*/ 4557 h 9999"/>
                <a:gd name="connsiteX1" fmla="*/ 7355 w 10000"/>
                <a:gd name="connsiteY1" fmla="*/ 2246 h 9999"/>
                <a:gd name="connsiteX2" fmla="*/ 7355 w 10000"/>
                <a:gd name="connsiteY2" fmla="*/ 2246 h 9999"/>
                <a:gd name="connsiteX3" fmla="*/ 7355 w 10000"/>
                <a:gd name="connsiteY3" fmla="*/ 2246 h 9999"/>
                <a:gd name="connsiteX4" fmla="*/ 6979 w 10000"/>
                <a:gd name="connsiteY4" fmla="*/ 134 h 9999"/>
                <a:gd name="connsiteX5" fmla="*/ 5535 w 10000"/>
                <a:gd name="connsiteY5" fmla="*/ 848 h 9999"/>
                <a:gd name="connsiteX6" fmla="*/ 3595 w 10000"/>
                <a:gd name="connsiteY6" fmla="*/ 977 h 9999"/>
                <a:gd name="connsiteX7" fmla="*/ 2025 w 10000"/>
                <a:gd name="connsiteY7" fmla="*/ 3513 h 9999"/>
                <a:gd name="connsiteX8" fmla="*/ 2025 w 10000"/>
                <a:gd name="connsiteY8" fmla="*/ 3513 h 9999"/>
                <a:gd name="connsiteX9" fmla="*/ 1818 w 10000"/>
                <a:gd name="connsiteY9" fmla="*/ 3513 h 9999"/>
                <a:gd name="connsiteX10" fmla="*/ 0 w 10000"/>
                <a:gd name="connsiteY10" fmla="*/ 6719 h 9999"/>
                <a:gd name="connsiteX11" fmla="*/ 1818 w 10000"/>
                <a:gd name="connsiteY11" fmla="*/ 9999 h 9999"/>
                <a:gd name="connsiteX12" fmla="*/ 8430 w 10000"/>
                <a:gd name="connsiteY12" fmla="*/ 9999 h 9999"/>
                <a:gd name="connsiteX13" fmla="*/ 10000 w 10000"/>
                <a:gd name="connsiteY13" fmla="*/ 7166 h 9999"/>
                <a:gd name="connsiteX14" fmla="*/ 9008 w 10000"/>
                <a:gd name="connsiteY14" fmla="*/ 4557 h 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9999">
                  <a:moveTo>
                    <a:pt x="9008" y="4557"/>
                  </a:moveTo>
                  <a:cubicBezTo>
                    <a:pt x="8802" y="3215"/>
                    <a:pt x="8140" y="2246"/>
                    <a:pt x="7355" y="2246"/>
                  </a:cubicBezTo>
                  <a:lnTo>
                    <a:pt x="7355" y="2246"/>
                  </a:lnTo>
                  <a:lnTo>
                    <a:pt x="7355" y="2246"/>
                  </a:lnTo>
                  <a:cubicBezTo>
                    <a:pt x="7292" y="1894"/>
                    <a:pt x="7282" y="368"/>
                    <a:pt x="6979" y="134"/>
                  </a:cubicBezTo>
                  <a:cubicBezTo>
                    <a:pt x="6676" y="-99"/>
                    <a:pt x="5824" y="-121"/>
                    <a:pt x="5535" y="848"/>
                  </a:cubicBezTo>
                  <a:cubicBezTo>
                    <a:pt x="5370" y="773"/>
                    <a:pt x="4259" y="664"/>
                    <a:pt x="3595" y="977"/>
                  </a:cubicBezTo>
                  <a:cubicBezTo>
                    <a:pt x="2849" y="1329"/>
                    <a:pt x="2287" y="3091"/>
                    <a:pt x="2025" y="3513"/>
                  </a:cubicBezTo>
                  <a:lnTo>
                    <a:pt x="2025" y="3513"/>
                  </a:lnTo>
                  <a:lnTo>
                    <a:pt x="1818" y="3513"/>
                  </a:lnTo>
                  <a:cubicBezTo>
                    <a:pt x="785" y="3513"/>
                    <a:pt x="0" y="4929"/>
                    <a:pt x="0" y="6719"/>
                  </a:cubicBezTo>
                  <a:cubicBezTo>
                    <a:pt x="0" y="8508"/>
                    <a:pt x="785" y="9999"/>
                    <a:pt x="1818" y="9999"/>
                  </a:cubicBezTo>
                  <a:lnTo>
                    <a:pt x="8430" y="9999"/>
                  </a:lnTo>
                  <a:cubicBezTo>
                    <a:pt x="9298" y="9999"/>
                    <a:pt x="10000" y="8732"/>
                    <a:pt x="10000" y="7166"/>
                  </a:cubicBezTo>
                  <a:cubicBezTo>
                    <a:pt x="10000" y="5973"/>
                    <a:pt x="9587" y="5004"/>
                    <a:pt x="9008" y="455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1A1A1A"/>
              </a:solidFill>
              <a:prstDash val="sysDash"/>
              <a:round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pPr defTabSz="914192">
                <a:defRPr/>
              </a:pPr>
              <a:endParaRPr lang="en-US" sz="1600" kern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FDD396-183B-4792-9084-01839A98B2C2}"/>
                </a:ext>
              </a:extLst>
            </p:cNvPr>
            <p:cNvSpPr/>
            <p:nvPr/>
          </p:nvSpPr>
          <p:spPr bwMode="auto">
            <a:xfrm>
              <a:off x="8338569" y="4099310"/>
              <a:ext cx="337350" cy="3404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1800" err="1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086CFBF-FA1D-4B27-BE67-F8AB8D52FE35}"/>
                </a:ext>
              </a:extLst>
            </p:cNvPr>
            <p:cNvSpPr/>
            <p:nvPr/>
          </p:nvSpPr>
          <p:spPr bwMode="auto">
            <a:xfrm>
              <a:off x="7968574" y="4302808"/>
              <a:ext cx="835200" cy="209087"/>
            </a:xfrm>
            <a:custGeom>
              <a:avLst/>
              <a:gdLst>
                <a:gd name="connsiteX0" fmla="*/ 0 w 807904"/>
                <a:gd name="connsiteY0" fmla="*/ 0 h 157908"/>
                <a:gd name="connsiteX1" fmla="*/ 543499 w 807904"/>
                <a:gd name="connsiteY1" fmla="*/ 0 h 157908"/>
                <a:gd name="connsiteX2" fmla="*/ 807904 w 807904"/>
                <a:gd name="connsiteY2" fmla="*/ 157908 h 157908"/>
                <a:gd name="connsiteX0" fmla="*/ 0 w 835200"/>
                <a:gd name="connsiteY0" fmla="*/ 0 h 209087"/>
                <a:gd name="connsiteX1" fmla="*/ 543499 w 835200"/>
                <a:gd name="connsiteY1" fmla="*/ 0 h 209087"/>
                <a:gd name="connsiteX2" fmla="*/ 835200 w 835200"/>
                <a:gd name="connsiteY2" fmla="*/ 209087 h 2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5200" h="209087">
                  <a:moveTo>
                    <a:pt x="0" y="0"/>
                  </a:moveTo>
                  <a:lnTo>
                    <a:pt x="543499" y="0"/>
                  </a:lnTo>
                  <a:cubicBezTo>
                    <a:pt x="631634" y="52636"/>
                    <a:pt x="747065" y="156451"/>
                    <a:pt x="835200" y="209087"/>
                  </a:cubicBezTo>
                </a:path>
              </a:pathLst>
            </a:custGeom>
            <a:ln w="38100">
              <a:solidFill>
                <a:srgbClr val="92D050"/>
              </a:solidFill>
              <a:prstDash val="sysDot"/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C7CFF0-BEFD-4DE7-9ED2-B551E249B023}"/>
                </a:ext>
              </a:extLst>
            </p:cNvPr>
            <p:cNvGrpSpPr/>
            <p:nvPr/>
          </p:nvGrpSpPr>
          <p:grpSpPr>
            <a:xfrm>
              <a:off x="8777145" y="4436296"/>
              <a:ext cx="468761" cy="468761"/>
              <a:chOff x="5126342" y="5188116"/>
              <a:chExt cx="468761" cy="468761"/>
            </a:xfrm>
            <a:solidFill>
              <a:schemeClr val="bg1">
                <a:lumMod val="75000"/>
              </a:schemeClr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994EC3F-AABB-4850-8857-2A1FC59BE334}"/>
                  </a:ext>
                </a:extLst>
              </p:cNvPr>
              <p:cNvSpPr/>
              <p:nvPr/>
            </p:nvSpPr>
            <p:spPr bwMode="auto">
              <a:xfrm>
                <a:off x="5126342" y="5188116"/>
                <a:ext cx="468761" cy="46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F3BEDC7-F6EF-4E1E-8F8B-B1158516A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1019" y="5266883"/>
                <a:ext cx="160973" cy="28407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4F8A5D-6048-4811-946D-820EA8058DBB}"/>
                </a:ext>
              </a:extLst>
            </p:cNvPr>
            <p:cNvSpPr/>
            <p:nvPr/>
          </p:nvSpPr>
          <p:spPr bwMode="auto">
            <a:xfrm>
              <a:off x="8569681" y="4511313"/>
              <a:ext cx="184009" cy="18400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rPr>
                <a:t>4</a:t>
              </a:r>
              <a:endParaRPr lang="en-US" sz="18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B7A13A6A-01C4-4EA3-8D48-511A7040A54A}"/>
                </a:ext>
              </a:extLst>
            </p:cNvPr>
            <p:cNvSpPr txBox="1"/>
            <p:nvPr/>
          </p:nvSpPr>
          <p:spPr>
            <a:xfrm>
              <a:off x="8897945" y="4863441"/>
              <a:ext cx="907793" cy="351529"/>
            </a:xfrm>
            <a:prstGeom prst="rect">
              <a:avLst/>
            </a:prstGeom>
          </p:spPr>
          <p:txBody>
            <a:bodyPr vert="horz" wrap="square" lIns="0" tIns="10008" rIns="0" bIns="0" rtlCol="0">
              <a:spAutoFit/>
            </a:bodyPr>
            <a:lstStyle/>
            <a:p>
              <a:pPr marL="7697" defTabSz="914016">
                <a:lnSpc>
                  <a:spcPts val="800"/>
                </a:lnSpc>
              </a:pPr>
              <a:r>
                <a:rPr lang="en-US" sz="700" spc="6" dirty="0">
                  <a:solidFill>
                    <a:srgbClr val="333333"/>
                  </a:solidFill>
                  <a:latin typeface="Segoe Pro"/>
                  <a:cs typeface="Segoe Pro"/>
                </a:rPr>
                <a:t>Service</a:t>
              </a:r>
              <a:br>
                <a:rPr lang="en-US" sz="700" spc="6" dirty="0">
                  <a:solidFill>
                    <a:srgbClr val="333333"/>
                  </a:solidFill>
                  <a:latin typeface="Segoe Pro"/>
                  <a:cs typeface="Segoe Pro"/>
                </a:rPr>
              </a:br>
              <a:r>
                <a:rPr lang="en-US" sz="700" spc="6" dirty="0">
                  <a:solidFill>
                    <a:srgbClr val="333333"/>
                  </a:solidFill>
                  <a:latin typeface="Segoe Pro"/>
                  <a:cs typeface="Segoe Pro"/>
                </a:rPr>
                <a:t>Front Doors</a:t>
              </a:r>
              <a:endParaRPr sz="700" dirty="0">
                <a:solidFill>
                  <a:srgbClr val="2F2F2F"/>
                </a:solidFill>
                <a:latin typeface="Segoe Pro"/>
                <a:cs typeface="Segoe Pro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90302C5-17DE-47A2-AA7F-47FDA8E7A42C}"/>
                </a:ext>
              </a:extLst>
            </p:cNvPr>
            <p:cNvSpPr/>
            <p:nvPr/>
          </p:nvSpPr>
          <p:spPr bwMode="auto">
            <a:xfrm>
              <a:off x="8432218" y="4192349"/>
              <a:ext cx="150053" cy="15441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34" name="Freeform 42">
            <a:extLst>
              <a:ext uri="{FF2B5EF4-FFF2-40B4-BE49-F238E27FC236}">
                <a16:creationId xmlns:a16="http://schemas.microsoft.com/office/drawing/2014/main" id="{690B9F8A-FCC9-4854-B3C5-91E27AA43616}"/>
              </a:ext>
            </a:extLst>
          </p:cNvPr>
          <p:cNvSpPr>
            <a:spLocks/>
          </p:cNvSpPr>
          <p:nvPr/>
        </p:nvSpPr>
        <p:spPr bwMode="auto">
          <a:xfrm>
            <a:off x="10575826" y="4237467"/>
            <a:ext cx="2039338" cy="1568838"/>
          </a:xfrm>
          <a:custGeom>
            <a:avLst/>
            <a:gdLst>
              <a:gd name="T0" fmla="*/ 218 w 242"/>
              <a:gd name="T1" fmla="*/ 72 h 145"/>
              <a:gd name="T2" fmla="*/ 178 w 242"/>
              <a:gd name="T3" fmla="*/ 41 h 145"/>
              <a:gd name="T4" fmla="*/ 178 w 242"/>
              <a:gd name="T5" fmla="*/ 41 h 145"/>
              <a:gd name="T6" fmla="*/ 178 w 242"/>
              <a:gd name="T7" fmla="*/ 41 h 145"/>
              <a:gd name="T8" fmla="*/ 137 w 242"/>
              <a:gd name="T9" fmla="*/ 0 h 145"/>
              <a:gd name="T10" fmla="*/ 100 w 242"/>
              <a:gd name="T11" fmla="*/ 21 h 145"/>
              <a:gd name="T12" fmla="*/ 87 w 242"/>
              <a:gd name="T13" fmla="*/ 19 h 145"/>
              <a:gd name="T14" fmla="*/ 49 w 242"/>
              <a:gd name="T15" fmla="*/ 58 h 145"/>
              <a:gd name="T16" fmla="*/ 49 w 242"/>
              <a:gd name="T17" fmla="*/ 58 h 145"/>
              <a:gd name="T18" fmla="*/ 44 w 242"/>
              <a:gd name="T19" fmla="*/ 58 h 145"/>
              <a:gd name="T20" fmla="*/ 0 w 242"/>
              <a:gd name="T21" fmla="*/ 101 h 145"/>
              <a:gd name="T22" fmla="*/ 44 w 242"/>
              <a:gd name="T23" fmla="*/ 145 h 145"/>
              <a:gd name="T24" fmla="*/ 204 w 242"/>
              <a:gd name="T25" fmla="*/ 145 h 145"/>
              <a:gd name="T26" fmla="*/ 242 w 242"/>
              <a:gd name="T27" fmla="*/ 107 h 145"/>
              <a:gd name="T28" fmla="*/ 218 w 242"/>
              <a:gd name="T29" fmla="*/ 7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2" h="145">
                <a:moveTo>
                  <a:pt x="218" y="72"/>
                </a:moveTo>
                <a:cubicBezTo>
                  <a:pt x="213" y="54"/>
                  <a:pt x="197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18"/>
                  <a:pt x="159" y="0"/>
                  <a:pt x="137" y="0"/>
                </a:cubicBezTo>
                <a:cubicBezTo>
                  <a:pt x="121" y="0"/>
                  <a:pt x="107" y="8"/>
                  <a:pt x="100" y="21"/>
                </a:cubicBezTo>
                <a:cubicBezTo>
                  <a:pt x="96" y="20"/>
                  <a:pt x="92" y="19"/>
                  <a:pt x="87" y="19"/>
                </a:cubicBezTo>
                <a:cubicBezTo>
                  <a:pt x="66" y="19"/>
                  <a:pt x="49" y="36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7" y="58"/>
                  <a:pt x="45" y="58"/>
                  <a:pt x="44" y="58"/>
                </a:cubicBezTo>
                <a:cubicBezTo>
                  <a:pt x="19" y="58"/>
                  <a:pt x="0" y="77"/>
                  <a:pt x="0" y="101"/>
                </a:cubicBezTo>
                <a:cubicBezTo>
                  <a:pt x="0" y="125"/>
                  <a:pt x="19" y="145"/>
                  <a:pt x="4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25" y="145"/>
                  <a:pt x="242" y="128"/>
                  <a:pt x="242" y="107"/>
                </a:cubicBezTo>
                <a:cubicBezTo>
                  <a:pt x="242" y="91"/>
                  <a:pt x="232" y="78"/>
                  <a:pt x="218" y="72"/>
                </a:cubicBezTo>
              </a:path>
            </a:pathLst>
          </a:custGeom>
          <a:solidFill>
            <a:schemeClr val="bg1"/>
          </a:solidFill>
          <a:ln w="19050">
            <a:solidFill>
              <a:srgbClr val="1A1A1A"/>
            </a:solidFill>
            <a:round/>
            <a:headEnd/>
            <a:tailEnd/>
          </a:ln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pPr defTabSz="914192">
              <a:defRPr/>
            </a:pPr>
            <a:endParaRPr lang="en-US" sz="1600" kern="0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D4F8CD4-3B9B-4342-9A9B-6E4EA2052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534" y="5041066"/>
            <a:ext cx="306270" cy="306270"/>
          </a:xfrm>
          <a:prstGeom prst="rect">
            <a:avLst/>
          </a:prstGeom>
        </p:spPr>
      </p:pic>
      <p:sp>
        <p:nvSpPr>
          <p:cNvPr id="36" name="object 20">
            <a:extLst>
              <a:ext uri="{FF2B5EF4-FFF2-40B4-BE49-F238E27FC236}">
                <a16:creationId xmlns:a16="http://schemas.microsoft.com/office/drawing/2014/main" id="{D5FC5468-E6D7-4292-94EF-DC5183C3DF7B}"/>
              </a:ext>
            </a:extLst>
          </p:cNvPr>
          <p:cNvSpPr txBox="1"/>
          <p:nvPr/>
        </p:nvSpPr>
        <p:spPr>
          <a:xfrm>
            <a:off x="10697685" y="5335018"/>
            <a:ext cx="555968" cy="215290"/>
          </a:xfrm>
          <a:prstGeom prst="rect">
            <a:avLst/>
          </a:prstGeom>
        </p:spPr>
        <p:txBody>
          <a:bodyPr vert="horz" wrap="square" lIns="0" tIns="10008" rIns="0" bIns="0" rtlCol="0">
            <a:spAutoFit/>
          </a:bodyPr>
          <a:lstStyle/>
          <a:p>
            <a:pPr marL="7697" algn="ctr" defTabSz="914016">
              <a:lnSpc>
                <a:spcPts val="800"/>
              </a:lnSpc>
            </a:pPr>
            <a:r>
              <a:rPr lang="en-US" sz="700" spc="6" dirty="0">
                <a:solidFill>
                  <a:srgbClr val="333333"/>
                </a:solidFill>
                <a:latin typeface="Segoe Pro"/>
                <a:cs typeface="Segoe Pro"/>
              </a:rPr>
              <a:t>Service</a:t>
            </a:r>
            <a:br>
              <a:rPr lang="en-US" sz="700" spc="6" dirty="0">
                <a:solidFill>
                  <a:srgbClr val="333333"/>
                </a:solidFill>
                <a:latin typeface="Segoe Pro"/>
                <a:cs typeface="Segoe Pro"/>
              </a:rPr>
            </a:br>
            <a:r>
              <a:rPr lang="en-US" sz="700" spc="6" dirty="0">
                <a:solidFill>
                  <a:srgbClr val="333333"/>
                </a:solidFill>
                <a:latin typeface="Segoe Pro"/>
                <a:cs typeface="Segoe Pro"/>
              </a:rPr>
              <a:t>Front Doors</a:t>
            </a:r>
            <a:endParaRPr sz="700" dirty="0">
              <a:solidFill>
                <a:srgbClr val="2F2F2F"/>
              </a:solidFill>
              <a:latin typeface="Segoe Pro"/>
              <a:cs typeface="Segoe Pro"/>
            </a:endParaRPr>
          </a:p>
        </p:txBody>
      </p:sp>
      <p:pic>
        <p:nvPicPr>
          <p:cNvPr id="37" name="Picture 4" descr="Image result for office 365">
            <a:extLst>
              <a:ext uri="{FF2B5EF4-FFF2-40B4-BE49-F238E27FC236}">
                <a16:creationId xmlns:a16="http://schemas.microsoft.com/office/drawing/2014/main" id="{C7DCC808-8806-44A9-A7AD-B1783C0D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93" y="4934718"/>
            <a:ext cx="405243" cy="4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B4B613F-1224-4F6C-98FB-BEA8355EC983}"/>
              </a:ext>
            </a:extLst>
          </p:cNvPr>
          <p:cNvSpPr/>
          <p:nvPr/>
        </p:nvSpPr>
        <p:spPr bwMode="auto">
          <a:xfrm>
            <a:off x="11131656" y="4326442"/>
            <a:ext cx="206606" cy="20853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 err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5AFD67-B730-48CD-B423-8F07CF142AF1}"/>
              </a:ext>
            </a:extLst>
          </p:cNvPr>
          <p:cNvSpPr/>
          <p:nvPr/>
        </p:nvSpPr>
        <p:spPr bwMode="auto">
          <a:xfrm>
            <a:off x="11217208" y="5692021"/>
            <a:ext cx="206606" cy="20853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 err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F32937-E879-4D55-B86A-E1DECD80C217}"/>
              </a:ext>
            </a:extLst>
          </p:cNvPr>
          <p:cNvSpPr/>
          <p:nvPr/>
        </p:nvSpPr>
        <p:spPr bwMode="auto">
          <a:xfrm>
            <a:off x="10494080" y="5086729"/>
            <a:ext cx="206606" cy="20853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 err="1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E27B607-ABB4-48E5-B0C0-905DE5399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881" y="4473777"/>
            <a:ext cx="306270" cy="3062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4CBD50-E824-489D-B122-98D1EC754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446" y="5413620"/>
            <a:ext cx="306270" cy="306270"/>
          </a:xfrm>
          <a:prstGeom prst="rect">
            <a:avLst/>
          </a:prstGeom>
        </p:spPr>
      </p:pic>
      <p:sp>
        <p:nvSpPr>
          <p:cNvPr id="43" name="object 20">
            <a:extLst>
              <a:ext uri="{FF2B5EF4-FFF2-40B4-BE49-F238E27FC236}">
                <a16:creationId xmlns:a16="http://schemas.microsoft.com/office/drawing/2014/main" id="{7C2C9AD8-3527-46D4-926B-199213B73203}"/>
              </a:ext>
            </a:extLst>
          </p:cNvPr>
          <p:cNvSpPr txBox="1"/>
          <p:nvPr/>
        </p:nvSpPr>
        <p:spPr>
          <a:xfrm>
            <a:off x="11691375" y="4559397"/>
            <a:ext cx="555968" cy="215290"/>
          </a:xfrm>
          <a:prstGeom prst="rect">
            <a:avLst/>
          </a:prstGeom>
        </p:spPr>
        <p:txBody>
          <a:bodyPr vert="horz" wrap="square" lIns="0" tIns="10008" rIns="0" bIns="0" rtlCol="0">
            <a:spAutoFit/>
          </a:bodyPr>
          <a:lstStyle/>
          <a:p>
            <a:pPr marL="7697" defTabSz="914016">
              <a:lnSpc>
                <a:spcPts val="800"/>
              </a:lnSpc>
            </a:pPr>
            <a:r>
              <a:rPr lang="en-US" sz="700" spc="6">
                <a:solidFill>
                  <a:srgbClr val="333333"/>
                </a:solidFill>
                <a:latin typeface="Segoe Pro"/>
                <a:cs typeface="Segoe Pro"/>
              </a:rPr>
              <a:t>Service</a:t>
            </a:r>
            <a:br>
              <a:rPr lang="en-US" sz="700" spc="6">
                <a:solidFill>
                  <a:srgbClr val="333333"/>
                </a:solidFill>
                <a:latin typeface="Segoe Pro"/>
                <a:cs typeface="Segoe Pro"/>
              </a:rPr>
            </a:br>
            <a:r>
              <a:rPr lang="en-US" sz="700" spc="6">
                <a:solidFill>
                  <a:srgbClr val="333333"/>
                </a:solidFill>
                <a:latin typeface="Segoe Pro"/>
                <a:cs typeface="Segoe Pro"/>
              </a:rPr>
              <a:t>Front Doors</a:t>
            </a:r>
            <a:endParaRPr sz="700">
              <a:solidFill>
                <a:srgbClr val="2F2F2F"/>
              </a:solidFill>
              <a:latin typeface="Segoe Pro"/>
              <a:cs typeface="Segoe Pro"/>
            </a:endParaRPr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0310CAAE-8C6E-4AAE-B35E-74D1BCBF5D68}"/>
              </a:ext>
            </a:extLst>
          </p:cNvPr>
          <p:cNvSpPr txBox="1"/>
          <p:nvPr/>
        </p:nvSpPr>
        <p:spPr>
          <a:xfrm>
            <a:off x="11765363" y="5515378"/>
            <a:ext cx="530744" cy="215290"/>
          </a:xfrm>
          <a:prstGeom prst="rect">
            <a:avLst/>
          </a:prstGeom>
        </p:spPr>
        <p:txBody>
          <a:bodyPr vert="horz" wrap="square" lIns="0" tIns="10008" rIns="0" bIns="0" rtlCol="0">
            <a:spAutoFit/>
          </a:bodyPr>
          <a:lstStyle/>
          <a:p>
            <a:pPr marL="7697" defTabSz="914016">
              <a:lnSpc>
                <a:spcPts val="800"/>
              </a:lnSpc>
            </a:pPr>
            <a:r>
              <a:rPr lang="en-US" sz="700" spc="6" dirty="0">
                <a:solidFill>
                  <a:srgbClr val="333333"/>
                </a:solidFill>
                <a:latin typeface="Segoe Pro"/>
                <a:cs typeface="Segoe Pro"/>
              </a:rPr>
              <a:t>Service</a:t>
            </a:r>
            <a:br>
              <a:rPr lang="en-US" sz="700" spc="6" dirty="0">
                <a:solidFill>
                  <a:srgbClr val="333333"/>
                </a:solidFill>
                <a:latin typeface="Segoe Pro"/>
                <a:cs typeface="Segoe Pro"/>
              </a:rPr>
            </a:br>
            <a:r>
              <a:rPr lang="en-US" sz="700" spc="6" dirty="0">
                <a:solidFill>
                  <a:srgbClr val="333333"/>
                </a:solidFill>
                <a:latin typeface="Segoe Pro"/>
                <a:cs typeface="Segoe Pro"/>
              </a:rPr>
              <a:t>Front Doors</a:t>
            </a:r>
            <a:endParaRPr sz="700" dirty="0">
              <a:solidFill>
                <a:srgbClr val="2F2F2F"/>
              </a:solidFill>
              <a:latin typeface="Segoe Pro"/>
              <a:cs typeface="Segoe Pro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66272E-97F1-4BE8-A4E6-BCAD65ACC084}"/>
              </a:ext>
            </a:extLst>
          </p:cNvPr>
          <p:cNvSpPr/>
          <p:nvPr/>
        </p:nvSpPr>
        <p:spPr bwMode="auto">
          <a:xfrm>
            <a:off x="11434743" y="4167898"/>
            <a:ext cx="206606" cy="20853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 err="1"/>
          </a:p>
        </p:txBody>
      </p:sp>
      <p:grpSp>
        <p:nvGrpSpPr>
          <p:cNvPr id="63" name="SECaaS">
            <a:extLst>
              <a:ext uri="{FF2B5EF4-FFF2-40B4-BE49-F238E27FC236}">
                <a16:creationId xmlns:a16="http://schemas.microsoft.com/office/drawing/2014/main" id="{8D241A76-1991-4FC6-AC28-2122EBC326D8}"/>
              </a:ext>
            </a:extLst>
          </p:cNvPr>
          <p:cNvGrpSpPr/>
          <p:nvPr/>
        </p:nvGrpSpPr>
        <p:grpSpPr>
          <a:xfrm>
            <a:off x="9678114" y="5194565"/>
            <a:ext cx="1769373" cy="1407959"/>
            <a:chOff x="7931929" y="4253540"/>
            <a:chExt cx="2889060" cy="2298938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849CC02-AC84-4905-BF1B-A8091E7D9261}"/>
                </a:ext>
              </a:extLst>
            </p:cNvPr>
            <p:cNvCxnSpPr>
              <a:cxnSpLocks/>
            </p:cNvCxnSpPr>
            <p:nvPr/>
          </p:nvCxnSpPr>
          <p:spPr>
            <a:xfrm>
              <a:off x="9627525" y="6061211"/>
              <a:ext cx="751743" cy="286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globe_2" title="Icon of a sphere made of lines">
              <a:extLst>
                <a:ext uri="{FF2B5EF4-FFF2-40B4-BE49-F238E27FC236}">
                  <a16:creationId xmlns:a16="http://schemas.microsoft.com/office/drawing/2014/main" id="{2E21B2E9-539D-40E4-A5A0-62B0D3D9CB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00784" y="5860864"/>
              <a:ext cx="400071" cy="400071"/>
            </a:xfrm>
            <a:custGeom>
              <a:avLst/>
              <a:gdLst>
                <a:gd name="T0" fmla="*/ 0 w 335"/>
                <a:gd name="T1" fmla="*/ 168 h 335"/>
                <a:gd name="T2" fmla="*/ 168 w 335"/>
                <a:gd name="T3" fmla="*/ 0 h 335"/>
                <a:gd name="T4" fmla="*/ 335 w 335"/>
                <a:gd name="T5" fmla="*/ 168 h 335"/>
                <a:gd name="T6" fmla="*/ 168 w 335"/>
                <a:gd name="T7" fmla="*/ 335 h 335"/>
                <a:gd name="T8" fmla="*/ 0 w 335"/>
                <a:gd name="T9" fmla="*/ 168 h 335"/>
                <a:gd name="T10" fmla="*/ 168 w 335"/>
                <a:gd name="T11" fmla="*/ 335 h 335"/>
                <a:gd name="T12" fmla="*/ 253 w 335"/>
                <a:gd name="T13" fmla="*/ 168 h 335"/>
                <a:gd name="T14" fmla="*/ 168 w 335"/>
                <a:gd name="T15" fmla="*/ 0 h 335"/>
                <a:gd name="T16" fmla="*/ 82 w 335"/>
                <a:gd name="T17" fmla="*/ 168 h 335"/>
                <a:gd name="T18" fmla="*/ 168 w 335"/>
                <a:gd name="T19" fmla="*/ 335 h 335"/>
                <a:gd name="T20" fmla="*/ 8 w 335"/>
                <a:gd name="T21" fmla="*/ 116 h 335"/>
                <a:gd name="T22" fmla="*/ 327 w 335"/>
                <a:gd name="T23" fmla="*/ 116 h 335"/>
                <a:gd name="T24" fmla="*/ 9 w 335"/>
                <a:gd name="T25" fmla="*/ 221 h 335"/>
                <a:gd name="T26" fmla="*/ 326 w 335"/>
                <a:gd name="T27" fmla="*/ 2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5" h="335">
                  <a:moveTo>
                    <a:pt x="0" y="168"/>
                  </a:moveTo>
                  <a:cubicBezTo>
                    <a:pt x="0" y="75"/>
                    <a:pt x="75" y="0"/>
                    <a:pt x="168" y="0"/>
                  </a:cubicBezTo>
                  <a:cubicBezTo>
                    <a:pt x="260" y="0"/>
                    <a:pt x="335" y="75"/>
                    <a:pt x="335" y="168"/>
                  </a:cubicBezTo>
                  <a:cubicBezTo>
                    <a:pt x="335" y="260"/>
                    <a:pt x="260" y="335"/>
                    <a:pt x="168" y="335"/>
                  </a:cubicBezTo>
                  <a:cubicBezTo>
                    <a:pt x="75" y="335"/>
                    <a:pt x="0" y="260"/>
                    <a:pt x="0" y="168"/>
                  </a:cubicBezTo>
                  <a:close/>
                  <a:moveTo>
                    <a:pt x="168" y="335"/>
                  </a:moveTo>
                  <a:cubicBezTo>
                    <a:pt x="215" y="335"/>
                    <a:pt x="253" y="260"/>
                    <a:pt x="253" y="168"/>
                  </a:cubicBezTo>
                  <a:cubicBezTo>
                    <a:pt x="253" y="75"/>
                    <a:pt x="215" y="0"/>
                    <a:pt x="168" y="0"/>
                  </a:cubicBezTo>
                  <a:cubicBezTo>
                    <a:pt x="120" y="0"/>
                    <a:pt x="82" y="75"/>
                    <a:pt x="82" y="168"/>
                  </a:cubicBezTo>
                  <a:cubicBezTo>
                    <a:pt x="82" y="260"/>
                    <a:pt x="120" y="335"/>
                    <a:pt x="168" y="335"/>
                  </a:cubicBezTo>
                  <a:close/>
                  <a:moveTo>
                    <a:pt x="8" y="116"/>
                  </a:moveTo>
                  <a:cubicBezTo>
                    <a:pt x="327" y="116"/>
                    <a:pt x="327" y="116"/>
                    <a:pt x="327" y="116"/>
                  </a:cubicBezTo>
                  <a:moveTo>
                    <a:pt x="9" y="221"/>
                  </a:moveTo>
                  <a:cubicBezTo>
                    <a:pt x="326" y="221"/>
                    <a:pt x="326" y="221"/>
                    <a:pt x="326" y="221"/>
                  </a:cubicBez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8494C-BD16-4774-851D-ECBFA5D44BB8}"/>
                </a:ext>
              </a:extLst>
            </p:cNvPr>
            <p:cNvSpPr/>
            <p:nvPr/>
          </p:nvSpPr>
          <p:spPr bwMode="auto">
            <a:xfrm>
              <a:off x="7931929" y="4253540"/>
              <a:ext cx="2889060" cy="1688910"/>
            </a:xfrm>
            <a:custGeom>
              <a:avLst/>
              <a:gdLst>
                <a:gd name="connsiteX0" fmla="*/ 3412 w 2603310"/>
                <a:gd name="connsiteY0" fmla="*/ 0 h 1688910"/>
                <a:gd name="connsiteX1" fmla="*/ 0 w 2603310"/>
                <a:gd name="connsiteY1" fmla="*/ 1688910 h 1688910"/>
                <a:gd name="connsiteX2" fmla="*/ 1972101 w 2603310"/>
                <a:gd name="connsiteY2" fmla="*/ 1688910 h 1688910"/>
                <a:gd name="connsiteX3" fmla="*/ 2603310 w 2603310"/>
                <a:gd name="connsiteY3" fmla="*/ 1334069 h 1688910"/>
                <a:gd name="connsiteX4" fmla="*/ 2603310 w 2603310"/>
                <a:gd name="connsiteY4" fmla="*/ 1334069 h 1688910"/>
                <a:gd name="connsiteX0" fmla="*/ 3412 w 2831910"/>
                <a:gd name="connsiteY0" fmla="*/ 0 h 1688910"/>
                <a:gd name="connsiteX1" fmla="*/ 0 w 2831910"/>
                <a:gd name="connsiteY1" fmla="*/ 1688910 h 1688910"/>
                <a:gd name="connsiteX2" fmla="*/ 1972101 w 2831910"/>
                <a:gd name="connsiteY2" fmla="*/ 1688910 h 1688910"/>
                <a:gd name="connsiteX3" fmla="*/ 2603310 w 2831910"/>
                <a:gd name="connsiteY3" fmla="*/ 1334069 h 1688910"/>
                <a:gd name="connsiteX4" fmla="*/ 2831910 w 2831910"/>
                <a:gd name="connsiteY4" fmla="*/ 850892 h 1688910"/>
                <a:gd name="connsiteX0" fmla="*/ 3412 w 2831910"/>
                <a:gd name="connsiteY0" fmla="*/ 0 h 1688910"/>
                <a:gd name="connsiteX1" fmla="*/ 0 w 2831910"/>
                <a:gd name="connsiteY1" fmla="*/ 1688910 h 1688910"/>
                <a:gd name="connsiteX2" fmla="*/ 1972101 w 2831910"/>
                <a:gd name="connsiteY2" fmla="*/ 1688910 h 1688910"/>
                <a:gd name="connsiteX3" fmla="*/ 2831910 w 2831910"/>
                <a:gd name="connsiteY3" fmla="*/ 850892 h 1688910"/>
                <a:gd name="connsiteX0" fmla="*/ 3412 w 2831910"/>
                <a:gd name="connsiteY0" fmla="*/ 0 h 1688910"/>
                <a:gd name="connsiteX1" fmla="*/ 0 w 2831910"/>
                <a:gd name="connsiteY1" fmla="*/ 1688910 h 1688910"/>
                <a:gd name="connsiteX2" fmla="*/ 1972101 w 2831910"/>
                <a:gd name="connsiteY2" fmla="*/ 1688910 h 1688910"/>
                <a:gd name="connsiteX3" fmla="*/ 2831910 w 2831910"/>
                <a:gd name="connsiteY3" fmla="*/ 850892 h 1688910"/>
                <a:gd name="connsiteX0" fmla="*/ 3412 w 2889060"/>
                <a:gd name="connsiteY0" fmla="*/ 0 h 1688910"/>
                <a:gd name="connsiteX1" fmla="*/ 0 w 2889060"/>
                <a:gd name="connsiteY1" fmla="*/ 1688910 h 1688910"/>
                <a:gd name="connsiteX2" fmla="*/ 1972101 w 2889060"/>
                <a:gd name="connsiteY2" fmla="*/ 1688910 h 1688910"/>
                <a:gd name="connsiteX3" fmla="*/ 2889060 w 2889060"/>
                <a:gd name="connsiteY3" fmla="*/ 783352 h 168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9060" h="1688910">
                  <a:moveTo>
                    <a:pt x="3412" y="0"/>
                  </a:moveTo>
                  <a:cubicBezTo>
                    <a:pt x="2275" y="562970"/>
                    <a:pt x="1137" y="1125940"/>
                    <a:pt x="0" y="1688910"/>
                  </a:cubicBezTo>
                  <a:lnTo>
                    <a:pt x="1972101" y="1688910"/>
                  </a:lnTo>
                  <a:lnTo>
                    <a:pt x="2889060" y="783352"/>
                  </a:lnTo>
                </a:path>
              </a:pathLst>
            </a:custGeom>
            <a:ln w="38100">
              <a:solidFill>
                <a:srgbClr val="FFC000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76ED1C-26B8-4D40-A17D-21E7A9AAA975}"/>
                </a:ext>
              </a:extLst>
            </p:cNvPr>
            <p:cNvGrpSpPr/>
            <p:nvPr/>
          </p:nvGrpSpPr>
          <p:grpSpPr>
            <a:xfrm>
              <a:off x="9078023" y="5480204"/>
              <a:ext cx="1062379" cy="1072274"/>
              <a:chOff x="8581532" y="5425454"/>
              <a:chExt cx="1062379" cy="1072274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02C9EA5-8358-4B1F-9507-D6F0C345169E}"/>
                  </a:ext>
                </a:extLst>
              </p:cNvPr>
              <p:cNvSpPr/>
              <p:nvPr/>
            </p:nvSpPr>
            <p:spPr bwMode="auto">
              <a:xfrm>
                <a:off x="8581532" y="5425454"/>
                <a:ext cx="1062379" cy="1072274"/>
              </a:xfrm>
              <a:prstGeom prst="ellipse">
                <a:avLst/>
              </a:prstGeom>
              <a:noFill/>
              <a:ln w="22225" cap="flat">
                <a:solidFill>
                  <a:srgbClr val="7696CA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err="1"/>
              </a:p>
            </p:txBody>
          </p:sp>
          <p:sp>
            <p:nvSpPr>
              <p:cNvPr id="71" name="object 86">
                <a:extLst>
                  <a:ext uri="{FF2B5EF4-FFF2-40B4-BE49-F238E27FC236}">
                    <a16:creationId xmlns:a16="http://schemas.microsoft.com/office/drawing/2014/main" id="{4503B55F-8A2D-44BA-A762-55FC6E7D08FB}"/>
                  </a:ext>
                </a:extLst>
              </p:cNvPr>
              <p:cNvSpPr/>
              <p:nvPr/>
            </p:nvSpPr>
            <p:spPr>
              <a:xfrm>
                <a:off x="8645202" y="5651201"/>
                <a:ext cx="950155" cy="524833"/>
              </a:xfrm>
              <a:custGeom>
                <a:avLst/>
                <a:gdLst/>
                <a:ahLst/>
                <a:cxnLst/>
                <a:rect l="l" t="t" r="r" b="b"/>
                <a:pathLst>
                  <a:path w="1050925" h="645795">
                    <a:moveTo>
                      <a:pt x="309074" y="72036"/>
                    </a:moveTo>
                    <a:lnTo>
                      <a:pt x="266175" y="78956"/>
                    </a:lnTo>
                    <a:lnTo>
                      <a:pt x="228916" y="98224"/>
                    </a:lnTo>
                    <a:lnTo>
                      <a:pt x="199535" y="127604"/>
                    </a:lnTo>
                    <a:lnTo>
                      <a:pt x="180266" y="164859"/>
                    </a:lnTo>
                    <a:lnTo>
                      <a:pt x="173346" y="207752"/>
                    </a:lnTo>
                    <a:lnTo>
                      <a:pt x="173346" y="215794"/>
                    </a:lnTo>
                    <a:lnTo>
                      <a:pt x="174092" y="223647"/>
                    </a:lnTo>
                    <a:lnTo>
                      <a:pt x="175420" y="231284"/>
                    </a:lnTo>
                    <a:lnTo>
                      <a:pt x="127903" y="244824"/>
                    </a:lnTo>
                    <a:lnTo>
                      <a:pt x="85751" y="268615"/>
                    </a:lnTo>
                    <a:lnTo>
                      <a:pt x="50425" y="301200"/>
                    </a:lnTo>
                    <a:lnTo>
                      <a:pt x="23384" y="341121"/>
                    </a:lnTo>
                    <a:lnTo>
                      <a:pt x="6089" y="386920"/>
                    </a:lnTo>
                    <a:lnTo>
                      <a:pt x="0" y="437140"/>
                    </a:lnTo>
                    <a:lnTo>
                      <a:pt x="5505" y="484944"/>
                    </a:lnTo>
                    <a:lnTo>
                      <a:pt x="21188" y="528827"/>
                    </a:lnTo>
                    <a:lnTo>
                      <a:pt x="45798" y="567537"/>
                    </a:lnTo>
                    <a:lnTo>
                      <a:pt x="78083" y="599824"/>
                    </a:lnTo>
                    <a:lnTo>
                      <a:pt x="116794" y="624436"/>
                    </a:lnTo>
                    <a:lnTo>
                      <a:pt x="160678" y="640120"/>
                    </a:lnTo>
                    <a:lnTo>
                      <a:pt x="208486" y="645626"/>
                    </a:lnTo>
                    <a:lnTo>
                      <a:pt x="914820" y="645626"/>
                    </a:lnTo>
                    <a:lnTo>
                      <a:pt x="957720" y="638708"/>
                    </a:lnTo>
                    <a:lnTo>
                      <a:pt x="994978" y="619442"/>
                    </a:lnTo>
                    <a:lnTo>
                      <a:pt x="1024360" y="590064"/>
                    </a:lnTo>
                    <a:lnTo>
                      <a:pt x="1043629" y="552809"/>
                    </a:lnTo>
                    <a:lnTo>
                      <a:pt x="1050548" y="509911"/>
                    </a:lnTo>
                    <a:lnTo>
                      <a:pt x="1041689" y="461585"/>
                    </a:lnTo>
                    <a:lnTo>
                      <a:pt x="1017294" y="420927"/>
                    </a:lnTo>
                    <a:lnTo>
                      <a:pt x="980640" y="391207"/>
                    </a:lnTo>
                    <a:lnTo>
                      <a:pt x="935001" y="375700"/>
                    </a:lnTo>
                    <a:lnTo>
                      <a:pt x="935831" y="369007"/>
                    </a:lnTo>
                    <a:lnTo>
                      <a:pt x="936438" y="362247"/>
                    </a:lnTo>
                    <a:lnTo>
                      <a:pt x="936809" y="355423"/>
                    </a:lnTo>
                    <a:lnTo>
                      <a:pt x="936936" y="348539"/>
                    </a:lnTo>
                    <a:lnTo>
                      <a:pt x="930430" y="298636"/>
                    </a:lnTo>
                    <a:lnTo>
                      <a:pt x="912034" y="253586"/>
                    </a:lnTo>
                    <a:lnTo>
                      <a:pt x="883431" y="215070"/>
                    </a:lnTo>
                    <a:lnTo>
                      <a:pt x="846302" y="184772"/>
                    </a:lnTo>
                    <a:lnTo>
                      <a:pt x="802329" y="164372"/>
                    </a:lnTo>
                    <a:lnTo>
                      <a:pt x="753195" y="155555"/>
                    </a:lnTo>
                    <a:lnTo>
                      <a:pt x="737901" y="113066"/>
                    </a:lnTo>
                    <a:lnTo>
                      <a:pt x="726398" y="95037"/>
                    </a:lnTo>
                    <a:lnTo>
                      <a:pt x="384665" y="95037"/>
                    </a:lnTo>
                    <a:lnTo>
                      <a:pt x="367677" y="85319"/>
                    </a:lnTo>
                    <a:lnTo>
                      <a:pt x="349264" y="78093"/>
                    </a:lnTo>
                    <a:lnTo>
                      <a:pt x="329654" y="73589"/>
                    </a:lnTo>
                    <a:lnTo>
                      <a:pt x="309074" y="72036"/>
                    </a:lnTo>
                    <a:close/>
                  </a:path>
                  <a:path w="1050925" h="645795">
                    <a:moveTo>
                      <a:pt x="556254" y="0"/>
                    </a:moveTo>
                    <a:lnTo>
                      <a:pt x="503960" y="6824"/>
                    </a:lnTo>
                    <a:lnTo>
                      <a:pt x="456760" y="26119"/>
                    </a:lnTo>
                    <a:lnTo>
                      <a:pt x="416410" y="56113"/>
                    </a:lnTo>
                    <a:lnTo>
                      <a:pt x="384665" y="95037"/>
                    </a:lnTo>
                    <a:lnTo>
                      <a:pt x="726398" y="95037"/>
                    </a:lnTo>
                    <a:lnTo>
                      <a:pt x="682663" y="44333"/>
                    </a:lnTo>
                    <a:lnTo>
                      <a:pt x="645129" y="20510"/>
                    </a:lnTo>
                    <a:lnTo>
                      <a:pt x="602591" y="5329"/>
                    </a:lnTo>
                    <a:lnTo>
                      <a:pt x="556254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pPr defTabSz="913993">
                  <a:defRPr/>
                </a:pPr>
                <a:endParaRPr sz="1050">
                  <a:solidFill>
                    <a:srgbClr val="2F2F2F"/>
                  </a:solidFill>
                  <a:latin typeface="Segoe UI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F1353B6-C8B6-4A67-81EF-915BE295BC19}"/>
                  </a:ext>
                </a:extLst>
              </p:cNvPr>
              <p:cNvSpPr txBox="1"/>
              <p:nvPr/>
            </p:nvSpPr>
            <p:spPr>
              <a:xfrm>
                <a:off x="8799187" y="6175868"/>
                <a:ext cx="671703" cy="182221"/>
              </a:xfrm>
              <a:prstGeom prst="rect">
                <a:avLst/>
              </a:prstGeom>
              <a:noFill/>
              <a:ln w="22225" cap="sq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44814" rIns="0" bIns="448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1600"/>
                </a:lvl1pPr>
              </a:lstStyle>
              <a:p>
                <a:pPr algn="ctr"/>
                <a:r>
                  <a:rPr lang="en-US" sz="900" b="1" err="1"/>
                  <a:t>SECaaS</a:t>
                </a:r>
                <a:endParaRPr lang="en-US" sz="800" b="1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B4F1304-27C0-44A5-A11D-AA7EDDC4C5DD}"/>
                  </a:ext>
                </a:extLst>
              </p:cNvPr>
              <p:cNvGrpSpPr/>
              <p:nvPr/>
            </p:nvGrpSpPr>
            <p:grpSpPr>
              <a:xfrm>
                <a:off x="8700140" y="5651201"/>
                <a:ext cx="430894" cy="430893"/>
                <a:chOff x="8783818" y="1802360"/>
                <a:chExt cx="430894" cy="430893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C53F866A-E9D5-4270-A119-BDDCD7DC01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83818" y="1802360"/>
                  <a:ext cx="430894" cy="430893"/>
                </a:xfrm>
                <a:prstGeom prst="rect">
                  <a:avLst/>
                </a:prstGeom>
              </p:spPr>
            </p:pic>
            <p:sp>
              <p:nvSpPr>
                <p:cNvPr id="78" name="network_3" title="Icon of a server connected to a network">
                  <a:extLst>
                    <a:ext uri="{FF2B5EF4-FFF2-40B4-BE49-F238E27FC236}">
                      <a16:creationId xmlns:a16="http://schemas.microsoft.com/office/drawing/2014/main" id="{57E8CEEC-3882-4B6D-B02A-ABDBA09CD6F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856784" y="1859195"/>
                  <a:ext cx="278669" cy="289184"/>
                </a:xfrm>
                <a:custGeom>
                  <a:avLst/>
                  <a:gdLst>
                    <a:gd name="T0" fmla="*/ 136 w 270"/>
                    <a:gd name="T1" fmla="*/ 281 h 281"/>
                    <a:gd name="T2" fmla="*/ 71 w 270"/>
                    <a:gd name="T3" fmla="*/ 281 h 281"/>
                    <a:gd name="T4" fmla="*/ 71 w 270"/>
                    <a:gd name="T5" fmla="*/ 240 h 281"/>
                    <a:gd name="T6" fmla="*/ 115 w 270"/>
                    <a:gd name="T7" fmla="*/ 240 h 281"/>
                    <a:gd name="T8" fmla="*/ 115 w 270"/>
                    <a:gd name="T9" fmla="*/ 218 h 281"/>
                    <a:gd name="T10" fmla="*/ 157 w 270"/>
                    <a:gd name="T11" fmla="*/ 218 h 281"/>
                    <a:gd name="T12" fmla="*/ 157 w 270"/>
                    <a:gd name="T13" fmla="*/ 240 h 281"/>
                    <a:gd name="T14" fmla="*/ 198 w 270"/>
                    <a:gd name="T15" fmla="*/ 240 h 281"/>
                    <a:gd name="T16" fmla="*/ 198 w 270"/>
                    <a:gd name="T17" fmla="*/ 281 h 281"/>
                    <a:gd name="T18" fmla="*/ 136 w 270"/>
                    <a:gd name="T19" fmla="*/ 281 h 281"/>
                    <a:gd name="T20" fmla="*/ 71 w 270"/>
                    <a:gd name="T21" fmla="*/ 260 h 281"/>
                    <a:gd name="T22" fmla="*/ 0 w 270"/>
                    <a:gd name="T23" fmla="*/ 260 h 281"/>
                    <a:gd name="T24" fmla="*/ 198 w 270"/>
                    <a:gd name="T25" fmla="*/ 260 h 281"/>
                    <a:gd name="T26" fmla="*/ 270 w 270"/>
                    <a:gd name="T27" fmla="*/ 260 h 281"/>
                    <a:gd name="T28" fmla="*/ 135 w 270"/>
                    <a:gd name="T29" fmla="*/ 218 h 281"/>
                    <a:gd name="T30" fmla="*/ 135 w 270"/>
                    <a:gd name="T31" fmla="*/ 190 h 281"/>
                    <a:gd name="T32" fmla="*/ 191 w 270"/>
                    <a:gd name="T33" fmla="*/ 189 h 281"/>
                    <a:gd name="T34" fmla="*/ 191 w 270"/>
                    <a:gd name="T35" fmla="*/ 14 h 281"/>
                    <a:gd name="T36" fmla="*/ 177 w 270"/>
                    <a:gd name="T37" fmla="*/ 0 h 281"/>
                    <a:gd name="T38" fmla="*/ 93 w 270"/>
                    <a:gd name="T39" fmla="*/ 0 h 281"/>
                    <a:gd name="T40" fmla="*/ 79 w 270"/>
                    <a:gd name="T41" fmla="*/ 14 h 281"/>
                    <a:gd name="T42" fmla="*/ 79 w 270"/>
                    <a:gd name="T43" fmla="*/ 189 h 281"/>
                    <a:gd name="T44" fmla="*/ 191 w 270"/>
                    <a:gd name="T45" fmla="*/ 189 h 281"/>
                    <a:gd name="T46" fmla="*/ 110 w 270"/>
                    <a:gd name="T47" fmla="*/ 37 h 281"/>
                    <a:gd name="T48" fmla="*/ 160 w 270"/>
                    <a:gd name="T49" fmla="*/ 37 h 281"/>
                    <a:gd name="T50" fmla="*/ 110 w 270"/>
                    <a:gd name="T51" fmla="*/ 113 h 281"/>
                    <a:gd name="T52" fmla="*/ 160 w 270"/>
                    <a:gd name="T53" fmla="*/ 113 h 281"/>
                    <a:gd name="T54" fmla="*/ 110 w 270"/>
                    <a:gd name="T55" fmla="*/ 150 h 281"/>
                    <a:gd name="T56" fmla="*/ 160 w 270"/>
                    <a:gd name="T57" fmla="*/ 15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0" h="281">
                      <a:moveTo>
                        <a:pt x="136" y="281"/>
                      </a:moveTo>
                      <a:cubicBezTo>
                        <a:pt x="71" y="281"/>
                        <a:pt x="71" y="281"/>
                        <a:pt x="71" y="281"/>
                      </a:cubicBezTo>
                      <a:cubicBezTo>
                        <a:pt x="71" y="240"/>
                        <a:pt x="71" y="240"/>
                        <a:pt x="71" y="240"/>
                      </a:cubicBezTo>
                      <a:cubicBezTo>
                        <a:pt x="115" y="240"/>
                        <a:pt x="115" y="240"/>
                        <a:pt x="115" y="240"/>
                      </a:cubicBezTo>
                      <a:cubicBezTo>
                        <a:pt x="115" y="218"/>
                        <a:pt x="115" y="218"/>
                        <a:pt x="115" y="218"/>
                      </a:cubicBezTo>
                      <a:cubicBezTo>
                        <a:pt x="157" y="218"/>
                        <a:pt x="157" y="218"/>
                        <a:pt x="157" y="218"/>
                      </a:cubicBezTo>
                      <a:cubicBezTo>
                        <a:pt x="157" y="240"/>
                        <a:pt x="157" y="240"/>
                        <a:pt x="157" y="240"/>
                      </a:cubicBezTo>
                      <a:cubicBezTo>
                        <a:pt x="198" y="240"/>
                        <a:pt x="198" y="240"/>
                        <a:pt x="198" y="240"/>
                      </a:cubicBezTo>
                      <a:cubicBezTo>
                        <a:pt x="198" y="281"/>
                        <a:pt x="198" y="281"/>
                        <a:pt x="198" y="281"/>
                      </a:cubicBezTo>
                      <a:lnTo>
                        <a:pt x="136" y="281"/>
                      </a:lnTo>
                      <a:close/>
                      <a:moveTo>
                        <a:pt x="71" y="260"/>
                      </a:moveTo>
                      <a:cubicBezTo>
                        <a:pt x="0" y="260"/>
                        <a:pt x="0" y="260"/>
                        <a:pt x="0" y="260"/>
                      </a:cubicBezTo>
                      <a:moveTo>
                        <a:pt x="198" y="260"/>
                      </a:moveTo>
                      <a:cubicBezTo>
                        <a:pt x="270" y="260"/>
                        <a:pt x="270" y="260"/>
                        <a:pt x="270" y="260"/>
                      </a:cubicBezTo>
                      <a:moveTo>
                        <a:pt x="135" y="218"/>
                      </a:moveTo>
                      <a:cubicBezTo>
                        <a:pt x="135" y="190"/>
                        <a:pt x="135" y="190"/>
                        <a:pt x="135" y="190"/>
                      </a:cubicBezTo>
                      <a:moveTo>
                        <a:pt x="191" y="189"/>
                      </a:moveTo>
                      <a:cubicBezTo>
                        <a:pt x="191" y="14"/>
                        <a:pt x="191" y="14"/>
                        <a:pt x="191" y="14"/>
                      </a:cubicBezTo>
                      <a:cubicBezTo>
                        <a:pt x="191" y="6"/>
                        <a:pt x="185" y="0"/>
                        <a:pt x="177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85" y="0"/>
                        <a:pt x="79" y="6"/>
                        <a:pt x="79" y="14"/>
                      </a:cubicBezTo>
                      <a:cubicBezTo>
                        <a:pt x="79" y="189"/>
                        <a:pt x="79" y="189"/>
                        <a:pt x="79" y="189"/>
                      </a:cubicBezTo>
                      <a:lnTo>
                        <a:pt x="191" y="189"/>
                      </a:lnTo>
                      <a:close/>
                      <a:moveTo>
                        <a:pt x="110" y="37"/>
                      </a:moveTo>
                      <a:cubicBezTo>
                        <a:pt x="160" y="37"/>
                        <a:pt x="160" y="37"/>
                        <a:pt x="160" y="37"/>
                      </a:cubicBezTo>
                      <a:moveTo>
                        <a:pt x="110" y="113"/>
                      </a:moveTo>
                      <a:cubicBezTo>
                        <a:pt x="160" y="113"/>
                        <a:pt x="160" y="113"/>
                        <a:pt x="160" y="113"/>
                      </a:cubicBezTo>
                      <a:moveTo>
                        <a:pt x="110" y="150"/>
                      </a:moveTo>
                      <a:cubicBezTo>
                        <a:pt x="160" y="150"/>
                        <a:pt x="160" y="150"/>
                        <a:pt x="160" y="150"/>
                      </a:cubicBez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8AEF139-35E4-48B1-BEDA-9A3749E5ABD5}"/>
                  </a:ext>
                </a:extLst>
              </p:cNvPr>
              <p:cNvGrpSpPr/>
              <p:nvPr/>
            </p:nvGrpSpPr>
            <p:grpSpPr>
              <a:xfrm>
                <a:off x="9134429" y="5652474"/>
                <a:ext cx="430894" cy="430893"/>
                <a:chOff x="3591015" y="5091633"/>
                <a:chExt cx="534281" cy="534281"/>
              </a:xfrm>
            </p:grpSpPr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26E64109-2FA1-4CE5-82B4-CB365ECC06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1015" y="5091633"/>
                  <a:ext cx="534281" cy="534281"/>
                </a:xfrm>
                <a:prstGeom prst="rect">
                  <a:avLst/>
                </a:prstGeom>
              </p:spPr>
            </p:pic>
            <p:sp>
              <p:nvSpPr>
                <p:cNvPr id="76" name="shield_3" title="Icon of a shield with an exclamation point inside">
                  <a:extLst>
                    <a:ext uri="{FF2B5EF4-FFF2-40B4-BE49-F238E27FC236}">
                      <a16:creationId xmlns:a16="http://schemas.microsoft.com/office/drawing/2014/main" id="{6EA8EB4E-9C68-4243-90A4-D036A0962F1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3702384" y="5208508"/>
                  <a:ext cx="317753" cy="322047"/>
                </a:xfrm>
                <a:custGeom>
                  <a:avLst/>
                  <a:gdLst>
                    <a:gd name="T0" fmla="*/ 55 w 322"/>
                    <a:gd name="T1" fmla="*/ 246 h 329"/>
                    <a:gd name="T2" fmla="*/ 4 w 322"/>
                    <a:gd name="T3" fmla="*/ 101 h 329"/>
                    <a:gd name="T4" fmla="*/ 4 w 322"/>
                    <a:gd name="T5" fmla="*/ 44 h 329"/>
                    <a:gd name="T6" fmla="*/ 72 w 322"/>
                    <a:gd name="T7" fmla="*/ 34 h 329"/>
                    <a:gd name="T8" fmla="*/ 161 w 322"/>
                    <a:gd name="T9" fmla="*/ 0 h 329"/>
                    <a:gd name="T10" fmla="*/ 250 w 322"/>
                    <a:gd name="T11" fmla="*/ 34 h 329"/>
                    <a:gd name="T12" fmla="*/ 318 w 322"/>
                    <a:gd name="T13" fmla="*/ 44 h 329"/>
                    <a:gd name="T14" fmla="*/ 318 w 322"/>
                    <a:gd name="T15" fmla="*/ 101 h 329"/>
                    <a:gd name="T16" fmla="*/ 267 w 322"/>
                    <a:gd name="T17" fmla="*/ 246 h 329"/>
                    <a:gd name="T18" fmla="*/ 161 w 322"/>
                    <a:gd name="T19" fmla="*/ 329 h 329"/>
                    <a:gd name="T20" fmla="*/ 55 w 322"/>
                    <a:gd name="T21" fmla="*/ 246 h 329"/>
                    <a:gd name="T22" fmla="*/ 161 w 322"/>
                    <a:gd name="T23" fmla="*/ 53 h 329"/>
                    <a:gd name="T24" fmla="*/ 161 w 322"/>
                    <a:gd name="T25" fmla="*/ 207 h 329"/>
                    <a:gd name="T26" fmla="*/ 161 w 322"/>
                    <a:gd name="T27" fmla="*/ 231 h 329"/>
                    <a:gd name="T28" fmla="*/ 161 w 322"/>
                    <a:gd name="T29" fmla="*/ 251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2" h="329">
                      <a:moveTo>
                        <a:pt x="55" y="246"/>
                      </a:moveTo>
                      <a:cubicBezTo>
                        <a:pt x="0" y="179"/>
                        <a:pt x="4" y="101"/>
                        <a:pt x="4" y="101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" y="44"/>
                        <a:pt x="38" y="45"/>
                        <a:pt x="72" y="34"/>
                      </a:cubicBezTo>
                      <a:cubicBezTo>
                        <a:pt x="107" y="22"/>
                        <a:pt x="124" y="0"/>
                        <a:pt x="161" y="0"/>
                      </a:cubicBezTo>
                      <a:cubicBezTo>
                        <a:pt x="198" y="0"/>
                        <a:pt x="215" y="22"/>
                        <a:pt x="250" y="34"/>
                      </a:cubicBezTo>
                      <a:cubicBezTo>
                        <a:pt x="284" y="45"/>
                        <a:pt x="318" y="44"/>
                        <a:pt x="318" y="44"/>
                      </a:cubicBezTo>
                      <a:cubicBezTo>
                        <a:pt x="318" y="101"/>
                        <a:pt x="318" y="101"/>
                        <a:pt x="318" y="101"/>
                      </a:cubicBezTo>
                      <a:cubicBezTo>
                        <a:pt x="318" y="101"/>
                        <a:pt x="322" y="179"/>
                        <a:pt x="267" y="246"/>
                      </a:cubicBezTo>
                      <a:cubicBezTo>
                        <a:pt x="234" y="286"/>
                        <a:pt x="161" y="329"/>
                        <a:pt x="161" y="329"/>
                      </a:cubicBezTo>
                      <a:cubicBezTo>
                        <a:pt x="161" y="329"/>
                        <a:pt x="88" y="286"/>
                        <a:pt x="55" y="246"/>
                      </a:cubicBezTo>
                      <a:close/>
                      <a:moveTo>
                        <a:pt x="161" y="53"/>
                      </a:moveTo>
                      <a:cubicBezTo>
                        <a:pt x="161" y="207"/>
                        <a:pt x="161" y="207"/>
                        <a:pt x="161" y="207"/>
                      </a:cubicBezTo>
                      <a:moveTo>
                        <a:pt x="161" y="231"/>
                      </a:moveTo>
                      <a:cubicBezTo>
                        <a:pt x="161" y="251"/>
                        <a:pt x="161" y="251"/>
                        <a:pt x="161" y="251"/>
                      </a:cubicBez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353787A0-468E-48BC-BEB2-8901285ADDE1}"/>
                </a:ext>
              </a:extLst>
            </p:cNvPr>
            <p:cNvSpPr/>
            <p:nvPr/>
          </p:nvSpPr>
          <p:spPr>
            <a:xfrm>
              <a:off x="9401572" y="5339629"/>
              <a:ext cx="440351" cy="751889"/>
            </a:xfrm>
            <a:prstGeom prst="arc">
              <a:avLst>
                <a:gd name="adj1" fmla="val 11073878"/>
                <a:gd name="adj2" fmla="val 0"/>
              </a:avLst>
            </a:prstGeom>
            <a:ln w="38100">
              <a:solidFill>
                <a:srgbClr val="FFC000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1B8FDD5-2AFB-47DF-B15F-6BBB1C11B9E9}"/>
                </a:ext>
              </a:extLst>
            </p:cNvPr>
            <p:cNvSpPr/>
            <p:nvPr/>
          </p:nvSpPr>
          <p:spPr bwMode="auto">
            <a:xfrm>
              <a:off x="8762190" y="5855480"/>
              <a:ext cx="184009" cy="18400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1</a:t>
              </a:r>
              <a:endParaRPr lang="en-US" sz="18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9" name="IaaS">
            <a:extLst>
              <a:ext uri="{FF2B5EF4-FFF2-40B4-BE49-F238E27FC236}">
                <a16:creationId xmlns:a16="http://schemas.microsoft.com/office/drawing/2014/main" id="{8825B5BB-1784-40BF-8E58-522E59F03F4B}"/>
              </a:ext>
            </a:extLst>
          </p:cNvPr>
          <p:cNvGrpSpPr/>
          <p:nvPr/>
        </p:nvGrpSpPr>
        <p:grpSpPr>
          <a:xfrm>
            <a:off x="9703309" y="3708562"/>
            <a:ext cx="1731848" cy="1491315"/>
            <a:chOff x="7973066" y="1827169"/>
            <a:chExt cx="2827789" cy="243504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CF21887-9817-4BF8-9CA8-29F8C53A95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0839" y="2202639"/>
              <a:ext cx="564556" cy="511065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CC62A6-A5B0-4FFA-9023-3489126BEBF6}"/>
                </a:ext>
              </a:extLst>
            </p:cNvPr>
            <p:cNvSpPr/>
            <p:nvPr/>
          </p:nvSpPr>
          <p:spPr bwMode="auto">
            <a:xfrm>
              <a:off x="7973066" y="2585812"/>
              <a:ext cx="2769021" cy="1676400"/>
            </a:xfrm>
            <a:custGeom>
              <a:avLst/>
              <a:gdLst>
                <a:gd name="connsiteX0" fmla="*/ 0 w 2800350"/>
                <a:gd name="connsiteY0" fmla="*/ 1676400 h 1676400"/>
                <a:gd name="connsiteX1" fmla="*/ 0 w 2800350"/>
                <a:gd name="connsiteY1" fmla="*/ 0 h 1676400"/>
                <a:gd name="connsiteX2" fmla="*/ 2095500 w 2800350"/>
                <a:gd name="connsiteY2" fmla="*/ 0 h 1676400"/>
                <a:gd name="connsiteX3" fmla="*/ 2800350 w 2800350"/>
                <a:gd name="connsiteY3" fmla="*/ 62865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0350" h="1676400">
                  <a:moveTo>
                    <a:pt x="0" y="1676400"/>
                  </a:moveTo>
                  <a:lnTo>
                    <a:pt x="0" y="0"/>
                  </a:lnTo>
                  <a:lnTo>
                    <a:pt x="2095500" y="0"/>
                  </a:lnTo>
                  <a:lnTo>
                    <a:pt x="2800350" y="628650"/>
                  </a:lnTo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9A61806-6894-4EF4-A29A-EBEADDD3EFDB}"/>
                </a:ext>
              </a:extLst>
            </p:cNvPr>
            <p:cNvGrpSpPr/>
            <p:nvPr/>
          </p:nvGrpSpPr>
          <p:grpSpPr>
            <a:xfrm>
              <a:off x="9078023" y="2070034"/>
              <a:ext cx="1062379" cy="1072274"/>
              <a:chOff x="8451380" y="2015284"/>
              <a:chExt cx="1062379" cy="1072274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28B22C0-65AF-4A93-997C-CDE83B5C137A}"/>
                  </a:ext>
                </a:extLst>
              </p:cNvPr>
              <p:cNvSpPr/>
              <p:nvPr/>
            </p:nvSpPr>
            <p:spPr bwMode="auto">
              <a:xfrm>
                <a:off x="8451380" y="2015284"/>
                <a:ext cx="1062379" cy="1072274"/>
              </a:xfrm>
              <a:prstGeom prst="ellipse">
                <a:avLst/>
              </a:prstGeom>
              <a:noFill/>
              <a:ln w="22225" cap="flat">
                <a:solidFill>
                  <a:srgbClr val="7696CA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err="1"/>
              </a:p>
            </p:txBody>
          </p:sp>
          <p:sp>
            <p:nvSpPr>
              <p:cNvPr id="87" name="object 86">
                <a:extLst>
                  <a:ext uri="{FF2B5EF4-FFF2-40B4-BE49-F238E27FC236}">
                    <a16:creationId xmlns:a16="http://schemas.microsoft.com/office/drawing/2014/main" id="{B2FA967A-B711-4E5A-AA06-B02643019104}"/>
                  </a:ext>
                </a:extLst>
              </p:cNvPr>
              <p:cNvSpPr/>
              <p:nvPr/>
            </p:nvSpPr>
            <p:spPr>
              <a:xfrm>
                <a:off x="8515050" y="2241031"/>
                <a:ext cx="950155" cy="524833"/>
              </a:xfrm>
              <a:custGeom>
                <a:avLst/>
                <a:gdLst/>
                <a:ahLst/>
                <a:cxnLst/>
                <a:rect l="l" t="t" r="r" b="b"/>
                <a:pathLst>
                  <a:path w="1050925" h="645795">
                    <a:moveTo>
                      <a:pt x="309074" y="72036"/>
                    </a:moveTo>
                    <a:lnTo>
                      <a:pt x="266175" y="78956"/>
                    </a:lnTo>
                    <a:lnTo>
                      <a:pt x="228916" y="98224"/>
                    </a:lnTo>
                    <a:lnTo>
                      <a:pt x="199535" y="127604"/>
                    </a:lnTo>
                    <a:lnTo>
                      <a:pt x="180266" y="164859"/>
                    </a:lnTo>
                    <a:lnTo>
                      <a:pt x="173346" y="207752"/>
                    </a:lnTo>
                    <a:lnTo>
                      <a:pt x="173346" y="215794"/>
                    </a:lnTo>
                    <a:lnTo>
                      <a:pt x="174092" y="223647"/>
                    </a:lnTo>
                    <a:lnTo>
                      <a:pt x="175420" y="231284"/>
                    </a:lnTo>
                    <a:lnTo>
                      <a:pt x="127903" y="244824"/>
                    </a:lnTo>
                    <a:lnTo>
                      <a:pt x="85751" y="268615"/>
                    </a:lnTo>
                    <a:lnTo>
                      <a:pt x="50425" y="301200"/>
                    </a:lnTo>
                    <a:lnTo>
                      <a:pt x="23384" y="341121"/>
                    </a:lnTo>
                    <a:lnTo>
                      <a:pt x="6089" y="386920"/>
                    </a:lnTo>
                    <a:lnTo>
                      <a:pt x="0" y="437140"/>
                    </a:lnTo>
                    <a:lnTo>
                      <a:pt x="5505" y="484944"/>
                    </a:lnTo>
                    <a:lnTo>
                      <a:pt x="21188" y="528827"/>
                    </a:lnTo>
                    <a:lnTo>
                      <a:pt x="45798" y="567537"/>
                    </a:lnTo>
                    <a:lnTo>
                      <a:pt x="78083" y="599824"/>
                    </a:lnTo>
                    <a:lnTo>
                      <a:pt x="116794" y="624436"/>
                    </a:lnTo>
                    <a:lnTo>
                      <a:pt x="160678" y="640120"/>
                    </a:lnTo>
                    <a:lnTo>
                      <a:pt x="208486" y="645626"/>
                    </a:lnTo>
                    <a:lnTo>
                      <a:pt x="914820" y="645626"/>
                    </a:lnTo>
                    <a:lnTo>
                      <a:pt x="957720" y="638708"/>
                    </a:lnTo>
                    <a:lnTo>
                      <a:pt x="994978" y="619442"/>
                    </a:lnTo>
                    <a:lnTo>
                      <a:pt x="1024360" y="590064"/>
                    </a:lnTo>
                    <a:lnTo>
                      <a:pt x="1043629" y="552809"/>
                    </a:lnTo>
                    <a:lnTo>
                      <a:pt x="1050548" y="509911"/>
                    </a:lnTo>
                    <a:lnTo>
                      <a:pt x="1041689" y="461585"/>
                    </a:lnTo>
                    <a:lnTo>
                      <a:pt x="1017294" y="420927"/>
                    </a:lnTo>
                    <a:lnTo>
                      <a:pt x="980640" y="391207"/>
                    </a:lnTo>
                    <a:lnTo>
                      <a:pt x="935001" y="375700"/>
                    </a:lnTo>
                    <a:lnTo>
                      <a:pt x="935831" y="369007"/>
                    </a:lnTo>
                    <a:lnTo>
                      <a:pt x="936438" y="362247"/>
                    </a:lnTo>
                    <a:lnTo>
                      <a:pt x="936809" y="355423"/>
                    </a:lnTo>
                    <a:lnTo>
                      <a:pt x="936936" y="348539"/>
                    </a:lnTo>
                    <a:lnTo>
                      <a:pt x="930430" y="298636"/>
                    </a:lnTo>
                    <a:lnTo>
                      <a:pt x="912034" y="253586"/>
                    </a:lnTo>
                    <a:lnTo>
                      <a:pt x="883431" y="215070"/>
                    </a:lnTo>
                    <a:lnTo>
                      <a:pt x="846302" y="184772"/>
                    </a:lnTo>
                    <a:lnTo>
                      <a:pt x="802329" y="164372"/>
                    </a:lnTo>
                    <a:lnTo>
                      <a:pt x="753195" y="155555"/>
                    </a:lnTo>
                    <a:lnTo>
                      <a:pt x="737901" y="113066"/>
                    </a:lnTo>
                    <a:lnTo>
                      <a:pt x="726398" y="95037"/>
                    </a:lnTo>
                    <a:lnTo>
                      <a:pt x="384665" y="95037"/>
                    </a:lnTo>
                    <a:lnTo>
                      <a:pt x="367677" y="85319"/>
                    </a:lnTo>
                    <a:lnTo>
                      <a:pt x="349264" y="78093"/>
                    </a:lnTo>
                    <a:lnTo>
                      <a:pt x="329654" y="73589"/>
                    </a:lnTo>
                    <a:lnTo>
                      <a:pt x="309074" y="72036"/>
                    </a:lnTo>
                    <a:close/>
                  </a:path>
                  <a:path w="1050925" h="645795">
                    <a:moveTo>
                      <a:pt x="556254" y="0"/>
                    </a:moveTo>
                    <a:lnTo>
                      <a:pt x="503960" y="6824"/>
                    </a:lnTo>
                    <a:lnTo>
                      <a:pt x="456760" y="26119"/>
                    </a:lnTo>
                    <a:lnTo>
                      <a:pt x="416410" y="56113"/>
                    </a:lnTo>
                    <a:lnTo>
                      <a:pt x="384665" y="95037"/>
                    </a:lnTo>
                    <a:lnTo>
                      <a:pt x="726398" y="95037"/>
                    </a:lnTo>
                    <a:lnTo>
                      <a:pt x="682663" y="44333"/>
                    </a:lnTo>
                    <a:lnTo>
                      <a:pt x="645129" y="20510"/>
                    </a:lnTo>
                    <a:lnTo>
                      <a:pt x="602591" y="5329"/>
                    </a:lnTo>
                    <a:lnTo>
                      <a:pt x="556254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lumOff val="50000"/>
                </a:schemeClr>
              </a:solidFill>
            </p:spPr>
            <p:txBody>
              <a:bodyPr wrap="square" lIns="0" tIns="0" rIns="0" bIns="0" rtlCol="0"/>
              <a:lstStyle/>
              <a:p>
                <a:pPr defTabSz="913993">
                  <a:defRPr/>
                </a:pPr>
                <a:endParaRPr sz="1050">
                  <a:solidFill>
                    <a:srgbClr val="2F2F2F"/>
                  </a:solidFill>
                  <a:latin typeface="Segoe UI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5F3AA0A-8214-414B-99A8-A4FAB563636D}"/>
                  </a:ext>
                </a:extLst>
              </p:cNvPr>
              <p:cNvSpPr txBox="1"/>
              <p:nvPr/>
            </p:nvSpPr>
            <p:spPr>
              <a:xfrm>
                <a:off x="8669035" y="2765698"/>
                <a:ext cx="671703" cy="182221"/>
              </a:xfrm>
              <a:prstGeom prst="rect">
                <a:avLst/>
              </a:prstGeom>
              <a:noFill/>
              <a:ln w="22225" cap="sq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44814" rIns="0" bIns="448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1600"/>
                </a:lvl1pPr>
              </a:lstStyle>
              <a:p>
                <a:pPr algn="ctr"/>
                <a:r>
                  <a:rPr lang="en-US" sz="900" b="1"/>
                  <a:t>IaaS</a:t>
                </a:r>
                <a:endParaRPr lang="en-US" sz="800" b="1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DF45E2C-F833-4C4C-BA64-8FD5D31E55A7}"/>
                  </a:ext>
                </a:extLst>
              </p:cNvPr>
              <p:cNvGrpSpPr/>
              <p:nvPr/>
            </p:nvGrpSpPr>
            <p:grpSpPr>
              <a:xfrm>
                <a:off x="8570597" y="2135345"/>
                <a:ext cx="430894" cy="430893"/>
                <a:chOff x="8783818" y="1802360"/>
                <a:chExt cx="430894" cy="430893"/>
              </a:xfrm>
            </p:grpSpPr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A2FB913D-1589-4184-B205-49CDC1817D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83818" y="1802360"/>
                  <a:ext cx="430894" cy="430893"/>
                </a:xfrm>
                <a:prstGeom prst="rect">
                  <a:avLst/>
                </a:prstGeom>
              </p:spPr>
            </p:pic>
            <p:sp>
              <p:nvSpPr>
                <p:cNvPr id="94" name="network_3" title="Icon of a server connected to a network">
                  <a:extLst>
                    <a:ext uri="{FF2B5EF4-FFF2-40B4-BE49-F238E27FC236}">
                      <a16:creationId xmlns:a16="http://schemas.microsoft.com/office/drawing/2014/main" id="{43133889-984C-42AD-AF40-AD87DB99458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856784" y="1859195"/>
                  <a:ext cx="278669" cy="289184"/>
                </a:xfrm>
                <a:custGeom>
                  <a:avLst/>
                  <a:gdLst>
                    <a:gd name="T0" fmla="*/ 136 w 270"/>
                    <a:gd name="T1" fmla="*/ 281 h 281"/>
                    <a:gd name="T2" fmla="*/ 71 w 270"/>
                    <a:gd name="T3" fmla="*/ 281 h 281"/>
                    <a:gd name="T4" fmla="*/ 71 w 270"/>
                    <a:gd name="T5" fmla="*/ 240 h 281"/>
                    <a:gd name="T6" fmla="*/ 115 w 270"/>
                    <a:gd name="T7" fmla="*/ 240 h 281"/>
                    <a:gd name="T8" fmla="*/ 115 w 270"/>
                    <a:gd name="T9" fmla="*/ 218 h 281"/>
                    <a:gd name="T10" fmla="*/ 157 w 270"/>
                    <a:gd name="T11" fmla="*/ 218 h 281"/>
                    <a:gd name="T12" fmla="*/ 157 w 270"/>
                    <a:gd name="T13" fmla="*/ 240 h 281"/>
                    <a:gd name="T14" fmla="*/ 198 w 270"/>
                    <a:gd name="T15" fmla="*/ 240 h 281"/>
                    <a:gd name="T16" fmla="*/ 198 w 270"/>
                    <a:gd name="T17" fmla="*/ 281 h 281"/>
                    <a:gd name="T18" fmla="*/ 136 w 270"/>
                    <a:gd name="T19" fmla="*/ 281 h 281"/>
                    <a:gd name="T20" fmla="*/ 71 w 270"/>
                    <a:gd name="T21" fmla="*/ 260 h 281"/>
                    <a:gd name="T22" fmla="*/ 0 w 270"/>
                    <a:gd name="T23" fmla="*/ 260 h 281"/>
                    <a:gd name="T24" fmla="*/ 198 w 270"/>
                    <a:gd name="T25" fmla="*/ 260 h 281"/>
                    <a:gd name="T26" fmla="*/ 270 w 270"/>
                    <a:gd name="T27" fmla="*/ 260 h 281"/>
                    <a:gd name="T28" fmla="*/ 135 w 270"/>
                    <a:gd name="T29" fmla="*/ 218 h 281"/>
                    <a:gd name="T30" fmla="*/ 135 w 270"/>
                    <a:gd name="T31" fmla="*/ 190 h 281"/>
                    <a:gd name="T32" fmla="*/ 191 w 270"/>
                    <a:gd name="T33" fmla="*/ 189 h 281"/>
                    <a:gd name="T34" fmla="*/ 191 w 270"/>
                    <a:gd name="T35" fmla="*/ 14 h 281"/>
                    <a:gd name="T36" fmla="*/ 177 w 270"/>
                    <a:gd name="T37" fmla="*/ 0 h 281"/>
                    <a:gd name="T38" fmla="*/ 93 w 270"/>
                    <a:gd name="T39" fmla="*/ 0 h 281"/>
                    <a:gd name="T40" fmla="*/ 79 w 270"/>
                    <a:gd name="T41" fmla="*/ 14 h 281"/>
                    <a:gd name="T42" fmla="*/ 79 w 270"/>
                    <a:gd name="T43" fmla="*/ 189 h 281"/>
                    <a:gd name="T44" fmla="*/ 191 w 270"/>
                    <a:gd name="T45" fmla="*/ 189 h 281"/>
                    <a:gd name="T46" fmla="*/ 110 w 270"/>
                    <a:gd name="T47" fmla="*/ 37 h 281"/>
                    <a:gd name="T48" fmla="*/ 160 w 270"/>
                    <a:gd name="T49" fmla="*/ 37 h 281"/>
                    <a:gd name="T50" fmla="*/ 110 w 270"/>
                    <a:gd name="T51" fmla="*/ 113 h 281"/>
                    <a:gd name="T52" fmla="*/ 160 w 270"/>
                    <a:gd name="T53" fmla="*/ 113 h 281"/>
                    <a:gd name="T54" fmla="*/ 110 w 270"/>
                    <a:gd name="T55" fmla="*/ 150 h 281"/>
                    <a:gd name="T56" fmla="*/ 160 w 270"/>
                    <a:gd name="T57" fmla="*/ 15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0" h="281">
                      <a:moveTo>
                        <a:pt x="136" y="281"/>
                      </a:moveTo>
                      <a:cubicBezTo>
                        <a:pt x="71" y="281"/>
                        <a:pt x="71" y="281"/>
                        <a:pt x="71" y="281"/>
                      </a:cubicBezTo>
                      <a:cubicBezTo>
                        <a:pt x="71" y="240"/>
                        <a:pt x="71" y="240"/>
                        <a:pt x="71" y="240"/>
                      </a:cubicBezTo>
                      <a:cubicBezTo>
                        <a:pt x="115" y="240"/>
                        <a:pt x="115" y="240"/>
                        <a:pt x="115" y="240"/>
                      </a:cubicBezTo>
                      <a:cubicBezTo>
                        <a:pt x="115" y="218"/>
                        <a:pt x="115" y="218"/>
                        <a:pt x="115" y="218"/>
                      </a:cubicBezTo>
                      <a:cubicBezTo>
                        <a:pt x="157" y="218"/>
                        <a:pt x="157" y="218"/>
                        <a:pt x="157" y="218"/>
                      </a:cubicBezTo>
                      <a:cubicBezTo>
                        <a:pt x="157" y="240"/>
                        <a:pt x="157" y="240"/>
                        <a:pt x="157" y="240"/>
                      </a:cubicBezTo>
                      <a:cubicBezTo>
                        <a:pt x="198" y="240"/>
                        <a:pt x="198" y="240"/>
                        <a:pt x="198" y="240"/>
                      </a:cubicBezTo>
                      <a:cubicBezTo>
                        <a:pt x="198" y="281"/>
                        <a:pt x="198" y="281"/>
                        <a:pt x="198" y="281"/>
                      </a:cubicBezTo>
                      <a:lnTo>
                        <a:pt x="136" y="281"/>
                      </a:lnTo>
                      <a:close/>
                      <a:moveTo>
                        <a:pt x="71" y="260"/>
                      </a:moveTo>
                      <a:cubicBezTo>
                        <a:pt x="0" y="260"/>
                        <a:pt x="0" y="260"/>
                        <a:pt x="0" y="260"/>
                      </a:cubicBezTo>
                      <a:moveTo>
                        <a:pt x="198" y="260"/>
                      </a:moveTo>
                      <a:cubicBezTo>
                        <a:pt x="270" y="260"/>
                        <a:pt x="270" y="260"/>
                        <a:pt x="270" y="260"/>
                      </a:cubicBezTo>
                      <a:moveTo>
                        <a:pt x="135" y="218"/>
                      </a:moveTo>
                      <a:cubicBezTo>
                        <a:pt x="135" y="190"/>
                        <a:pt x="135" y="190"/>
                        <a:pt x="135" y="190"/>
                      </a:cubicBezTo>
                      <a:moveTo>
                        <a:pt x="191" y="189"/>
                      </a:moveTo>
                      <a:cubicBezTo>
                        <a:pt x="191" y="14"/>
                        <a:pt x="191" y="14"/>
                        <a:pt x="191" y="14"/>
                      </a:cubicBezTo>
                      <a:cubicBezTo>
                        <a:pt x="191" y="6"/>
                        <a:pt x="185" y="0"/>
                        <a:pt x="177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85" y="0"/>
                        <a:pt x="79" y="6"/>
                        <a:pt x="79" y="14"/>
                      </a:cubicBezTo>
                      <a:cubicBezTo>
                        <a:pt x="79" y="189"/>
                        <a:pt x="79" y="189"/>
                        <a:pt x="79" y="189"/>
                      </a:cubicBezTo>
                      <a:lnTo>
                        <a:pt x="191" y="189"/>
                      </a:lnTo>
                      <a:close/>
                      <a:moveTo>
                        <a:pt x="110" y="37"/>
                      </a:moveTo>
                      <a:cubicBezTo>
                        <a:pt x="160" y="37"/>
                        <a:pt x="160" y="37"/>
                        <a:pt x="160" y="37"/>
                      </a:cubicBezTo>
                      <a:moveTo>
                        <a:pt x="110" y="113"/>
                      </a:moveTo>
                      <a:cubicBezTo>
                        <a:pt x="160" y="113"/>
                        <a:pt x="160" y="113"/>
                        <a:pt x="160" y="113"/>
                      </a:cubicBezTo>
                      <a:moveTo>
                        <a:pt x="110" y="150"/>
                      </a:moveTo>
                      <a:cubicBezTo>
                        <a:pt x="160" y="150"/>
                        <a:pt x="160" y="150"/>
                        <a:pt x="160" y="150"/>
                      </a:cubicBez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65DBFBB-1D0B-4024-A52F-D3A33FD37BB5}"/>
                  </a:ext>
                </a:extLst>
              </p:cNvPr>
              <p:cNvGrpSpPr/>
              <p:nvPr/>
            </p:nvGrpSpPr>
            <p:grpSpPr>
              <a:xfrm>
                <a:off x="9004886" y="2136618"/>
                <a:ext cx="430894" cy="430893"/>
                <a:chOff x="3591015" y="5091633"/>
                <a:chExt cx="534281" cy="534281"/>
              </a:xfrm>
            </p:grpSpPr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C1F25C62-E133-4436-96FA-4211E7340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1015" y="5091633"/>
                  <a:ext cx="534281" cy="534281"/>
                </a:xfrm>
                <a:prstGeom prst="rect">
                  <a:avLst/>
                </a:prstGeom>
              </p:spPr>
            </p:pic>
            <p:sp>
              <p:nvSpPr>
                <p:cNvPr id="92" name="shield_3" title="Icon of a shield with an exclamation point inside">
                  <a:extLst>
                    <a:ext uri="{FF2B5EF4-FFF2-40B4-BE49-F238E27FC236}">
                      <a16:creationId xmlns:a16="http://schemas.microsoft.com/office/drawing/2014/main" id="{4899AAC9-CF3B-4DE3-85C6-46D4EE0C7C5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3702384" y="5208508"/>
                  <a:ext cx="317753" cy="322047"/>
                </a:xfrm>
                <a:custGeom>
                  <a:avLst/>
                  <a:gdLst>
                    <a:gd name="T0" fmla="*/ 55 w 322"/>
                    <a:gd name="T1" fmla="*/ 246 h 329"/>
                    <a:gd name="T2" fmla="*/ 4 w 322"/>
                    <a:gd name="T3" fmla="*/ 101 h 329"/>
                    <a:gd name="T4" fmla="*/ 4 w 322"/>
                    <a:gd name="T5" fmla="*/ 44 h 329"/>
                    <a:gd name="T6" fmla="*/ 72 w 322"/>
                    <a:gd name="T7" fmla="*/ 34 h 329"/>
                    <a:gd name="T8" fmla="*/ 161 w 322"/>
                    <a:gd name="T9" fmla="*/ 0 h 329"/>
                    <a:gd name="T10" fmla="*/ 250 w 322"/>
                    <a:gd name="T11" fmla="*/ 34 h 329"/>
                    <a:gd name="T12" fmla="*/ 318 w 322"/>
                    <a:gd name="T13" fmla="*/ 44 h 329"/>
                    <a:gd name="T14" fmla="*/ 318 w 322"/>
                    <a:gd name="T15" fmla="*/ 101 h 329"/>
                    <a:gd name="T16" fmla="*/ 267 w 322"/>
                    <a:gd name="T17" fmla="*/ 246 h 329"/>
                    <a:gd name="T18" fmla="*/ 161 w 322"/>
                    <a:gd name="T19" fmla="*/ 329 h 329"/>
                    <a:gd name="T20" fmla="*/ 55 w 322"/>
                    <a:gd name="T21" fmla="*/ 246 h 329"/>
                    <a:gd name="T22" fmla="*/ 161 w 322"/>
                    <a:gd name="T23" fmla="*/ 53 h 329"/>
                    <a:gd name="T24" fmla="*/ 161 w 322"/>
                    <a:gd name="T25" fmla="*/ 207 h 329"/>
                    <a:gd name="T26" fmla="*/ 161 w 322"/>
                    <a:gd name="T27" fmla="*/ 231 h 329"/>
                    <a:gd name="T28" fmla="*/ 161 w 322"/>
                    <a:gd name="T29" fmla="*/ 251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2" h="329">
                      <a:moveTo>
                        <a:pt x="55" y="246"/>
                      </a:moveTo>
                      <a:cubicBezTo>
                        <a:pt x="0" y="179"/>
                        <a:pt x="4" y="101"/>
                        <a:pt x="4" y="101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" y="44"/>
                        <a:pt x="38" y="45"/>
                        <a:pt x="72" y="34"/>
                      </a:cubicBezTo>
                      <a:cubicBezTo>
                        <a:pt x="107" y="22"/>
                        <a:pt x="124" y="0"/>
                        <a:pt x="161" y="0"/>
                      </a:cubicBezTo>
                      <a:cubicBezTo>
                        <a:pt x="198" y="0"/>
                        <a:pt x="215" y="22"/>
                        <a:pt x="250" y="34"/>
                      </a:cubicBezTo>
                      <a:cubicBezTo>
                        <a:pt x="284" y="45"/>
                        <a:pt x="318" y="44"/>
                        <a:pt x="318" y="44"/>
                      </a:cubicBezTo>
                      <a:cubicBezTo>
                        <a:pt x="318" y="101"/>
                        <a:pt x="318" y="101"/>
                        <a:pt x="318" y="101"/>
                      </a:cubicBezTo>
                      <a:cubicBezTo>
                        <a:pt x="318" y="101"/>
                        <a:pt x="322" y="179"/>
                        <a:pt x="267" y="246"/>
                      </a:cubicBezTo>
                      <a:cubicBezTo>
                        <a:pt x="234" y="286"/>
                        <a:pt x="161" y="329"/>
                        <a:pt x="161" y="329"/>
                      </a:cubicBezTo>
                      <a:cubicBezTo>
                        <a:pt x="161" y="329"/>
                        <a:pt x="88" y="286"/>
                        <a:pt x="55" y="246"/>
                      </a:cubicBezTo>
                      <a:close/>
                      <a:moveTo>
                        <a:pt x="161" y="53"/>
                      </a:moveTo>
                      <a:cubicBezTo>
                        <a:pt x="161" y="207"/>
                        <a:pt x="161" y="207"/>
                        <a:pt x="161" y="207"/>
                      </a:cubicBezTo>
                      <a:moveTo>
                        <a:pt x="161" y="231"/>
                      </a:moveTo>
                      <a:cubicBezTo>
                        <a:pt x="161" y="251"/>
                        <a:pt x="161" y="251"/>
                        <a:pt x="161" y="251"/>
                      </a:cubicBez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83" name="globe_2" title="Icon of a sphere made of lines">
              <a:extLst>
                <a:ext uri="{FF2B5EF4-FFF2-40B4-BE49-F238E27FC236}">
                  <a16:creationId xmlns:a16="http://schemas.microsoft.com/office/drawing/2014/main" id="{41D78832-79C8-4EDB-AC95-18EF8B1BD60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00784" y="1847269"/>
              <a:ext cx="400071" cy="400071"/>
            </a:xfrm>
            <a:custGeom>
              <a:avLst/>
              <a:gdLst>
                <a:gd name="T0" fmla="*/ 0 w 335"/>
                <a:gd name="T1" fmla="*/ 168 h 335"/>
                <a:gd name="T2" fmla="*/ 168 w 335"/>
                <a:gd name="T3" fmla="*/ 0 h 335"/>
                <a:gd name="T4" fmla="*/ 335 w 335"/>
                <a:gd name="T5" fmla="*/ 168 h 335"/>
                <a:gd name="T6" fmla="*/ 168 w 335"/>
                <a:gd name="T7" fmla="*/ 335 h 335"/>
                <a:gd name="T8" fmla="*/ 0 w 335"/>
                <a:gd name="T9" fmla="*/ 168 h 335"/>
                <a:gd name="T10" fmla="*/ 168 w 335"/>
                <a:gd name="T11" fmla="*/ 335 h 335"/>
                <a:gd name="T12" fmla="*/ 253 w 335"/>
                <a:gd name="T13" fmla="*/ 168 h 335"/>
                <a:gd name="T14" fmla="*/ 168 w 335"/>
                <a:gd name="T15" fmla="*/ 0 h 335"/>
                <a:gd name="T16" fmla="*/ 82 w 335"/>
                <a:gd name="T17" fmla="*/ 168 h 335"/>
                <a:gd name="T18" fmla="*/ 168 w 335"/>
                <a:gd name="T19" fmla="*/ 335 h 335"/>
                <a:gd name="T20" fmla="*/ 8 w 335"/>
                <a:gd name="T21" fmla="*/ 116 h 335"/>
                <a:gd name="T22" fmla="*/ 327 w 335"/>
                <a:gd name="T23" fmla="*/ 116 h 335"/>
                <a:gd name="T24" fmla="*/ 9 w 335"/>
                <a:gd name="T25" fmla="*/ 221 h 335"/>
                <a:gd name="T26" fmla="*/ 326 w 335"/>
                <a:gd name="T27" fmla="*/ 2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5" h="335">
                  <a:moveTo>
                    <a:pt x="0" y="168"/>
                  </a:moveTo>
                  <a:cubicBezTo>
                    <a:pt x="0" y="75"/>
                    <a:pt x="75" y="0"/>
                    <a:pt x="168" y="0"/>
                  </a:cubicBezTo>
                  <a:cubicBezTo>
                    <a:pt x="260" y="0"/>
                    <a:pt x="335" y="75"/>
                    <a:pt x="335" y="168"/>
                  </a:cubicBezTo>
                  <a:cubicBezTo>
                    <a:pt x="335" y="260"/>
                    <a:pt x="260" y="335"/>
                    <a:pt x="168" y="335"/>
                  </a:cubicBezTo>
                  <a:cubicBezTo>
                    <a:pt x="75" y="335"/>
                    <a:pt x="0" y="260"/>
                    <a:pt x="0" y="168"/>
                  </a:cubicBezTo>
                  <a:close/>
                  <a:moveTo>
                    <a:pt x="168" y="335"/>
                  </a:moveTo>
                  <a:cubicBezTo>
                    <a:pt x="215" y="335"/>
                    <a:pt x="253" y="260"/>
                    <a:pt x="253" y="168"/>
                  </a:cubicBezTo>
                  <a:cubicBezTo>
                    <a:pt x="253" y="75"/>
                    <a:pt x="215" y="0"/>
                    <a:pt x="168" y="0"/>
                  </a:cubicBezTo>
                  <a:cubicBezTo>
                    <a:pt x="120" y="0"/>
                    <a:pt x="82" y="75"/>
                    <a:pt x="82" y="168"/>
                  </a:cubicBezTo>
                  <a:cubicBezTo>
                    <a:pt x="82" y="260"/>
                    <a:pt x="120" y="335"/>
                    <a:pt x="168" y="335"/>
                  </a:cubicBezTo>
                  <a:close/>
                  <a:moveTo>
                    <a:pt x="8" y="116"/>
                  </a:moveTo>
                  <a:cubicBezTo>
                    <a:pt x="327" y="116"/>
                    <a:pt x="327" y="116"/>
                    <a:pt x="327" y="116"/>
                  </a:cubicBezTo>
                  <a:moveTo>
                    <a:pt x="9" y="221"/>
                  </a:moveTo>
                  <a:cubicBezTo>
                    <a:pt x="326" y="221"/>
                    <a:pt x="326" y="221"/>
                    <a:pt x="326" y="221"/>
                  </a:cubicBez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C8AE7A83-1D87-45DD-95A9-F979465E71BD}"/>
                </a:ext>
              </a:extLst>
            </p:cNvPr>
            <p:cNvSpPr/>
            <p:nvPr/>
          </p:nvSpPr>
          <p:spPr>
            <a:xfrm>
              <a:off x="9389036" y="1827169"/>
              <a:ext cx="440351" cy="751889"/>
            </a:xfrm>
            <a:prstGeom prst="arc">
              <a:avLst>
                <a:gd name="adj1" fmla="val 11073878"/>
                <a:gd name="adj2" fmla="val 0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CCFAE22-4A9C-4551-AB56-93C18156B51F}"/>
                </a:ext>
              </a:extLst>
            </p:cNvPr>
            <p:cNvSpPr/>
            <p:nvPr/>
          </p:nvSpPr>
          <p:spPr bwMode="auto">
            <a:xfrm>
              <a:off x="8795159" y="2482347"/>
              <a:ext cx="184009" cy="184009"/>
            </a:xfrm>
            <a:prstGeom prst="ellipse">
              <a:avLst/>
            </a:prstGeom>
            <a:solidFill>
              <a:srgbClr val="4CB1FF"/>
            </a:solidFill>
            <a:ln>
              <a:solidFill>
                <a:srgbClr val="00B0F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rPr>
                <a:t>2</a:t>
              </a:r>
              <a:endParaRPr lang="en-US" sz="18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5" name="LocalDirect">
            <a:extLst>
              <a:ext uri="{FF2B5EF4-FFF2-40B4-BE49-F238E27FC236}">
                <a16:creationId xmlns:a16="http://schemas.microsoft.com/office/drawing/2014/main" id="{F1850C39-DEC4-4CCA-A2CD-DE09263BBFAD}"/>
              </a:ext>
            </a:extLst>
          </p:cNvPr>
          <p:cNvGrpSpPr/>
          <p:nvPr/>
        </p:nvGrpSpPr>
        <p:grpSpPr>
          <a:xfrm>
            <a:off x="9695789" y="5147650"/>
            <a:ext cx="1126745" cy="112694"/>
            <a:chOff x="7960788" y="4176937"/>
            <a:chExt cx="1839768" cy="184009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32E03F80-4EFE-4186-9DDF-3D4B9AB42CCA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7960788" y="4252687"/>
              <a:ext cx="1839768" cy="25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DCD0A72-E5F2-4C40-B810-02EA3F82C262}"/>
                </a:ext>
              </a:extLst>
            </p:cNvPr>
            <p:cNvSpPr/>
            <p:nvPr/>
          </p:nvSpPr>
          <p:spPr bwMode="auto">
            <a:xfrm>
              <a:off x="8790185" y="4176937"/>
              <a:ext cx="184009" cy="18400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rPr>
                <a:t>3</a:t>
              </a:r>
              <a:endParaRPr lang="en-US" sz="18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A159933-2492-4F8F-BA59-71215E0038E3}"/>
              </a:ext>
            </a:extLst>
          </p:cNvPr>
          <p:cNvSpPr/>
          <p:nvPr/>
        </p:nvSpPr>
        <p:spPr bwMode="auto">
          <a:xfrm>
            <a:off x="9043023" y="4915692"/>
            <a:ext cx="741159" cy="358705"/>
          </a:xfrm>
          <a:prstGeom prst="rect">
            <a:avLst/>
          </a:prstGeom>
          <a:solidFill>
            <a:schemeClr val="bg1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05D31A4-B772-403C-84A4-7AB7274A2816}"/>
              </a:ext>
            </a:extLst>
          </p:cNvPr>
          <p:cNvSpPr/>
          <p:nvPr/>
        </p:nvSpPr>
        <p:spPr bwMode="auto">
          <a:xfrm>
            <a:off x="9080682" y="4962995"/>
            <a:ext cx="741159" cy="358705"/>
          </a:xfrm>
          <a:prstGeom prst="rect">
            <a:avLst/>
          </a:prstGeom>
          <a:solidFill>
            <a:schemeClr val="bg1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56EEAC6-6385-4282-B8A9-655DA0B5CEA1}"/>
              </a:ext>
            </a:extLst>
          </p:cNvPr>
          <p:cNvSpPr/>
          <p:nvPr/>
        </p:nvSpPr>
        <p:spPr bwMode="auto">
          <a:xfrm>
            <a:off x="9121212" y="5006485"/>
            <a:ext cx="741159" cy="358705"/>
          </a:xfrm>
          <a:prstGeom prst="rect">
            <a:avLst/>
          </a:prstGeom>
          <a:solidFill>
            <a:schemeClr val="bg1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260F1D52-5287-4035-83EF-025A17357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047" y="5088143"/>
            <a:ext cx="214467" cy="223761"/>
          </a:xfrm>
          <a:prstGeom prst="rect">
            <a:avLst/>
          </a:prstGeom>
        </p:spPr>
      </p:pic>
      <p:sp>
        <p:nvSpPr>
          <p:cNvPr id="104" name="people_4" title="Icon of a person">
            <a:extLst>
              <a:ext uri="{FF2B5EF4-FFF2-40B4-BE49-F238E27FC236}">
                <a16:creationId xmlns:a16="http://schemas.microsoft.com/office/drawing/2014/main" id="{DE35E63C-58DB-4DDA-92D4-8A81F0BE7C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42587" y="5120971"/>
            <a:ext cx="112798" cy="131570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6B44F14-2AC7-4A69-943F-4DE83A27BC63}"/>
              </a:ext>
            </a:extLst>
          </p:cNvPr>
          <p:cNvCxnSpPr>
            <a:cxnSpLocks/>
          </p:cNvCxnSpPr>
          <p:nvPr/>
        </p:nvCxnSpPr>
        <p:spPr>
          <a:xfrm>
            <a:off x="9407535" y="5200024"/>
            <a:ext cx="1267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13">
            <a:extLst>
              <a:ext uri="{FF2B5EF4-FFF2-40B4-BE49-F238E27FC236}">
                <a16:creationId xmlns:a16="http://schemas.microsoft.com/office/drawing/2014/main" id="{03D2BA5C-142E-45AD-B751-96EBCB78FB8C}"/>
              </a:ext>
            </a:extLst>
          </p:cNvPr>
          <p:cNvSpPr>
            <a:spLocks noEditPoints="1"/>
          </p:cNvSpPr>
          <p:nvPr/>
        </p:nvSpPr>
        <p:spPr bwMode="auto">
          <a:xfrm>
            <a:off x="9546865" y="5053761"/>
            <a:ext cx="287796" cy="296241"/>
          </a:xfrm>
          <a:custGeom>
            <a:avLst/>
            <a:gdLst>
              <a:gd name="T0" fmla="*/ 567 w 567"/>
              <a:gd name="T1" fmla="*/ 283 h 566"/>
              <a:gd name="T2" fmla="*/ 561 w 567"/>
              <a:gd name="T3" fmla="*/ 336 h 566"/>
              <a:gd name="T4" fmla="*/ 546 w 567"/>
              <a:gd name="T5" fmla="*/ 387 h 566"/>
              <a:gd name="T6" fmla="*/ 522 w 567"/>
              <a:gd name="T7" fmla="*/ 434 h 566"/>
              <a:gd name="T8" fmla="*/ 489 w 567"/>
              <a:gd name="T9" fmla="*/ 476 h 566"/>
              <a:gd name="T10" fmla="*/ 449 w 567"/>
              <a:gd name="T11" fmla="*/ 511 h 566"/>
              <a:gd name="T12" fmla="*/ 404 w 567"/>
              <a:gd name="T13" fmla="*/ 539 h 566"/>
              <a:gd name="T14" fmla="*/ 365 w 567"/>
              <a:gd name="T15" fmla="*/ 554 h 566"/>
              <a:gd name="T16" fmla="*/ 301 w 567"/>
              <a:gd name="T17" fmla="*/ 565 h 566"/>
              <a:gd name="T18" fmla="*/ 283 w 567"/>
              <a:gd name="T19" fmla="*/ 566 h 566"/>
              <a:gd name="T20" fmla="*/ 196 w 567"/>
              <a:gd name="T21" fmla="*/ 552 h 566"/>
              <a:gd name="T22" fmla="*/ 164 w 567"/>
              <a:gd name="T23" fmla="*/ 540 h 566"/>
              <a:gd name="T24" fmla="*/ 103 w 567"/>
              <a:gd name="T25" fmla="*/ 501 h 566"/>
              <a:gd name="T26" fmla="*/ 97 w 567"/>
              <a:gd name="T27" fmla="*/ 497 h 566"/>
              <a:gd name="T28" fmla="*/ 65 w 567"/>
              <a:gd name="T29" fmla="*/ 464 h 566"/>
              <a:gd name="T30" fmla="*/ 36 w 567"/>
              <a:gd name="T31" fmla="*/ 419 h 566"/>
              <a:gd name="T32" fmla="*/ 14 w 567"/>
              <a:gd name="T33" fmla="*/ 371 h 566"/>
              <a:gd name="T34" fmla="*/ 2 w 567"/>
              <a:gd name="T35" fmla="*/ 319 h 566"/>
              <a:gd name="T36" fmla="*/ 1 w 567"/>
              <a:gd name="T37" fmla="*/ 266 h 566"/>
              <a:gd name="T38" fmla="*/ 9 w 567"/>
              <a:gd name="T39" fmla="*/ 213 h 566"/>
              <a:gd name="T40" fmla="*/ 26 w 567"/>
              <a:gd name="T41" fmla="*/ 163 h 566"/>
              <a:gd name="T42" fmla="*/ 54 w 567"/>
              <a:gd name="T43" fmla="*/ 117 h 566"/>
              <a:gd name="T44" fmla="*/ 69 w 567"/>
              <a:gd name="T45" fmla="*/ 97 h 566"/>
              <a:gd name="T46" fmla="*/ 131 w 567"/>
              <a:gd name="T47" fmla="*/ 44 h 566"/>
              <a:gd name="T48" fmla="*/ 164 w 567"/>
              <a:gd name="T49" fmla="*/ 26 h 566"/>
              <a:gd name="T50" fmla="*/ 229 w 567"/>
              <a:gd name="T51" fmla="*/ 5 h 566"/>
              <a:gd name="T52" fmla="*/ 241 w 567"/>
              <a:gd name="T53" fmla="*/ 3 h 566"/>
              <a:gd name="T54" fmla="*/ 335 w 567"/>
              <a:gd name="T55" fmla="*/ 5 h 566"/>
              <a:gd name="T56" fmla="*/ 365 w 567"/>
              <a:gd name="T57" fmla="*/ 11 h 566"/>
              <a:gd name="T58" fmla="*/ 434 w 567"/>
              <a:gd name="T59" fmla="*/ 43 h 566"/>
              <a:gd name="T60" fmla="*/ 437 w 567"/>
              <a:gd name="T61" fmla="*/ 45 h 566"/>
              <a:gd name="T62" fmla="*/ 476 w 567"/>
              <a:gd name="T63" fmla="*/ 76 h 566"/>
              <a:gd name="T64" fmla="*/ 511 w 567"/>
              <a:gd name="T65" fmla="*/ 116 h 566"/>
              <a:gd name="T66" fmla="*/ 539 w 567"/>
              <a:gd name="T67" fmla="*/ 161 h 566"/>
              <a:gd name="T68" fmla="*/ 557 w 567"/>
              <a:gd name="T69" fmla="*/ 211 h 566"/>
              <a:gd name="T70" fmla="*/ 565 w 567"/>
              <a:gd name="T71" fmla="*/ 264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7" h="566">
                <a:moveTo>
                  <a:pt x="567" y="283"/>
                </a:moveTo>
                <a:lnTo>
                  <a:pt x="567" y="283"/>
                </a:lnTo>
                <a:lnTo>
                  <a:pt x="563" y="325"/>
                </a:lnTo>
                <a:lnTo>
                  <a:pt x="561" y="336"/>
                </a:lnTo>
                <a:moveTo>
                  <a:pt x="546" y="387"/>
                </a:moveTo>
                <a:lnTo>
                  <a:pt x="546" y="387"/>
                </a:lnTo>
                <a:lnTo>
                  <a:pt x="540" y="402"/>
                </a:lnTo>
                <a:lnTo>
                  <a:pt x="522" y="434"/>
                </a:lnTo>
                <a:moveTo>
                  <a:pt x="489" y="476"/>
                </a:moveTo>
                <a:lnTo>
                  <a:pt x="489" y="476"/>
                </a:lnTo>
                <a:lnTo>
                  <a:pt x="469" y="497"/>
                </a:lnTo>
                <a:lnTo>
                  <a:pt x="449" y="511"/>
                </a:lnTo>
                <a:moveTo>
                  <a:pt x="404" y="539"/>
                </a:moveTo>
                <a:lnTo>
                  <a:pt x="404" y="539"/>
                </a:lnTo>
                <a:lnTo>
                  <a:pt x="403" y="540"/>
                </a:lnTo>
                <a:lnTo>
                  <a:pt x="365" y="554"/>
                </a:lnTo>
                <a:lnTo>
                  <a:pt x="354" y="557"/>
                </a:lnTo>
                <a:moveTo>
                  <a:pt x="301" y="565"/>
                </a:moveTo>
                <a:lnTo>
                  <a:pt x="301" y="565"/>
                </a:lnTo>
                <a:lnTo>
                  <a:pt x="283" y="566"/>
                </a:lnTo>
                <a:lnTo>
                  <a:pt x="248" y="564"/>
                </a:lnTo>
                <a:moveTo>
                  <a:pt x="196" y="552"/>
                </a:moveTo>
                <a:lnTo>
                  <a:pt x="196" y="552"/>
                </a:lnTo>
                <a:lnTo>
                  <a:pt x="164" y="540"/>
                </a:lnTo>
                <a:lnTo>
                  <a:pt x="147" y="531"/>
                </a:lnTo>
                <a:moveTo>
                  <a:pt x="103" y="501"/>
                </a:moveTo>
                <a:lnTo>
                  <a:pt x="103" y="501"/>
                </a:lnTo>
                <a:lnTo>
                  <a:pt x="97" y="497"/>
                </a:lnTo>
                <a:lnTo>
                  <a:pt x="69" y="469"/>
                </a:lnTo>
                <a:lnTo>
                  <a:pt x="65" y="464"/>
                </a:lnTo>
                <a:moveTo>
                  <a:pt x="36" y="419"/>
                </a:moveTo>
                <a:lnTo>
                  <a:pt x="36" y="419"/>
                </a:lnTo>
                <a:lnTo>
                  <a:pt x="26" y="402"/>
                </a:lnTo>
                <a:lnTo>
                  <a:pt x="14" y="371"/>
                </a:lnTo>
                <a:moveTo>
                  <a:pt x="2" y="319"/>
                </a:moveTo>
                <a:lnTo>
                  <a:pt x="2" y="319"/>
                </a:lnTo>
                <a:lnTo>
                  <a:pt x="0" y="283"/>
                </a:lnTo>
                <a:lnTo>
                  <a:pt x="1" y="266"/>
                </a:lnTo>
                <a:moveTo>
                  <a:pt x="9" y="213"/>
                </a:moveTo>
                <a:lnTo>
                  <a:pt x="9" y="213"/>
                </a:lnTo>
                <a:lnTo>
                  <a:pt x="12" y="201"/>
                </a:lnTo>
                <a:lnTo>
                  <a:pt x="26" y="163"/>
                </a:lnTo>
                <a:lnTo>
                  <a:pt x="26" y="163"/>
                </a:lnTo>
                <a:moveTo>
                  <a:pt x="54" y="117"/>
                </a:moveTo>
                <a:lnTo>
                  <a:pt x="54" y="117"/>
                </a:lnTo>
                <a:lnTo>
                  <a:pt x="69" y="97"/>
                </a:lnTo>
                <a:lnTo>
                  <a:pt x="89" y="77"/>
                </a:lnTo>
                <a:moveTo>
                  <a:pt x="131" y="44"/>
                </a:moveTo>
                <a:lnTo>
                  <a:pt x="131" y="44"/>
                </a:lnTo>
                <a:lnTo>
                  <a:pt x="164" y="26"/>
                </a:lnTo>
                <a:lnTo>
                  <a:pt x="178" y="20"/>
                </a:lnTo>
                <a:moveTo>
                  <a:pt x="229" y="5"/>
                </a:moveTo>
                <a:lnTo>
                  <a:pt x="229" y="5"/>
                </a:lnTo>
                <a:lnTo>
                  <a:pt x="241" y="3"/>
                </a:lnTo>
                <a:lnTo>
                  <a:pt x="282" y="0"/>
                </a:lnTo>
                <a:moveTo>
                  <a:pt x="335" y="5"/>
                </a:moveTo>
                <a:lnTo>
                  <a:pt x="335" y="5"/>
                </a:lnTo>
                <a:lnTo>
                  <a:pt x="365" y="11"/>
                </a:lnTo>
                <a:lnTo>
                  <a:pt x="386" y="20"/>
                </a:lnTo>
                <a:moveTo>
                  <a:pt x="434" y="43"/>
                </a:moveTo>
                <a:lnTo>
                  <a:pt x="434" y="43"/>
                </a:lnTo>
                <a:lnTo>
                  <a:pt x="437" y="45"/>
                </a:lnTo>
                <a:lnTo>
                  <a:pt x="469" y="69"/>
                </a:lnTo>
                <a:lnTo>
                  <a:pt x="476" y="76"/>
                </a:lnTo>
                <a:moveTo>
                  <a:pt x="511" y="116"/>
                </a:moveTo>
                <a:lnTo>
                  <a:pt x="511" y="116"/>
                </a:lnTo>
                <a:lnTo>
                  <a:pt x="521" y="129"/>
                </a:lnTo>
                <a:lnTo>
                  <a:pt x="539" y="161"/>
                </a:lnTo>
                <a:moveTo>
                  <a:pt x="557" y="211"/>
                </a:moveTo>
                <a:lnTo>
                  <a:pt x="557" y="211"/>
                </a:lnTo>
                <a:lnTo>
                  <a:pt x="563" y="241"/>
                </a:lnTo>
                <a:lnTo>
                  <a:pt x="565" y="264"/>
                </a:lnTo>
              </a:path>
            </a:pathLst>
          </a:custGeom>
          <a:noFill/>
          <a:ln w="17463" cap="flat">
            <a:solidFill>
              <a:srgbClr val="DC3C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C1A4E7C-0AA8-4EF1-B6E8-342CCDDB7B60}"/>
              </a:ext>
            </a:extLst>
          </p:cNvPr>
          <p:cNvGrpSpPr/>
          <p:nvPr/>
        </p:nvGrpSpPr>
        <p:grpSpPr>
          <a:xfrm>
            <a:off x="9578367" y="5088044"/>
            <a:ext cx="224790" cy="227675"/>
            <a:chOff x="7036846" y="5629077"/>
            <a:chExt cx="367041" cy="371751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2A79C0-3751-452C-8BA5-A2D3A8F3BCAF}"/>
                </a:ext>
              </a:extLst>
            </p:cNvPr>
            <p:cNvSpPr/>
            <p:nvPr/>
          </p:nvSpPr>
          <p:spPr bwMode="auto">
            <a:xfrm>
              <a:off x="7036846" y="5629077"/>
              <a:ext cx="367041" cy="371751"/>
            </a:xfrm>
            <a:prstGeom prst="ellipse">
              <a:avLst/>
            </a:prstGeom>
            <a:solidFill>
              <a:srgbClr val="0078D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8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plug" title="Icon of a power plug showing an A to B connection">
              <a:extLst>
                <a:ext uri="{FF2B5EF4-FFF2-40B4-BE49-F238E27FC236}">
                  <a16:creationId xmlns:a16="http://schemas.microsoft.com/office/drawing/2014/main" id="{E807785E-211D-4B45-BBFF-D3594847D38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87260" y="5657624"/>
              <a:ext cx="266212" cy="299188"/>
            </a:xfrm>
            <a:custGeom>
              <a:avLst/>
              <a:gdLst>
                <a:gd name="T0" fmla="*/ 169 w 346"/>
                <a:gd name="T1" fmla="*/ 90 h 328"/>
                <a:gd name="T2" fmla="*/ 199 w 346"/>
                <a:gd name="T3" fmla="*/ 61 h 328"/>
                <a:gd name="T4" fmla="*/ 279 w 346"/>
                <a:gd name="T5" fmla="*/ 63 h 328"/>
                <a:gd name="T6" fmla="*/ 279 w 346"/>
                <a:gd name="T7" fmla="*/ 63 h 328"/>
                <a:gd name="T8" fmla="*/ 277 w 346"/>
                <a:gd name="T9" fmla="*/ 143 h 328"/>
                <a:gd name="T10" fmla="*/ 247 w 346"/>
                <a:gd name="T11" fmla="*/ 172 h 328"/>
                <a:gd name="T12" fmla="*/ 169 w 346"/>
                <a:gd name="T13" fmla="*/ 90 h 328"/>
                <a:gd name="T14" fmla="*/ 279 w 346"/>
                <a:gd name="T15" fmla="*/ 63 h 328"/>
                <a:gd name="T16" fmla="*/ 346 w 346"/>
                <a:gd name="T17" fmla="*/ 0 h 328"/>
                <a:gd name="T18" fmla="*/ 99 w 346"/>
                <a:gd name="T19" fmla="*/ 156 h 328"/>
                <a:gd name="T20" fmla="*/ 69 w 346"/>
                <a:gd name="T21" fmla="*/ 185 h 328"/>
                <a:gd name="T22" fmla="*/ 67 w 346"/>
                <a:gd name="T23" fmla="*/ 265 h 328"/>
                <a:gd name="T24" fmla="*/ 67 w 346"/>
                <a:gd name="T25" fmla="*/ 265 h 328"/>
                <a:gd name="T26" fmla="*/ 147 w 346"/>
                <a:gd name="T27" fmla="*/ 267 h 328"/>
                <a:gd name="T28" fmla="*/ 177 w 346"/>
                <a:gd name="T29" fmla="*/ 238 h 328"/>
                <a:gd name="T30" fmla="*/ 99 w 346"/>
                <a:gd name="T31" fmla="*/ 156 h 328"/>
                <a:gd name="T32" fmla="*/ 67 w 346"/>
                <a:gd name="T33" fmla="*/ 265 h 328"/>
                <a:gd name="T34" fmla="*/ 0 w 346"/>
                <a:gd name="T35" fmla="*/ 328 h 328"/>
                <a:gd name="T36" fmla="*/ 157 w 346"/>
                <a:gd name="T37" fmla="*/ 143 h 328"/>
                <a:gd name="T38" fmla="*/ 120 w 346"/>
                <a:gd name="T39" fmla="*/ 178 h 328"/>
                <a:gd name="T40" fmla="*/ 193 w 346"/>
                <a:gd name="T41" fmla="*/ 181 h 328"/>
                <a:gd name="T42" fmla="*/ 156 w 346"/>
                <a:gd name="T43" fmla="*/ 2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6" h="328">
                  <a:moveTo>
                    <a:pt x="169" y="90"/>
                  </a:moveTo>
                  <a:cubicBezTo>
                    <a:pt x="199" y="61"/>
                    <a:pt x="199" y="61"/>
                    <a:pt x="199" y="61"/>
                  </a:cubicBezTo>
                  <a:cubicBezTo>
                    <a:pt x="222" y="40"/>
                    <a:pt x="258" y="41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300" y="86"/>
                    <a:pt x="300" y="122"/>
                    <a:pt x="277" y="143"/>
                  </a:cubicBezTo>
                  <a:cubicBezTo>
                    <a:pt x="247" y="172"/>
                    <a:pt x="247" y="172"/>
                    <a:pt x="247" y="172"/>
                  </a:cubicBezTo>
                  <a:lnTo>
                    <a:pt x="169" y="90"/>
                  </a:lnTo>
                  <a:close/>
                  <a:moveTo>
                    <a:pt x="279" y="63"/>
                  </a:moveTo>
                  <a:cubicBezTo>
                    <a:pt x="346" y="0"/>
                    <a:pt x="346" y="0"/>
                    <a:pt x="346" y="0"/>
                  </a:cubicBezTo>
                  <a:moveTo>
                    <a:pt x="99" y="156"/>
                  </a:moveTo>
                  <a:cubicBezTo>
                    <a:pt x="69" y="185"/>
                    <a:pt x="69" y="185"/>
                    <a:pt x="69" y="185"/>
                  </a:cubicBezTo>
                  <a:cubicBezTo>
                    <a:pt x="46" y="206"/>
                    <a:pt x="46" y="242"/>
                    <a:pt x="67" y="265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88" y="287"/>
                    <a:pt x="124" y="288"/>
                    <a:pt x="147" y="267"/>
                  </a:cubicBezTo>
                  <a:cubicBezTo>
                    <a:pt x="177" y="238"/>
                    <a:pt x="177" y="238"/>
                    <a:pt x="177" y="238"/>
                  </a:cubicBezTo>
                  <a:lnTo>
                    <a:pt x="99" y="156"/>
                  </a:lnTo>
                  <a:close/>
                  <a:moveTo>
                    <a:pt x="67" y="265"/>
                  </a:moveTo>
                  <a:cubicBezTo>
                    <a:pt x="0" y="328"/>
                    <a:pt x="0" y="328"/>
                    <a:pt x="0" y="328"/>
                  </a:cubicBezTo>
                  <a:moveTo>
                    <a:pt x="157" y="143"/>
                  </a:moveTo>
                  <a:cubicBezTo>
                    <a:pt x="120" y="178"/>
                    <a:pt x="120" y="178"/>
                    <a:pt x="120" y="178"/>
                  </a:cubicBezTo>
                  <a:moveTo>
                    <a:pt x="193" y="181"/>
                  </a:moveTo>
                  <a:cubicBezTo>
                    <a:pt x="156" y="216"/>
                    <a:pt x="156" y="216"/>
                    <a:pt x="156" y="216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F65BDD4A-0DE5-4EA0-8847-EE7F204C79FB}"/>
              </a:ext>
            </a:extLst>
          </p:cNvPr>
          <p:cNvSpPr/>
          <p:nvPr/>
        </p:nvSpPr>
        <p:spPr bwMode="auto">
          <a:xfrm>
            <a:off x="11274563" y="5749001"/>
            <a:ext cx="91898" cy="94569"/>
          </a:xfrm>
          <a:prstGeom prst="ellipse">
            <a:avLst/>
          </a:prstGeom>
          <a:solidFill>
            <a:schemeClr val="bg2">
              <a:lumMod val="25000"/>
            </a:schemeClr>
          </a:solidFill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DC99A0E-123C-4AEB-8F29-C31F75B5691C}"/>
              </a:ext>
            </a:extLst>
          </p:cNvPr>
          <p:cNvSpPr/>
          <p:nvPr/>
        </p:nvSpPr>
        <p:spPr bwMode="auto">
          <a:xfrm>
            <a:off x="11492097" y="4224878"/>
            <a:ext cx="91898" cy="94569"/>
          </a:xfrm>
          <a:prstGeom prst="ellipse">
            <a:avLst/>
          </a:prstGeom>
          <a:solidFill>
            <a:schemeClr val="bg2">
              <a:lumMod val="25000"/>
            </a:schemeClr>
          </a:solidFill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DF22074-907C-4BE4-B1C4-7C2192766999}"/>
              </a:ext>
            </a:extLst>
          </p:cNvPr>
          <p:cNvSpPr/>
          <p:nvPr/>
        </p:nvSpPr>
        <p:spPr bwMode="auto">
          <a:xfrm>
            <a:off x="11189010" y="4383423"/>
            <a:ext cx="91898" cy="94569"/>
          </a:xfrm>
          <a:prstGeom prst="ellipse">
            <a:avLst/>
          </a:prstGeom>
          <a:solidFill>
            <a:schemeClr val="bg2">
              <a:lumMod val="25000"/>
            </a:schemeClr>
          </a:solidFill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AE1CEF7-E371-4020-8369-74A5E6DE228A}"/>
              </a:ext>
            </a:extLst>
          </p:cNvPr>
          <p:cNvSpPr/>
          <p:nvPr/>
        </p:nvSpPr>
        <p:spPr bwMode="auto">
          <a:xfrm>
            <a:off x="10551435" y="5143709"/>
            <a:ext cx="91898" cy="94569"/>
          </a:xfrm>
          <a:prstGeom prst="ellipse">
            <a:avLst/>
          </a:prstGeom>
          <a:solidFill>
            <a:schemeClr val="bg2">
              <a:lumMod val="25000"/>
            </a:schemeClr>
          </a:solidFill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A2D80-F466-4C56-A2F5-26C45514614D}"/>
              </a:ext>
            </a:extLst>
          </p:cNvPr>
          <p:cNvGrpSpPr/>
          <p:nvPr/>
        </p:nvGrpSpPr>
        <p:grpSpPr>
          <a:xfrm>
            <a:off x="4672236" y="3785517"/>
            <a:ext cx="4074164" cy="2662532"/>
            <a:chOff x="509588" y="2441576"/>
            <a:chExt cx="5553075" cy="3629025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5DECB9B-8E0A-4F40-B13B-748EC097A735}"/>
                </a:ext>
              </a:extLst>
            </p:cNvPr>
            <p:cNvCxnSpPr>
              <a:cxnSpLocks/>
            </p:cNvCxnSpPr>
            <p:nvPr/>
          </p:nvCxnSpPr>
          <p:spPr>
            <a:xfrm>
              <a:off x="997890" y="3159406"/>
              <a:ext cx="4523380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4FF4188-0B1B-47E5-AA74-335EB7D42BE2}"/>
                </a:ext>
              </a:extLst>
            </p:cNvPr>
            <p:cNvGrpSpPr/>
            <p:nvPr/>
          </p:nvGrpSpPr>
          <p:grpSpPr>
            <a:xfrm>
              <a:off x="3604209" y="3142349"/>
              <a:ext cx="183983" cy="2781324"/>
              <a:chOff x="3598886" y="3142308"/>
              <a:chExt cx="184009" cy="2781718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9089D00-A24E-41E4-9FBB-0D5E9D15C769}"/>
                  </a:ext>
                </a:extLst>
              </p:cNvPr>
              <p:cNvSpPr/>
              <p:nvPr/>
            </p:nvSpPr>
            <p:spPr bwMode="auto">
              <a:xfrm>
                <a:off x="3598886" y="5740017"/>
                <a:ext cx="184009" cy="1840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tx1"/>
                    </a:solidFill>
                    <a:ea typeface="Segoe UI" pitchFamily="34" charset="0"/>
                    <a:cs typeface="Segoe UI" pitchFamily="34" charset="0"/>
                  </a:rPr>
                  <a:t>1</a:t>
                </a:r>
                <a:endParaRPr lang="en-US" sz="2000" b="1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CB1F8C3-38A9-4F86-B141-5AC769310427}"/>
                  </a:ext>
                </a:extLst>
              </p:cNvPr>
              <p:cNvCxnSpPr>
                <a:cxnSpLocks/>
                <a:endCxn id="116" idx="0"/>
              </p:cNvCxnSpPr>
              <p:nvPr/>
            </p:nvCxnSpPr>
            <p:spPr>
              <a:xfrm>
                <a:off x="3683876" y="3142308"/>
                <a:ext cx="7015" cy="259770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8CBF8A5-BF7C-496B-BF9F-A1E2D7ECAD5C}"/>
                </a:ext>
              </a:extLst>
            </p:cNvPr>
            <p:cNvGrpSpPr/>
            <p:nvPr/>
          </p:nvGrpSpPr>
          <p:grpSpPr>
            <a:xfrm>
              <a:off x="3266259" y="3142349"/>
              <a:ext cx="183983" cy="2781324"/>
              <a:chOff x="3300647" y="3142308"/>
              <a:chExt cx="184009" cy="2781718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C5FD70C-F4D9-4DEF-BBF8-AD94889EF53D}"/>
                  </a:ext>
                </a:extLst>
              </p:cNvPr>
              <p:cNvSpPr/>
              <p:nvPr/>
            </p:nvSpPr>
            <p:spPr bwMode="auto">
              <a:xfrm>
                <a:off x="3300647" y="5740017"/>
                <a:ext cx="184009" cy="184009"/>
              </a:xfrm>
              <a:prstGeom prst="ellipse">
                <a:avLst/>
              </a:prstGeom>
              <a:solidFill>
                <a:srgbClr val="4CB1FF"/>
              </a:solidFill>
              <a:ln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tx1"/>
                    </a:solidFill>
                    <a:ea typeface="Segoe UI" pitchFamily="34" charset="0"/>
                    <a:cs typeface="Segoe UI" pitchFamily="34" charset="0"/>
                  </a:rPr>
                  <a:t>2</a:t>
                </a:r>
                <a:endParaRPr lang="en-US" sz="2000" b="1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D816EE37-3BA5-4818-BBF0-915BD3950B94}"/>
                  </a:ext>
                </a:extLst>
              </p:cNvPr>
              <p:cNvCxnSpPr>
                <a:cxnSpLocks/>
                <a:endCxn id="119" idx="0"/>
              </p:cNvCxnSpPr>
              <p:nvPr/>
            </p:nvCxnSpPr>
            <p:spPr>
              <a:xfrm>
                <a:off x="3385637" y="3142308"/>
                <a:ext cx="7015" cy="259770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647CC6E-1BA7-42EC-9554-B5C730C36178}"/>
                </a:ext>
              </a:extLst>
            </p:cNvPr>
            <p:cNvGrpSpPr/>
            <p:nvPr/>
          </p:nvGrpSpPr>
          <p:grpSpPr>
            <a:xfrm>
              <a:off x="2211883" y="3142349"/>
              <a:ext cx="183983" cy="2781324"/>
              <a:chOff x="2211331" y="3142308"/>
              <a:chExt cx="184009" cy="2781718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BF0E965-C248-4334-8597-58111A264CC3}"/>
                  </a:ext>
                </a:extLst>
              </p:cNvPr>
              <p:cNvSpPr/>
              <p:nvPr/>
            </p:nvSpPr>
            <p:spPr bwMode="auto">
              <a:xfrm>
                <a:off x="2211331" y="5740017"/>
                <a:ext cx="184009" cy="18400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tx1"/>
                    </a:solidFill>
                    <a:ea typeface="Segoe UI" pitchFamily="34" charset="0"/>
                    <a:cs typeface="Segoe UI" pitchFamily="34" charset="0"/>
                  </a:rPr>
                  <a:t>3</a:t>
                </a:r>
                <a:endParaRPr lang="en-US" sz="2000" b="1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B0656772-3FC6-4FF5-A3F6-D6F8B03F0FBD}"/>
                  </a:ext>
                </a:extLst>
              </p:cNvPr>
              <p:cNvCxnSpPr>
                <a:cxnSpLocks/>
                <a:endCxn id="122" idx="0"/>
              </p:cNvCxnSpPr>
              <p:nvPr/>
            </p:nvCxnSpPr>
            <p:spPr>
              <a:xfrm>
                <a:off x="2296321" y="3142308"/>
                <a:ext cx="7015" cy="259770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003B907-5AF8-4D2A-A770-D520E2F7396B}"/>
                </a:ext>
              </a:extLst>
            </p:cNvPr>
            <p:cNvGrpSpPr/>
            <p:nvPr/>
          </p:nvGrpSpPr>
          <p:grpSpPr>
            <a:xfrm>
              <a:off x="1520264" y="3142349"/>
              <a:ext cx="183983" cy="2781324"/>
              <a:chOff x="1519614" y="3142308"/>
              <a:chExt cx="184009" cy="2781718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DEA14B9-F7AD-4575-B1DC-0BE508B38B07}"/>
                  </a:ext>
                </a:extLst>
              </p:cNvPr>
              <p:cNvCxnSpPr>
                <a:cxnSpLocks/>
                <a:endCxn id="126" idx="0"/>
              </p:cNvCxnSpPr>
              <p:nvPr/>
            </p:nvCxnSpPr>
            <p:spPr>
              <a:xfrm>
                <a:off x="1604604" y="3142308"/>
                <a:ext cx="7015" cy="259770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5ADF081-F9C0-4E3E-8934-18BF7B58522C}"/>
                  </a:ext>
                </a:extLst>
              </p:cNvPr>
              <p:cNvSpPr/>
              <p:nvPr/>
            </p:nvSpPr>
            <p:spPr bwMode="auto">
              <a:xfrm>
                <a:off x="1519614" y="5740017"/>
                <a:ext cx="184009" cy="18400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chemeClr val="tx1"/>
                    </a:solidFill>
                    <a:ea typeface="Segoe UI" pitchFamily="34" charset="0"/>
                    <a:cs typeface="Segoe UI" pitchFamily="34" charset="0"/>
                  </a:rPr>
                  <a:t>4</a:t>
                </a:r>
                <a:endParaRPr lang="en-US" sz="2000" b="1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27" name="Group 508">
              <a:extLst>
                <a:ext uri="{FF2B5EF4-FFF2-40B4-BE49-F238E27FC236}">
                  <a16:creationId xmlns:a16="http://schemas.microsoft.com/office/drawing/2014/main" id="{EA13B5B1-0AD2-4DCC-B14A-C5D1C19809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588" y="2889251"/>
              <a:ext cx="4495800" cy="2481263"/>
              <a:chOff x="641" y="1820"/>
              <a:chExt cx="2832" cy="1563"/>
            </a:xfrm>
          </p:grpSpPr>
          <p:sp>
            <p:nvSpPr>
              <p:cNvPr id="128" name="Freeform 309">
                <a:extLst>
                  <a:ext uri="{FF2B5EF4-FFF2-40B4-BE49-F238E27FC236}">
                    <a16:creationId xmlns:a16="http://schemas.microsoft.com/office/drawing/2014/main" id="{86F02C07-BCB3-424D-A830-D4A5314AC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1" y="1832"/>
                <a:ext cx="2832" cy="1384"/>
              </a:xfrm>
              <a:custGeom>
                <a:avLst/>
                <a:gdLst>
                  <a:gd name="T0" fmla="*/ 0 w 2832"/>
                  <a:gd name="T1" fmla="*/ 1384 h 1384"/>
                  <a:gd name="T2" fmla="*/ 2832 w 2832"/>
                  <a:gd name="T3" fmla="*/ 1384 h 1384"/>
                  <a:gd name="T4" fmla="*/ 0 w 2832"/>
                  <a:gd name="T5" fmla="*/ 1231 h 1384"/>
                  <a:gd name="T6" fmla="*/ 2832 w 2832"/>
                  <a:gd name="T7" fmla="*/ 1231 h 1384"/>
                  <a:gd name="T8" fmla="*/ 0 w 2832"/>
                  <a:gd name="T9" fmla="*/ 1077 h 1384"/>
                  <a:gd name="T10" fmla="*/ 2832 w 2832"/>
                  <a:gd name="T11" fmla="*/ 1077 h 1384"/>
                  <a:gd name="T12" fmla="*/ 0 w 2832"/>
                  <a:gd name="T13" fmla="*/ 923 h 1384"/>
                  <a:gd name="T14" fmla="*/ 2832 w 2832"/>
                  <a:gd name="T15" fmla="*/ 923 h 1384"/>
                  <a:gd name="T16" fmla="*/ 0 w 2832"/>
                  <a:gd name="T17" fmla="*/ 770 h 1384"/>
                  <a:gd name="T18" fmla="*/ 2832 w 2832"/>
                  <a:gd name="T19" fmla="*/ 770 h 1384"/>
                  <a:gd name="T20" fmla="*/ 0 w 2832"/>
                  <a:gd name="T21" fmla="*/ 616 h 1384"/>
                  <a:gd name="T22" fmla="*/ 2832 w 2832"/>
                  <a:gd name="T23" fmla="*/ 616 h 1384"/>
                  <a:gd name="T24" fmla="*/ 0 w 2832"/>
                  <a:gd name="T25" fmla="*/ 461 h 1384"/>
                  <a:gd name="T26" fmla="*/ 2832 w 2832"/>
                  <a:gd name="T27" fmla="*/ 461 h 1384"/>
                  <a:gd name="T28" fmla="*/ 0 w 2832"/>
                  <a:gd name="T29" fmla="*/ 308 h 1384"/>
                  <a:gd name="T30" fmla="*/ 2832 w 2832"/>
                  <a:gd name="T31" fmla="*/ 308 h 1384"/>
                  <a:gd name="T32" fmla="*/ 0 w 2832"/>
                  <a:gd name="T33" fmla="*/ 154 h 1384"/>
                  <a:gd name="T34" fmla="*/ 2832 w 2832"/>
                  <a:gd name="T35" fmla="*/ 154 h 1384"/>
                  <a:gd name="T36" fmla="*/ 0 w 2832"/>
                  <a:gd name="T37" fmla="*/ 0 h 1384"/>
                  <a:gd name="T38" fmla="*/ 2832 w 2832"/>
                  <a:gd name="T39" fmla="*/ 0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2" h="1384">
                    <a:moveTo>
                      <a:pt x="0" y="1384"/>
                    </a:moveTo>
                    <a:lnTo>
                      <a:pt x="2832" y="1384"/>
                    </a:lnTo>
                    <a:moveTo>
                      <a:pt x="0" y="1231"/>
                    </a:moveTo>
                    <a:lnTo>
                      <a:pt x="2832" y="1231"/>
                    </a:lnTo>
                    <a:moveTo>
                      <a:pt x="0" y="1077"/>
                    </a:moveTo>
                    <a:lnTo>
                      <a:pt x="2832" y="1077"/>
                    </a:lnTo>
                    <a:moveTo>
                      <a:pt x="0" y="923"/>
                    </a:moveTo>
                    <a:lnTo>
                      <a:pt x="2832" y="923"/>
                    </a:lnTo>
                    <a:moveTo>
                      <a:pt x="0" y="770"/>
                    </a:moveTo>
                    <a:lnTo>
                      <a:pt x="2832" y="770"/>
                    </a:lnTo>
                    <a:moveTo>
                      <a:pt x="0" y="616"/>
                    </a:moveTo>
                    <a:lnTo>
                      <a:pt x="2832" y="616"/>
                    </a:lnTo>
                    <a:moveTo>
                      <a:pt x="0" y="461"/>
                    </a:moveTo>
                    <a:lnTo>
                      <a:pt x="2832" y="461"/>
                    </a:lnTo>
                    <a:moveTo>
                      <a:pt x="0" y="308"/>
                    </a:moveTo>
                    <a:lnTo>
                      <a:pt x="2832" y="308"/>
                    </a:lnTo>
                    <a:moveTo>
                      <a:pt x="0" y="154"/>
                    </a:moveTo>
                    <a:lnTo>
                      <a:pt x="2832" y="154"/>
                    </a:lnTo>
                    <a:moveTo>
                      <a:pt x="0" y="0"/>
                    </a:moveTo>
                    <a:lnTo>
                      <a:pt x="2832" y="0"/>
                    </a:lnTo>
                  </a:path>
                </a:pathLst>
              </a:custGeom>
              <a:noFill/>
              <a:ln w="635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10">
                <a:extLst>
                  <a:ext uri="{FF2B5EF4-FFF2-40B4-BE49-F238E27FC236}">
                    <a16:creationId xmlns:a16="http://schemas.microsoft.com/office/drawing/2014/main" id="{F269B355-CC00-4FE2-9BD3-9E010161D9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1" y="1832"/>
                <a:ext cx="2832" cy="1537"/>
              </a:xfrm>
              <a:custGeom>
                <a:avLst/>
                <a:gdLst>
                  <a:gd name="T0" fmla="*/ 0 w 2832"/>
                  <a:gd name="T1" fmla="*/ 0 h 1537"/>
                  <a:gd name="T2" fmla="*/ 0 w 2832"/>
                  <a:gd name="T3" fmla="*/ 1537 h 1537"/>
                  <a:gd name="T4" fmla="*/ 109 w 2832"/>
                  <a:gd name="T5" fmla="*/ 0 h 1537"/>
                  <a:gd name="T6" fmla="*/ 109 w 2832"/>
                  <a:gd name="T7" fmla="*/ 1537 h 1537"/>
                  <a:gd name="T8" fmla="*/ 218 w 2832"/>
                  <a:gd name="T9" fmla="*/ 0 h 1537"/>
                  <a:gd name="T10" fmla="*/ 218 w 2832"/>
                  <a:gd name="T11" fmla="*/ 1537 h 1537"/>
                  <a:gd name="T12" fmla="*/ 326 w 2832"/>
                  <a:gd name="T13" fmla="*/ 0 h 1537"/>
                  <a:gd name="T14" fmla="*/ 326 w 2832"/>
                  <a:gd name="T15" fmla="*/ 1537 h 1537"/>
                  <a:gd name="T16" fmla="*/ 435 w 2832"/>
                  <a:gd name="T17" fmla="*/ 0 h 1537"/>
                  <a:gd name="T18" fmla="*/ 435 w 2832"/>
                  <a:gd name="T19" fmla="*/ 1537 h 1537"/>
                  <a:gd name="T20" fmla="*/ 544 w 2832"/>
                  <a:gd name="T21" fmla="*/ 0 h 1537"/>
                  <a:gd name="T22" fmla="*/ 544 w 2832"/>
                  <a:gd name="T23" fmla="*/ 1537 h 1537"/>
                  <a:gd name="T24" fmla="*/ 653 w 2832"/>
                  <a:gd name="T25" fmla="*/ 0 h 1537"/>
                  <a:gd name="T26" fmla="*/ 653 w 2832"/>
                  <a:gd name="T27" fmla="*/ 1537 h 1537"/>
                  <a:gd name="T28" fmla="*/ 762 w 2832"/>
                  <a:gd name="T29" fmla="*/ 0 h 1537"/>
                  <a:gd name="T30" fmla="*/ 762 w 2832"/>
                  <a:gd name="T31" fmla="*/ 1537 h 1537"/>
                  <a:gd name="T32" fmla="*/ 871 w 2832"/>
                  <a:gd name="T33" fmla="*/ 0 h 1537"/>
                  <a:gd name="T34" fmla="*/ 871 w 2832"/>
                  <a:gd name="T35" fmla="*/ 1537 h 1537"/>
                  <a:gd name="T36" fmla="*/ 980 w 2832"/>
                  <a:gd name="T37" fmla="*/ 0 h 1537"/>
                  <a:gd name="T38" fmla="*/ 980 w 2832"/>
                  <a:gd name="T39" fmla="*/ 1537 h 1537"/>
                  <a:gd name="T40" fmla="*/ 1089 w 2832"/>
                  <a:gd name="T41" fmla="*/ 0 h 1537"/>
                  <a:gd name="T42" fmla="*/ 1089 w 2832"/>
                  <a:gd name="T43" fmla="*/ 1537 h 1537"/>
                  <a:gd name="T44" fmla="*/ 1198 w 2832"/>
                  <a:gd name="T45" fmla="*/ 0 h 1537"/>
                  <a:gd name="T46" fmla="*/ 1198 w 2832"/>
                  <a:gd name="T47" fmla="*/ 1537 h 1537"/>
                  <a:gd name="T48" fmla="*/ 1307 w 2832"/>
                  <a:gd name="T49" fmla="*/ 0 h 1537"/>
                  <a:gd name="T50" fmla="*/ 1307 w 2832"/>
                  <a:gd name="T51" fmla="*/ 1537 h 1537"/>
                  <a:gd name="T52" fmla="*/ 1417 w 2832"/>
                  <a:gd name="T53" fmla="*/ 0 h 1537"/>
                  <a:gd name="T54" fmla="*/ 1417 w 2832"/>
                  <a:gd name="T55" fmla="*/ 1537 h 1537"/>
                  <a:gd name="T56" fmla="*/ 1524 w 2832"/>
                  <a:gd name="T57" fmla="*/ 0 h 1537"/>
                  <a:gd name="T58" fmla="*/ 1524 w 2832"/>
                  <a:gd name="T59" fmla="*/ 1537 h 1537"/>
                  <a:gd name="T60" fmla="*/ 1633 w 2832"/>
                  <a:gd name="T61" fmla="*/ 0 h 1537"/>
                  <a:gd name="T62" fmla="*/ 1633 w 2832"/>
                  <a:gd name="T63" fmla="*/ 1537 h 1537"/>
                  <a:gd name="T64" fmla="*/ 1742 w 2832"/>
                  <a:gd name="T65" fmla="*/ 0 h 1537"/>
                  <a:gd name="T66" fmla="*/ 1742 w 2832"/>
                  <a:gd name="T67" fmla="*/ 1537 h 1537"/>
                  <a:gd name="T68" fmla="*/ 1851 w 2832"/>
                  <a:gd name="T69" fmla="*/ 0 h 1537"/>
                  <a:gd name="T70" fmla="*/ 1851 w 2832"/>
                  <a:gd name="T71" fmla="*/ 1537 h 1537"/>
                  <a:gd name="T72" fmla="*/ 1960 w 2832"/>
                  <a:gd name="T73" fmla="*/ 0 h 1537"/>
                  <a:gd name="T74" fmla="*/ 1960 w 2832"/>
                  <a:gd name="T75" fmla="*/ 1537 h 1537"/>
                  <a:gd name="T76" fmla="*/ 2069 w 2832"/>
                  <a:gd name="T77" fmla="*/ 0 h 1537"/>
                  <a:gd name="T78" fmla="*/ 2069 w 2832"/>
                  <a:gd name="T79" fmla="*/ 1537 h 1537"/>
                  <a:gd name="T80" fmla="*/ 2178 w 2832"/>
                  <a:gd name="T81" fmla="*/ 0 h 1537"/>
                  <a:gd name="T82" fmla="*/ 2178 w 2832"/>
                  <a:gd name="T83" fmla="*/ 1537 h 1537"/>
                  <a:gd name="T84" fmla="*/ 2287 w 2832"/>
                  <a:gd name="T85" fmla="*/ 0 h 1537"/>
                  <a:gd name="T86" fmla="*/ 2287 w 2832"/>
                  <a:gd name="T87" fmla="*/ 1537 h 1537"/>
                  <a:gd name="T88" fmla="*/ 2397 w 2832"/>
                  <a:gd name="T89" fmla="*/ 0 h 1537"/>
                  <a:gd name="T90" fmla="*/ 2397 w 2832"/>
                  <a:gd name="T91" fmla="*/ 1537 h 1537"/>
                  <a:gd name="T92" fmla="*/ 2506 w 2832"/>
                  <a:gd name="T93" fmla="*/ 0 h 1537"/>
                  <a:gd name="T94" fmla="*/ 2506 w 2832"/>
                  <a:gd name="T95" fmla="*/ 1537 h 1537"/>
                  <a:gd name="T96" fmla="*/ 2615 w 2832"/>
                  <a:gd name="T97" fmla="*/ 0 h 1537"/>
                  <a:gd name="T98" fmla="*/ 2615 w 2832"/>
                  <a:gd name="T99" fmla="*/ 1537 h 1537"/>
                  <a:gd name="T100" fmla="*/ 2724 w 2832"/>
                  <a:gd name="T101" fmla="*/ 0 h 1537"/>
                  <a:gd name="T102" fmla="*/ 2724 w 2832"/>
                  <a:gd name="T103" fmla="*/ 1537 h 1537"/>
                  <a:gd name="T104" fmla="*/ 2832 w 2832"/>
                  <a:gd name="T105" fmla="*/ 0 h 1537"/>
                  <a:gd name="T106" fmla="*/ 2832 w 2832"/>
                  <a:gd name="T107" fmla="*/ 1537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32" h="1537">
                    <a:moveTo>
                      <a:pt x="0" y="0"/>
                    </a:moveTo>
                    <a:lnTo>
                      <a:pt x="0" y="1537"/>
                    </a:lnTo>
                    <a:moveTo>
                      <a:pt x="109" y="0"/>
                    </a:moveTo>
                    <a:lnTo>
                      <a:pt x="109" y="1537"/>
                    </a:lnTo>
                    <a:moveTo>
                      <a:pt x="218" y="0"/>
                    </a:moveTo>
                    <a:lnTo>
                      <a:pt x="218" y="1537"/>
                    </a:lnTo>
                    <a:moveTo>
                      <a:pt x="326" y="0"/>
                    </a:moveTo>
                    <a:lnTo>
                      <a:pt x="326" y="1537"/>
                    </a:lnTo>
                    <a:moveTo>
                      <a:pt x="435" y="0"/>
                    </a:moveTo>
                    <a:lnTo>
                      <a:pt x="435" y="1537"/>
                    </a:lnTo>
                    <a:moveTo>
                      <a:pt x="544" y="0"/>
                    </a:moveTo>
                    <a:lnTo>
                      <a:pt x="544" y="1537"/>
                    </a:lnTo>
                    <a:moveTo>
                      <a:pt x="653" y="0"/>
                    </a:moveTo>
                    <a:lnTo>
                      <a:pt x="653" y="1537"/>
                    </a:lnTo>
                    <a:moveTo>
                      <a:pt x="762" y="0"/>
                    </a:moveTo>
                    <a:lnTo>
                      <a:pt x="762" y="1537"/>
                    </a:lnTo>
                    <a:moveTo>
                      <a:pt x="871" y="0"/>
                    </a:moveTo>
                    <a:lnTo>
                      <a:pt x="871" y="1537"/>
                    </a:lnTo>
                    <a:moveTo>
                      <a:pt x="980" y="0"/>
                    </a:moveTo>
                    <a:lnTo>
                      <a:pt x="980" y="1537"/>
                    </a:lnTo>
                    <a:moveTo>
                      <a:pt x="1089" y="0"/>
                    </a:moveTo>
                    <a:lnTo>
                      <a:pt x="1089" y="1537"/>
                    </a:lnTo>
                    <a:moveTo>
                      <a:pt x="1198" y="0"/>
                    </a:moveTo>
                    <a:lnTo>
                      <a:pt x="1198" y="1537"/>
                    </a:lnTo>
                    <a:moveTo>
                      <a:pt x="1307" y="0"/>
                    </a:moveTo>
                    <a:lnTo>
                      <a:pt x="1307" y="1537"/>
                    </a:lnTo>
                    <a:moveTo>
                      <a:pt x="1417" y="0"/>
                    </a:moveTo>
                    <a:lnTo>
                      <a:pt x="1417" y="1537"/>
                    </a:lnTo>
                    <a:moveTo>
                      <a:pt x="1524" y="0"/>
                    </a:moveTo>
                    <a:lnTo>
                      <a:pt x="1524" y="1537"/>
                    </a:lnTo>
                    <a:moveTo>
                      <a:pt x="1633" y="0"/>
                    </a:moveTo>
                    <a:lnTo>
                      <a:pt x="1633" y="1537"/>
                    </a:lnTo>
                    <a:moveTo>
                      <a:pt x="1742" y="0"/>
                    </a:moveTo>
                    <a:lnTo>
                      <a:pt x="1742" y="1537"/>
                    </a:lnTo>
                    <a:moveTo>
                      <a:pt x="1851" y="0"/>
                    </a:moveTo>
                    <a:lnTo>
                      <a:pt x="1851" y="1537"/>
                    </a:lnTo>
                    <a:moveTo>
                      <a:pt x="1960" y="0"/>
                    </a:moveTo>
                    <a:lnTo>
                      <a:pt x="1960" y="1537"/>
                    </a:lnTo>
                    <a:moveTo>
                      <a:pt x="2069" y="0"/>
                    </a:moveTo>
                    <a:lnTo>
                      <a:pt x="2069" y="1537"/>
                    </a:lnTo>
                    <a:moveTo>
                      <a:pt x="2178" y="0"/>
                    </a:moveTo>
                    <a:lnTo>
                      <a:pt x="2178" y="1537"/>
                    </a:lnTo>
                    <a:moveTo>
                      <a:pt x="2287" y="0"/>
                    </a:moveTo>
                    <a:lnTo>
                      <a:pt x="2287" y="1537"/>
                    </a:lnTo>
                    <a:moveTo>
                      <a:pt x="2397" y="0"/>
                    </a:moveTo>
                    <a:lnTo>
                      <a:pt x="2397" y="1537"/>
                    </a:lnTo>
                    <a:moveTo>
                      <a:pt x="2506" y="0"/>
                    </a:moveTo>
                    <a:lnTo>
                      <a:pt x="2506" y="1537"/>
                    </a:lnTo>
                    <a:moveTo>
                      <a:pt x="2615" y="0"/>
                    </a:moveTo>
                    <a:lnTo>
                      <a:pt x="2615" y="1537"/>
                    </a:lnTo>
                    <a:moveTo>
                      <a:pt x="2724" y="0"/>
                    </a:moveTo>
                    <a:lnTo>
                      <a:pt x="2724" y="1537"/>
                    </a:lnTo>
                    <a:moveTo>
                      <a:pt x="2832" y="0"/>
                    </a:moveTo>
                    <a:lnTo>
                      <a:pt x="2832" y="1537"/>
                    </a:lnTo>
                  </a:path>
                </a:pathLst>
              </a:custGeom>
              <a:noFill/>
              <a:ln w="635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311">
                <a:extLst>
                  <a:ext uri="{FF2B5EF4-FFF2-40B4-BE49-F238E27FC236}">
                    <a16:creationId xmlns:a16="http://schemas.microsoft.com/office/drawing/2014/main" id="{80CCE209-F854-4706-B04D-0B0AAF1D3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" y="3369"/>
                <a:ext cx="2832" cy="0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12">
                <a:extLst>
                  <a:ext uri="{FF2B5EF4-FFF2-40B4-BE49-F238E27FC236}">
                    <a16:creationId xmlns:a16="http://schemas.microsoft.com/office/drawing/2014/main" id="{5E561122-13C5-459E-8078-7CF50612B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" y="1853"/>
                <a:ext cx="2724" cy="1506"/>
              </a:xfrm>
              <a:custGeom>
                <a:avLst/>
                <a:gdLst>
                  <a:gd name="T0" fmla="*/ 0 w 2724"/>
                  <a:gd name="T1" fmla="*/ 1506 h 1506"/>
                  <a:gd name="T2" fmla="*/ 110 w 2724"/>
                  <a:gd name="T3" fmla="*/ 1425 h 1506"/>
                  <a:gd name="T4" fmla="*/ 217 w 2724"/>
                  <a:gd name="T5" fmla="*/ 1286 h 1506"/>
                  <a:gd name="T6" fmla="*/ 326 w 2724"/>
                  <a:gd name="T7" fmla="*/ 902 h 1506"/>
                  <a:gd name="T8" fmla="*/ 435 w 2724"/>
                  <a:gd name="T9" fmla="*/ 426 h 1506"/>
                  <a:gd name="T10" fmla="*/ 544 w 2724"/>
                  <a:gd name="T11" fmla="*/ 287 h 1506"/>
                  <a:gd name="T12" fmla="*/ 653 w 2724"/>
                  <a:gd name="T13" fmla="*/ 202 h 1506"/>
                  <a:gd name="T14" fmla="*/ 762 w 2724"/>
                  <a:gd name="T15" fmla="*/ 134 h 1506"/>
                  <a:gd name="T16" fmla="*/ 872 w 2724"/>
                  <a:gd name="T17" fmla="*/ 90 h 1506"/>
                  <a:gd name="T18" fmla="*/ 981 w 2724"/>
                  <a:gd name="T19" fmla="*/ 67 h 1506"/>
                  <a:gd name="T20" fmla="*/ 1090 w 2724"/>
                  <a:gd name="T21" fmla="*/ 51 h 1506"/>
                  <a:gd name="T22" fmla="*/ 1199 w 2724"/>
                  <a:gd name="T23" fmla="*/ 41 h 1506"/>
                  <a:gd name="T24" fmla="*/ 1308 w 2724"/>
                  <a:gd name="T25" fmla="*/ 36 h 1506"/>
                  <a:gd name="T26" fmla="*/ 1417 w 2724"/>
                  <a:gd name="T27" fmla="*/ 32 h 1506"/>
                  <a:gd name="T28" fmla="*/ 1524 w 2724"/>
                  <a:gd name="T29" fmla="*/ 27 h 1506"/>
                  <a:gd name="T30" fmla="*/ 1633 w 2724"/>
                  <a:gd name="T31" fmla="*/ 25 h 1506"/>
                  <a:gd name="T32" fmla="*/ 1742 w 2724"/>
                  <a:gd name="T33" fmla="*/ 23 h 1506"/>
                  <a:gd name="T34" fmla="*/ 1852 w 2724"/>
                  <a:gd name="T35" fmla="*/ 19 h 1506"/>
                  <a:gd name="T36" fmla="*/ 1961 w 2724"/>
                  <a:gd name="T37" fmla="*/ 14 h 1506"/>
                  <a:gd name="T38" fmla="*/ 2070 w 2724"/>
                  <a:gd name="T39" fmla="*/ 12 h 1506"/>
                  <a:gd name="T40" fmla="*/ 2179 w 2724"/>
                  <a:gd name="T41" fmla="*/ 8 h 1506"/>
                  <a:gd name="T42" fmla="*/ 2288 w 2724"/>
                  <a:gd name="T43" fmla="*/ 6 h 1506"/>
                  <a:gd name="T44" fmla="*/ 2397 w 2724"/>
                  <a:gd name="T45" fmla="*/ 4 h 1506"/>
                  <a:gd name="T46" fmla="*/ 2506 w 2724"/>
                  <a:gd name="T47" fmla="*/ 3 h 1506"/>
                  <a:gd name="T48" fmla="*/ 2615 w 2724"/>
                  <a:gd name="T49" fmla="*/ 1 h 1506"/>
                  <a:gd name="T50" fmla="*/ 2724 w 2724"/>
                  <a:gd name="T51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4" h="1506">
                    <a:moveTo>
                      <a:pt x="0" y="1506"/>
                    </a:moveTo>
                    <a:lnTo>
                      <a:pt x="110" y="1425"/>
                    </a:lnTo>
                    <a:lnTo>
                      <a:pt x="217" y="1286"/>
                    </a:lnTo>
                    <a:lnTo>
                      <a:pt x="326" y="902"/>
                    </a:lnTo>
                    <a:lnTo>
                      <a:pt x="435" y="426"/>
                    </a:lnTo>
                    <a:lnTo>
                      <a:pt x="544" y="287"/>
                    </a:lnTo>
                    <a:lnTo>
                      <a:pt x="653" y="202"/>
                    </a:lnTo>
                    <a:lnTo>
                      <a:pt x="762" y="134"/>
                    </a:lnTo>
                    <a:lnTo>
                      <a:pt x="872" y="90"/>
                    </a:lnTo>
                    <a:lnTo>
                      <a:pt x="981" y="67"/>
                    </a:lnTo>
                    <a:lnTo>
                      <a:pt x="1090" y="51"/>
                    </a:lnTo>
                    <a:lnTo>
                      <a:pt x="1199" y="41"/>
                    </a:lnTo>
                    <a:lnTo>
                      <a:pt x="1308" y="36"/>
                    </a:lnTo>
                    <a:lnTo>
                      <a:pt x="1417" y="32"/>
                    </a:lnTo>
                    <a:lnTo>
                      <a:pt x="1524" y="27"/>
                    </a:lnTo>
                    <a:lnTo>
                      <a:pt x="1633" y="25"/>
                    </a:lnTo>
                    <a:lnTo>
                      <a:pt x="1742" y="23"/>
                    </a:lnTo>
                    <a:lnTo>
                      <a:pt x="1852" y="19"/>
                    </a:lnTo>
                    <a:lnTo>
                      <a:pt x="1961" y="14"/>
                    </a:lnTo>
                    <a:lnTo>
                      <a:pt x="2070" y="12"/>
                    </a:lnTo>
                    <a:lnTo>
                      <a:pt x="2179" y="8"/>
                    </a:lnTo>
                    <a:lnTo>
                      <a:pt x="2288" y="6"/>
                    </a:lnTo>
                    <a:lnTo>
                      <a:pt x="2397" y="4"/>
                    </a:lnTo>
                    <a:lnTo>
                      <a:pt x="2506" y="3"/>
                    </a:lnTo>
                    <a:lnTo>
                      <a:pt x="2615" y="1"/>
                    </a:lnTo>
                    <a:lnTo>
                      <a:pt x="2724" y="0"/>
                    </a:lnTo>
                  </a:path>
                </a:pathLst>
              </a:custGeom>
              <a:noFill/>
              <a:ln w="26988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313">
                <a:extLst>
                  <a:ext uri="{FF2B5EF4-FFF2-40B4-BE49-F238E27FC236}">
                    <a16:creationId xmlns:a16="http://schemas.microsoft.com/office/drawing/2014/main" id="{967A7538-712E-4CDD-912A-8B36D4E3C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" y="3337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314">
                <a:extLst>
                  <a:ext uri="{FF2B5EF4-FFF2-40B4-BE49-F238E27FC236}">
                    <a16:creationId xmlns:a16="http://schemas.microsoft.com/office/drawing/2014/main" id="{3901A294-4859-4262-8FB6-CE1839D9A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" y="3337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315">
                <a:extLst>
                  <a:ext uri="{FF2B5EF4-FFF2-40B4-BE49-F238E27FC236}">
                    <a16:creationId xmlns:a16="http://schemas.microsoft.com/office/drawing/2014/main" id="{1C36959E-92CF-4D43-9E89-194AABD9D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3258"/>
                <a:ext cx="38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316">
                <a:extLst>
                  <a:ext uri="{FF2B5EF4-FFF2-40B4-BE49-F238E27FC236}">
                    <a16:creationId xmlns:a16="http://schemas.microsoft.com/office/drawing/2014/main" id="{B44909C7-3FC9-4EF9-BB03-F5F4DCE7B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3258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317">
                <a:extLst>
                  <a:ext uri="{FF2B5EF4-FFF2-40B4-BE49-F238E27FC236}">
                    <a16:creationId xmlns:a16="http://schemas.microsoft.com/office/drawing/2014/main" id="{694C9FF1-37EB-4BD5-BDA4-93F93C0D6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" y="3119"/>
                <a:ext cx="38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Oval 318">
                <a:extLst>
                  <a:ext uri="{FF2B5EF4-FFF2-40B4-BE49-F238E27FC236}">
                    <a16:creationId xmlns:a16="http://schemas.microsoft.com/office/drawing/2014/main" id="{49F1E893-0E24-4899-BC0B-64E8AA195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" y="3119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319">
                <a:extLst>
                  <a:ext uri="{FF2B5EF4-FFF2-40B4-BE49-F238E27FC236}">
                    <a16:creationId xmlns:a16="http://schemas.microsoft.com/office/drawing/2014/main" id="{EA604CEC-274D-445E-9050-E90D89DAC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2734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320">
                <a:extLst>
                  <a:ext uri="{FF2B5EF4-FFF2-40B4-BE49-F238E27FC236}">
                    <a16:creationId xmlns:a16="http://schemas.microsoft.com/office/drawing/2014/main" id="{A652C541-9FCA-4DEA-B070-6BD581AD2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2734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Oval 321">
                <a:extLst>
                  <a:ext uri="{FF2B5EF4-FFF2-40B4-BE49-F238E27FC236}">
                    <a16:creationId xmlns:a16="http://schemas.microsoft.com/office/drawing/2014/main" id="{631182F8-56CC-44AB-B6F5-C94051E33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259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322">
                <a:extLst>
                  <a:ext uri="{FF2B5EF4-FFF2-40B4-BE49-F238E27FC236}">
                    <a16:creationId xmlns:a16="http://schemas.microsoft.com/office/drawing/2014/main" id="{0AA78721-A4DD-4648-B3E7-074053F55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259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323">
                <a:extLst>
                  <a:ext uri="{FF2B5EF4-FFF2-40B4-BE49-F238E27FC236}">
                    <a16:creationId xmlns:a16="http://schemas.microsoft.com/office/drawing/2014/main" id="{EFA41F84-7CE9-48C9-982D-467D60D2B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120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324">
                <a:extLst>
                  <a:ext uri="{FF2B5EF4-FFF2-40B4-BE49-F238E27FC236}">
                    <a16:creationId xmlns:a16="http://schemas.microsoft.com/office/drawing/2014/main" id="{01C2C00B-2DA6-49FA-96C5-0E71B0E0A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120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Oval 325">
                <a:extLst>
                  <a:ext uri="{FF2B5EF4-FFF2-40B4-BE49-F238E27FC236}">
                    <a16:creationId xmlns:a16="http://schemas.microsoft.com/office/drawing/2014/main" id="{42957E02-4412-413D-BDA6-B4BB82AE8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" y="2035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326">
                <a:extLst>
                  <a:ext uri="{FF2B5EF4-FFF2-40B4-BE49-F238E27FC236}">
                    <a16:creationId xmlns:a16="http://schemas.microsoft.com/office/drawing/2014/main" id="{A9B647ED-765B-40EF-B5E0-B6F494006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" y="2035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Oval 327">
                <a:extLst>
                  <a:ext uri="{FF2B5EF4-FFF2-40B4-BE49-F238E27FC236}">
                    <a16:creationId xmlns:a16="http://schemas.microsoft.com/office/drawing/2014/main" id="{A96EDE9D-60C9-4974-8755-52537A61C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1965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328">
                <a:extLst>
                  <a:ext uri="{FF2B5EF4-FFF2-40B4-BE49-F238E27FC236}">
                    <a16:creationId xmlns:a16="http://schemas.microsoft.com/office/drawing/2014/main" id="{7096DD74-CE58-4BC7-9C68-6CA05E4F4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1965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329">
                <a:extLst>
                  <a:ext uri="{FF2B5EF4-FFF2-40B4-BE49-F238E27FC236}">
                    <a16:creationId xmlns:a16="http://schemas.microsoft.com/office/drawing/2014/main" id="{E21CF403-D617-4481-B64A-3039F7628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" y="1922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330">
                <a:extLst>
                  <a:ext uri="{FF2B5EF4-FFF2-40B4-BE49-F238E27FC236}">
                    <a16:creationId xmlns:a16="http://schemas.microsoft.com/office/drawing/2014/main" id="{4C78C142-6DBF-429F-BCCB-DB2D33472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" y="1922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331">
                <a:extLst>
                  <a:ext uri="{FF2B5EF4-FFF2-40B4-BE49-F238E27FC236}">
                    <a16:creationId xmlns:a16="http://schemas.microsoft.com/office/drawing/2014/main" id="{1BC3E3E0-9D6D-4386-B5D6-A692668D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898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332">
                <a:extLst>
                  <a:ext uri="{FF2B5EF4-FFF2-40B4-BE49-F238E27FC236}">
                    <a16:creationId xmlns:a16="http://schemas.microsoft.com/office/drawing/2014/main" id="{1913E452-3622-40DF-B561-5A57EFF3F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898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333">
                <a:extLst>
                  <a:ext uri="{FF2B5EF4-FFF2-40B4-BE49-F238E27FC236}">
                    <a16:creationId xmlns:a16="http://schemas.microsoft.com/office/drawing/2014/main" id="{288D5AD8-07E4-4B64-97C9-82A4D30AE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1884"/>
                <a:ext cx="39" cy="38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334">
                <a:extLst>
                  <a:ext uri="{FF2B5EF4-FFF2-40B4-BE49-F238E27FC236}">
                    <a16:creationId xmlns:a16="http://schemas.microsoft.com/office/drawing/2014/main" id="{817E7482-9211-4476-8F63-398146C36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1884"/>
                <a:ext cx="39" cy="3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Oval 335">
                <a:extLst>
                  <a:ext uri="{FF2B5EF4-FFF2-40B4-BE49-F238E27FC236}">
                    <a16:creationId xmlns:a16="http://schemas.microsoft.com/office/drawing/2014/main" id="{90A4990E-739D-4ACA-B001-631EF84FB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1874"/>
                <a:ext cx="38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336">
                <a:extLst>
                  <a:ext uri="{FF2B5EF4-FFF2-40B4-BE49-F238E27FC236}">
                    <a16:creationId xmlns:a16="http://schemas.microsoft.com/office/drawing/2014/main" id="{D1E00E9A-FE5A-4D1B-8896-B571CC277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1874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337">
                <a:extLst>
                  <a:ext uri="{FF2B5EF4-FFF2-40B4-BE49-F238E27FC236}">
                    <a16:creationId xmlns:a16="http://schemas.microsoft.com/office/drawing/2014/main" id="{DDA30A28-E669-4D9C-A6D5-4F651AD3D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1869"/>
                <a:ext cx="38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338">
                <a:extLst>
                  <a:ext uri="{FF2B5EF4-FFF2-40B4-BE49-F238E27FC236}">
                    <a16:creationId xmlns:a16="http://schemas.microsoft.com/office/drawing/2014/main" id="{C604BB54-A578-494B-9540-090650957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1869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Oval 339">
                <a:extLst>
                  <a:ext uri="{FF2B5EF4-FFF2-40B4-BE49-F238E27FC236}">
                    <a16:creationId xmlns:a16="http://schemas.microsoft.com/office/drawing/2014/main" id="{E5FC3C55-5945-454A-A66C-A4A13411B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" y="1863"/>
                <a:ext cx="38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340">
                <a:extLst>
                  <a:ext uri="{FF2B5EF4-FFF2-40B4-BE49-F238E27FC236}">
                    <a16:creationId xmlns:a16="http://schemas.microsoft.com/office/drawing/2014/main" id="{39E86A91-A048-438E-A41E-70F7BB4E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" y="1863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341">
                <a:extLst>
                  <a:ext uri="{FF2B5EF4-FFF2-40B4-BE49-F238E27FC236}">
                    <a16:creationId xmlns:a16="http://schemas.microsoft.com/office/drawing/2014/main" id="{1F94EB9A-6385-4374-A926-E4E49207B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1860"/>
                <a:ext cx="39" cy="38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342">
                <a:extLst>
                  <a:ext uri="{FF2B5EF4-FFF2-40B4-BE49-F238E27FC236}">
                    <a16:creationId xmlns:a16="http://schemas.microsoft.com/office/drawing/2014/main" id="{BC535ACC-C798-499B-9CCF-04F72EBEF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1860"/>
                <a:ext cx="39" cy="3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Oval 343">
                <a:extLst>
                  <a:ext uri="{FF2B5EF4-FFF2-40B4-BE49-F238E27FC236}">
                    <a16:creationId xmlns:a16="http://schemas.microsoft.com/office/drawing/2014/main" id="{ADF4C2E3-FC5E-4B10-90CA-37FB9F7C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" y="1856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Oval 344">
                <a:extLst>
                  <a:ext uri="{FF2B5EF4-FFF2-40B4-BE49-F238E27FC236}">
                    <a16:creationId xmlns:a16="http://schemas.microsoft.com/office/drawing/2014/main" id="{BC011615-198D-4AE9-A4B8-353A4A80B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" y="1856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Oval 345">
                <a:extLst>
                  <a:ext uri="{FF2B5EF4-FFF2-40B4-BE49-F238E27FC236}">
                    <a16:creationId xmlns:a16="http://schemas.microsoft.com/office/drawing/2014/main" id="{C968E70F-BE9B-4B91-B216-32D6195ED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1854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346">
                <a:extLst>
                  <a:ext uri="{FF2B5EF4-FFF2-40B4-BE49-F238E27FC236}">
                    <a16:creationId xmlns:a16="http://schemas.microsoft.com/office/drawing/2014/main" id="{93F15429-02B3-4470-8757-4DE9ED069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1854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347">
                <a:extLst>
                  <a:ext uri="{FF2B5EF4-FFF2-40B4-BE49-F238E27FC236}">
                    <a16:creationId xmlns:a16="http://schemas.microsoft.com/office/drawing/2014/main" id="{7DD41B79-F84B-410B-93F1-EF3DCA976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1850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Oval 348">
                <a:extLst>
                  <a:ext uri="{FF2B5EF4-FFF2-40B4-BE49-F238E27FC236}">
                    <a16:creationId xmlns:a16="http://schemas.microsoft.com/office/drawing/2014/main" id="{0103E82F-A398-4A27-9852-B17B63533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1850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Oval 349">
                <a:extLst>
                  <a:ext uri="{FF2B5EF4-FFF2-40B4-BE49-F238E27FC236}">
                    <a16:creationId xmlns:a16="http://schemas.microsoft.com/office/drawing/2014/main" id="{CFE58D2D-2557-4E9E-ACEB-B02F0573C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1847"/>
                <a:ext cx="39" cy="38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Oval 350">
                <a:extLst>
                  <a:ext uri="{FF2B5EF4-FFF2-40B4-BE49-F238E27FC236}">
                    <a16:creationId xmlns:a16="http://schemas.microsoft.com/office/drawing/2014/main" id="{923A2451-2217-4C0F-86EF-FE2B0EAE9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1847"/>
                <a:ext cx="39" cy="3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Oval 351">
                <a:extLst>
                  <a:ext uri="{FF2B5EF4-FFF2-40B4-BE49-F238E27FC236}">
                    <a16:creationId xmlns:a16="http://schemas.microsoft.com/office/drawing/2014/main" id="{0176C186-46A9-4CD9-904E-BDC4DDDEA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843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Oval 352">
                <a:extLst>
                  <a:ext uri="{FF2B5EF4-FFF2-40B4-BE49-F238E27FC236}">
                    <a16:creationId xmlns:a16="http://schemas.microsoft.com/office/drawing/2014/main" id="{94AD31B7-6D37-4196-9C79-D449F8CE7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843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Oval 353">
                <a:extLst>
                  <a:ext uri="{FF2B5EF4-FFF2-40B4-BE49-F238E27FC236}">
                    <a16:creationId xmlns:a16="http://schemas.microsoft.com/office/drawing/2014/main" id="{F2BD8BB8-6797-4BF9-9173-5F1068474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" y="1841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Oval 354">
                <a:extLst>
                  <a:ext uri="{FF2B5EF4-FFF2-40B4-BE49-F238E27FC236}">
                    <a16:creationId xmlns:a16="http://schemas.microsoft.com/office/drawing/2014/main" id="{8E36F1B8-5354-406B-A5B2-1BD070A71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" y="1841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Oval 355">
                <a:extLst>
                  <a:ext uri="{FF2B5EF4-FFF2-40B4-BE49-F238E27FC236}">
                    <a16:creationId xmlns:a16="http://schemas.microsoft.com/office/drawing/2014/main" id="{111A07B3-7A32-4D08-A4F0-295FF7758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" y="1839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Oval 356">
                <a:extLst>
                  <a:ext uri="{FF2B5EF4-FFF2-40B4-BE49-F238E27FC236}">
                    <a16:creationId xmlns:a16="http://schemas.microsoft.com/office/drawing/2014/main" id="{0DCBE981-4F9D-4947-9D3D-E5CB21BC6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" y="1839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Oval 357">
                <a:extLst>
                  <a:ext uri="{FF2B5EF4-FFF2-40B4-BE49-F238E27FC236}">
                    <a16:creationId xmlns:a16="http://schemas.microsoft.com/office/drawing/2014/main" id="{05920D24-86E0-43A5-8BEC-9BDC6C094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837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Oval 358">
                <a:extLst>
                  <a:ext uri="{FF2B5EF4-FFF2-40B4-BE49-F238E27FC236}">
                    <a16:creationId xmlns:a16="http://schemas.microsoft.com/office/drawing/2014/main" id="{9DFE783B-EB0C-43F1-AC2B-CCCD4B6E2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837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Oval 359">
                <a:extLst>
                  <a:ext uri="{FF2B5EF4-FFF2-40B4-BE49-F238E27FC236}">
                    <a16:creationId xmlns:a16="http://schemas.microsoft.com/office/drawing/2014/main" id="{01F98522-757D-4875-988A-18357728D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1834"/>
                <a:ext cx="38" cy="38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Oval 360">
                <a:extLst>
                  <a:ext uri="{FF2B5EF4-FFF2-40B4-BE49-F238E27FC236}">
                    <a16:creationId xmlns:a16="http://schemas.microsoft.com/office/drawing/2014/main" id="{5FE2B446-336B-467D-8466-EF67911C7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1834"/>
                <a:ext cx="38" cy="3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Oval 361">
                <a:extLst>
                  <a:ext uri="{FF2B5EF4-FFF2-40B4-BE49-F238E27FC236}">
                    <a16:creationId xmlns:a16="http://schemas.microsoft.com/office/drawing/2014/main" id="{1908CB0A-076C-41E3-96F4-9E009C0DC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9" y="1834"/>
                <a:ext cx="39" cy="38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Oval 362">
                <a:extLst>
                  <a:ext uri="{FF2B5EF4-FFF2-40B4-BE49-F238E27FC236}">
                    <a16:creationId xmlns:a16="http://schemas.microsoft.com/office/drawing/2014/main" id="{4923DE18-04D7-40D2-8647-B8044654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9" y="1834"/>
                <a:ext cx="39" cy="3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Oval 363">
                <a:extLst>
                  <a:ext uri="{FF2B5EF4-FFF2-40B4-BE49-F238E27FC236}">
                    <a16:creationId xmlns:a16="http://schemas.microsoft.com/office/drawing/2014/main" id="{244ADECB-C3BF-4612-9070-D09E0791B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1832"/>
                <a:ext cx="39" cy="39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64">
                <a:extLst>
                  <a:ext uri="{FF2B5EF4-FFF2-40B4-BE49-F238E27FC236}">
                    <a16:creationId xmlns:a16="http://schemas.microsoft.com/office/drawing/2014/main" id="{8B0C88CF-50FA-4C8B-83CF-08DE19FFF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1832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65">
                <a:extLst>
                  <a:ext uri="{FF2B5EF4-FFF2-40B4-BE49-F238E27FC236}">
                    <a16:creationId xmlns:a16="http://schemas.microsoft.com/office/drawing/2014/main" id="{9E7A0EAB-0C40-44F3-B093-2B6D8B42D9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1832"/>
                <a:ext cx="2719" cy="1544"/>
              </a:xfrm>
              <a:custGeom>
                <a:avLst/>
                <a:gdLst>
                  <a:gd name="T0" fmla="*/ 55 w 23535"/>
                  <a:gd name="T1" fmla="*/ 13342 h 13359"/>
                  <a:gd name="T2" fmla="*/ 301 w 23535"/>
                  <a:gd name="T3" fmla="*/ 12798 h 13359"/>
                  <a:gd name="T4" fmla="*/ 547 w 23535"/>
                  <a:gd name="T5" fmla="*/ 12254 h 13359"/>
                  <a:gd name="T6" fmla="*/ 793 w 23535"/>
                  <a:gd name="T7" fmla="*/ 11710 h 13359"/>
                  <a:gd name="T8" fmla="*/ 1035 w 23535"/>
                  <a:gd name="T9" fmla="*/ 11164 h 13359"/>
                  <a:gd name="T10" fmla="*/ 1149 w 23535"/>
                  <a:gd name="T11" fmla="*/ 10578 h 13359"/>
                  <a:gd name="T12" fmla="*/ 1264 w 23535"/>
                  <a:gd name="T13" fmla="*/ 9992 h 13359"/>
                  <a:gd name="T14" fmla="*/ 1378 w 23535"/>
                  <a:gd name="T15" fmla="*/ 9405 h 13359"/>
                  <a:gd name="T16" fmla="*/ 1492 w 23535"/>
                  <a:gd name="T17" fmla="*/ 8819 h 13359"/>
                  <a:gd name="T18" fmla="*/ 1606 w 23535"/>
                  <a:gd name="T19" fmla="*/ 8233 h 13359"/>
                  <a:gd name="T20" fmla="*/ 1720 w 23535"/>
                  <a:gd name="T21" fmla="*/ 7646 h 13359"/>
                  <a:gd name="T22" fmla="*/ 1834 w 23535"/>
                  <a:gd name="T23" fmla="*/ 7060 h 13359"/>
                  <a:gd name="T24" fmla="*/ 1949 w 23535"/>
                  <a:gd name="T25" fmla="*/ 6474 h 13359"/>
                  <a:gd name="T26" fmla="*/ 2058 w 23535"/>
                  <a:gd name="T27" fmla="*/ 5886 h 13359"/>
                  <a:gd name="T28" fmla="*/ 2166 w 23535"/>
                  <a:gd name="T29" fmla="*/ 5299 h 13359"/>
                  <a:gd name="T30" fmla="*/ 2275 w 23535"/>
                  <a:gd name="T31" fmla="*/ 4712 h 13359"/>
                  <a:gd name="T32" fmla="*/ 2383 w 23535"/>
                  <a:gd name="T33" fmla="*/ 4124 h 13359"/>
                  <a:gd name="T34" fmla="*/ 2492 w 23535"/>
                  <a:gd name="T35" fmla="*/ 3537 h 13359"/>
                  <a:gd name="T36" fmla="*/ 2601 w 23535"/>
                  <a:gd name="T37" fmla="*/ 2949 h 13359"/>
                  <a:gd name="T38" fmla="*/ 2709 w 23535"/>
                  <a:gd name="T39" fmla="*/ 2362 h 13359"/>
                  <a:gd name="T40" fmla="*/ 2818 w 23535"/>
                  <a:gd name="T41" fmla="*/ 1775 h 13359"/>
                  <a:gd name="T42" fmla="*/ 3109 w 23535"/>
                  <a:gd name="T43" fmla="*/ 1255 h 13359"/>
                  <a:gd name="T44" fmla="*/ 3596 w 23535"/>
                  <a:gd name="T45" fmla="*/ 909 h 13359"/>
                  <a:gd name="T46" fmla="*/ 4093 w 23535"/>
                  <a:gd name="T47" fmla="*/ 668 h 13359"/>
                  <a:gd name="T48" fmla="*/ 5034 w 23535"/>
                  <a:gd name="T49" fmla="*/ 421 h 13359"/>
                  <a:gd name="T50" fmla="*/ 5537 w 23535"/>
                  <a:gd name="T51" fmla="*/ 260 h 13359"/>
                  <a:gd name="T52" fmla="*/ 5838 w 23535"/>
                  <a:gd name="T53" fmla="*/ 218 h 13359"/>
                  <a:gd name="T54" fmla="*/ 6434 w 23535"/>
                  <a:gd name="T55" fmla="*/ 167 h 13359"/>
                  <a:gd name="T56" fmla="*/ 6446 w 23535"/>
                  <a:gd name="T57" fmla="*/ 316 h 13359"/>
                  <a:gd name="T58" fmla="*/ 7338 w 23535"/>
                  <a:gd name="T59" fmla="*/ 263 h 13359"/>
                  <a:gd name="T60" fmla="*/ 8006 w 23535"/>
                  <a:gd name="T61" fmla="*/ 161 h 13359"/>
                  <a:gd name="T62" fmla="*/ 8525 w 23535"/>
                  <a:gd name="T63" fmla="*/ 68 h 13359"/>
                  <a:gd name="T64" fmla="*/ 9125 w 23535"/>
                  <a:gd name="T65" fmla="*/ 67 h 13359"/>
                  <a:gd name="T66" fmla="*/ 9513 w 23535"/>
                  <a:gd name="T67" fmla="*/ 67 h 13359"/>
                  <a:gd name="T68" fmla="*/ 9349 w 23535"/>
                  <a:gd name="T69" fmla="*/ 141 h 13359"/>
                  <a:gd name="T70" fmla="*/ 10024 w 23535"/>
                  <a:gd name="T71" fmla="*/ 199 h 13359"/>
                  <a:gd name="T72" fmla="*/ 10618 w 23535"/>
                  <a:gd name="T73" fmla="*/ 184 h 13359"/>
                  <a:gd name="T74" fmla="*/ 11589 w 23535"/>
                  <a:gd name="T75" fmla="*/ 106 h 13359"/>
                  <a:gd name="T76" fmla="*/ 12110 w 23535"/>
                  <a:gd name="T77" fmla="*/ 23 h 13359"/>
                  <a:gd name="T78" fmla="*/ 11811 w 23535"/>
                  <a:gd name="T79" fmla="*/ 28 h 13359"/>
                  <a:gd name="T80" fmla="*/ 12410 w 23535"/>
                  <a:gd name="T81" fmla="*/ 19 h 13359"/>
                  <a:gd name="T82" fmla="*/ 13007 w 23535"/>
                  <a:gd name="T83" fmla="*/ 168 h 13359"/>
                  <a:gd name="T84" fmla="*/ 13605 w 23535"/>
                  <a:gd name="T85" fmla="*/ 168 h 13359"/>
                  <a:gd name="T86" fmla="*/ 14575 w 23535"/>
                  <a:gd name="T87" fmla="*/ 87 h 13359"/>
                  <a:gd name="T88" fmla="*/ 15097 w 23535"/>
                  <a:gd name="T89" fmla="*/ 4 h 13359"/>
                  <a:gd name="T90" fmla="*/ 14798 w 23535"/>
                  <a:gd name="T91" fmla="*/ 9 h 13359"/>
                  <a:gd name="T92" fmla="*/ 15397 w 23535"/>
                  <a:gd name="T93" fmla="*/ 3 h 13359"/>
                  <a:gd name="T94" fmla="*/ 15994 w 23535"/>
                  <a:gd name="T95" fmla="*/ 152 h 13359"/>
                  <a:gd name="T96" fmla="*/ 16591 w 23535"/>
                  <a:gd name="T97" fmla="*/ 152 h 13359"/>
                  <a:gd name="T98" fmla="*/ 17487 w 23535"/>
                  <a:gd name="T99" fmla="*/ 151 h 13359"/>
                  <a:gd name="T100" fmla="*/ 18085 w 23535"/>
                  <a:gd name="T101" fmla="*/ 0 h 13359"/>
                  <a:gd name="T102" fmla="*/ 17786 w 23535"/>
                  <a:gd name="T103" fmla="*/ 0 h 13359"/>
                  <a:gd name="T104" fmla="*/ 18383 w 23535"/>
                  <a:gd name="T105" fmla="*/ 0 h 13359"/>
                  <a:gd name="T106" fmla="*/ 18981 w 23535"/>
                  <a:gd name="T107" fmla="*/ 0 h 13359"/>
                  <a:gd name="T108" fmla="*/ 19578 w 23535"/>
                  <a:gd name="T109" fmla="*/ 0 h 13359"/>
                  <a:gd name="T110" fmla="*/ 20175 w 23535"/>
                  <a:gd name="T111" fmla="*/ 0 h 13359"/>
                  <a:gd name="T112" fmla="*/ 20773 w 23535"/>
                  <a:gd name="T113" fmla="*/ 149 h 13359"/>
                  <a:gd name="T114" fmla="*/ 21370 w 23535"/>
                  <a:gd name="T115" fmla="*/ 149 h 13359"/>
                  <a:gd name="T116" fmla="*/ 21967 w 23535"/>
                  <a:gd name="T117" fmla="*/ 149 h 13359"/>
                  <a:gd name="T118" fmla="*/ 22863 w 23535"/>
                  <a:gd name="T119" fmla="*/ 149 h 13359"/>
                  <a:gd name="T120" fmla="*/ 23535 w 23535"/>
                  <a:gd name="T121" fmla="*/ 74 h 13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535" h="13359">
                    <a:moveTo>
                      <a:pt x="17" y="13244"/>
                    </a:moveTo>
                    <a:lnTo>
                      <a:pt x="141" y="12972"/>
                    </a:lnTo>
                    <a:cubicBezTo>
                      <a:pt x="158" y="12934"/>
                      <a:pt x="202" y="12917"/>
                      <a:pt x="239" y="12934"/>
                    </a:cubicBezTo>
                    <a:cubicBezTo>
                      <a:pt x="277" y="12951"/>
                      <a:pt x="294" y="12996"/>
                      <a:pt x="277" y="13033"/>
                    </a:cubicBezTo>
                    <a:lnTo>
                      <a:pt x="277" y="13033"/>
                    </a:lnTo>
                    <a:lnTo>
                      <a:pt x="153" y="13305"/>
                    </a:lnTo>
                    <a:cubicBezTo>
                      <a:pt x="137" y="13343"/>
                      <a:pt x="92" y="13359"/>
                      <a:pt x="55" y="13342"/>
                    </a:cubicBezTo>
                    <a:cubicBezTo>
                      <a:pt x="17" y="13325"/>
                      <a:pt x="0" y="13281"/>
                      <a:pt x="17" y="13244"/>
                    </a:cubicBezTo>
                    <a:close/>
                    <a:moveTo>
                      <a:pt x="264" y="12699"/>
                    </a:moveTo>
                    <a:lnTo>
                      <a:pt x="387" y="12427"/>
                    </a:lnTo>
                    <a:cubicBezTo>
                      <a:pt x="404" y="12390"/>
                      <a:pt x="448" y="12373"/>
                      <a:pt x="486" y="12390"/>
                    </a:cubicBezTo>
                    <a:cubicBezTo>
                      <a:pt x="523" y="12407"/>
                      <a:pt x="540" y="12451"/>
                      <a:pt x="523" y="12489"/>
                    </a:cubicBezTo>
                    <a:lnTo>
                      <a:pt x="400" y="12761"/>
                    </a:lnTo>
                    <a:cubicBezTo>
                      <a:pt x="383" y="12799"/>
                      <a:pt x="338" y="12815"/>
                      <a:pt x="301" y="12798"/>
                    </a:cubicBezTo>
                    <a:cubicBezTo>
                      <a:pt x="263" y="12781"/>
                      <a:pt x="247" y="12737"/>
                      <a:pt x="264" y="12699"/>
                    </a:cubicBezTo>
                    <a:close/>
                    <a:moveTo>
                      <a:pt x="510" y="12155"/>
                    </a:moveTo>
                    <a:lnTo>
                      <a:pt x="633" y="11883"/>
                    </a:lnTo>
                    <a:cubicBezTo>
                      <a:pt x="650" y="11846"/>
                      <a:pt x="694" y="11829"/>
                      <a:pt x="732" y="11846"/>
                    </a:cubicBezTo>
                    <a:cubicBezTo>
                      <a:pt x="769" y="11863"/>
                      <a:pt x="786" y="11907"/>
                      <a:pt x="769" y="11945"/>
                    </a:cubicBezTo>
                    <a:lnTo>
                      <a:pt x="646" y="12217"/>
                    </a:lnTo>
                    <a:cubicBezTo>
                      <a:pt x="629" y="12254"/>
                      <a:pt x="585" y="12271"/>
                      <a:pt x="547" y="12254"/>
                    </a:cubicBezTo>
                    <a:cubicBezTo>
                      <a:pt x="510" y="12237"/>
                      <a:pt x="493" y="12193"/>
                      <a:pt x="510" y="12155"/>
                    </a:cubicBezTo>
                    <a:close/>
                    <a:moveTo>
                      <a:pt x="756" y="11611"/>
                    </a:moveTo>
                    <a:lnTo>
                      <a:pt x="879" y="11339"/>
                    </a:lnTo>
                    <a:cubicBezTo>
                      <a:pt x="896" y="11301"/>
                      <a:pt x="940" y="11285"/>
                      <a:pt x="978" y="11302"/>
                    </a:cubicBezTo>
                    <a:cubicBezTo>
                      <a:pt x="1016" y="11319"/>
                      <a:pt x="1032" y="11363"/>
                      <a:pt x="1015" y="11400"/>
                    </a:cubicBezTo>
                    <a:lnTo>
                      <a:pt x="892" y="11673"/>
                    </a:lnTo>
                    <a:cubicBezTo>
                      <a:pt x="875" y="11710"/>
                      <a:pt x="831" y="11727"/>
                      <a:pt x="793" y="11710"/>
                    </a:cubicBezTo>
                    <a:cubicBezTo>
                      <a:pt x="756" y="11693"/>
                      <a:pt x="739" y="11649"/>
                      <a:pt x="756" y="11611"/>
                    </a:cubicBezTo>
                    <a:close/>
                    <a:moveTo>
                      <a:pt x="976" y="11077"/>
                    </a:moveTo>
                    <a:lnTo>
                      <a:pt x="1033" y="10784"/>
                    </a:lnTo>
                    <a:cubicBezTo>
                      <a:pt x="1041" y="10743"/>
                      <a:pt x="1080" y="10717"/>
                      <a:pt x="1121" y="10724"/>
                    </a:cubicBezTo>
                    <a:cubicBezTo>
                      <a:pt x="1161" y="10732"/>
                      <a:pt x="1188" y="10772"/>
                      <a:pt x="1180" y="10812"/>
                    </a:cubicBezTo>
                    <a:lnTo>
                      <a:pt x="1123" y="11105"/>
                    </a:lnTo>
                    <a:cubicBezTo>
                      <a:pt x="1115" y="11146"/>
                      <a:pt x="1076" y="11172"/>
                      <a:pt x="1035" y="11164"/>
                    </a:cubicBezTo>
                    <a:cubicBezTo>
                      <a:pt x="995" y="11156"/>
                      <a:pt x="968" y="11117"/>
                      <a:pt x="976" y="11077"/>
                    </a:cubicBezTo>
                    <a:close/>
                    <a:moveTo>
                      <a:pt x="1090" y="10490"/>
                    </a:moveTo>
                    <a:lnTo>
                      <a:pt x="1148" y="10197"/>
                    </a:lnTo>
                    <a:cubicBezTo>
                      <a:pt x="1155" y="10157"/>
                      <a:pt x="1195" y="10130"/>
                      <a:pt x="1235" y="10138"/>
                    </a:cubicBezTo>
                    <a:cubicBezTo>
                      <a:pt x="1276" y="10146"/>
                      <a:pt x="1302" y="10185"/>
                      <a:pt x="1294" y="10226"/>
                    </a:cubicBezTo>
                    <a:lnTo>
                      <a:pt x="1237" y="10519"/>
                    </a:lnTo>
                    <a:cubicBezTo>
                      <a:pt x="1229" y="10559"/>
                      <a:pt x="1190" y="10586"/>
                      <a:pt x="1149" y="10578"/>
                    </a:cubicBezTo>
                    <a:cubicBezTo>
                      <a:pt x="1109" y="10570"/>
                      <a:pt x="1083" y="10531"/>
                      <a:pt x="1090" y="10490"/>
                    </a:cubicBezTo>
                    <a:close/>
                    <a:moveTo>
                      <a:pt x="1205" y="9904"/>
                    </a:moveTo>
                    <a:lnTo>
                      <a:pt x="1262" y="9611"/>
                    </a:lnTo>
                    <a:cubicBezTo>
                      <a:pt x="1270" y="9570"/>
                      <a:pt x="1309" y="9544"/>
                      <a:pt x="1349" y="9552"/>
                    </a:cubicBezTo>
                    <a:cubicBezTo>
                      <a:pt x="1390" y="9560"/>
                      <a:pt x="1416" y="9599"/>
                      <a:pt x="1408" y="9639"/>
                    </a:cubicBezTo>
                    <a:lnTo>
                      <a:pt x="1351" y="9933"/>
                    </a:lnTo>
                    <a:cubicBezTo>
                      <a:pt x="1343" y="9973"/>
                      <a:pt x="1304" y="9999"/>
                      <a:pt x="1264" y="9992"/>
                    </a:cubicBezTo>
                    <a:cubicBezTo>
                      <a:pt x="1223" y="9984"/>
                      <a:pt x="1197" y="9944"/>
                      <a:pt x="1205" y="9904"/>
                    </a:cubicBezTo>
                    <a:close/>
                    <a:moveTo>
                      <a:pt x="1319" y="9318"/>
                    </a:moveTo>
                    <a:lnTo>
                      <a:pt x="1376" y="9025"/>
                    </a:lnTo>
                    <a:cubicBezTo>
                      <a:pt x="1384" y="8984"/>
                      <a:pt x="1423" y="8958"/>
                      <a:pt x="1463" y="8965"/>
                    </a:cubicBezTo>
                    <a:cubicBezTo>
                      <a:pt x="1504" y="8973"/>
                      <a:pt x="1530" y="9013"/>
                      <a:pt x="1522" y="9053"/>
                    </a:cubicBezTo>
                    <a:lnTo>
                      <a:pt x="1465" y="9346"/>
                    </a:lnTo>
                    <a:cubicBezTo>
                      <a:pt x="1457" y="9387"/>
                      <a:pt x="1418" y="9413"/>
                      <a:pt x="1378" y="9405"/>
                    </a:cubicBezTo>
                    <a:cubicBezTo>
                      <a:pt x="1337" y="9397"/>
                      <a:pt x="1311" y="9358"/>
                      <a:pt x="1319" y="9318"/>
                    </a:cubicBezTo>
                    <a:close/>
                    <a:moveTo>
                      <a:pt x="1433" y="8731"/>
                    </a:moveTo>
                    <a:lnTo>
                      <a:pt x="1490" y="8438"/>
                    </a:lnTo>
                    <a:cubicBezTo>
                      <a:pt x="1498" y="8398"/>
                      <a:pt x="1537" y="8371"/>
                      <a:pt x="1577" y="8379"/>
                    </a:cubicBezTo>
                    <a:cubicBezTo>
                      <a:pt x="1618" y="8387"/>
                      <a:pt x="1644" y="8426"/>
                      <a:pt x="1636" y="8467"/>
                    </a:cubicBezTo>
                    <a:lnTo>
                      <a:pt x="1579" y="8760"/>
                    </a:lnTo>
                    <a:cubicBezTo>
                      <a:pt x="1572" y="8800"/>
                      <a:pt x="1532" y="8827"/>
                      <a:pt x="1492" y="8819"/>
                    </a:cubicBezTo>
                    <a:cubicBezTo>
                      <a:pt x="1451" y="8811"/>
                      <a:pt x="1425" y="8772"/>
                      <a:pt x="1433" y="8731"/>
                    </a:cubicBezTo>
                    <a:close/>
                    <a:moveTo>
                      <a:pt x="1547" y="8145"/>
                    </a:moveTo>
                    <a:lnTo>
                      <a:pt x="1604" y="7852"/>
                    </a:lnTo>
                    <a:cubicBezTo>
                      <a:pt x="1612" y="7811"/>
                      <a:pt x="1651" y="7785"/>
                      <a:pt x="1692" y="7793"/>
                    </a:cubicBezTo>
                    <a:cubicBezTo>
                      <a:pt x="1732" y="7801"/>
                      <a:pt x="1758" y="7840"/>
                      <a:pt x="1751" y="7880"/>
                    </a:cubicBezTo>
                    <a:lnTo>
                      <a:pt x="1694" y="8174"/>
                    </a:lnTo>
                    <a:cubicBezTo>
                      <a:pt x="1686" y="8214"/>
                      <a:pt x="1646" y="8240"/>
                      <a:pt x="1606" y="8233"/>
                    </a:cubicBezTo>
                    <a:cubicBezTo>
                      <a:pt x="1565" y="8225"/>
                      <a:pt x="1539" y="8185"/>
                      <a:pt x="1547" y="8145"/>
                    </a:cubicBezTo>
                    <a:close/>
                    <a:moveTo>
                      <a:pt x="1661" y="7559"/>
                    </a:moveTo>
                    <a:lnTo>
                      <a:pt x="1718" y="7266"/>
                    </a:lnTo>
                    <a:cubicBezTo>
                      <a:pt x="1726" y="7225"/>
                      <a:pt x="1765" y="7199"/>
                      <a:pt x="1806" y="7206"/>
                    </a:cubicBezTo>
                    <a:cubicBezTo>
                      <a:pt x="1846" y="7214"/>
                      <a:pt x="1873" y="7254"/>
                      <a:pt x="1865" y="7294"/>
                    </a:cubicBezTo>
                    <a:lnTo>
                      <a:pt x="1808" y="7587"/>
                    </a:lnTo>
                    <a:cubicBezTo>
                      <a:pt x="1800" y="7628"/>
                      <a:pt x="1761" y="7654"/>
                      <a:pt x="1720" y="7646"/>
                    </a:cubicBezTo>
                    <a:cubicBezTo>
                      <a:pt x="1680" y="7638"/>
                      <a:pt x="1653" y="7599"/>
                      <a:pt x="1661" y="7559"/>
                    </a:cubicBezTo>
                    <a:close/>
                    <a:moveTo>
                      <a:pt x="1775" y="6972"/>
                    </a:moveTo>
                    <a:lnTo>
                      <a:pt x="1832" y="6679"/>
                    </a:lnTo>
                    <a:cubicBezTo>
                      <a:pt x="1840" y="6639"/>
                      <a:pt x="1879" y="6612"/>
                      <a:pt x="1920" y="6620"/>
                    </a:cubicBezTo>
                    <a:cubicBezTo>
                      <a:pt x="1960" y="6628"/>
                      <a:pt x="1987" y="6667"/>
                      <a:pt x="1979" y="6708"/>
                    </a:cubicBezTo>
                    <a:lnTo>
                      <a:pt x="1922" y="7001"/>
                    </a:lnTo>
                    <a:cubicBezTo>
                      <a:pt x="1914" y="7041"/>
                      <a:pt x="1875" y="7068"/>
                      <a:pt x="1834" y="7060"/>
                    </a:cubicBezTo>
                    <a:cubicBezTo>
                      <a:pt x="1794" y="7052"/>
                      <a:pt x="1767" y="7013"/>
                      <a:pt x="1775" y="6972"/>
                    </a:cubicBezTo>
                    <a:close/>
                    <a:moveTo>
                      <a:pt x="1889" y="6387"/>
                    </a:moveTo>
                    <a:lnTo>
                      <a:pt x="1943" y="6093"/>
                    </a:lnTo>
                    <a:cubicBezTo>
                      <a:pt x="1951" y="6052"/>
                      <a:pt x="1990" y="6026"/>
                      <a:pt x="2030" y="6033"/>
                    </a:cubicBezTo>
                    <a:cubicBezTo>
                      <a:pt x="2071" y="6041"/>
                      <a:pt x="2098" y="6080"/>
                      <a:pt x="2090" y="6120"/>
                    </a:cubicBezTo>
                    <a:lnTo>
                      <a:pt x="2036" y="6414"/>
                    </a:lnTo>
                    <a:cubicBezTo>
                      <a:pt x="2028" y="6454"/>
                      <a:pt x="1989" y="6481"/>
                      <a:pt x="1949" y="6474"/>
                    </a:cubicBezTo>
                    <a:cubicBezTo>
                      <a:pt x="1908" y="6466"/>
                      <a:pt x="1882" y="6427"/>
                      <a:pt x="1889" y="6387"/>
                    </a:cubicBezTo>
                    <a:close/>
                    <a:moveTo>
                      <a:pt x="1998" y="5799"/>
                    </a:moveTo>
                    <a:lnTo>
                      <a:pt x="2052" y="5506"/>
                    </a:lnTo>
                    <a:cubicBezTo>
                      <a:pt x="2059" y="5465"/>
                      <a:pt x="2098" y="5438"/>
                      <a:pt x="2139" y="5446"/>
                    </a:cubicBezTo>
                    <a:cubicBezTo>
                      <a:pt x="2180" y="5453"/>
                      <a:pt x="2206" y="5492"/>
                      <a:pt x="2199" y="5533"/>
                    </a:cubicBezTo>
                    <a:lnTo>
                      <a:pt x="2145" y="5826"/>
                    </a:lnTo>
                    <a:cubicBezTo>
                      <a:pt x="2137" y="5867"/>
                      <a:pt x="2098" y="5894"/>
                      <a:pt x="2058" y="5886"/>
                    </a:cubicBezTo>
                    <a:cubicBezTo>
                      <a:pt x="2017" y="5879"/>
                      <a:pt x="1990" y="5840"/>
                      <a:pt x="1998" y="5799"/>
                    </a:cubicBezTo>
                    <a:close/>
                    <a:moveTo>
                      <a:pt x="2106" y="5212"/>
                    </a:moveTo>
                    <a:lnTo>
                      <a:pt x="2161" y="4918"/>
                    </a:lnTo>
                    <a:cubicBezTo>
                      <a:pt x="2168" y="4878"/>
                      <a:pt x="2207" y="4851"/>
                      <a:pt x="2248" y="4858"/>
                    </a:cubicBezTo>
                    <a:cubicBezTo>
                      <a:pt x="2288" y="4866"/>
                      <a:pt x="2315" y="4905"/>
                      <a:pt x="2307" y="4945"/>
                    </a:cubicBezTo>
                    <a:lnTo>
                      <a:pt x="2253" y="5239"/>
                    </a:lnTo>
                    <a:cubicBezTo>
                      <a:pt x="2246" y="5280"/>
                      <a:pt x="2207" y="5306"/>
                      <a:pt x="2166" y="5299"/>
                    </a:cubicBezTo>
                    <a:cubicBezTo>
                      <a:pt x="2126" y="5291"/>
                      <a:pt x="2099" y="5252"/>
                      <a:pt x="2106" y="5212"/>
                    </a:cubicBezTo>
                    <a:close/>
                    <a:moveTo>
                      <a:pt x="2215" y="4625"/>
                    </a:moveTo>
                    <a:lnTo>
                      <a:pt x="2269" y="4331"/>
                    </a:lnTo>
                    <a:cubicBezTo>
                      <a:pt x="2277" y="4290"/>
                      <a:pt x="2316" y="4264"/>
                      <a:pt x="2356" y="4271"/>
                    </a:cubicBezTo>
                    <a:cubicBezTo>
                      <a:pt x="2397" y="4279"/>
                      <a:pt x="2424" y="4318"/>
                      <a:pt x="2416" y="4358"/>
                    </a:cubicBezTo>
                    <a:lnTo>
                      <a:pt x="2362" y="4652"/>
                    </a:lnTo>
                    <a:cubicBezTo>
                      <a:pt x="2354" y="4692"/>
                      <a:pt x="2315" y="4719"/>
                      <a:pt x="2275" y="4712"/>
                    </a:cubicBezTo>
                    <a:cubicBezTo>
                      <a:pt x="2234" y="4704"/>
                      <a:pt x="2207" y="4665"/>
                      <a:pt x="2215" y="4625"/>
                    </a:cubicBezTo>
                    <a:close/>
                    <a:moveTo>
                      <a:pt x="2324" y="4037"/>
                    </a:moveTo>
                    <a:lnTo>
                      <a:pt x="2378" y="3744"/>
                    </a:lnTo>
                    <a:cubicBezTo>
                      <a:pt x="2385" y="3703"/>
                      <a:pt x="2424" y="3676"/>
                      <a:pt x="2465" y="3684"/>
                    </a:cubicBezTo>
                    <a:cubicBezTo>
                      <a:pt x="2505" y="3691"/>
                      <a:pt x="2532" y="3730"/>
                      <a:pt x="2525" y="3771"/>
                    </a:cubicBezTo>
                    <a:lnTo>
                      <a:pt x="2470" y="4064"/>
                    </a:lnTo>
                    <a:cubicBezTo>
                      <a:pt x="2463" y="4105"/>
                      <a:pt x="2424" y="4132"/>
                      <a:pt x="2383" y="4124"/>
                    </a:cubicBezTo>
                    <a:cubicBezTo>
                      <a:pt x="2343" y="4117"/>
                      <a:pt x="2316" y="4078"/>
                      <a:pt x="2324" y="4037"/>
                    </a:cubicBezTo>
                    <a:close/>
                    <a:moveTo>
                      <a:pt x="2432" y="3450"/>
                    </a:moveTo>
                    <a:lnTo>
                      <a:pt x="2487" y="3156"/>
                    </a:lnTo>
                    <a:cubicBezTo>
                      <a:pt x="2494" y="3116"/>
                      <a:pt x="2533" y="3089"/>
                      <a:pt x="2574" y="3096"/>
                    </a:cubicBezTo>
                    <a:cubicBezTo>
                      <a:pt x="2614" y="3104"/>
                      <a:pt x="2641" y="3143"/>
                      <a:pt x="2633" y="3183"/>
                    </a:cubicBezTo>
                    <a:lnTo>
                      <a:pt x="2579" y="3477"/>
                    </a:lnTo>
                    <a:cubicBezTo>
                      <a:pt x="2572" y="3518"/>
                      <a:pt x="2533" y="3544"/>
                      <a:pt x="2492" y="3537"/>
                    </a:cubicBezTo>
                    <a:cubicBezTo>
                      <a:pt x="2452" y="3529"/>
                      <a:pt x="2425" y="3490"/>
                      <a:pt x="2432" y="3450"/>
                    </a:cubicBezTo>
                    <a:close/>
                    <a:moveTo>
                      <a:pt x="2541" y="2862"/>
                    </a:moveTo>
                    <a:lnTo>
                      <a:pt x="2595" y="2569"/>
                    </a:lnTo>
                    <a:cubicBezTo>
                      <a:pt x="2603" y="2528"/>
                      <a:pt x="2642" y="2501"/>
                      <a:pt x="2682" y="2509"/>
                    </a:cubicBezTo>
                    <a:cubicBezTo>
                      <a:pt x="2723" y="2516"/>
                      <a:pt x="2750" y="2555"/>
                      <a:pt x="2742" y="2596"/>
                    </a:cubicBezTo>
                    <a:lnTo>
                      <a:pt x="2688" y="2890"/>
                    </a:lnTo>
                    <a:cubicBezTo>
                      <a:pt x="2680" y="2930"/>
                      <a:pt x="2641" y="2957"/>
                      <a:pt x="2601" y="2949"/>
                    </a:cubicBezTo>
                    <a:cubicBezTo>
                      <a:pt x="2560" y="2942"/>
                      <a:pt x="2533" y="2903"/>
                      <a:pt x="2541" y="2862"/>
                    </a:cubicBezTo>
                    <a:close/>
                    <a:moveTo>
                      <a:pt x="2649" y="2275"/>
                    </a:moveTo>
                    <a:lnTo>
                      <a:pt x="2704" y="1981"/>
                    </a:lnTo>
                    <a:cubicBezTo>
                      <a:pt x="2711" y="1941"/>
                      <a:pt x="2750" y="1914"/>
                      <a:pt x="2791" y="1922"/>
                    </a:cubicBezTo>
                    <a:cubicBezTo>
                      <a:pt x="2831" y="1929"/>
                      <a:pt x="2858" y="1968"/>
                      <a:pt x="2851" y="2009"/>
                    </a:cubicBezTo>
                    <a:lnTo>
                      <a:pt x="2796" y="2302"/>
                    </a:lnTo>
                    <a:cubicBezTo>
                      <a:pt x="2789" y="2343"/>
                      <a:pt x="2750" y="2370"/>
                      <a:pt x="2709" y="2362"/>
                    </a:cubicBezTo>
                    <a:cubicBezTo>
                      <a:pt x="2669" y="2355"/>
                      <a:pt x="2642" y="2316"/>
                      <a:pt x="2649" y="2275"/>
                    </a:cubicBezTo>
                    <a:close/>
                    <a:moveTo>
                      <a:pt x="2758" y="1688"/>
                    </a:moveTo>
                    <a:lnTo>
                      <a:pt x="2812" y="1394"/>
                    </a:lnTo>
                    <a:cubicBezTo>
                      <a:pt x="2820" y="1353"/>
                      <a:pt x="2859" y="1327"/>
                      <a:pt x="2899" y="1334"/>
                    </a:cubicBezTo>
                    <a:cubicBezTo>
                      <a:pt x="2940" y="1342"/>
                      <a:pt x="2967" y="1381"/>
                      <a:pt x="2959" y="1421"/>
                    </a:cubicBezTo>
                    <a:lnTo>
                      <a:pt x="2905" y="1715"/>
                    </a:lnTo>
                    <a:cubicBezTo>
                      <a:pt x="2897" y="1755"/>
                      <a:pt x="2859" y="1782"/>
                      <a:pt x="2818" y="1775"/>
                    </a:cubicBezTo>
                    <a:cubicBezTo>
                      <a:pt x="2777" y="1767"/>
                      <a:pt x="2751" y="1728"/>
                      <a:pt x="2758" y="1688"/>
                    </a:cubicBezTo>
                    <a:close/>
                    <a:moveTo>
                      <a:pt x="3023" y="1133"/>
                    </a:moveTo>
                    <a:lnTo>
                      <a:pt x="3266" y="960"/>
                    </a:lnTo>
                    <a:cubicBezTo>
                      <a:pt x="3300" y="936"/>
                      <a:pt x="3346" y="944"/>
                      <a:pt x="3370" y="978"/>
                    </a:cubicBezTo>
                    <a:cubicBezTo>
                      <a:pt x="3394" y="1011"/>
                      <a:pt x="3386" y="1058"/>
                      <a:pt x="3353" y="1082"/>
                    </a:cubicBezTo>
                    <a:lnTo>
                      <a:pt x="3109" y="1255"/>
                    </a:lnTo>
                    <a:lnTo>
                      <a:pt x="3109" y="1255"/>
                    </a:lnTo>
                    <a:cubicBezTo>
                      <a:pt x="3076" y="1279"/>
                      <a:pt x="3029" y="1271"/>
                      <a:pt x="3005" y="1238"/>
                    </a:cubicBezTo>
                    <a:cubicBezTo>
                      <a:pt x="2981" y="1204"/>
                      <a:pt x="2989" y="1157"/>
                      <a:pt x="3023" y="1133"/>
                    </a:cubicBezTo>
                    <a:close/>
                    <a:moveTo>
                      <a:pt x="3509" y="787"/>
                    </a:moveTo>
                    <a:lnTo>
                      <a:pt x="3753" y="614"/>
                    </a:lnTo>
                    <a:cubicBezTo>
                      <a:pt x="3786" y="590"/>
                      <a:pt x="3833" y="598"/>
                      <a:pt x="3857" y="631"/>
                    </a:cubicBezTo>
                    <a:cubicBezTo>
                      <a:pt x="3881" y="665"/>
                      <a:pt x="3873" y="711"/>
                      <a:pt x="3839" y="735"/>
                    </a:cubicBezTo>
                    <a:lnTo>
                      <a:pt x="3596" y="909"/>
                    </a:lnTo>
                    <a:cubicBezTo>
                      <a:pt x="3562" y="933"/>
                      <a:pt x="3516" y="925"/>
                      <a:pt x="3492" y="891"/>
                    </a:cubicBezTo>
                    <a:cubicBezTo>
                      <a:pt x="3468" y="857"/>
                      <a:pt x="3476" y="811"/>
                      <a:pt x="3509" y="787"/>
                    </a:cubicBezTo>
                    <a:close/>
                    <a:moveTo>
                      <a:pt x="4065" y="521"/>
                    </a:moveTo>
                    <a:lnTo>
                      <a:pt x="4359" y="466"/>
                    </a:lnTo>
                    <a:cubicBezTo>
                      <a:pt x="4399" y="459"/>
                      <a:pt x="4438" y="486"/>
                      <a:pt x="4446" y="526"/>
                    </a:cubicBezTo>
                    <a:cubicBezTo>
                      <a:pt x="4453" y="567"/>
                      <a:pt x="4427" y="606"/>
                      <a:pt x="4386" y="613"/>
                    </a:cubicBezTo>
                    <a:lnTo>
                      <a:pt x="4093" y="668"/>
                    </a:lnTo>
                    <a:lnTo>
                      <a:pt x="4093" y="668"/>
                    </a:lnTo>
                    <a:cubicBezTo>
                      <a:pt x="4052" y="675"/>
                      <a:pt x="4013" y="649"/>
                      <a:pt x="4005" y="608"/>
                    </a:cubicBezTo>
                    <a:cubicBezTo>
                      <a:pt x="3998" y="568"/>
                      <a:pt x="4025" y="529"/>
                      <a:pt x="4065" y="521"/>
                    </a:cubicBezTo>
                    <a:close/>
                    <a:moveTo>
                      <a:pt x="4652" y="412"/>
                    </a:moveTo>
                    <a:lnTo>
                      <a:pt x="4778" y="388"/>
                    </a:lnTo>
                    <a:lnTo>
                      <a:pt x="4948" y="359"/>
                    </a:lnTo>
                    <a:cubicBezTo>
                      <a:pt x="4988" y="353"/>
                      <a:pt x="5027" y="380"/>
                      <a:pt x="5034" y="421"/>
                    </a:cubicBezTo>
                    <a:cubicBezTo>
                      <a:pt x="5041" y="461"/>
                      <a:pt x="5013" y="500"/>
                      <a:pt x="4973" y="507"/>
                    </a:cubicBezTo>
                    <a:lnTo>
                      <a:pt x="4806" y="535"/>
                    </a:lnTo>
                    <a:lnTo>
                      <a:pt x="4680" y="558"/>
                    </a:lnTo>
                    <a:cubicBezTo>
                      <a:pt x="4639" y="566"/>
                      <a:pt x="4600" y="539"/>
                      <a:pt x="4593" y="499"/>
                    </a:cubicBezTo>
                    <a:cubicBezTo>
                      <a:pt x="4585" y="458"/>
                      <a:pt x="4612" y="419"/>
                      <a:pt x="4652" y="412"/>
                    </a:cubicBezTo>
                    <a:close/>
                    <a:moveTo>
                      <a:pt x="5242" y="310"/>
                    </a:moveTo>
                    <a:lnTo>
                      <a:pt x="5537" y="260"/>
                    </a:lnTo>
                    <a:lnTo>
                      <a:pt x="5537" y="260"/>
                    </a:lnTo>
                    <a:cubicBezTo>
                      <a:pt x="5577" y="253"/>
                      <a:pt x="5616" y="280"/>
                      <a:pt x="5623" y="321"/>
                    </a:cubicBezTo>
                    <a:cubicBezTo>
                      <a:pt x="5630" y="361"/>
                      <a:pt x="5602" y="400"/>
                      <a:pt x="5562" y="407"/>
                    </a:cubicBezTo>
                    <a:lnTo>
                      <a:pt x="5267" y="457"/>
                    </a:lnTo>
                    <a:cubicBezTo>
                      <a:pt x="5226" y="464"/>
                      <a:pt x="5188" y="436"/>
                      <a:pt x="5181" y="396"/>
                    </a:cubicBezTo>
                    <a:cubicBezTo>
                      <a:pt x="5174" y="355"/>
                      <a:pt x="5202" y="316"/>
                      <a:pt x="5242" y="310"/>
                    </a:cubicBezTo>
                    <a:close/>
                    <a:moveTo>
                      <a:pt x="5838" y="218"/>
                    </a:moveTo>
                    <a:lnTo>
                      <a:pt x="6136" y="193"/>
                    </a:lnTo>
                    <a:cubicBezTo>
                      <a:pt x="6177" y="189"/>
                      <a:pt x="6213" y="220"/>
                      <a:pt x="6217" y="261"/>
                    </a:cubicBezTo>
                    <a:cubicBezTo>
                      <a:pt x="6220" y="302"/>
                      <a:pt x="6190" y="338"/>
                      <a:pt x="6149" y="341"/>
                    </a:cubicBezTo>
                    <a:lnTo>
                      <a:pt x="5851" y="367"/>
                    </a:lnTo>
                    <a:cubicBezTo>
                      <a:pt x="5810" y="370"/>
                      <a:pt x="5774" y="340"/>
                      <a:pt x="5770" y="299"/>
                    </a:cubicBezTo>
                    <a:cubicBezTo>
                      <a:pt x="5767" y="258"/>
                      <a:pt x="5797" y="221"/>
                      <a:pt x="5838" y="218"/>
                    </a:cubicBezTo>
                    <a:close/>
                    <a:moveTo>
                      <a:pt x="6434" y="167"/>
                    </a:moveTo>
                    <a:lnTo>
                      <a:pt x="6674" y="147"/>
                    </a:lnTo>
                    <a:lnTo>
                      <a:pt x="6734" y="144"/>
                    </a:lnTo>
                    <a:lnTo>
                      <a:pt x="6734" y="144"/>
                    </a:lnTo>
                    <a:cubicBezTo>
                      <a:pt x="6775" y="142"/>
                      <a:pt x="6810" y="174"/>
                      <a:pt x="6812" y="215"/>
                    </a:cubicBezTo>
                    <a:cubicBezTo>
                      <a:pt x="6814" y="256"/>
                      <a:pt x="6783" y="291"/>
                      <a:pt x="6741" y="293"/>
                    </a:cubicBezTo>
                    <a:lnTo>
                      <a:pt x="6687" y="296"/>
                    </a:lnTo>
                    <a:lnTo>
                      <a:pt x="6446" y="316"/>
                    </a:lnTo>
                    <a:cubicBezTo>
                      <a:pt x="6405" y="320"/>
                      <a:pt x="6369" y="289"/>
                      <a:pt x="6366" y="248"/>
                    </a:cubicBezTo>
                    <a:cubicBezTo>
                      <a:pt x="6362" y="207"/>
                      <a:pt x="6393" y="171"/>
                      <a:pt x="6434" y="167"/>
                    </a:cubicBezTo>
                    <a:close/>
                    <a:moveTo>
                      <a:pt x="7032" y="129"/>
                    </a:moveTo>
                    <a:lnTo>
                      <a:pt x="7330" y="114"/>
                    </a:lnTo>
                    <a:lnTo>
                      <a:pt x="7330" y="114"/>
                    </a:lnTo>
                    <a:cubicBezTo>
                      <a:pt x="7372" y="112"/>
                      <a:pt x="7407" y="143"/>
                      <a:pt x="7409" y="184"/>
                    </a:cubicBezTo>
                    <a:cubicBezTo>
                      <a:pt x="7411" y="226"/>
                      <a:pt x="7379" y="261"/>
                      <a:pt x="7338" y="263"/>
                    </a:cubicBezTo>
                    <a:lnTo>
                      <a:pt x="7040" y="278"/>
                    </a:lnTo>
                    <a:cubicBezTo>
                      <a:pt x="6999" y="280"/>
                      <a:pt x="6963" y="248"/>
                      <a:pt x="6961" y="207"/>
                    </a:cubicBezTo>
                    <a:cubicBezTo>
                      <a:pt x="6959" y="166"/>
                      <a:pt x="6991" y="131"/>
                      <a:pt x="7032" y="129"/>
                    </a:cubicBezTo>
                    <a:close/>
                    <a:moveTo>
                      <a:pt x="7630" y="99"/>
                    </a:moveTo>
                    <a:lnTo>
                      <a:pt x="7928" y="88"/>
                    </a:lnTo>
                    <a:lnTo>
                      <a:pt x="7928" y="88"/>
                    </a:lnTo>
                    <a:cubicBezTo>
                      <a:pt x="7970" y="87"/>
                      <a:pt x="8004" y="119"/>
                      <a:pt x="8006" y="161"/>
                    </a:cubicBezTo>
                    <a:cubicBezTo>
                      <a:pt x="8007" y="202"/>
                      <a:pt x="7975" y="236"/>
                      <a:pt x="7934" y="238"/>
                    </a:cubicBezTo>
                    <a:lnTo>
                      <a:pt x="7635" y="248"/>
                    </a:lnTo>
                    <a:cubicBezTo>
                      <a:pt x="7594" y="249"/>
                      <a:pt x="7559" y="217"/>
                      <a:pt x="7558" y="176"/>
                    </a:cubicBezTo>
                    <a:cubicBezTo>
                      <a:pt x="7557" y="135"/>
                      <a:pt x="7589" y="100"/>
                      <a:pt x="7630" y="99"/>
                    </a:cubicBezTo>
                    <a:close/>
                    <a:moveTo>
                      <a:pt x="8227" y="78"/>
                    </a:moveTo>
                    <a:lnTo>
                      <a:pt x="8525" y="68"/>
                    </a:lnTo>
                    <a:lnTo>
                      <a:pt x="8525" y="68"/>
                    </a:lnTo>
                    <a:cubicBezTo>
                      <a:pt x="8567" y="67"/>
                      <a:pt x="8601" y="99"/>
                      <a:pt x="8603" y="140"/>
                    </a:cubicBezTo>
                    <a:cubicBezTo>
                      <a:pt x="8604" y="182"/>
                      <a:pt x="8572" y="216"/>
                      <a:pt x="8531" y="217"/>
                    </a:cubicBezTo>
                    <a:lnTo>
                      <a:pt x="8232" y="228"/>
                    </a:lnTo>
                    <a:cubicBezTo>
                      <a:pt x="8191" y="229"/>
                      <a:pt x="8156" y="197"/>
                      <a:pt x="8155" y="156"/>
                    </a:cubicBezTo>
                    <a:cubicBezTo>
                      <a:pt x="8153" y="114"/>
                      <a:pt x="8186" y="80"/>
                      <a:pt x="8227" y="78"/>
                    </a:cubicBezTo>
                    <a:close/>
                    <a:moveTo>
                      <a:pt x="8827" y="67"/>
                    </a:moveTo>
                    <a:lnTo>
                      <a:pt x="9125" y="67"/>
                    </a:lnTo>
                    <a:cubicBezTo>
                      <a:pt x="9167" y="67"/>
                      <a:pt x="9200" y="100"/>
                      <a:pt x="9200" y="141"/>
                    </a:cubicBezTo>
                    <a:cubicBezTo>
                      <a:pt x="9200" y="183"/>
                      <a:pt x="9167" y="216"/>
                      <a:pt x="9125" y="216"/>
                    </a:cubicBezTo>
                    <a:lnTo>
                      <a:pt x="8827" y="216"/>
                    </a:lnTo>
                    <a:cubicBezTo>
                      <a:pt x="8785" y="216"/>
                      <a:pt x="8752" y="183"/>
                      <a:pt x="8752" y="141"/>
                    </a:cubicBezTo>
                    <a:cubicBezTo>
                      <a:pt x="8752" y="100"/>
                      <a:pt x="8785" y="67"/>
                      <a:pt x="8827" y="67"/>
                    </a:cubicBezTo>
                    <a:close/>
                    <a:moveTo>
                      <a:pt x="9424" y="67"/>
                    </a:moveTo>
                    <a:lnTo>
                      <a:pt x="9513" y="67"/>
                    </a:lnTo>
                    <a:lnTo>
                      <a:pt x="9720" y="60"/>
                    </a:lnTo>
                    <a:lnTo>
                      <a:pt x="9720" y="60"/>
                    </a:lnTo>
                    <a:cubicBezTo>
                      <a:pt x="9761" y="58"/>
                      <a:pt x="9796" y="91"/>
                      <a:pt x="9797" y="132"/>
                    </a:cubicBezTo>
                    <a:cubicBezTo>
                      <a:pt x="9799" y="173"/>
                      <a:pt x="9766" y="208"/>
                      <a:pt x="9725" y="209"/>
                    </a:cubicBezTo>
                    <a:lnTo>
                      <a:pt x="9513" y="216"/>
                    </a:lnTo>
                    <a:lnTo>
                      <a:pt x="9424" y="216"/>
                    </a:lnTo>
                    <a:cubicBezTo>
                      <a:pt x="9383" y="216"/>
                      <a:pt x="9349" y="183"/>
                      <a:pt x="9349" y="141"/>
                    </a:cubicBezTo>
                    <a:cubicBezTo>
                      <a:pt x="9349" y="100"/>
                      <a:pt x="9383" y="67"/>
                      <a:pt x="9424" y="67"/>
                    </a:cubicBezTo>
                    <a:close/>
                    <a:moveTo>
                      <a:pt x="10019" y="50"/>
                    </a:moveTo>
                    <a:lnTo>
                      <a:pt x="10317" y="40"/>
                    </a:lnTo>
                    <a:lnTo>
                      <a:pt x="10317" y="40"/>
                    </a:lnTo>
                    <a:cubicBezTo>
                      <a:pt x="10358" y="38"/>
                      <a:pt x="10393" y="70"/>
                      <a:pt x="10394" y="112"/>
                    </a:cubicBezTo>
                    <a:cubicBezTo>
                      <a:pt x="10396" y="153"/>
                      <a:pt x="10363" y="187"/>
                      <a:pt x="10322" y="189"/>
                    </a:cubicBezTo>
                    <a:lnTo>
                      <a:pt x="10024" y="199"/>
                    </a:lnTo>
                    <a:cubicBezTo>
                      <a:pt x="9982" y="200"/>
                      <a:pt x="9948" y="168"/>
                      <a:pt x="9946" y="127"/>
                    </a:cubicBezTo>
                    <a:cubicBezTo>
                      <a:pt x="9945" y="86"/>
                      <a:pt x="9977" y="51"/>
                      <a:pt x="10019" y="50"/>
                    </a:cubicBezTo>
                    <a:close/>
                    <a:moveTo>
                      <a:pt x="10618" y="35"/>
                    </a:moveTo>
                    <a:lnTo>
                      <a:pt x="10917" y="35"/>
                    </a:lnTo>
                    <a:cubicBezTo>
                      <a:pt x="10958" y="35"/>
                      <a:pt x="10991" y="68"/>
                      <a:pt x="10991" y="109"/>
                    </a:cubicBezTo>
                    <a:cubicBezTo>
                      <a:pt x="10991" y="151"/>
                      <a:pt x="10958" y="184"/>
                      <a:pt x="10917" y="184"/>
                    </a:cubicBezTo>
                    <a:lnTo>
                      <a:pt x="10618" y="184"/>
                    </a:lnTo>
                    <a:cubicBezTo>
                      <a:pt x="10577" y="184"/>
                      <a:pt x="10543" y="151"/>
                      <a:pt x="10543" y="109"/>
                    </a:cubicBezTo>
                    <a:cubicBezTo>
                      <a:pt x="10543" y="68"/>
                      <a:pt x="10577" y="35"/>
                      <a:pt x="10618" y="35"/>
                    </a:cubicBezTo>
                    <a:close/>
                    <a:moveTo>
                      <a:pt x="11215" y="35"/>
                    </a:moveTo>
                    <a:lnTo>
                      <a:pt x="11401" y="35"/>
                    </a:lnTo>
                    <a:lnTo>
                      <a:pt x="11513" y="33"/>
                    </a:lnTo>
                    <a:lnTo>
                      <a:pt x="11513" y="33"/>
                    </a:lnTo>
                    <a:cubicBezTo>
                      <a:pt x="11554" y="32"/>
                      <a:pt x="11588" y="65"/>
                      <a:pt x="11589" y="106"/>
                    </a:cubicBezTo>
                    <a:cubicBezTo>
                      <a:pt x="11589" y="148"/>
                      <a:pt x="11557" y="182"/>
                      <a:pt x="11515" y="182"/>
                    </a:cubicBezTo>
                    <a:lnTo>
                      <a:pt x="11401" y="184"/>
                    </a:lnTo>
                    <a:lnTo>
                      <a:pt x="11215" y="184"/>
                    </a:lnTo>
                    <a:cubicBezTo>
                      <a:pt x="11174" y="184"/>
                      <a:pt x="11141" y="151"/>
                      <a:pt x="11141" y="109"/>
                    </a:cubicBezTo>
                    <a:cubicBezTo>
                      <a:pt x="11141" y="68"/>
                      <a:pt x="11174" y="35"/>
                      <a:pt x="11215" y="35"/>
                    </a:cubicBezTo>
                    <a:close/>
                    <a:moveTo>
                      <a:pt x="11811" y="28"/>
                    </a:moveTo>
                    <a:lnTo>
                      <a:pt x="12110" y="23"/>
                    </a:lnTo>
                    <a:lnTo>
                      <a:pt x="12110" y="23"/>
                    </a:lnTo>
                    <a:cubicBezTo>
                      <a:pt x="12151" y="22"/>
                      <a:pt x="12185" y="55"/>
                      <a:pt x="12186" y="96"/>
                    </a:cubicBezTo>
                    <a:cubicBezTo>
                      <a:pt x="12187" y="137"/>
                      <a:pt x="12154" y="171"/>
                      <a:pt x="12113" y="172"/>
                    </a:cubicBezTo>
                    <a:lnTo>
                      <a:pt x="11814" y="177"/>
                    </a:lnTo>
                    <a:lnTo>
                      <a:pt x="11814" y="177"/>
                    </a:lnTo>
                    <a:cubicBezTo>
                      <a:pt x="11773" y="178"/>
                      <a:pt x="11739" y="145"/>
                      <a:pt x="11738" y="104"/>
                    </a:cubicBezTo>
                    <a:cubicBezTo>
                      <a:pt x="11737" y="63"/>
                      <a:pt x="11770" y="29"/>
                      <a:pt x="11811" y="28"/>
                    </a:cubicBezTo>
                    <a:close/>
                    <a:moveTo>
                      <a:pt x="12410" y="19"/>
                    </a:moveTo>
                    <a:lnTo>
                      <a:pt x="12709" y="19"/>
                    </a:lnTo>
                    <a:cubicBezTo>
                      <a:pt x="12750" y="19"/>
                      <a:pt x="12783" y="52"/>
                      <a:pt x="12783" y="93"/>
                    </a:cubicBezTo>
                    <a:cubicBezTo>
                      <a:pt x="12783" y="135"/>
                      <a:pt x="12750" y="168"/>
                      <a:pt x="12709" y="168"/>
                    </a:cubicBezTo>
                    <a:lnTo>
                      <a:pt x="12410" y="168"/>
                    </a:lnTo>
                    <a:cubicBezTo>
                      <a:pt x="12369" y="168"/>
                      <a:pt x="12335" y="135"/>
                      <a:pt x="12335" y="93"/>
                    </a:cubicBezTo>
                    <a:cubicBezTo>
                      <a:pt x="12335" y="52"/>
                      <a:pt x="12369" y="19"/>
                      <a:pt x="12410" y="19"/>
                    </a:cubicBezTo>
                    <a:close/>
                    <a:moveTo>
                      <a:pt x="13007" y="19"/>
                    </a:moveTo>
                    <a:lnTo>
                      <a:pt x="13273" y="19"/>
                    </a:lnTo>
                    <a:lnTo>
                      <a:pt x="13306" y="19"/>
                    </a:lnTo>
                    <a:cubicBezTo>
                      <a:pt x="13347" y="19"/>
                      <a:pt x="13381" y="52"/>
                      <a:pt x="13381" y="93"/>
                    </a:cubicBezTo>
                    <a:cubicBezTo>
                      <a:pt x="13381" y="135"/>
                      <a:pt x="13347" y="168"/>
                      <a:pt x="13306" y="168"/>
                    </a:cubicBezTo>
                    <a:lnTo>
                      <a:pt x="13273" y="168"/>
                    </a:lnTo>
                    <a:lnTo>
                      <a:pt x="13007" y="168"/>
                    </a:lnTo>
                    <a:cubicBezTo>
                      <a:pt x="12966" y="168"/>
                      <a:pt x="12933" y="135"/>
                      <a:pt x="12933" y="93"/>
                    </a:cubicBezTo>
                    <a:cubicBezTo>
                      <a:pt x="12933" y="52"/>
                      <a:pt x="12966" y="19"/>
                      <a:pt x="13007" y="19"/>
                    </a:cubicBezTo>
                    <a:close/>
                    <a:moveTo>
                      <a:pt x="13605" y="19"/>
                    </a:moveTo>
                    <a:lnTo>
                      <a:pt x="13903" y="19"/>
                    </a:lnTo>
                    <a:cubicBezTo>
                      <a:pt x="13945" y="19"/>
                      <a:pt x="13978" y="52"/>
                      <a:pt x="13978" y="93"/>
                    </a:cubicBezTo>
                    <a:cubicBezTo>
                      <a:pt x="13978" y="135"/>
                      <a:pt x="13945" y="168"/>
                      <a:pt x="13903" y="168"/>
                    </a:cubicBezTo>
                    <a:lnTo>
                      <a:pt x="13605" y="168"/>
                    </a:lnTo>
                    <a:cubicBezTo>
                      <a:pt x="13563" y="168"/>
                      <a:pt x="13530" y="135"/>
                      <a:pt x="13530" y="93"/>
                    </a:cubicBezTo>
                    <a:cubicBezTo>
                      <a:pt x="13530" y="52"/>
                      <a:pt x="13563" y="19"/>
                      <a:pt x="13605" y="19"/>
                    </a:cubicBezTo>
                    <a:close/>
                    <a:moveTo>
                      <a:pt x="14202" y="19"/>
                    </a:moveTo>
                    <a:lnTo>
                      <a:pt x="14217" y="19"/>
                    </a:lnTo>
                    <a:lnTo>
                      <a:pt x="14499" y="14"/>
                    </a:lnTo>
                    <a:lnTo>
                      <a:pt x="14499" y="14"/>
                    </a:lnTo>
                    <a:cubicBezTo>
                      <a:pt x="14541" y="13"/>
                      <a:pt x="14575" y="46"/>
                      <a:pt x="14575" y="87"/>
                    </a:cubicBezTo>
                    <a:cubicBezTo>
                      <a:pt x="14576" y="129"/>
                      <a:pt x="14543" y="163"/>
                      <a:pt x="14502" y="163"/>
                    </a:cubicBezTo>
                    <a:lnTo>
                      <a:pt x="14217" y="168"/>
                    </a:lnTo>
                    <a:lnTo>
                      <a:pt x="14202" y="168"/>
                    </a:lnTo>
                    <a:cubicBezTo>
                      <a:pt x="14161" y="168"/>
                      <a:pt x="14127" y="135"/>
                      <a:pt x="14127" y="93"/>
                    </a:cubicBezTo>
                    <a:cubicBezTo>
                      <a:pt x="14127" y="52"/>
                      <a:pt x="14161" y="19"/>
                      <a:pt x="14202" y="19"/>
                    </a:cubicBezTo>
                    <a:close/>
                    <a:moveTo>
                      <a:pt x="14798" y="9"/>
                    </a:moveTo>
                    <a:lnTo>
                      <a:pt x="15097" y="4"/>
                    </a:lnTo>
                    <a:lnTo>
                      <a:pt x="15097" y="4"/>
                    </a:lnTo>
                    <a:cubicBezTo>
                      <a:pt x="15138" y="3"/>
                      <a:pt x="15172" y="36"/>
                      <a:pt x="15173" y="77"/>
                    </a:cubicBezTo>
                    <a:cubicBezTo>
                      <a:pt x="15173" y="119"/>
                      <a:pt x="15140" y="153"/>
                      <a:pt x="15099" y="153"/>
                    </a:cubicBezTo>
                    <a:lnTo>
                      <a:pt x="14800" y="158"/>
                    </a:lnTo>
                    <a:lnTo>
                      <a:pt x="14800" y="158"/>
                    </a:lnTo>
                    <a:cubicBezTo>
                      <a:pt x="14759" y="159"/>
                      <a:pt x="14725" y="126"/>
                      <a:pt x="14725" y="85"/>
                    </a:cubicBezTo>
                    <a:cubicBezTo>
                      <a:pt x="14724" y="44"/>
                      <a:pt x="14757" y="10"/>
                      <a:pt x="14798" y="9"/>
                    </a:cubicBezTo>
                    <a:close/>
                    <a:moveTo>
                      <a:pt x="15397" y="3"/>
                    </a:moveTo>
                    <a:lnTo>
                      <a:pt x="15695" y="3"/>
                    </a:lnTo>
                    <a:cubicBezTo>
                      <a:pt x="15736" y="3"/>
                      <a:pt x="15770" y="36"/>
                      <a:pt x="15770" y="77"/>
                    </a:cubicBezTo>
                    <a:cubicBezTo>
                      <a:pt x="15770" y="119"/>
                      <a:pt x="15736" y="152"/>
                      <a:pt x="15695" y="152"/>
                    </a:cubicBezTo>
                    <a:lnTo>
                      <a:pt x="15397" y="152"/>
                    </a:lnTo>
                    <a:cubicBezTo>
                      <a:pt x="15355" y="152"/>
                      <a:pt x="15322" y="119"/>
                      <a:pt x="15322" y="77"/>
                    </a:cubicBezTo>
                    <a:cubicBezTo>
                      <a:pt x="15322" y="36"/>
                      <a:pt x="15355" y="3"/>
                      <a:pt x="15397" y="3"/>
                    </a:cubicBezTo>
                    <a:close/>
                    <a:moveTo>
                      <a:pt x="15994" y="3"/>
                    </a:moveTo>
                    <a:lnTo>
                      <a:pt x="16105" y="3"/>
                    </a:lnTo>
                    <a:lnTo>
                      <a:pt x="16293" y="3"/>
                    </a:lnTo>
                    <a:cubicBezTo>
                      <a:pt x="16334" y="3"/>
                      <a:pt x="16367" y="36"/>
                      <a:pt x="16367" y="77"/>
                    </a:cubicBezTo>
                    <a:cubicBezTo>
                      <a:pt x="16367" y="119"/>
                      <a:pt x="16334" y="152"/>
                      <a:pt x="16293" y="152"/>
                    </a:cubicBezTo>
                    <a:lnTo>
                      <a:pt x="16105" y="152"/>
                    </a:lnTo>
                    <a:lnTo>
                      <a:pt x="15994" y="152"/>
                    </a:lnTo>
                    <a:cubicBezTo>
                      <a:pt x="15953" y="152"/>
                      <a:pt x="15919" y="119"/>
                      <a:pt x="15919" y="77"/>
                    </a:cubicBezTo>
                    <a:cubicBezTo>
                      <a:pt x="15919" y="36"/>
                      <a:pt x="15953" y="3"/>
                      <a:pt x="15994" y="3"/>
                    </a:cubicBezTo>
                    <a:close/>
                    <a:moveTo>
                      <a:pt x="16591" y="3"/>
                    </a:moveTo>
                    <a:lnTo>
                      <a:pt x="16890" y="3"/>
                    </a:lnTo>
                    <a:cubicBezTo>
                      <a:pt x="16931" y="3"/>
                      <a:pt x="16965" y="36"/>
                      <a:pt x="16965" y="77"/>
                    </a:cubicBezTo>
                    <a:cubicBezTo>
                      <a:pt x="16965" y="119"/>
                      <a:pt x="16931" y="152"/>
                      <a:pt x="16890" y="152"/>
                    </a:cubicBezTo>
                    <a:lnTo>
                      <a:pt x="16591" y="152"/>
                    </a:lnTo>
                    <a:cubicBezTo>
                      <a:pt x="16550" y="152"/>
                      <a:pt x="16517" y="119"/>
                      <a:pt x="16517" y="77"/>
                    </a:cubicBezTo>
                    <a:cubicBezTo>
                      <a:pt x="16517" y="36"/>
                      <a:pt x="16550" y="3"/>
                      <a:pt x="16591" y="3"/>
                    </a:cubicBezTo>
                    <a:close/>
                    <a:moveTo>
                      <a:pt x="17188" y="2"/>
                    </a:moveTo>
                    <a:lnTo>
                      <a:pt x="17487" y="1"/>
                    </a:lnTo>
                    <a:lnTo>
                      <a:pt x="17487" y="1"/>
                    </a:lnTo>
                    <a:cubicBezTo>
                      <a:pt x="17528" y="1"/>
                      <a:pt x="17562" y="35"/>
                      <a:pt x="17562" y="76"/>
                    </a:cubicBezTo>
                    <a:cubicBezTo>
                      <a:pt x="17562" y="117"/>
                      <a:pt x="17529" y="151"/>
                      <a:pt x="17487" y="151"/>
                    </a:cubicBezTo>
                    <a:lnTo>
                      <a:pt x="17189" y="152"/>
                    </a:lnTo>
                    <a:lnTo>
                      <a:pt x="17189" y="152"/>
                    </a:lnTo>
                    <a:cubicBezTo>
                      <a:pt x="17148" y="152"/>
                      <a:pt x="17114" y="119"/>
                      <a:pt x="17114" y="77"/>
                    </a:cubicBezTo>
                    <a:cubicBezTo>
                      <a:pt x="17114" y="36"/>
                      <a:pt x="17147" y="3"/>
                      <a:pt x="17188" y="2"/>
                    </a:cubicBezTo>
                    <a:close/>
                    <a:moveTo>
                      <a:pt x="17786" y="0"/>
                    </a:moveTo>
                    <a:lnTo>
                      <a:pt x="17993" y="0"/>
                    </a:lnTo>
                    <a:lnTo>
                      <a:pt x="18085" y="0"/>
                    </a:lnTo>
                    <a:cubicBezTo>
                      <a:pt x="18126" y="0"/>
                      <a:pt x="18159" y="33"/>
                      <a:pt x="18159" y="74"/>
                    </a:cubicBezTo>
                    <a:cubicBezTo>
                      <a:pt x="18159" y="116"/>
                      <a:pt x="18126" y="149"/>
                      <a:pt x="18085" y="149"/>
                    </a:cubicBezTo>
                    <a:lnTo>
                      <a:pt x="17994" y="149"/>
                    </a:lnTo>
                    <a:lnTo>
                      <a:pt x="17786" y="150"/>
                    </a:lnTo>
                    <a:lnTo>
                      <a:pt x="17786" y="150"/>
                    </a:lnTo>
                    <a:cubicBezTo>
                      <a:pt x="17745" y="150"/>
                      <a:pt x="17711" y="117"/>
                      <a:pt x="17711" y="75"/>
                    </a:cubicBezTo>
                    <a:cubicBezTo>
                      <a:pt x="17711" y="34"/>
                      <a:pt x="17744" y="1"/>
                      <a:pt x="17786" y="0"/>
                    </a:cubicBezTo>
                    <a:close/>
                    <a:moveTo>
                      <a:pt x="18383" y="0"/>
                    </a:moveTo>
                    <a:lnTo>
                      <a:pt x="18682" y="0"/>
                    </a:lnTo>
                    <a:cubicBezTo>
                      <a:pt x="18723" y="0"/>
                      <a:pt x="18757" y="33"/>
                      <a:pt x="18757" y="74"/>
                    </a:cubicBezTo>
                    <a:cubicBezTo>
                      <a:pt x="18757" y="116"/>
                      <a:pt x="18723" y="149"/>
                      <a:pt x="18682" y="149"/>
                    </a:cubicBezTo>
                    <a:lnTo>
                      <a:pt x="18383" y="149"/>
                    </a:lnTo>
                    <a:cubicBezTo>
                      <a:pt x="18342" y="149"/>
                      <a:pt x="18309" y="116"/>
                      <a:pt x="18309" y="74"/>
                    </a:cubicBezTo>
                    <a:cubicBezTo>
                      <a:pt x="18309" y="33"/>
                      <a:pt x="18342" y="0"/>
                      <a:pt x="18383" y="0"/>
                    </a:cubicBezTo>
                    <a:close/>
                    <a:moveTo>
                      <a:pt x="18981" y="0"/>
                    </a:moveTo>
                    <a:lnTo>
                      <a:pt x="19279" y="0"/>
                    </a:lnTo>
                    <a:cubicBezTo>
                      <a:pt x="19320" y="0"/>
                      <a:pt x="19354" y="33"/>
                      <a:pt x="19354" y="74"/>
                    </a:cubicBezTo>
                    <a:cubicBezTo>
                      <a:pt x="19354" y="116"/>
                      <a:pt x="19320" y="149"/>
                      <a:pt x="19279" y="149"/>
                    </a:cubicBezTo>
                    <a:lnTo>
                      <a:pt x="18981" y="149"/>
                    </a:lnTo>
                    <a:cubicBezTo>
                      <a:pt x="18939" y="149"/>
                      <a:pt x="18906" y="116"/>
                      <a:pt x="18906" y="74"/>
                    </a:cubicBezTo>
                    <a:cubicBezTo>
                      <a:pt x="18906" y="33"/>
                      <a:pt x="18939" y="0"/>
                      <a:pt x="18981" y="0"/>
                    </a:cubicBezTo>
                    <a:close/>
                    <a:moveTo>
                      <a:pt x="19578" y="0"/>
                    </a:moveTo>
                    <a:lnTo>
                      <a:pt x="19877" y="0"/>
                    </a:lnTo>
                    <a:cubicBezTo>
                      <a:pt x="19918" y="0"/>
                      <a:pt x="19951" y="33"/>
                      <a:pt x="19951" y="74"/>
                    </a:cubicBezTo>
                    <a:cubicBezTo>
                      <a:pt x="19951" y="116"/>
                      <a:pt x="19918" y="149"/>
                      <a:pt x="19877" y="149"/>
                    </a:cubicBezTo>
                    <a:lnTo>
                      <a:pt x="19578" y="149"/>
                    </a:lnTo>
                    <a:cubicBezTo>
                      <a:pt x="19537" y="149"/>
                      <a:pt x="19503" y="116"/>
                      <a:pt x="19503" y="74"/>
                    </a:cubicBezTo>
                    <a:cubicBezTo>
                      <a:pt x="19503" y="33"/>
                      <a:pt x="19537" y="0"/>
                      <a:pt x="19578" y="0"/>
                    </a:cubicBezTo>
                    <a:close/>
                    <a:moveTo>
                      <a:pt x="20175" y="0"/>
                    </a:moveTo>
                    <a:lnTo>
                      <a:pt x="20474" y="0"/>
                    </a:lnTo>
                    <a:cubicBezTo>
                      <a:pt x="20515" y="0"/>
                      <a:pt x="20549" y="33"/>
                      <a:pt x="20549" y="74"/>
                    </a:cubicBezTo>
                    <a:cubicBezTo>
                      <a:pt x="20549" y="116"/>
                      <a:pt x="20515" y="149"/>
                      <a:pt x="20474" y="149"/>
                    </a:cubicBezTo>
                    <a:lnTo>
                      <a:pt x="20175" y="149"/>
                    </a:lnTo>
                    <a:cubicBezTo>
                      <a:pt x="20134" y="149"/>
                      <a:pt x="20101" y="116"/>
                      <a:pt x="20101" y="74"/>
                    </a:cubicBezTo>
                    <a:cubicBezTo>
                      <a:pt x="20101" y="33"/>
                      <a:pt x="20134" y="0"/>
                      <a:pt x="20175" y="0"/>
                    </a:cubicBezTo>
                    <a:close/>
                    <a:moveTo>
                      <a:pt x="20773" y="0"/>
                    </a:moveTo>
                    <a:lnTo>
                      <a:pt x="20826" y="0"/>
                    </a:lnTo>
                    <a:lnTo>
                      <a:pt x="21071" y="0"/>
                    </a:lnTo>
                    <a:cubicBezTo>
                      <a:pt x="21112" y="0"/>
                      <a:pt x="21146" y="33"/>
                      <a:pt x="21146" y="74"/>
                    </a:cubicBezTo>
                    <a:cubicBezTo>
                      <a:pt x="21146" y="116"/>
                      <a:pt x="21112" y="149"/>
                      <a:pt x="21071" y="149"/>
                    </a:cubicBezTo>
                    <a:lnTo>
                      <a:pt x="20826" y="149"/>
                    </a:lnTo>
                    <a:lnTo>
                      <a:pt x="20773" y="149"/>
                    </a:lnTo>
                    <a:cubicBezTo>
                      <a:pt x="20731" y="149"/>
                      <a:pt x="20698" y="116"/>
                      <a:pt x="20698" y="74"/>
                    </a:cubicBezTo>
                    <a:cubicBezTo>
                      <a:pt x="20698" y="33"/>
                      <a:pt x="20731" y="0"/>
                      <a:pt x="20773" y="0"/>
                    </a:cubicBezTo>
                    <a:close/>
                    <a:moveTo>
                      <a:pt x="21370" y="0"/>
                    </a:moveTo>
                    <a:lnTo>
                      <a:pt x="21669" y="0"/>
                    </a:lnTo>
                    <a:cubicBezTo>
                      <a:pt x="21710" y="0"/>
                      <a:pt x="21743" y="33"/>
                      <a:pt x="21743" y="74"/>
                    </a:cubicBezTo>
                    <a:cubicBezTo>
                      <a:pt x="21743" y="116"/>
                      <a:pt x="21710" y="149"/>
                      <a:pt x="21669" y="149"/>
                    </a:cubicBezTo>
                    <a:lnTo>
                      <a:pt x="21370" y="149"/>
                    </a:lnTo>
                    <a:cubicBezTo>
                      <a:pt x="21329" y="149"/>
                      <a:pt x="21295" y="116"/>
                      <a:pt x="21295" y="74"/>
                    </a:cubicBezTo>
                    <a:cubicBezTo>
                      <a:pt x="21295" y="33"/>
                      <a:pt x="21329" y="0"/>
                      <a:pt x="21370" y="0"/>
                    </a:cubicBezTo>
                    <a:close/>
                    <a:moveTo>
                      <a:pt x="21967" y="0"/>
                    </a:moveTo>
                    <a:lnTo>
                      <a:pt x="22266" y="0"/>
                    </a:lnTo>
                    <a:cubicBezTo>
                      <a:pt x="22307" y="0"/>
                      <a:pt x="22341" y="33"/>
                      <a:pt x="22341" y="74"/>
                    </a:cubicBezTo>
                    <a:cubicBezTo>
                      <a:pt x="22341" y="116"/>
                      <a:pt x="22307" y="149"/>
                      <a:pt x="22266" y="149"/>
                    </a:cubicBezTo>
                    <a:lnTo>
                      <a:pt x="21967" y="149"/>
                    </a:lnTo>
                    <a:cubicBezTo>
                      <a:pt x="21926" y="149"/>
                      <a:pt x="21893" y="116"/>
                      <a:pt x="21893" y="74"/>
                    </a:cubicBezTo>
                    <a:cubicBezTo>
                      <a:pt x="21893" y="33"/>
                      <a:pt x="21926" y="0"/>
                      <a:pt x="21967" y="0"/>
                    </a:cubicBezTo>
                    <a:close/>
                    <a:moveTo>
                      <a:pt x="22565" y="0"/>
                    </a:moveTo>
                    <a:lnTo>
                      <a:pt x="22714" y="0"/>
                    </a:lnTo>
                    <a:lnTo>
                      <a:pt x="22863" y="0"/>
                    </a:lnTo>
                    <a:cubicBezTo>
                      <a:pt x="22904" y="0"/>
                      <a:pt x="22938" y="33"/>
                      <a:pt x="22938" y="74"/>
                    </a:cubicBezTo>
                    <a:cubicBezTo>
                      <a:pt x="22938" y="116"/>
                      <a:pt x="22904" y="149"/>
                      <a:pt x="22863" y="149"/>
                    </a:cubicBezTo>
                    <a:lnTo>
                      <a:pt x="22714" y="149"/>
                    </a:lnTo>
                    <a:lnTo>
                      <a:pt x="22565" y="149"/>
                    </a:lnTo>
                    <a:cubicBezTo>
                      <a:pt x="22523" y="149"/>
                      <a:pt x="22490" y="116"/>
                      <a:pt x="22490" y="74"/>
                    </a:cubicBezTo>
                    <a:cubicBezTo>
                      <a:pt x="22490" y="33"/>
                      <a:pt x="22523" y="0"/>
                      <a:pt x="22565" y="0"/>
                    </a:cubicBezTo>
                    <a:close/>
                    <a:moveTo>
                      <a:pt x="23162" y="0"/>
                    </a:moveTo>
                    <a:lnTo>
                      <a:pt x="23461" y="0"/>
                    </a:lnTo>
                    <a:cubicBezTo>
                      <a:pt x="23502" y="0"/>
                      <a:pt x="23535" y="33"/>
                      <a:pt x="23535" y="74"/>
                    </a:cubicBezTo>
                    <a:cubicBezTo>
                      <a:pt x="23535" y="116"/>
                      <a:pt x="23502" y="149"/>
                      <a:pt x="23461" y="149"/>
                    </a:cubicBezTo>
                    <a:lnTo>
                      <a:pt x="23162" y="149"/>
                    </a:lnTo>
                    <a:cubicBezTo>
                      <a:pt x="23121" y="149"/>
                      <a:pt x="23087" y="116"/>
                      <a:pt x="23087" y="74"/>
                    </a:cubicBezTo>
                    <a:cubicBezTo>
                      <a:pt x="23087" y="33"/>
                      <a:pt x="23121" y="0"/>
                      <a:pt x="2316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0" cap="flat">
                <a:solidFill>
                  <a:srgbClr val="92D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Oval 366">
                <a:extLst>
                  <a:ext uri="{FF2B5EF4-FFF2-40B4-BE49-F238E27FC236}">
                    <a16:creationId xmlns:a16="http://schemas.microsoft.com/office/drawing/2014/main" id="{5EF47756-016F-4ACA-AC23-08EE81B46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3346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367">
                <a:extLst>
                  <a:ext uri="{FF2B5EF4-FFF2-40B4-BE49-F238E27FC236}">
                    <a16:creationId xmlns:a16="http://schemas.microsoft.com/office/drawing/2014/main" id="{D5E99523-55BE-48E6-A481-E0E60B433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3346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Oval 368">
                <a:extLst>
                  <a:ext uri="{FF2B5EF4-FFF2-40B4-BE49-F238E27FC236}">
                    <a16:creationId xmlns:a16="http://schemas.microsoft.com/office/drawing/2014/main" id="{A6DBF24F-37E8-4547-898B-512ED769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3103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369">
                <a:extLst>
                  <a:ext uri="{FF2B5EF4-FFF2-40B4-BE49-F238E27FC236}">
                    <a16:creationId xmlns:a16="http://schemas.microsoft.com/office/drawing/2014/main" id="{FD467298-FA65-47EC-B088-A11819549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3103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Oval 370">
                <a:extLst>
                  <a:ext uri="{FF2B5EF4-FFF2-40B4-BE49-F238E27FC236}">
                    <a16:creationId xmlns:a16="http://schemas.microsoft.com/office/drawing/2014/main" id="{42CDA732-F557-4269-A3E3-099099BD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" y="2552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Oval 371">
                <a:extLst>
                  <a:ext uri="{FF2B5EF4-FFF2-40B4-BE49-F238E27FC236}">
                    <a16:creationId xmlns:a16="http://schemas.microsoft.com/office/drawing/2014/main" id="{86739D77-27BD-49EB-891B-EDBD6BD97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" y="2552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372">
                <a:extLst>
                  <a:ext uri="{FF2B5EF4-FFF2-40B4-BE49-F238E27FC236}">
                    <a16:creationId xmlns:a16="http://schemas.microsoft.com/office/drawing/2014/main" id="{47945F1C-A5AE-4636-B037-1C811D017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1962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Oval 373">
                <a:extLst>
                  <a:ext uri="{FF2B5EF4-FFF2-40B4-BE49-F238E27FC236}">
                    <a16:creationId xmlns:a16="http://schemas.microsoft.com/office/drawing/2014/main" id="{71F24E73-2FE6-4029-A9B5-F874B4E9B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" y="1962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Oval 374">
                <a:extLst>
                  <a:ext uri="{FF2B5EF4-FFF2-40B4-BE49-F238E27FC236}">
                    <a16:creationId xmlns:a16="http://schemas.microsoft.com/office/drawing/2014/main" id="{FD2C7142-A1BF-41FA-862C-3827FA775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1885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375">
                <a:extLst>
                  <a:ext uri="{FF2B5EF4-FFF2-40B4-BE49-F238E27FC236}">
                    <a16:creationId xmlns:a16="http://schemas.microsoft.com/office/drawing/2014/main" id="{9DCA6415-B816-4816-9A2C-D04CF3A98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1885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376">
                <a:extLst>
                  <a:ext uri="{FF2B5EF4-FFF2-40B4-BE49-F238E27FC236}">
                    <a16:creationId xmlns:a16="http://schemas.microsoft.com/office/drawing/2014/main" id="{5D98D0A1-815F-4483-B706-87E54D4DB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1864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377">
                <a:extLst>
                  <a:ext uri="{FF2B5EF4-FFF2-40B4-BE49-F238E27FC236}">
                    <a16:creationId xmlns:a16="http://schemas.microsoft.com/office/drawing/2014/main" id="{CCF416D5-18C4-4702-89C1-AA6D494FD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1864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378">
                <a:extLst>
                  <a:ext uri="{FF2B5EF4-FFF2-40B4-BE49-F238E27FC236}">
                    <a16:creationId xmlns:a16="http://schemas.microsoft.com/office/drawing/2014/main" id="{48603027-E874-42A7-9A98-754DC6849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1848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379">
                <a:extLst>
                  <a:ext uri="{FF2B5EF4-FFF2-40B4-BE49-F238E27FC236}">
                    <a16:creationId xmlns:a16="http://schemas.microsoft.com/office/drawing/2014/main" id="{32734E76-6461-4F03-9FB0-17C6B390F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1848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Oval 380">
                <a:extLst>
                  <a:ext uri="{FF2B5EF4-FFF2-40B4-BE49-F238E27FC236}">
                    <a16:creationId xmlns:a16="http://schemas.microsoft.com/office/drawing/2014/main" id="{254C64B1-F4AC-4C08-A46E-58D426A3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1836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Oval 381">
                <a:extLst>
                  <a:ext uri="{FF2B5EF4-FFF2-40B4-BE49-F238E27FC236}">
                    <a16:creationId xmlns:a16="http://schemas.microsoft.com/office/drawing/2014/main" id="{96F88E52-B4C6-425B-8CD7-28BF92958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1836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382">
                <a:extLst>
                  <a:ext uri="{FF2B5EF4-FFF2-40B4-BE49-F238E27FC236}">
                    <a16:creationId xmlns:a16="http://schemas.microsoft.com/office/drawing/2014/main" id="{84921252-8FF0-458B-A96C-1C0D94ACF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1831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Oval 383">
                <a:extLst>
                  <a:ext uri="{FF2B5EF4-FFF2-40B4-BE49-F238E27FC236}">
                    <a16:creationId xmlns:a16="http://schemas.microsoft.com/office/drawing/2014/main" id="{C6769229-767F-484E-9BB9-C7CA6CD58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1831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Oval 384">
                <a:extLst>
                  <a:ext uri="{FF2B5EF4-FFF2-40B4-BE49-F238E27FC236}">
                    <a16:creationId xmlns:a16="http://schemas.microsoft.com/office/drawing/2014/main" id="{29097C69-F2A3-433C-8CED-66799F8C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829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385">
                <a:extLst>
                  <a:ext uri="{FF2B5EF4-FFF2-40B4-BE49-F238E27FC236}">
                    <a16:creationId xmlns:a16="http://schemas.microsoft.com/office/drawing/2014/main" id="{A72BD96A-CC50-434F-874B-51BDD1F41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829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386">
                <a:extLst>
                  <a:ext uri="{FF2B5EF4-FFF2-40B4-BE49-F238E27FC236}">
                    <a16:creationId xmlns:a16="http://schemas.microsoft.com/office/drawing/2014/main" id="{EC28BE8B-BD4E-4ECC-BD92-DF28459F5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1827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387">
                <a:extLst>
                  <a:ext uri="{FF2B5EF4-FFF2-40B4-BE49-F238E27FC236}">
                    <a16:creationId xmlns:a16="http://schemas.microsoft.com/office/drawing/2014/main" id="{CC683A8A-7933-4CB1-9EBD-4BCD32B07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1827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388">
                <a:extLst>
                  <a:ext uri="{FF2B5EF4-FFF2-40B4-BE49-F238E27FC236}">
                    <a16:creationId xmlns:a16="http://schemas.microsoft.com/office/drawing/2014/main" id="{6B5BACEC-6950-4E50-9A2A-FF3DECA24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1825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389">
                <a:extLst>
                  <a:ext uri="{FF2B5EF4-FFF2-40B4-BE49-F238E27FC236}">
                    <a16:creationId xmlns:a16="http://schemas.microsoft.com/office/drawing/2014/main" id="{318B64FD-33F1-462E-98DE-6947DF62B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1825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Oval 390">
                <a:extLst>
                  <a:ext uri="{FF2B5EF4-FFF2-40B4-BE49-F238E27FC236}">
                    <a16:creationId xmlns:a16="http://schemas.microsoft.com/office/drawing/2014/main" id="{94DA2DD7-D5F5-4ED7-86DA-731BC42D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" y="1823"/>
                <a:ext cx="36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Oval 391">
                <a:extLst>
                  <a:ext uri="{FF2B5EF4-FFF2-40B4-BE49-F238E27FC236}">
                    <a16:creationId xmlns:a16="http://schemas.microsoft.com/office/drawing/2014/main" id="{348D5F47-7172-4DC2-89B6-A5DDFF75A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" y="1823"/>
                <a:ext cx="36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Oval 392">
                <a:extLst>
                  <a:ext uri="{FF2B5EF4-FFF2-40B4-BE49-F238E27FC236}">
                    <a16:creationId xmlns:a16="http://schemas.microsoft.com/office/drawing/2014/main" id="{99605D56-1621-45F4-B1AD-7E4B608BE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1822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Oval 393">
                <a:extLst>
                  <a:ext uri="{FF2B5EF4-FFF2-40B4-BE49-F238E27FC236}">
                    <a16:creationId xmlns:a16="http://schemas.microsoft.com/office/drawing/2014/main" id="{D14B374D-672E-4F1B-93A9-2BDA8BE00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1822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Oval 394">
                <a:extLst>
                  <a:ext uri="{FF2B5EF4-FFF2-40B4-BE49-F238E27FC236}">
                    <a16:creationId xmlns:a16="http://schemas.microsoft.com/office/drawing/2014/main" id="{23119C8F-EE16-45D7-8955-CE543FB98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" y="1822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Oval 395">
                <a:extLst>
                  <a:ext uri="{FF2B5EF4-FFF2-40B4-BE49-F238E27FC236}">
                    <a16:creationId xmlns:a16="http://schemas.microsoft.com/office/drawing/2014/main" id="{5A4F4BE6-8FAD-4EB7-83BF-B62312833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" y="1822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Oval 396">
                <a:extLst>
                  <a:ext uri="{FF2B5EF4-FFF2-40B4-BE49-F238E27FC236}">
                    <a16:creationId xmlns:a16="http://schemas.microsoft.com/office/drawing/2014/main" id="{C7BFF512-B121-486D-B0A0-AAC2C2390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0" y="1822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Oval 397">
                <a:extLst>
                  <a:ext uri="{FF2B5EF4-FFF2-40B4-BE49-F238E27FC236}">
                    <a16:creationId xmlns:a16="http://schemas.microsoft.com/office/drawing/2014/main" id="{1ADBA052-28E5-4FD1-A8D3-9E8CCCC3B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0" y="1822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Oval 398">
                <a:extLst>
                  <a:ext uri="{FF2B5EF4-FFF2-40B4-BE49-F238E27FC236}">
                    <a16:creationId xmlns:a16="http://schemas.microsoft.com/office/drawing/2014/main" id="{772523C5-68CF-4A5F-8248-539F74080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7" y="1822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Oval 399">
                <a:extLst>
                  <a:ext uri="{FF2B5EF4-FFF2-40B4-BE49-F238E27FC236}">
                    <a16:creationId xmlns:a16="http://schemas.microsoft.com/office/drawing/2014/main" id="{7AC73BAB-BC0F-479F-8E2D-DD9D3EB1F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7" y="1822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Oval 400">
                <a:extLst>
                  <a:ext uri="{FF2B5EF4-FFF2-40B4-BE49-F238E27FC236}">
                    <a16:creationId xmlns:a16="http://schemas.microsoft.com/office/drawing/2014/main" id="{BBDE48FD-37ED-45DB-A0FD-05FFE055D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" y="1822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Oval 401">
                <a:extLst>
                  <a:ext uri="{FF2B5EF4-FFF2-40B4-BE49-F238E27FC236}">
                    <a16:creationId xmlns:a16="http://schemas.microsoft.com/office/drawing/2014/main" id="{262CE5FC-486B-43EA-BED1-1D3A451E7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" y="1822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Oval 402">
                <a:extLst>
                  <a:ext uri="{FF2B5EF4-FFF2-40B4-BE49-F238E27FC236}">
                    <a16:creationId xmlns:a16="http://schemas.microsoft.com/office/drawing/2014/main" id="{FD2E6DDC-F694-41DC-BE82-696F58AB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1822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403">
                <a:extLst>
                  <a:ext uri="{FF2B5EF4-FFF2-40B4-BE49-F238E27FC236}">
                    <a16:creationId xmlns:a16="http://schemas.microsoft.com/office/drawing/2014/main" id="{E76F3502-661E-4A73-9BE8-6699D411A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1822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404">
                <a:extLst>
                  <a:ext uri="{FF2B5EF4-FFF2-40B4-BE49-F238E27FC236}">
                    <a16:creationId xmlns:a16="http://schemas.microsoft.com/office/drawing/2014/main" id="{04E45042-43B3-4F48-9546-F986F2E36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1820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405">
                <a:extLst>
                  <a:ext uri="{FF2B5EF4-FFF2-40B4-BE49-F238E27FC236}">
                    <a16:creationId xmlns:a16="http://schemas.microsoft.com/office/drawing/2014/main" id="{8A94B939-9D57-4855-8B1D-11089DB6D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1820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406">
                <a:extLst>
                  <a:ext uri="{FF2B5EF4-FFF2-40B4-BE49-F238E27FC236}">
                    <a16:creationId xmlns:a16="http://schemas.microsoft.com/office/drawing/2014/main" id="{67DD65B6-9BFF-4A1E-8950-4CBACCDB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820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Oval 407">
                <a:extLst>
                  <a:ext uri="{FF2B5EF4-FFF2-40B4-BE49-F238E27FC236}">
                    <a16:creationId xmlns:a16="http://schemas.microsoft.com/office/drawing/2014/main" id="{7685A444-7B8A-4B14-8CEA-A6F44D796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1820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Oval 408">
                <a:extLst>
                  <a:ext uri="{FF2B5EF4-FFF2-40B4-BE49-F238E27FC236}">
                    <a16:creationId xmlns:a16="http://schemas.microsoft.com/office/drawing/2014/main" id="{B3972EE2-E2F6-444F-BA30-6B3A49289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1820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Oval 409">
                <a:extLst>
                  <a:ext uri="{FF2B5EF4-FFF2-40B4-BE49-F238E27FC236}">
                    <a16:creationId xmlns:a16="http://schemas.microsoft.com/office/drawing/2014/main" id="{0388BD8F-712D-406C-97D8-F2CF181D9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1820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Oval 410">
                <a:extLst>
                  <a:ext uri="{FF2B5EF4-FFF2-40B4-BE49-F238E27FC236}">
                    <a16:creationId xmlns:a16="http://schemas.microsoft.com/office/drawing/2014/main" id="{4691C8B8-D11A-40C7-9CC9-C460908C0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820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Oval 411">
                <a:extLst>
                  <a:ext uri="{FF2B5EF4-FFF2-40B4-BE49-F238E27FC236}">
                    <a16:creationId xmlns:a16="http://schemas.microsoft.com/office/drawing/2014/main" id="{CD4F71E2-1EA9-4472-9A54-9A636B1C1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820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412">
                <a:extLst>
                  <a:ext uri="{FF2B5EF4-FFF2-40B4-BE49-F238E27FC236}">
                    <a16:creationId xmlns:a16="http://schemas.microsoft.com/office/drawing/2014/main" id="{72F5DA89-D42A-4F07-A898-B9A61433F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1" y="1820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413">
                <a:extLst>
                  <a:ext uri="{FF2B5EF4-FFF2-40B4-BE49-F238E27FC236}">
                    <a16:creationId xmlns:a16="http://schemas.microsoft.com/office/drawing/2014/main" id="{0E80D8B2-988C-4C14-B898-8E0871CE6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1" y="1820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Oval 414">
                <a:extLst>
                  <a:ext uri="{FF2B5EF4-FFF2-40B4-BE49-F238E27FC236}">
                    <a16:creationId xmlns:a16="http://schemas.microsoft.com/office/drawing/2014/main" id="{18CFA952-1058-4362-AC18-D25680BF2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0" y="1820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415">
                <a:extLst>
                  <a:ext uri="{FF2B5EF4-FFF2-40B4-BE49-F238E27FC236}">
                    <a16:creationId xmlns:a16="http://schemas.microsoft.com/office/drawing/2014/main" id="{722AB7A8-1C56-4845-A796-4FBB9961F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0" y="1820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Oval 416">
                <a:extLst>
                  <a:ext uri="{FF2B5EF4-FFF2-40B4-BE49-F238E27FC236}">
                    <a16:creationId xmlns:a16="http://schemas.microsoft.com/office/drawing/2014/main" id="{394C3B35-9F39-4458-9C50-50860B0E8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9" y="1820"/>
                <a:ext cx="37" cy="37"/>
              </a:xfrm>
              <a:prstGeom prst="ellipse">
                <a:avLst/>
              </a:pr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Oval 417">
                <a:extLst>
                  <a:ext uri="{FF2B5EF4-FFF2-40B4-BE49-F238E27FC236}">
                    <a16:creationId xmlns:a16="http://schemas.microsoft.com/office/drawing/2014/main" id="{8C0A97CE-3051-4BBC-BA16-7D1876E30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9" y="1820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Oval 419">
                <a:extLst>
                  <a:ext uri="{FF2B5EF4-FFF2-40B4-BE49-F238E27FC236}">
                    <a16:creationId xmlns:a16="http://schemas.microsoft.com/office/drawing/2014/main" id="{71F75793-8134-48DF-9522-56CAEF7BA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3336"/>
                <a:ext cx="37" cy="3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Oval 420">
                <a:extLst>
                  <a:ext uri="{FF2B5EF4-FFF2-40B4-BE49-F238E27FC236}">
                    <a16:creationId xmlns:a16="http://schemas.microsoft.com/office/drawing/2014/main" id="{1C2D7742-9642-4B05-8C3D-E98927228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3336"/>
                <a:ext cx="37" cy="37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471">
                <a:extLst>
                  <a:ext uri="{FF2B5EF4-FFF2-40B4-BE49-F238E27FC236}">
                    <a16:creationId xmlns:a16="http://schemas.microsoft.com/office/drawing/2014/main" id="{C11F05AD-12B9-44E0-9CC7-62C43C05F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" y="1883"/>
                <a:ext cx="2724" cy="1480"/>
              </a:xfrm>
              <a:custGeom>
                <a:avLst/>
                <a:gdLst>
                  <a:gd name="T0" fmla="*/ 0 w 2724"/>
                  <a:gd name="T1" fmla="*/ 1480 h 1480"/>
                  <a:gd name="T2" fmla="*/ 110 w 2724"/>
                  <a:gd name="T3" fmla="*/ 1471 h 1480"/>
                  <a:gd name="T4" fmla="*/ 217 w 2724"/>
                  <a:gd name="T5" fmla="*/ 1425 h 1480"/>
                  <a:gd name="T6" fmla="*/ 326 w 2724"/>
                  <a:gd name="T7" fmla="*/ 1378 h 1480"/>
                  <a:gd name="T8" fmla="*/ 435 w 2724"/>
                  <a:gd name="T9" fmla="*/ 1256 h 1480"/>
                  <a:gd name="T10" fmla="*/ 544 w 2724"/>
                  <a:gd name="T11" fmla="*/ 1025 h 1480"/>
                  <a:gd name="T12" fmla="*/ 653 w 2724"/>
                  <a:gd name="T13" fmla="*/ 796 h 1480"/>
                  <a:gd name="T14" fmla="*/ 762 w 2724"/>
                  <a:gd name="T15" fmla="*/ 564 h 1480"/>
                  <a:gd name="T16" fmla="*/ 872 w 2724"/>
                  <a:gd name="T17" fmla="*/ 411 h 1480"/>
                  <a:gd name="T18" fmla="*/ 981 w 2724"/>
                  <a:gd name="T19" fmla="*/ 333 h 1480"/>
                  <a:gd name="T20" fmla="*/ 1090 w 2724"/>
                  <a:gd name="T21" fmla="*/ 289 h 1480"/>
                  <a:gd name="T22" fmla="*/ 1199 w 2724"/>
                  <a:gd name="T23" fmla="*/ 243 h 1480"/>
                  <a:gd name="T24" fmla="*/ 1308 w 2724"/>
                  <a:gd name="T25" fmla="*/ 196 h 1480"/>
                  <a:gd name="T26" fmla="*/ 1417 w 2724"/>
                  <a:gd name="T27" fmla="*/ 165 h 1480"/>
                  <a:gd name="T28" fmla="*/ 1524 w 2724"/>
                  <a:gd name="T29" fmla="*/ 143 h 1480"/>
                  <a:gd name="T30" fmla="*/ 1633 w 2724"/>
                  <a:gd name="T31" fmla="*/ 119 h 1480"/>
                  <a:gd name="T32" fmla="*/ 1742 w 2724"/>
                  <a:gd name="T33" fmla="*/ 97 h 1480"/>
                  <a:gd name="T34" fmla="*/ 1852 w 2724"/>
                  <a:gd name="T35" fmla="*/ 80 h 1480"/>
                  <a:gd name="T36" fmla="*/ 1961 w 2724"/>
                  <a:gd name="T37" fmla="*/ 65 h 1480"/>
                  <a:gd name="T38" fmla="*/ 2070 w 2724"/>
                  <a:gd name="T39" fmla="*/ 47 h 1480"/>
                  <a:gd name="T40" fmla="*/ 2179 w 2724"/>
                  <a:gd name="T41" fmla="*/ 34 h 1480"/>
                  <a:gd name="T42" fmla="*/ 2288 w 2724"/>
                  <a:gd name="T43" fmla="*/ 23 h 1480"/>
                  <a:gd name="T44" fmla="*/ 2397 w 2724"/>
                  <a:gd name="T45" fmla="*/ 13 h 1480"/>
                  <a:gd name="T46" fmla="*/ 2506 w 2724"/>
                  <a:gd name="T47" fmla="*/ 6 h 1480"/>
                  <a:gd name="T48" fmla="*/ 2615 w 2724"/>
                  <a:gd name="T49" fmla="*/ 4 h 1480"/>
                  <a:gd name="T50" fmla="*/ 2724 w 2724"/>
                  <a:gd name="T51" fmla="*/ 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4" h="1480">
                    <a:moveTo>
                      <a:pt x="0" y="1480"/>
                    </a:moveTo>
                    <a:lnTo>
                      <a:pt x="110" y="1471"/>
                    </a:lnTo>
                    <a:lnTo>
                      <a:pt x="217" y="1425"/>
                    </a:lnTo>
                    <a:lnTo>
                      <a:pt x="326" y="1378"/>
                    </a:lnTo>
                    <a:lnTo>
                      <a:pt x="435" y="1256"/>
                    </a:lnTo>
                    <a:lnTo>
                      <a:pt x="544" y="1025"/>
                    </a:lnTo>
                    <a:lnTo>
                      <a:pt x="653" y="796"/>
                    </a:lnTo>
                    <a:lnTo>
                      <a:pt x="762" y="564"/>
                    </a:lnTo>
                    <a:lnTo>
                      <a:pt x="872" y="411"/>
                    </a:lnTo>
                    <a:lnTo>
                      <a:pt x="981" y="333"/>
                    </a:lnTo>
                    <a:lnTo>
                      <a:pt x="1090" y="289"/>
                    </a:lnTo>
                    <a:lnTo>
                      <a:pt x="1199" y="243"/>
                    </a:lnTo>
                    <a:lnTo>
                      <a:pt x="1308" y="196"/>
                    </a:lnTo>
                    <a:lnTo>
                      <a:pt x="1417" y="165"/>
                    </a:lnTo>
                    <a:lnTo>
                      <a:pt x="1524" y="143"/>
                    </a:lnTo>
                    <a:lnTo>
                      <a:pt x="1633" y="119"/>
                    </a:lnTo>
                    <a:lnTo>
                      <a:pt x="1742" y="97"/>
                    </a:lnTo>
                    <a:lnTo>
                      <a:pt x="1852" y="80"/>
                    </a:lnTo>
                    <a:lnTo>
                      <a:pt x="1961" y="65"/>
                    </a:lnTo>
                    <a:lnTo>
                      <a:pt x="2070" y="47"/>
                    </a:lnTo>
                    <a:lnTo>
                      <a:pt x="2179" y="34"/>
                    </a:lnTo>
                    <a:lnTo>
                      <a:pt x="2288" y="23"/>
                    </a:lnTo>
                    <a:lnTo>
                      <a:pt x="2397" y="13"/>
                    </a:lnTo>
                    <a:lnTo>
                      <a:pt x="2506" y="6"/>
                    </a:lnTo>
                    <a:lnTo>
                      <a:pt x="2615" y="4"/>
                    </a:lnTo>
                    <a:lnTo>
                      <a:pt x="2724" y="0"/>
                    </a:lnTo>
                  </a:path>
                </a:pathLst>
              </a:custGeom>
              <a:noFill/>
              <a:ln w="26988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Oval 472">
                <a:extLst>
                  <a:ext uri="{FF2B5EF4-FFF2-40B4-BE49-F238E27FC236}">
                    <a16:creationId xmlns:a16="http://schemas.microsoft.com/office/drawing/2014/main" id="{0BB67154-8538-44AF-BF73-199C16C0F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" y="3341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Oval 473">
                <a:extLst>
                  <a:ext uri="{FF2B5EF4-FFF2-40B4-BE49-F238E27FC236}">
                    <a16:creationId xmlns:a16="http://schemas.microsoft.com/office/drawing/2014/main" id="{148AA101-96FF-48EB-ABDF-84D090BCC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" y="3341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Oval 474">
                <a:extLst>
                  <a:ext uri="{FF2B5EF4-FFF2-40B4-BE49-F238E27FC236}">
                    <a16:creationId xmlns:a16="http://schemas.microsoft.com/office/drawing/2014/main" id="{FF2C0C66-0B1E-4BE3-BA54-D83396D93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3334"/>
                <a:ext cx="38" cy="38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Oval 475">
                <a:extLst>
                  <a:ext uri="{FF2B5EF4-FFF2-40B4-BE49-F238E27FC236}">
                    <a16:creationId xmlns:a16="http://schemas.microsoft.com/office/drawing/2014/main" id="{8B63662F-BC19-41AE-90B9-90BBC5A43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3334"/>
                <a:ext cx="38" cy="3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Oval 476">
                <a:extLst>
                  <a:ext uri="{FF2B5EF4-FFF2-40B4-BE49-F238E27FC236}">
                    <a16:creationId xmlns:a16="http://schemas.microsoft.com/office/drawing/2014/main" id="{CFF1875D-E848-490B-93BC-D705D9071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" y="3287"/>
                <a:ext cx="38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Oval 477">
                <a:extLst>
                  <a:ext uri="{FF2B5EF4-FFF2-40B4-BE49-F238E27FC236}">
                    <a16:creationId xmlns:a16="http://schemas.microsoft.com/office/drawing/2014/main" id="{B61BF481-87F6-4838-956B-B258BA650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" y="3287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Oval 478">
                <a:extLst>
                  <a:ext uri="{FF2B5EF4-FFF2-40B4-BE49-F238E27FC236}">
                    <a16:creationId xmlns:a16="http://schemas.microsoft.com/office/drawing/2014/main" id="{F429BE98-9524-44FF-86BE-55283934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3241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Oval 479">
                <a:extLst>
                  <a:ext uri="{FF2B5EF4-FFF2-40B4-BE49-F238E27FC236}">
                    <a16:creationId xmlns:a16="http://schemas.microsoft.com/office/drawing/2014/main" id="{705D4E37-7774-4A0F-8391-9E91E5265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3241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Oval 480">
                <a:extLst>
                  <a:ext uri="{FF2B5EF4-FFF2-40B4-BE49-F238E27FC236}">
                    <a16:creationId xmlns:a16="http://schemas.microsoft.com/office/drawing/2014/main" id="{A7210B72-9616-4EAA-848E-3F764F2D6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3119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Oval 481">
                <a:extLst>
                  <a:ext uri="{FF2B5EF4-FFF2-40B4-BE49-F238E27FC236}">
                    <a16:creationId xmlns:a16="http://schemas.microsoft.com/office/drawing/2014/main" id="{7605D29E-56A0-41AB-8999-33607EFEF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3119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Oval 482">
                <a:extLst>
                  <a:ext uri="{FF2B5EF4-FFF2-40B4-BE49-F238E27FC236}">
                    <a16:creationId xmlns:a16="http://schemas.microsoft.com/office/drawing/2014/main" id="{AD7C1CBF-F299-406B-A9E5-C59F2ED94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888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Oval 483">
                <a:extLst>
                  <a:ext uri="{FF2B5EF4-FFF2-40B4-BE49-F238E27FC236}">
                    <a16:creationId xmlns:a16="http://schemas.microsoft.com/office/drawing/2014/main" id="{F2CC747C-1B74-46BF-882E-A6DAF3AB5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888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Oval 484">
                <a:extLst>
                  <a:ext uri="{FF2B5EF4-FFF2-40B4-BE49-F238E27FC236}">
                    <a16:creationId xmlns:a16="http://schemas.microsoft.com/office/drawing/2014/main" id="{6981584E-03A6-4A6C-8A10-F1E3E70E4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" y="2657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Oval 485">
                <a:extLst>
                  <a:ext uri="{FF2B5EF4-FFF2-40B4-BE49-F238E27FC236}">
                    <a16:creationId xmlns:a16="http://schemas.microsoft.com/office/drawing/2014/main" id="{0854B824-6C55-4CAE-A9C9-2DA7EFFB2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" y="2657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Oval 486">
                <a:extLst>
                  <a:ext uri="{FF2B5EF4-FFF2-40B4-BE49-F238E27FC236}">
                    <a16:creationId xmlns:a16="http://schemas.microsoft.com/office/drawing/2014/main" id="{4805B03C-5E70-4FF5-942D-B98E0E4F5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2427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Oval 487">
                <a:extLst>
                  <a:ext uri="{FF2B5EF4-FFF2-40B4-BE49-F238E27FC236}">
                    <a16:creationId xmlns:a16="http://schemas.microsoft.com/office/drawing/2014/main" id="{92B4D34C-8247-401B-ABB6-2B2C0AEF4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2427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Oval 488">
                <a:extLst>
                  <a:ext uri="{FF2B5EF4-FFF2-40B4-BE49-F238E27FC236}">
                    <a16:creationId xmlns:a16="http://schemas.microsoft.com/office/drawing/2014/main" id="{9536AE37-0E10-463C-901D-1A5F072DA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" y="2274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Oval 489">
                <a:extLst>
                  <a:ext uri="{FF2B5EF4-FFF2-40B4-BE49-F238E27FC236}">
                    <a16:creationId xmlns:a16="http://schemas.microsoft.com/office/drawing/2014/main" id="{EDD1BAFB-144E-4C3A-A4F6-F1878C293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" y="2274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Oval 490">
                <a:extLst>
                  <a:ext uri="{FF2B5EF4-FFF2-40B4-BE49-F238E27FC236}">
                    <a16:creationId xmlns:a16="http://schemas.microsoft.com/office/drawing/2014/main" id="{318063B0-FD74-4CEA-9297-0414C98EB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2196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Oval 491">
                <a:extLst>
                  <a:ext uri="{FF2B5EF4-FFF2-40B4-BE49-F238E27FC236}">
                    <a16:creationId xmlns:a16="http://schemas.microsoft.com/office/drawing/2014/main" id="{07436D2E-F035-4687-8D79-6BB21BC3E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2196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Oval 492">
                <a:extLst>
                  <a:ext uri="{FF2B5EF4-FFF2-40B4-BE49-F238E27FC236}">
                    <a16:creationId xmlns:a16="http://schemas.microsoft.com/office/drawing/2014/main" id="{95BB5214-79F0-45DD-8141-3C778B0B5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2150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Oval 493">
                <a:extLst>
                  <a:ext uri="{FF2B5EF4-FFF2-40B4-BE49-F238E27FC236}">
                    <a16:creationId xmlns:a16="http://schemas.microsoft.com/office/drawing/2014/main" id="{C58BD917-D6C5-4292-A2DB-A1C89B1BA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2150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Oval 494">
                <a:extLst>
                  <a:ext uri="{FF2B5EF4-FFF2-40B4-BE49-F238E27FC236}">
                    <a16:creationId xmlns:a16="http://schemas.microsoft.com/office/drawing/2014/main" id="{990C645F-3FE2-4A51-A0CD-83A49945D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2104"/>
                <a:ext cx="38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Oval 495">
                <a:extLst>
                  <a:ext uri="{FF2B5EF4-FFF2-40B4-BE49-F238E27FC236}">
                    <a16:creationId xmlns:a16="http://schemas.microsoft.com/office/drawing/2014/main" id="{416C3A21-4039-4645-850E-493669C0F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2104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Oval 496">
                <a:extLst>
                  <a:ext uri="{FF2B5EF4-FFF2-40B4-BE49-F238E27FC236}">
                    <a16:creationId xmlns:a16="http://schemas.microsoft.com/office/drawing/2014/main" id="{8E5539F1-40F4-4B1A-A0C4-6257A7746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2057"/>
                <a:ext cx="38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Oval 497">
                <a:extLst>
                  <a:ext uri="{FF2B5EF4-FFF2-40B4-BE49-F238E27FC236}">
                    <a16:creationId xmlns:a16="http://schemas.microsoft.com/office/drawing/2014/main" id="{073282EC-C352-453B-9297-774BF23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2057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Oval 498">
                <a:extLst>
                  <a:ext uri="{FF2B5EF4-FFF2-40B4-BE49-F238E27FC236}">
                    <a16:creationId xmlns:a16="http://schemas.microsoft.com/office/drawing/2014/main" id="{B2CE9B09-8AAF-4311-95BE-BF1EF3638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" y="2028"/>
                <a:ext cx="38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Oval 499">
                <a:extLst>
                  <a:ext uri="{FF2B5EF4-FFF2-40B4-BE49-F238E27FC236}">
                    <a16:creationId xmlns:a16="http://schemas.microsoft.com/office/drawing/2014/main" id="{F9986C6B-4BA9-4F41-8BE9-17C9CD778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" y="2028"/>
                <a:ext cx="38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Oval 500">
                <a:extLst>
                  <a:ext uri="{FF2B5EF4-FFF2-40B4-BE49-F238E27FC236}">
                    <a16:creationId xmlns:a16="http://schemas.microsoft.com/office/drawing/2014/main" id="{1CEE22C2-9056-4533-A230-3775FFD37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2004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Oval 501">
                <a:extLst>
                  <a:ext uri="{FF2B5EF4-FFF2-40B4-BE49-F238E27FC236}">
                    <a16:creationId xmlns:a16="http://schemas.microsoft.com/office/drawing/2014/main" id="{1A478165-EC28-4D4D-A677-F90CFDF19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2004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Oval 502">
                <a:extLst>
                  <a:ext uri="{FF2B5EF4-FFF2-40B4-BE49-F238E27FC236}">
                    <a16:creationId xmlns:a16="http://schemas.microsoft.com/office/drawing/2014/main" id="{8120BBF9-7A4C-4687-8445-8ACAE2C40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" y="1982"/>
                <a:ext cx="39" cy="38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Oval 503">
                <a:extLst>
                  <a:ext uri="{FF2B5EF4-FFF2-40B4-BE49-F238E27FC236}">
                    <a16:creationId xmlns:a16="http://schemas.microsoft.com/office/drawing/2014/main" id="{CFC7B093-8FC4-4D7D-9F77-CC7F1F4C4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" y="1982"/>
                <a:ext cx="39" cy="38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Oval 504">
                <a:extLst>
                  <a:ext uri="{FF2B5EF4-FFF2-40B4-BE49-F238E27FC236}">
                    <a16:creationId xmlns:a16="http://schemas.microsoft.com/office/drawing/2014/main" id="{78F2202B-637D-4329-80AB-699A16227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1959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Oval 505">
                <a:extLst>
                  <a:ext uri="{FF2B5EF4-FFF2-40B4-BE49-F238E27FC236}">
                    <a16:creationId xmlns:a16="http://schemas.microsoft.com/office/drawing/2014/main" id="{88D248C5-EB94-4D7E-AA68-FB4D2C502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1959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Oval 506">
                <a:extLst>
                  <a:ext uri="{FF2B5EF4-FFF2-40B4-BE49-F238E27FC236}">
                    <a16:creationId xmlns:a16="http://schemas.microsoft.com/office/drawing/2014/main" id="{6289B0BA-AC3A-4C43-A301-77A06C85C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1943"/>
                <a:ext cx="39" cy="39"/>
              </a:xfrm>
              <a:prstGeom prst="ellipse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Oval 507">
                <a:extLst>
                  <a:ext uri="{FF2B5EF4-FFF2-40B4-BE49-F238E27FC236}">
                    <a16:creationId xmlns:a16="http://schemas.microsoft.com/office/drawing/2014/main" id="{6C8908B8-1B04-4E5C-8390-3AADB7D20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1943"/>
                <a:ext cx="39" cy="39"/>
              </a:xfrm>
              <a:prstGeom prst="ellips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" name="Oval 509">
              <a:extLst>
                <a:ext uri="{FF2B5EF4-FFF2-40B4-BE49-F238E27FC236}">
                  <a16:creationId xmlns:a16="http://schemas.microsoft.com/office/drawing/2014/main" id="{621DA226-528A-4E49-8495-71BBD9563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0" y="3060701"/>
              <a:ext cx="61913" cy="6191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510">
              <a:extLst>
                <a:ext uri="{FF2B5EF4-FFF2-40B4-BE49-F238E27FC236}">
                  <a16:creationId xmlns:a16="http://schemas.microsoft.com/office/drawing/2014/main" id="{FBEEB9D0-212D-4FD8-A32C-7418ED372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0" y="3060701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511">
              <a:extLst>
                <a:ext uri="{FF2B5EF4-FFF2-40B4-BE49-F238E27FC236}">
                  <a16:creationId xmlns:a16="http://schemas.microsoft.com/office/drawing/2014/main" id="{31EF36A3-87C0-42F2-806C-71509ECF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3030538"/>
              <a:ext cx="61913" cy="6191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512">
              <a:extLst>
                <a:ext uri="{FF2B5EF4-FFF2-40B4-BE49-F238E27FC236}">
                  <a16:creationId xmlns:a16="http://schemas.microsoft.com/office/drawing/2014/main" id="{C676C583-D631-4720-8BD3-C31E4AE28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3030538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513">
              <a:extLst>
                <a:ext uri="{FF2B5EF4-FFF2-40B4-BE49-F238E27FC236}">
                  <a16:creationId xmlns:a16="http://schemas.microsoft.com/office/drawing/2014/main" id="{66C725BA-827D-4B6A-94D8-418853F0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725" y="3008313"/>
              <a:ext cx="61913" cy="6191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514">
              <a:extLst>
                <a:ext uri="{FF2B5EF4-FFF2-40B4-BE49-F238E27FC236}">
                  <a16:creationId xmlns:a16="http://schemas.microsoft.com/office/drawing/2014/main" id="{89F6FFD0-1512-483B-A57A-C7CEF1BFD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725" y="3008313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515">
              <a:extLst>
                <a:ext uri="{FF2B5EF4-FFF2-40B4-BE49-F238E27FC236}">
                  <a16:creationId xmlns:a16="http://schemas.microsoft.com/office/drawing/2014/main" id="{852E045F-F04E-4674-A638-8777718C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763" y="2990851"/>
              <a:ext cx="61913" cy="60325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516">
              <a:extLst>
                <a:ext uri="{FF2B5EF4-FFF2-40B4-BE49-F238E27FC236}">
                  <a16:creationId xmlns:a16="http://schemas.microsoft.com/office/drawing/2014/main" id="{3EFE66B0-1692-4810-8E70-CBFEA4CA2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763" y="2990851"/>
              <a:ext cx="61913" cy="60325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517">
              <a:extLst>
                <a:ext uri="{FF2B5EF4-FFF2-40B4-BE49-F238E27FC236}">
                  <a16:creationId xmlns:a16="http://schemas.microsoft.com/office/drawing/2014/main" id="{311BEBAE-E34A-416B-BD66-5BB0C0ADE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974976"/>
              <a:ext cx="61913" cy="6191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518">
              <a:extLst>
                <a:ext uri="{FF2B5EF4-FFF2-40B4-BE49-F238E27FC236}">
                  <a16:creationId xmlns:a16="http://schemas.microsoft.com/office/drawing/2014/main" id="{C489EFD4-5254-49CB-9AF0-BE87A45AA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974976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519">
              <a:extLst>
                <a:ext uri="{FF2B5EF4-FFF2-40B4-BE49-F238E27FC236}">
                  <a16:creationId xmlns:a16="http://schemas.microsoft.com/office/drawing/2014/main" id="{E5F104E8-752A-4DCC-8CF4-564DE975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2967038"/>
              <a:ext cx="60325" cy="6191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520">
              <a:extLst>
                <a:ext uri="{FF2B5EF4-FFF2-40B4-BE49-F238E27FC236}">
                  <a16:creationId xmlns:a16="http://schemas.microsoft.com/office/drawing/2014/main" id="{DD73C8C6-30DA-4060-A4B5-0E1EA924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2967038"/>
              <a:ext cx="60325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521">
              <a:extLst>
                <a:ext uri="{FF2B5EF4-FFF2-40B4-BE49-F238E27FC236}">
                  <a16:creationId xmlns:a16="http://schemas.microsoft.com/office/drawing/2014/main" id="{AF1DE611-0795-4E27-BD58-DF0CD7890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288" y="2960688"/>
              <a:ext cx="61913" cy="6191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Oval 522">
              <a:extLst>
                <a:ext uri="{FF2B5EF4-FFF2-40B4-BE49-F238E27FC236}">
                  <a16:creationId xmlns:a16="http://schemas.microsoft.com/office/drawing/2014/main" id="{0B07B8FB-3963-4282-AC56-D220979D2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288" y="2960688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523">
              <a:extLst>
                <a:ext uri="{FF2B5EF4-FFF2-40B4-BE49-F238E27FC236}">
                  <a16:creationId xmlns:a16="http://schemas.microsoft.com/office/drawing/2014/main" id="{BCC81372-8BBD-45E3-A87C-AD90E8DAD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25" y="2957513"/>
              <a:ext cx="61913" cy="6191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Oval 524">
              <a:extLst>
                <a:ext uri="{FF2B5EF4-FFF2-40B4-BE49-F238E27FC236}">
                  <a16:creationId xmlns:a16="http://schemas.microsoft.com/office/drawing/2014/main" id="{7BD52585-A5E9-494C-87A1-CFD386054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25" y="2957513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25">
              <a:extLst>
                <a:ext uri="{FF2B5EF4-FFF2-40B4-BE49-F238E27FC236}">
                  <a16:creationId xmlns:a16="http://schemas.microsoft.com/office/drawing/2014/main" id="{997F3E35-9E4D-40B4-B4FE-67506DCCC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2979738"/>
              <a:ext cx="4324350" cy="2370138"/>
            </a:xfrm>
            <a:custGeom>
              <a:avLst/>
              <a:gdLst>
                <a:gd name="T0" fmla="*/ 0 w 2724"/>
                <a:gd name="T1" fmla="*/ 1493 h 1493"/>
                <a:gd name="T2" fmla="*/ 110 w 2724"/>
                <a:gd name="T3" fmla="*/ 1493 h 1493"/>
                <a:gd name="T4" fmla="*/ 217 w 2724"/>
                <a:gd name="T5" fmla="*/ 1475 h 1493"/>
                <a:gd name="T6" fmla="*/ 326 w 2724"/>
                <a:gd name="T7" fmla="*/ 1468 h 1493"/>
                <a:gd name="T8" fmla="*/ 435 w 2724"/>
                <a:gd name="T9" fmla="*/ 1440 h 1493"/>
                <a:gd name="T10" fmla="*/ 544 w 2724"/>
                <a:gd name="T11" fmla="*/ 1340 h 1493"/>
                <a:gd name="T12" fmla="*/ 653 w 2724"/>
                <a:gd name="T13" fmla="*/ 1159 h 1493"/>
                <a:gd name="T14" fmla="*/ 762 w 2724"/>
                <a:gd name="T15" fmla="*/ 939 h 1493"/>
                <a:gd name="T16" fmla="*/ 872 w 2724"/>
                <a:gd name="T17" fmla="*/ 739 h 1493"/>
                <a:gd name="T18" fmla="*/ 981 w 2724"/>
                <a:gd name="T19" fmla="*/ 524 h 1493"/>
                <a:gd name="T20" fmla="*/ 1090 w 2724"/>
                <a:gd name="T21" fmla="*/ 356 h 1493"/>
                <a:gd name="T22" fmla="*/ 1199 w 2724"/>
                <a:gd name="T23" fmla="*/ 249 h 1493"/>
                <a:gd name="T24" fmla="*/ 1308 w 2724"/>
                <a:gd name="T25" fmla="*/ 162 h 1493"/>
                <a:gd name="T26" fmla="*/ 1417 w 2724"/>
                <a:gd name="T27" fmla="*/ 112 h 1493"/>
                <a:gd name="T28" fmla="*/ 1524 w 2724"/>
                <a:gd name="T29" fmla="*/ 84 h 1493"/>
                <a:gd name="T30" fmla="*/ 1633 w 2724"/>
                <a:gd name="T31" fmla="*/ 60 h 1493"/>
                <a:gd name="T32" fmla="*/ 1742 w 2724"/>
                <a:gd name="T33" fmla="*/ 45 h 1493"/>
                <a:gd name="T34" fmla="*/ 1852 w 2724"/>
                <a:gd name="T35" fmla="*/ 38 h 1493"/>
                <a:gd name="T36" fmla="*/ 1961 w 2724"/>
                <a:gd name="T37" fmla="*/ 32 h 1493"/>
                <a:gd name="T38" fmla="*/ 2070 w 2724"/>
                <a:gd name="T39" fmla="*/ 25 h 1493"/>
                <a:gd name="T40" fmla="*/ 2179 w 2724"/>
                <a:gd name="T41" fmla="*/ 16 h 1493"/>
                <a:gd name="T42" fmla="*/ 2288 w 2724"/>
                <a:gd name="T43" fmla="*/ 12 h 1493"/>
                <a:gd name="T44" fmla="*/ 2397 w 2724"/>
                <a:gd name="T45" fmla="*/ 6 h 1493"/>
                <a:gd name="T46" fmla="*/ 2506 w 2724"/>
                <a:gd name="T47" fmla="*/ 3 h 1493"/>
                <a:gd name="T48" fmla="*/ 2615 w 2724"/>
                <a:gd name="T49" fmla="*/ 3 h 1493"/>
                <a:gd name="T50" fmla="*/ 2724 w 2724"/>
                <a:gd name="T5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24" h="1493">
                  <a:moveTo>
                    <a:pt x="0" y="1493"/>
                  </a:moveTo>
                  <a:lnTo>
                    <a:pt x="110" y="1493"/>
                  </a:lnTo>
                  <a:lnTo>
                    <a:pt x="217" y="1475"/>
                  </a:lnTo>
                  <a:lnTo>
                    <a:pt x="326" y="1468"/>
                  </a:lnTo>
                  <a:lnTo>
                    <a:pt x="435" y="1440"/>
                  </a:lnTo>
                  <a:lnTo>
                    <a:pt x="544" y="1340"/>
                  </a:lnTo>
                  <a:lnTo>
                    <a:pt x="653" y="1159"/>
                  </a:lnTo>
                  <a:lnTo>
                    <a:pt x="762" y="939"/>
                  </a:lnTo>
                  <a:lnTo>
                    <a:pt x="872" y="739"/>
                  </a:lnTo>
                  <a:lnTo>
                    <a:pt x="981" y="524"/>
                  </a:lnTo>
                  <a:lnTo>
                    <a:pt x="1090" y="356"/>
                  </a:lnTo>
                  <a:lnTo>
                    <a:pt x="1199" y="249"/>
                  </a:lnTo>
                  <a:lnTo>
                    <a:pt x="1308" y="162"/>
                  </a:lnTo>
                  <a:lnTo>
                    <a:pt x="1417" y="112"/>
                  </a:lnTo>
                  <a:lnTo>
                    <a:pt x="1524" y="84"/>
                  </a:lnTo>
                  <a:lnTo>
                    <a:pt x="1633" y="60"/>
                  </a:lnTo>
                  <a:lnTo>
                    <a:pt x="1742" y="45"/>
                  </a:lnTo>
                  <a:lnTo>
                    <a:pt x="1852" y="38"/>
                  </a:lnTo>
                  <a:lnTo>
                    <a:pt x="1961" y="32"/>
                  </a:lnTo>
                  <a:lnTo>
                    <a:pt x="2070" y="25"/>
                  </a:lnTo>
                  <a:lnTo>
                    <a:pt x="2179" y="16"/>
                  </a:lnTo>
                  <a:lnTo>
                    <a:pt x="2288" y="12"/>
                  </a:lnTo>
                  <a:lnTo>
                    <a:pt x="2397" y="6"/>
                  </a:lnTo>
                  <a:lnTo>
                    <a:pt x="2506" y="3"/>
                  </a:lnTo>
                  <a:lnTo>
                    <a:pt x="2615" y="3"/>
                  </a:lnTo>
                  <a:lnTo>
                    <a:pt x="2724" y="0"/>
                  </a:lnTo>
                </a:path>
              </a:pathLst>
            </a:custGeom>
            <a:noFill/>
            <a:ln w="26988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526">
              <a:extLst>
                <a:ext uri="{FF2B5EF4-FFF2-40B4-BE49-F238E27FC236}">
                  <a16:creationId xmlns:a16="http://schemas.microsoft.com/office/drawing/2014/main" id="{F830DDEA-642C-449F-86F3-9B4FD96A5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975" y="5314951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Oval 527">
              <a:extLst>
                <a:ext uri="{FF2B5EF4-FFF2-40B4-BE49-F238E27FC236}">
                  <a16:creationId xmlns:a16="http://schemas.microsoft.com/office/drawing/2014/main" id="{D8D4390F-5F48-4B28-802E-F03B45996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975" y="5314951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Oval 528">
              <a:extLst>
                <a:ext uri="{FF2B5EF4-FFF2-40B4-BE49-F238E27FC236}">
                  <a16:creationId xmlns:a16="http://schemas.microsoft.com/office/drawing/2014/main" id="{0AF7254B-6ABF-474E-9456-6BB473D55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600" y="5314951"/>
              <a:ext cx="60325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529">
              <a:extLst>
                <a:ext uri="{FF2B5EF4-FFF2-40B4-BE49-F238E27FC236}">
                  <a16:creationId xmlns:a16="http://schemas.microsoft.com/office/drawing/2014/main" id="{B80A51E2-7B8D-462B-B3F6-80995DFE5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600" y="5314951"/>
              <a:ext cx="60325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Oval 530">
              <a:extLst>
                <a:ext uri="{FF2B5EF4-FFF2-40B4-BE49-F238E27FC236}">
                  <a16:creationId xmlns:a16="http://schemas.microsoft.com/office/drawing/2014/main" id="{A374C746-87F2-4C70-898A-E55B6625F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638" y="5286376"/>
              <a:ext cx="60325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531">
              <a:extLst>
                <a:ext uri="{FF2B5EF4-FFF2-40B4-BE49-F238E27FC236}">
                  <a16:creationId xmlns:a16="http://schemas.microsoft.com/office/drawing/2014/main" id="{AE3CC300-1107-4686-9CFF-CE1F8C88F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638" y="5286376"/>
              <a:ext cx="60325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532">
              <a:extLst>
                <a:ext uri="{FF2B5EF4-FFF2-40B4-BE49-F238E27FC236}">
                  <a16:creationId xmlns:a16="http://schemas.microsoft.com/office/drawing/2014/main" id="{DFDCC4FE-C6EC-469D-BB33-05BF1B5F8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675" y="5276851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533">
              <a:extLst>
                <a:ext uri="{FF2B5EF4-FFF2-40B4-BE49-F238E27FC236}">
                  <a16:creationId xmlns:a16="http://schemas.microsoft.com/office/drawing/2014/main" id="{1D9DF59F-0894-460B-9E75-D3B15790E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675" y="5276851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534">
              <a:extLst>
                <a:ext uri="{FF2B5EF4-FFF2-40B4-BE49-F238E27FC236}">
                  <a16:creationId xmlns:a16="http://schemas.microsoft.com/office/drawing/2014/main" id="{71B6F706-8DDA-468F-9CA2-06B15AD83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3" y="5230813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535">
              <a:extLst>
                <a:ext uri="{FF2B5EF4-FFF2-40B4-BE49-F238E27FC236}">
                  <a16:creationId xmlns:a16="http://schemas.microsoft.com/office/drawing/2014/main" id="{1E578739-628E-4206-95A3-B7E5AF63E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3" y="5230813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536">
              <a:extLst>
                <a:ext uri="{FF2B5EF4-FFF2-40B4-BE49-F238E27FC236}">
                  <a16:creationId xmlns:a16="http://schemas.microsoft.com/office/drawing/2014/main" id="{5D1E4535-0E05-4AE5-9E46-4E8E2BB05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5072063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537">
              <a:extLst>
                <a:ext uri="{FF2B5EF4-FFF2-40B4-BE49-F238E27FC236}">
                  <a16:creationId xmlns:a16="http://schemas.microsoft.com/office/drawing/2014/main" id="{E4B76EEA-376C-4D65-8D47-D57A87DC5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5072063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Oval 538">
              <a:extLst>
                <a:ext uri="{FF2B5EF4-FFF2-40B4-BE49-F238E27FC236}">
                  <a16:creationId xmlns:a16="http://schemas.microsoft.com/office/drawing/2014/main" id="{6C032149-33C1-46A3-972A-32C36C868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4787901"/>
              <a:ext cx="61913" cy="6032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Oval 539">
              <a:extLst>
                <a:ext uri="{FF2B5EF4-FFF2-40B4-BE49-F238E27FC236}">
                  <a16:creationId xmlns:a16="http://schemas.microsoft.com/office/drawing/2014/main" id="{1FFF7037-9512-4EE7-8092-B0CA1A0A5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4787901"/>
              <a:ext cx="61913" cy="60325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Oval 540">
              <a:extLst>
                <a:ext uri="{FF2B5EF4-FFF2-40B4-BE49-F238E27FC236}">
                  <a16:creationId xmlns:a16="http://schemas.microsoft.com/office/drawing/2014/main" id="{DCAA5E87-1F41-476A-AE3A-E5B7081A0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5" y="4437063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541">
              <a:extLst>
                <a:ext uri="{FF2B5EF4-FFF2-40B4-BE49-F238E27FC236}">
                  <a16:creationId xmlns:a16="http://schemas.microsoft.com/office/drawing/2014/main" id="{DB59F403-3B79-4E66-A451-B052F2AEF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5" y="4437063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542">
              <a:extLst>
                <a:ext uri="{FF2B5EF4-FFF2-40B4-BE49-F238E27FC236}">
                  <a16:creationId xmlns:a16="http://schemas.microsoft.com/office/drawing/2014/main" id="{846B75ED-D9E5-43A2-9D03-585A775D6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4121151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543">
              <a:extLst>
                <a:ext uri="{FF2B5EF4-FFF2-40B4-BE49-F238E27FC236}">
                  <a16:creationId xmlns:a16="http://schemas.microsoft.com/office/drawing/2014/main" id="{D57EAEBC-DFFA-44D6-A5C3-2065A865E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4121151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544">
              <a:extLst>
                <a:ext uri="{FF2B5EF4-FFF2-40B4-BE49-F238E27FC236}">
                  <a16:creationId xmlns:a16="http://schemas.microsoft.com/office/drawing/2014/main" id="{98C96D34-3F16-466D-9EAD-5C0869A38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3779838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545">
              <a:extLst>
                <a:ext uri="{FF2B5EF4-FFF2-40B4-BE49-F238E27FC236}">
                  <a16:creationId xmlns:a16="http://schemas.microsoft.com/office/drawing/2014/main" id="{FFCF6194-5804-4B8B-8E30-009F3677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3779838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Oval 546">
              <a:extLst>
                <a:ext uri="{FF2B5EF4-FFF2-40B4-BE49-F238E27FC236}">
                  <a16:creationId xmlns:a16="http://schemas.microsoft.com/office/drawing/2014/main" id="{2F1DB894-5B6A-46D8-BD51-EC3C67FD6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763" y="3509963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Oval 547">
              <a:extLst>
                <a:ext uri="{FF2B5EF4-FFF2-40B4-BE49-F238E27FC236}">
                  <a16:creationId xmlns:a16="http://schemas.microsoft.com/office/drawing/2014/main" id="{3B7A3307-D5AC-4507-8586-61F966B38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763" y="3509963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548">
              <a:extLst>
                <a:ext uri="{FF2B5EF4-FFF2-40B4-BE49-F238E27FC236}">
                  <a16:creationId xmlns:a16="http://schemas.microsoft.com/office/drawing/2014/main" id="{3180515D-AD4C-4E79-8F48-4A4488A79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343276"/>
              <a:ext cx="60325" cy="6032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549">
              <a:extLst>
                <a:ext uri="{FF2B5EF4-FFF2-40B4-BE49-F238E27FC236}">
                  <a16:creationId xmlns:a16="http://schemas.microsoft.com/office/drawing/2014/main" id="{60BC71D1-2904-4C43-AC7A-85BFA18D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343276"/>
              <a:ext cx="60325" cy="60325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550">
              <a:extLst>
                <a:ext uri="{FF2B5EF4-FFF2-40B4-BE49-F238E27FC236}">
                  <a16:creationId xmlns:a16="http://schemas.microsoft.com/office/drawing/2014/main" id="{04FED64B-DCEA-4072-A0CE-655A3E76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425" y="3205163"/>
              <a:ext cx="60325" cy="6032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551">
              <a:extLst>
                <a:ext uri="{FF2B5EF4-FFF2-40B4-BE49-F238E27FC236}">
                  <a16:creationId xmlns:a16="http://schemas.microsoft.com/office/drawing/2014/main" id="{82E7A6F8-5AE2-4CD7-99EF-6403D19A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425" y="3205163"/>
              <a:ext cx="60325" cy="60325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552">
              <a:extLst>
                <a:ext uri="{FF2B5EF4-FFF2-40B4-BE49-F238E27FC236}">
                  <a16:creationId xmlns:a16="http://schemas.microsoft.com/office/drawing/2014/main" id="{4CDF11D9-A71D-49F4-920D-BC4B0D3DA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122613"/>
              <a:ext cx="60325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553">
              <a:extLst>
                <a:ext uri="{FF2B5EF4-FFF2-40B4-BE49-F238E27FC236}">
                  <a16:creationId xmlns:a16="http://schemas.microsoft.com/office/drawing/2014/main" id="{253FC0CA-297D-4D0B-9BD2-DADA5846B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122613"/>
              <a:ext cx="60325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554">
              <a:extLst>
                <a:ext uri="{FF2B5EF4-FFF2-40B4-BE49-F238E27FC236}">
                  <a16:creationId xmlns:a16="http://schemas.microsoft.com/office/drawing/2014/main" id="{19970995-D024-4B3E-8C93-72080A434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3081338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555">
              <a:extLst>
                <a:ext uri="{FF2B5EF4-FFF2-40B4-BE49-F238E27FC236}">
                  <a16:creationId xmlns:a16="http://schemas.microsoft.com/office/drawing/2014/main" id="{0D7C7043-A73B-4F63-9B19-993853E89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3081338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556">
              <a:extLst>
                <a:ext uri="{FF2B5EF4-FFF2-40B4-BE49-F238E27FC236}">
                  <a16:creationId xmlns:a16="http://schemas.microsoft.com/office/drawing/2014/main" id="{F3433702-41A4-418D-969C-06357AF71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538" y="3043238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557">
              <a:extLst>
                <a:ext uri="{FF2B5EF4-FFF2-40B4-BE49-F238E27FC236}">
                  <a16:creationId xmlns:a16="http://schemas.microsoft.com/office/drawing/2014/main" id="{EB162BCB-7A21-4BDF-AA11-531780B0C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538" y="3043238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Oval 558">
              <a:extLst>
                <a:ext uri="{FF2B5EF4-FFF2-40B4-BE49-F238E27FC236}">
                  <a16:creationId xmlns:a16="http://schemas.microsoft.com/office/drawing/2014/main" id="{397CA9F0-D0F3-4BC5-A2E6-E95882D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575" y="3019426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559">
              <a:extLst>
                <a:ext uri="{FF2B5EF4-FFF2-40B4-BE49-F238E27FC236}">
                  <a16:creationId xmlns:a16="http://schemas.microsoft.com/office/drawing/2014/main" id="{4007B465-6A51-4B23-A0B5-DE03D8DE4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575" y="3019426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560">
              <a:extLst>
                <a:ext uri="{FF2B5EF4-FFF2-40B4-BE49-F238E27FC236}">
                  <a16:creationId xmlns:a16="http://schemas.microsoft.com/office/drawing/2014/main" id="{CF1184BB-A5EE-4C26-8CF7-559577826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613" y="3005138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561">
              <a:extLst>
                <a:ext uri="{FF2B5EF4-FFF2-40B4-BE49-F238E27FC236}">
                  <a16:creationId xmlns:a16="http://schemas.microsoft.com/office/drawing/2014/main" id="{046C70DC-C5EB-483B-AA67-5E5F5C1E5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613" y="3005138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562">
              <a:extLst>
                <a:ext uri="{FF2B5EF4-FFF2-40B4-BE49-F238E27FC236}">
                  <a16:creationId xmlns:a16="http://schemas.microsoft.com/office/drawing/2014/main" id="{E024F26A-B809-407E-B3A3-AA6891E28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0" y="2998788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563">
              <a:extLst>
                <a:ext uri="{FF2B5EF4-FFF2-40B4-BE49-F238E27FC236}">
                  <a16:creationId xmlns:a16="http://schemas.microsoft.com/office/drawing/2014/main" id="{B4BE720D-A6E4-4A15-9F19-7DB5EEDAB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0" y="2998788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564">
              <a:extLst>
                <a:ext uri="{FF2B5EF4-FFF2-40B4-BE49-F238E27FC236}">
                  <a16:creationId xmlns:a16="http://schemas.microsoft.com/office/drawing/2014/main" id="{EA9C57CA-6ED2-4042-9040-D7ED84697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84501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Oval 565">
              <a:extLst>
                <a:ext uri="{FF2B5EF4-FFF2-40B4-BE49-F238E27FC236}">
                  <a16:creationId xmlns:a16="http://schemas.microsoft.com/office/drawing/2014/main" id="{B5E72F20-5FBF-4369-AC52-BB6421DF8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84501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566">
              <a:extLst>
                <a:ext uri="{FF2B5EF4-FFF2-40B4-BE49-F238E27FC236}">
                  <a16:creationId xmlns:a16="http://schemas.microsoft.com/office/drawing/2014/main" id="{EF64F613-6D3D-4ED1-8ECF-F8DA5DAFF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725" y="2971801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Oval 567">
              <a:extLst>
                <a:ext uri="{FF2B5EF4-FFF2-40B4-BE49-F238E27FC236}">
                  <a16:creationId xmlns:a16="http://schemas.microsoft.com/office/drawing/2014/main" id="{B1E36388-0950-44A4-95AA-9230029E7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725" y="2971801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568">
              <a:extLst>
                <a:ext uri="{FF2B5EF4-FFF2-40B4-BE49-F238E27FC236}">
                  <a16:creationId xmlns:a16="http://schemas.microsoft.com/office/drawing/2014/main" id="{525F0F6E-CE81-41BE-898D-71470D121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763" y="2967038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Oval 569">
              <a:extLst>
                <a:ext uri="{FF2B5EF4-FFF2-40B4-BE49-F238E27FC236}">
                  <a16:creationId xmlns:a16="http://schemas.microsoft.com/office/drawing/2014/main" id="{4DA112A1-E407-4B78-92E8-9C1AE53F7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763" y="2967038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Oval 570">
              <a:extLst>
                <a:ext uri="{FF2B5EF4-FFF2-40B4-BE49-F238E27FC236}">
                  <a16:creationId xmlns:a16="http://schemas.microsoft.com/office/drawing/2014/main" id="{6D7B97FA-6B3B-4113-96FB-1B43DA126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957513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571">
              <a:extLst>
                <a:ext uri="{FF2B5EF4-FFF2-40B4-BE49-F238E27FC236}">
                  <a16:creationId xmlns:a16="http://schemas.microsoft.com/office/drawing/2014/main" id="{9B4BFD2D-472F-41F5-BE40-8B708BF32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957513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Oval 572">
              <a:extLst>
                <a:ext uri="{FF2B5EF4-FFF2-40B4-BE49-F238E27FC236}">
                  <a16:creationId xmlns:a16="http://schemas.microsoft.com/office/drawing/2014/main" id="{EC6C7A68-1EDD-4386-9526-0DF2C60FC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2952751"/>
              <a:ext cx="60325" cy="6032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573">
              <a:extLst>
                <a:ext uri="{FF2B5EF4-FFF2-40B4-BE49-F238E27FC236}">
                  <a16:creationId xmlns:a16="http://schemas.microsoft.com/office/drawing/2014/main" id="{E4BDCDF5-DE3E-4DED-852D-0EE4FCB9E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2952751"/>
              <a:ext cx="60325" cy="60325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574">
              <a:extLst>
                <a:ext uri="{FF2B5EF4-FFF2-40B4-BE49-F238E27FC236}">
                  <a16:creationId xmlns:a16="http://schemas.microsoft.com/office/drawing/2014/main" id="{3345103C-255C-4802-B57B-71699F9E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288" y="2949576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575">
              <a:extLst>
                <a:ext uri="{FF2B5EF4-FFF2-40B4-BE49-F238E27FC236}">
                  <a16:creationId xmlns:a16="http://schemas.microsoft.com/office/drawing/2014/main" id="{900AA0F8-10D8-46C6-AB8E-B41D29D56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288" y="2949576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Oval 576">
              <a:extLst>
                <a:ext uri="{FF2B5EF4-FFF2-40B4-BE49-F238E27FC236}">
                  <a16:creationId xmlns:a16="http://schemas.microsoft.com/office/drawing/2014/main" id="{2196AB5F-5052-450A-865E-11E5C6B26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25" y="2949576"/>
              <a:ext cx="61913" cy="619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577">
              <a:extLst>
                <a:ext uri="{FF2B5EF4-FFF2-40B4-BE49-F238E27FC236}">
                  <a16:creationId xmlns:a16="http://schemas.microsoft.com/office/drawing/2014/main" id="{BBCD6A59-CAB6-4AAA-8E41-46F62D448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25" y="2949576"/>
              <a:ext cx="61913" cy="61913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578">
              <a:extLst>
                <a:ext uri="{FF2B5EF4-FFF2-40B4-BE49-F238E27FC236}">
                  <a16:creationId xmlns:a16="http://schemas.microsoft.com/office/drawing/2014/main" id="{73865F6C-51B0-459C-9034-D21CD5343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38" y="5248276"/>
              <a:ext cx="225045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579">
              <a:extLst>
                <a:ext uri="{FF2B5EF4-FFF2-40B4-BE49-F238E27FC236}">
                  <a16:creationId xmlns:a16="http://schemas.microsoft.com/office/drawing/2014/main" id="{B2B3725D-BBD4-4A55-B97C-D43FA3DD1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5006976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580">
              <a:extLst>
                <a:ext uri="{FF2B5EF4-FFF2-40B4-BE49-F238E27FC236}">
                  <a16:creationId xmlns:a16="http://schemas.microsoft.com/office/drawing/2014/main" id="{05B35CE5-B56F-4D93-85FB-15EA23AA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4762501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Rectangle 581">
              <a:extLst>
                <a:ext uri="{FF2B5EF4-FFF2-40B4-BE49-F238E27FC236}">
                  <a16:creationId xmlns:a16="http://schemas.microsoft.com/office/drawing/2014/main" id="{55209B92-2473-4C06-BA67-A81134C0B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4516437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Rectangle 582">
              <a:extLst>
                <a:ext uri="{FF2B5EF4-FFF2-40B4-BE49-F238E27FC236}">
                  <a16:creationId xmlns:a16="http://schemas.microsoft.com/office/drawing/2014/main" id="{45D271C9-B813-44D5-85F6-7396FCD81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4275138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583">
              <a:extLst>
                <a:ext uri="{FF2B5EF4-FFF2-40B4-BE49-F238E27FC236}">
                  <a16:creationId xmlns:a16="http://schemas.microsoft.com/office/drawing/2014/main" id="{78BC8EC2-08AC-4474-8BCE-1CD3AB07A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4030664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584">
              <a:extLst>
                <a:ext uri="{FF2B5EF4-FFF2-40B4-BE49-F238E27FC236}">
                  <a16:creationId xmlns:a16="http://schemas.microsoft.com/office/drawing/2014/main" id="{DF4343CF-14A0-43FD-BD66-8693BF321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3784600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585">
              <a:extLst>
                <a:ext uri="{FF2B5EF4-FFF2-40B4-BE49-F238E27FC236}">
                  <a16:creationId xmlns:a16="http://schemas.microsoft.com/office/drawing/2014/main" id="{A5D96B5E-060B-4950-93B3-D55130E3E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3540126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586">
              <a:extLst>
                <a:ext uri="{FF2B5EF4-FFF2-40B4-BE49-F238E27FC236}">
                  <a16:creationId xmlns:a16="http://schemas.microsoft.com/office/drawing/2014/main" id="{49899BDF-5A99-4EB1-A8EC-9FAA56198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3298827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587">
              <a:extLst>
                <a:ext uri="{FF2B5EF4-FFF2-40B4-BE49-F238E27FC236}">
                  <a16:creationId xmlns:a16="http://schemas.microsoft.com/office/drawing/2014/main" id="{B7D8B0E0-1350-40DE-ADEF-38CF73BDE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" y="3052763"/>
              <a:ext cx="318993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588">
              <a:extLst>
                <a:ext uri="{FF2B5EF4-FFF2-40B4-BE49-F238E27FC236}">
                  <a16:creationId xmlns:a16="http://schemas.microsoft.com/office/drawing/2014/main" id="{D0694859-7443-4DBF-99FE-659AAE273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" y="2808288"/>
              <a:ext cx="412945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100%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589">
              <a:extLst>
                <a:ext uri="{FF2B5EF4-FFF2-40B4-BE49-F238E27FC236}">
                  <a16:creationId xmlns:a16="http://schemas.microsoft.com/office/drawing/2014/main" id="{BE4A6188-42A9-4CC7-BDCC-54AC283F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5454651"/>
              <a:ext cx="93951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590">
              <a:extLst>
                <a:ext uri="{FF2B5EF4-FFF2-40B4-BE49-F238E27FC236}">
                  <a16:creationId xmlns:a16="http://schemas.microsoft.com/office/drawing/2014/main" id="{C6BD1B89-6FB0-4712-82F1-D47F37ACE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599" y="5454651"/>
              <a:ext cx="187900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591">
              <a:extLst>
                <a:ext uri="{FF2B5EF4-FFF2-40B4-BE49-F238E27FC236}">
                  <a16:creationId xmlns:a16="http://schemas.microsoft.com/office/drawing/2014/main" id="{D4F4061E-5D5D-428C-9CB7-3607D83CD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675" y="5454651"/>
              <a:ext cx="187900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592">
              <a:extLst>
                <a:ext uri="{FF2B5EF4-FFF2-40B4-BE49-F238E27FC236}">
                  <a16:creationId xmlns:a16="http://schemas.microsoft.com/office/drawing/2014/main" id="{1628989A-971D-4E02-9E1D-744D10D18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0" y="5454651"/>
              <a:ext cx="187900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Rectangle 593">
              <a:extLst>
                <a:ext uri="{FF2B5EF4-FFF2-40B4-BE49-F238E27FC236}">
                  <a16:creationId xmlns:a16="http://schemas.microsoft.com/office/drawing/2014/main" id="{497699C6-F4F0-4E52-95A3-9A3FD3F9D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238" y="5454651"/>
              <a:ext cx="187900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Rectangle 594">
              <a:extLst>
                <a:ext uri="{FF2B5EF4-FFF2-40B4-BE49-F238E27FC236}">
                  <a16:creationId xmlns:a16="http://schemas.microsoft.com/office/drawing/2014/main" id="{EE943982-F216-4AB7-83E9-8E78ABA62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54651"/>
              <a:ext cx="28185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595">
              <a:extLst>
                <a:ext uri="{FF2B5EF4-FFF2-40B4-BE49-F238E27FC236}">
                  <a16:creationId xmlns:a16="http://schemas.microsoft.com/office/drawing/2014/main" id="{8DFFFD3E-B595-49D1-B948-CB5BCB768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700" y="5454651"/>
              <a:ext cx="28185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596">
              <a:extLst>
                <a:ext uri="{FF2B5EF4-FFF2-40B4-BE49-F238E27FC236}">
                  <a16:creationId xmlns:a16="http://schemas.microsoft.com/office/drawing/2014/main" id="{3612DB1A-E767-4F94-9540-EE60CF3CD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4" y="5454651"/>
              <a:ext cx="28185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597">
              <a:extLst>
                <a:ext uri="{FF2B5EF4-FFF2-40B4-BE49-F238E27FC236}">
                  <a16:creationId xmlns:a16="http://schemas.microsoft.com/office/drawing/2014/main" id="{68F6FDDD-204E-437D-A670-32BED049C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0" y="5454651"/>
              <a:ext cx="28185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598">
              <a:extLst>
                <a:ext uri="{FF2B5EF4-FFF2-40B4-BE49-F238E27FC236}">
                  <a16:creationId xmlns:a16="http://schemas.microsoft.com/office/drawing/2014/main" id="{EA150014-97DC-4E32-8EA1-2E3A96459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925" y="5454651"/>
              <a:ext cx="28185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180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599">
              <a:extLst>
                <a:ext uri="{FF2B5EF4-FFF2-40B4-BE49-F238E27FC236}">
                  <a16:creationId xmlns:a16="http://schemas.microsoft.com/office/drawing/2014/main" id="{4A8CC15B-E543-41E1-8B04-69D380DF4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0" y="5454651"/>
              <a:ext cx="28185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600">
              <a:extLst>
                <a:ext uri="{FF2B5EF4-FFF2-40B4-BE49-F238E27FC236}">
                  <a16:creationId xmlns:a16="http://schemas.microsoft.com/office/drawing/2014/main" id="{C1384EF9-B5EF-485C-8180-D08CFF04C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054" y="5454651"/>
              <a:ext cx="28185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601">
              <a:extLst>
                <a:ext uri="{FF2B5EF4-FFF2-40B4-BE49-F238E27FC236}">
                  <a16:creationId xmlns:a16="http://schemas.microsoft.com/office/drawing/2014/main" id="{2AE60032-F43B-4792-A7AF-4EC10337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129" y="5454651"/>
              <a:ext cx="28185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240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602">
              <a:extLst>
                <a:ext uri="{FF2B5EF4-FFF2-40B4-BE49-F238E27FC236}">
                  <a16:creationId xmlns:a16="http://schemas.microsoft.com/office/drawing/2014/main" id="{4945F467-5E17-44F9-BA1B-E6687495C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404" y="5446993"/>
              <a:ext cx="550592" cy="22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RTT </a:t>
              </a:r>
              <a:r>
                <a:rPr kumimoji="0" lang="en-US" altLang="en-US" sz="105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ms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603">
              <a:extLst>
                <a:ext uri="{FF2B5EF4-FFF2-40B4-BE49-F238E27FC236}">
                  <a16:creationId xmlns:a16="http://schemas.microsoft.com/office/drawing/2014/main" id="{C893C983-8AE4-4596-BB5C-A1F482BA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5" y="2500313"/>
              <a:ext cx="2962710" cy="188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User to Office 365 Service Front Door Latency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604">
              <a:extLst>
                <a:ext uri="{FF2B5EF4-FFF2-40B4-BE49-F238E27FC236}">
                  <a16:creationId xmlns:a16="http://schemas.microsoft.com/office/drawing/2014/main" id="{46E846F2-F1B1-4748-BE2B-8F5C7B7BE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039" y="2655888"/>
              <a:ext cx="316810" cy="14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CDF: F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605">
              <a:extLst>
                <a:ext uri="{FF2B5EF4-FFF2-40B4-BE49-F238E27FC236}">
                  <a16:creationId xmlns:a16="http://schemas.microsoft.com/office/drawing/2014/main" id="{AACE13D9-65A2-495D-8237-852BC2FD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25" y="2727326"/>
              <a:ext cx="96838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Rectangle 606">
              <a:extLst>
                <a:ext uri="{FF2B5EF4-FFF2-40B4-BE49-F238E27FC236}">
                  <a16:creationId xmlns:a16="http://schemas.microsoft.com/office/drawing/2014/main" id="{237308F1-2570-4474-9FBF-320AD7AE2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575" y="2655888"/>
              <a:ext cx="517819" cy="14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(x)=P(</a:t>
              </a:r>
              <a:r>
                <a:rPr kumimoji="0" lang="en-US" altLang="en-US" sz="7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X≤x</a:t>
              </a:r>
              <a:r>
                <a:rPr kumimoji="0" lang="en-US" altLang="en-US" sz="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607">
              <a:extLst>
                <a:ext uri="{FF2B5EF4-FFF2-40B4-BE49-F238E27FC236}">
                  <a16:creationId xmlns:a16="http://schemas.microsoft.com/office/drawing/2014/main" id="{9CAFFCEA-8FC3-4D5D-8064-C14CC158F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2441576"/>
              <a:ext cx="5553075" cy="3629025"/>
            </a:xfrm>
            <a:prstGeom prst="rect">
              <a:avLst/>
            </a:prstGeom>
            <a:noFill/>
            <a:ln w="6350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 descr="A picture containing table&#10;&#10;Description automatically generated">
            <a:extLst>
              <a:ext uri="{FF2B5EF4-FFF2-40B4-BE49-F238E27FC236}">
                <a16:creationId xmlns:a16="http://schemas.microsoft.com/office/drawing/2014/main" id="{F961D8D7-12B5-4CB9-B357-7DB909FFF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0471" y="2213763"/>
            <a:ext cx="436715" cy="4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D854AC-A9DA-4CA2-BCEE-AA5DF0EFC26F}"/>
              </a:ext>
            </a:extLst>
          </p:cNvPr>
          <p:cNvSpPr/>
          <p:nvPr/>
        </p:nvSpPr>
        <p:spPr bwMode="auto">
          <a:xfrm>
            <a:off x="0" y="0"/>
            <a:ext cx="4476466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059546-3B11-493C-84F2-21A4EEB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6" y="510988"/>
            <a:ext cx="11018520" cy="615553"/>
          </a:xfrm>
        </p:spPr>
        <p:txBody>
          <a:bodyPr/>
          <a:lstStyle/>
          <a:p>
            <a:r>
              <a:rPr lang="en-US" sz="2000" dirty="0"/>
              <a:t>Principle #4</a:t>
            </a:r>
            <a:br>
              <a:rPr lang="en-US" sz="2000" dirty="0"/>
            </a:br>
            <a:r>
              <a:rPr lang="en-US" sz="2000" dirty="0"/>
              <a:t>Modernize security for SaaS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0A420-306B-43A1-992A-839D4A365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9381" y="342199"/>
            <a:ext cx="6906749" cy="5900077"/>
          </a:xfrm>
        </p:spPr>
        <p:txBody>
          <a:bodyPr/>
          <a:lstStyle/>
          <a:p>
            <a:r>
              <a:rPr lang="en-US" sz="1400" dirty="0"/>
              <a:t>Network security solutions struggle to keep up with rich and constantly evolving SaaS applications</a:t>
            </a:r>
          </a:p>
          <a:p>
            <a:pPr lvl="1"/>
            <a:r>
              <a:rPr lang="en-US" sz="1100" dirty="0"/>
              <a:t>Growing impact on user experience</a:t>
            </a:r>
          </a:p>
          <a:p>
            <a:pPr lvl="1"/>
            <a:r>
              <a:rPr lang="en-US" sz="1100" dirty="0"/>
              <a:t>Limited security effectiveness</a:t>
            </a:r>
          </a:p>
          <a:p>
            <a:r>
              <a:rPr lang="en-US" sz="1400" dirty="0"/>
              <a:t>Shift security focus towards Zero Trust architecture using security dimensions natively built into/optimized for SaaS</a:t>
            </a:r>
          </a:p>
          <a:p>
            <a:pPr marL="504217" lvl="1" indent="-280121">
              <a:buFont typeface="Arial" panose="020B0604020202020204" pitchFamily="34" charset="0"/>
              <a:buChar char="•"/>
            </a:pPr>
            <a:r>
              <a:rPr lang="en-US" sz="1400" i="1" dirty="0"/>
              <a:t>User Identity</a:t>
            </a:r>
            <a:r>
              <a:rPr lang="en-US" sz="1400" dirty="0"/>
              <a:t>, </a:t>
            </a:r>
            <a:r>
              <a:rPr lang="en-US" sz="1400" i="1" dirty="0"/>
              <a:t>Device</a:t>
            </a:r>
            <a:r>
              <a:rPr lang="en-US" sz="1400" dirty="0"/>
              <a:t>, </a:t>
            </a:r>
            <a:r>
              <a:rPr lang="en-US" sz="1400" i="1" dirty="0"/>
              <a:t>Workloads</a:t>
            </a:r>
            <a:r>
              <a:rPr lang="en-US" sz="1400" dirty="0"/>
              <a:t> and </a:t>
            </a:r>
            <a:r>
              <a:rPr lang="en-US" sz="1400" i="1" dirty="0"/>
              <a:t>Data “lenses”</a:t>
            </a:r>
          </a:p>
          <a:p>
            <a:pPr marL="504217" lvl="1" indent="-280121">
              <a:buFont typeface="Arial" panose="020B0604020202020204" pitchFamily="34" charset="0"/>
              <a:buChar char="•"/>
            </a:pPr>
            <a:r>
              <a:rPr lang="en-US" sz="1400" dirty="0"/>
              <a:t>Richer and more meaningful security outcomes</a:t>
            </a:r>
          </a:p>
          <a:p>
            <a:pPr marL="504217" lvl="1" indent="-28012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04217" lvl="1" indent="-28012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04217" lvl="1" indent="-28012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24096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sz="1800" dirty="0"/>
              <a:t>Differentiate connections as close to source (user) as possible</a:t>
            </a:r>
          </a:p>
          <a:p>
            <a:pPr marL="504217" lvl="1" indent="-280121">
              <a:buFont typeface="Arial" panose="020B0604020202020204" pitchFamily="34" charset="0"/>
              <a:buChar char="•"/>
            </a:pPr>
            <a:r>
              <a:rPr lang="en-US" dirty="0"/>
              <a:t>Best security </a:t>
            </a:r>
            <a:r>
              <a:rPr lang="en-US" i="1" dirty="0"/>
              <a:t>and</a:t>
            </a:r>
            <a:r>
              <a:rPr lang="en-US" dirty="0"/>
              <a:t> user experience</a:t>
            </a:r>
          </a:p>
          <a:p>
            <a:pPr marL="504217" lvl="1" indent="-280121">
              <a:buFont typeface="Arial" panose="020B0604020202020204" pitchFamily="34" charset="0"/>
              <a:buChar char="•"/>
            </a:pPr>
            <a:r>
              <a:rPr lang="en-US" dirty="0"/>
              <a:t>High value for performance sensitive apps (like Microsoft 365)</a:t>
            </a:r>
          </a:p>
          <a:p>
            <a:pPr marL="504217" lvl="1" indent="-280121">
              <a:buFont typeface="Arial" panose="020B0604020202020204" pitchFamily="34" charset="0"/>
              <a:buChar char="•"/>
            </a:pPr>
            <a:r>
              <a:rPr lang="en-US" dirty="0"/>
              <a:t>Differentiation built in most SD-WAN platforms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BAB48-D88F-4810-B3DD-E754E699D21D}"/>
              </a:ext>
            </a:extLst>
          </p:cNvPr>
          <p:cNvSpPr txBox="1"/>
          <p:nvPr/>
        </p:nvSpPr>
        <p:spPr>
          <a:xfrm>
            <a:off x="1539609" y="3289510"/>
            <a:ext cx="1133046" cy="1900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aka.ms/o365ip</a:t>
            </a:r>
            <a:endParaRPr kumimoji="0" lang="en-US" sz="1372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2F2F2F"/>
                  </a:gs>
                  <a:gs pos="30000">
                    <a:srgbClr val="2F2F2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B9979-C7B2-4BC7-BDD6-B87A85D16D9D}"/>
              </a:ext>
            </a:extLst>
          </p:cNvPr>
          <p:cNvSpPr txBox="1"/>
          <p:nvPr/>
        </p:nvSpPr>
        <p:spPr>
          <a:xfrm>
            <a:off x="683058" y="3754795"/>
            <a:ext cx="3013811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36BA27-5AEB-4910-BADA-8F3199966C32}"/>
              </a:ext>
            </a:extLst>
          </p:cNvPr>
          <p:cNvSpPr txBox="1">
            <a:spLocks/>
          </p:cNvSpPr>
          <p:nvPr/>
        </p:nvSpPr>
        <p:spPr>
          <a:xfrm>
            <a:off x="742142" y="3929066"/>
            <a:ext cx="2853809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3269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Modernize security for SaaS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>
                <a:solidFill>
                  <a:srgbClr val="2F2F2F"/>
                </a:solidFill>
                <a:latin typeface="Segoe UI"/>
              </a:rPr>
              <a:t>Avoid intrusive network security for Microsoft 365 connections. Assess bypassing proxies, traffic inspection devices, and duplicate security already available in Microsoft 365.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5D4B63-C380-4FFB-A8B8-5DEA1A114B10}"/>
              </a:ext>
            </a:extLst>
          </p:cNvPr>
          <p:cNvSpPr txBox="1"/>
          <p:nvPr/>
        </p:nvSpPr>
        <p:spPr>
          <a:xfrm>
            <a:off x="683059" y="1284654"/>
            <a:ext cx="3013810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1" name="cloud" title="Icon of a cloud">
            <a:extLst>
              <a:ext uri="{FF2B5EF4-FFF2-40B4-BE49-F238E27FC236}">
                <a16:creationId xmlns:a16="http://schemas.microsoft.com/office/drawing/2014/main" id="{0662C873-413E-4CEE-B8E5-27CD4D7973BF}"/>
              </a:ext>
            </a:extLst>
          </p:cNvPr>
          <p:cNvSpPr>
            <a:spLocks noChangeAspect="1"/>
          </p:cNvSpPr>
          <p:nvPr/>
        </p:nvSpPr>
        <p:spPr bwMode="auto">
          <a:xfrm>
            <a:off x="2830611" y="1829812"/>
            <a:ext cx="372797" cy="208328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F0011-5647-4F40-A4A2-29F465159A68}"/>
              </a:ext>
            </a:extLst>
          </p:cNvPr>
          <p:cNvCxnSpPr>
            <a:cxnSpLocks/>
          </p:cNvCxnSpPr>
          <p:nvPr/>
        </p:nvCxnSpPr>
        <p:spPr>
          <a:xfrm flipV="1">
            <a:off x="3003236" y="2066395"/>
            <a:ext cx="0" cy="199483"/>
          </a:xfrm>
          <a:prstGeom prst="straightConnector1">
            <a:avLst/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362E604-AB34-46A9-9022-212F737507BB}"/>
              </a:ext>
            </a:extLst>
          </p:cNvPr>
          <p:cNvSpPr/>
          <p:nvPr/>
        </p:nvSpPr>
        <p:spPr bwMode="auto">
          <a:xfrm>
            <a:off x="2852736" y="2232493"/>
            <a:ext cx="294350" cy="29435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cloud" title="Icon of a cloud">
            <a:extLst>
              <a:ext uri="{FF2B5EF4-FFF2-40B4-BE49-F238E27FC236}">
                <a16:creationId xmlns:a16="http://schemas.microsoft.com/office/drawing/2014/main" id="{205CE58A-2611-434E-8CBF-E8427CD8D84A}"/>
              </a:ext>
            </a:extLst>
          </p:cNvPr>
          <p:cNvSpPr>
            <a:spLocks noChangeAspect="1"/>
          </p:cNvSpPr>
          <p:nvPr/>
        </p:nvSpPr>
        <p:spPr bwMode="auto">
          <a:xfrm>
            <a:off x="2835854" y="2704521"/>
            <a:ext cx="372797" cy="208328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936219-B40A-4CD7-A54E-E23C0DED23C7}"/>
              </a:ext>
            </a:extLst>
          </p:cNvPr>
          <p:cNvSpPr/>
          <p:nvPr/>
        </p:nvSpPr>
        <p:spPr bwMode="auto">
          <a:xfrm>
            <a:off x="1775669" y="2198858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E42157-8B44-427F-A81E-82D65A4897ED}"/>
              </a:ext>
            </a:extLst>
          </p:cNvPr>
          <p:cNvSpPr/>
          <p:nvPr/>
        </p:nvSpPr>
        <p:spPr bwMode="auto">
          <a:xfrm>
            <a:off x="2085025" y="2198858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FD751-745E-4919-85CA-D9ABDFB1ACDC}"/>
              </a:ext>
            </a:extLst>
          </p:cNvPr>
          <p:cNvSpPr/>
          <p:nvPr/>
        </p:nvSpPr>
        <p:spPr bwMode="auto">
          <a:xfrm>
            <a:off x="2386184" y="2202033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7A2423-F387-42F9-B10C-825EDED21F63}"/>
              </a:ext>
            </a:extLst>
          </p:cNvPr>
          <p:cNvSpPr txBox="1"/>
          <p:nvPr/>
        </p:nvSpPr>
        <p:spPr>
          <a:xfrm>
            <a:off x="2062198" y="2218737"/>
            <a:ext cx="3406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SSL</a:t>
            </a:r>
            <a:br>
              <a:rPr lang="en-US" sz="900" b="1">
                <a:solidFill>
                  <a:schemeClr val="bg1"/>
                </a:solidFill>
              </a:rPr>
            </a:br>
            <a:r>
              <a:rPr lang="en-US" sz="900" b="1">
                <a:solidFill>
                  <a:schemeClr val="bg1"/>
                </a:solidFill>
              </a:rPr>
              <a:t>B&amp;I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9BD0F31-6050-4DAF-A275-48BF5451918D}"/>
              </a:ext>
            </a:extLst>
          </p:cNvPr>
          <p:cNvSpPr/>
          <p:nvPr/>
        </p:nvSpPr>
        <p:spPr>
          <a:xfrm>
            <a:off x="1501080" y="2052115"/>
            <a:ext cx="1391588" cy="496525"/>
          </a:xfrm>
          <a:prstGeom prst="arc">
            <a:avLst>
              <a:gd name="adj1" fmla="val 11069597"/>
              <a:gd name="adj2" fmla="val 21566209"/>
            </a:avLst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E07F1F5-FCE1-44DA-B525-52240C7A4B02}"/>
              </a:ext>
            </a:extLst>
          </p:cNvPr>
          <p:cNvCxnSpPr>
            <a:cxnSpLocks/>
            <a:endCxn id="15" idx="8"/>
          </p:cNvCxnSpPr>
          <p:nvPr/>
        </p:nvCxnSpPr>
        <p:spPr>
          <a:xfrm>
            <a:off x="1507128" y="2363156"/>
            <a:ext cx="1528129" cy="341365"/>
          </a:xfrm>
          <a:prstGeom prst="bentConnector3">
            <a:avLst>
              <a:gd name="adj1" fmla="val 98620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network_3" title="Icon of a server connected to a network">
            <a:extLst>
              <a:ext uri="{FF2B5EF4-FFF2-40B4-BE49-F238E27FC236}">
                <a16:creationId xmlns:a16="http://schemas.microsoft.com/office/drawing/2014/main" id="{C942B019-463F-42B9-810D-4CDC9461A3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16416" y="2258136"/>
            <a:ext cx="213259" cy="221306"/>
          </a:xfrm>
          <a:custGeom>
            <a:avLst/>
            <a:gdLst>
              <a:gd name="T0" fmla="*/ 136 w 270"/>
              <a:gd name="T1" fmla="*/ 281 h 281"/>
              <a:gd name="T2" fmla="*/ 71 w 270"/>
              <a:gd name="T3" fmla="*/ 281 h 281"/>
              <a:gd name="T4" fmla="*/ 71 w 270"/>
              <a:gd name="T5" fmla="*/ 240 h 281"/>
              <a:gd name="T6" fmla="*/ 115 w 270"/>
              <a:gd name="T7" fmla="*/ 240 h 281"/>
              <a:gd name="T8" fmla="*/ 115 w 270"/>
              <a:gd name="T9" fmla="*/ 218 h 281"/>
              <a:gd name="T10" fmla="*/ 157 w 270"/>
              <a:gd name="T11" fmla="*/ 218 h 281"/>
              <a:gd name="T12" fmla="*/ 157 w 270"/>
              <a:gd name="T13" fmla="*/ 240 h 281"/>
              <a:gd name="T14" fmla="*/ 198 w 270"/>
              <a:gd name="T15" fmla="*/ 240 h 281"/>
              <a:gd name="T16" fmla="*/ 198 w 270"/>
              <a:gd name="T17" fmla="*/ 281 h 281"/>
              <a:gd name="T18" fmla="*/ 136 w 270"/>
              <a:gd name="T19" fmla="*/ 281 h 281"/>
              <a:gd name="T20" fmla="*/ 71 w 270"/>
              <a:gd name="T21" fmla="*/ 260 h 281"/>
              <a:gd name="T22" fmla="*/ 0 w 270"/>
              <a:gd name="T23" fmla="*/ 260 h 281"/>
              <a:gd name="T24" fmla="*/ 198 w 270"/>
              <a:gd name="T25" fmla="*/ 260 h 281"/>
              <a:gd name="T26" fmla="*/ 270 w 270"/>
              <a:gd name="T27" fmla="*/ 260 h 281"/>
              <a:gd name="T28" fmla="*/ 135 w 270"/>
              <a:gd name="T29" fmla="*/ 218 h 281"/>
              <a:gd name="T30" fmla="*/ 135 w 270"/>
              <a:gd name="T31" fmla="*/ 190 h 281"/>
              <a:gd name="T32" fmla="*/ 191 w 270"/>
              <a:gd name="T33" fmla="*/ 189 h 281"/>
              <a:gd name="T34" fmla="*/ 191 w 270"/>
              <a:gd name="T35" fmla="*/ 14 h 281"/>
              <a:gd name="T36" fmla="*/ 177 w 270"/>
              <a:gd name="T37" fmla="*/ 0 h 281"/>
              <a:gd name="T38" fmla="*/ 93 w 270"/>
              <a:gd name="T39" fmla="*/ 0 h 281"/>
              <a:gd name="T40" fmla="*/ 79 w 270"/>
              <a:gd name="T41" fmla="*/ 14 h 281"/>
              <a:gd name="T42" fmla="*/ 79 w 270"/>
              <a:gd name="T43" fmla="*/ 189 h 281"/>
              <a:gd name="T44" fmla="*/ 191 w 270"/>
              <a:gd name="T45" fmla="*/ 189 h 281"/>
              <a:gd name="T46" fmla="*/ 110 w 270"/>
              <a:gd name="T47" fmla="*/ 37 h 281"/>
              <a:gd name="T48" fmla="*/ 160 w 270"/>
              <a:gd name="T49" fmla="*/ 37 h 281"/>
              <a:gd name="T50" fmla="*/ 110 w 270"/>
              <a:gd name="T51" fmla="*/ 113 h 281"/>
              <a:gd name="T52" fmla="*/ 160 w 270"/>
              <a:gd name="T53" fmla="*/ 113 h 281"/>
              <a:gd name="T54" fmla="*/ 110 w 270"/>
              <a:gd name="T55" fmla="*/ 150 h 281"/>
              <a:gd name="T56" fmla="*/ 160 w 270"/>
              <a:gd name="T57" fmla="*/ 15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" h="281">
                <a:moveTo>
                  <a:pt x="136" y="281"/>
                </a:moveTo>
                <a:cubicBezTo>
                  <a:pt x="71" y="281"/>
                  <a:pt x="71" y="281"/>
                  <a:pt x="71" y="281"/>
                </a:cubicBezTo>
                <a:cubicBezTo>
                  <a:pt x="71" y="240"/>
                  <a:pt x="71" y="240"/>
                  <a:pt x="71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18"/>
                  <a:pt x="115" y="218"/>
                  <a:pt x="115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8" y="281"/>
                  <a:pt x="198" y="281"/>
                  <a:pt x="198" y="281"/>
                </a:cubicBezTo>
                <a:lnTo>
                  <a:pt x="136" y="281"/>
                </a:lnTo>
                <a:close/>
                <a:moveTo>
                  <a:pt x="71" y="260"/>
                </a:moveTo>
                <a:cubicBezTo>
                  <a:pt x="0" y="260"/>
                  <a:pt x="0" y="260"/>
                  <a:pt x="0" y="260"/>
                </a:cubicBezTo>
                <a:moveTo>
                  <a:pt x="198" y="260"/>
                </a:moveTo>
                <a:cubicBezTo>
                  <a:pt x="270" y="260"/>
                  <a:pt x="270" y="260"/>
                  <a:pt x="270" y="260"/>
                </a:cubicBezTo>
                <a:moveTo>
                  <a:pt x="135" y="218"/>
                </a:moveTo>
                <a:cubicBezTo>
                  <a:pt x="135" y="190"/>
                  <a:pt x="135" y="190"/>
                  <a:pt x="135" y="190"/>
                </a:cubicBezTo>
                <a:moveTo>
                  <a:pt x="191" y="189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79" y="6"/>
                  <a:pt x="79" y="14"/>
                </a:cubicBezTo>
                <a:cubicBezTo>
                  <a:pt x="79" y="189"/>
                  <a:pt x="79" y="189"/>
                  <a:pt x="79" y="189"/>
                </a:cubicBezTo>
                <a:lnTo>
                  <a:pt x="191" y="189"/>
                </a:lnTo>
                <a:close/>
                <a:moveTo>
                  <a:pt x="110" y="37"/>
                </a:moveTo>
                <a:cubicBezTo>
                  <a:pt x="160" y="37"/>
                  <a:pt x="160" y="37"/>
                  <a:pt x="160" y="37"/>
                </a:cubicBezTo>
                <a:moveTo>
                  <a:pt x="110" y="113"/>
                </a:moveTo>
                <a:cubicBezTo>
                  <a:pt x="160" y="113"/>
                  <a:pt x="160" y="113"/>
                  <a:pt x="160" y="113"/>
                </a:cubicBezTo>
                <a:moveTo>
                  <a:pt x="110" y="150"/>
                </a:moveTo>
                <a:cubicBezTo>
                  <a:pt x="160" y="150"/>
                  <a:pt x="160" y="150"/>
                  <a:pt x="160" y="150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/>
          </a:p>
        </p:txBody>
      </p:sp>
      <p:sp>
        <p:nvSpPr>
          <p:cNvPr id="51" name="magnify" title="Icon of a magnifying glass">
            <a:extLst>
              <a:ext uri="{FF2B5EF4-FFF2-40B4-BE49-F238E27FC236}">
                <a16:creationId xmlns:a16="http://schemas.microsoft.com/office/drawing/2014/main" id="{128C2F39-71AB-452E-9F36-35A3F3D83B7F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2451072" y="2274051"/>
            <a:ext cx="153240" cy="150313"/>
          </a:xfrm>
          <a:custGeom>
            <a:avLst/>
            <a:gdLst>
              <a:gd name="T0" fmla="*/ 112 w 343"/>
              <a:gd name="T1" fmla="*/ 223 h 338"/>
              <a:gd name="T2" fmla="*/ 0 w 343"/>
              <a:gd name="T3" fmla="*/ 111 h 338"/>
              <a:gd name="T4" fmla="*/ 112 w 343"/>
              <a:gd name="T5" fmla="*/ 0 h 338"/>
              <a:gd name="T6" fmla="*/ 223 w 343"/>
              <a:gd name="T7" fmla="*/ 111 h 338"/>
              <a:gd name="T8" fmla="*/ 112 w 343"/>
              <a:gd name="T9" fmla="*/ 223 h 338"/>
              <a:gd name="T10" fmla="*/ 343 w 343"/>
              <a:gd name="T11" fmla="*/ 338 h 338"/>
              <a:gd name="T12" fmla="*/ 191 w 343"/>
              <a:gd name="T13" fmla="*/ 18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" h="338">
                <a:moveTo>
                  <a:pt x="112" y="223"/>
                </a:moveTo>
                <a:cubicBezTo>
                  <a:pt x="50" y="223"/>
                  <a:pt x="0" y="173"/>
                  <a:pt x="0" y="111"/>
                </a:cubicBezTo>
                <a:cubicBezTo>
                  <a:pt x="0" y="50"/>
                  <a:pt x="50" y="0"/>
                  <a:pt x="112" y="0"/>
                </a:cubicBezTo>
                <a:cubicBezTo>
                  <a:pt x="173" y="0"/>
                  <a:pt x="223" y="50"/>
                  <a:pt x="223" y="111"/>
                </a:cubicBezTo>
                <a:cubicBezTo>
                  <a:pt x="223" y="173"/>
                  <a:pt x="173" y="223"/>
                  <a:pt x="112" y="223"/>
                </a:cubicBezTo>
                <a:close/>
                <a:moveTo>
                  <a:pt x="343" y="338"/>
                </a:moveTo>
                <a:cubicBezTo>
                  <a:pt x="191" y="189"/>
                  <a:pt x="191" y="189"/>
                  <a:pt x="191" y="189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plug" title="Icon of a power plug showing an A to B connection">
            <a:extLst>
              <a:ext uri="{FF2B5EF4-FFF2-40B4-BE49-F238E27FC236}">
                <a16:creationId xmlns:a16="http://schemas.microsoft.com/office/drawing/2014/main" id="{7CFD25BD-3384-47C4-BE13-2C4BACA879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20381" y="2277060"/>
            <a:ext cx="173679" cy="195192"/>
          </a:xfrm>
          <a:custGeom>
            <a:avLst/>
            <a:gdLst>
              <a:gd name="T0" fmla="*/ 169 w 346"/>
              <a:gd name="T1" fmla="*/ 90 h 328"/>
              <a:gd name="T2" fmla="*/ 199 w 346"/>
              <a:gd name="T3" fmla="*/ 61 h 328"/>
              <a:gd name="T4" fmla="*/ 279 w 346"/>
              <a:gd name="T5" fmla="*/ 63 h 328"/>
              <a:gd name="T6" fmla="*/ 279 w 346"/>
              <a:gd name="T7" fmla="*/ 63 h 328"/>
              <a:gd name="T8" fmla="*/ 277 w 346"/>
              <a:gd name="T9" fmla="*/ 143 h 328"/>
              <a:gd name="T10" fmla="*/ 247 w 346"/>
              <a:gd name="T11" fmla="*/ 172 h 328"/>
              <a:gd name="T12" fmla="*/ 169 w 346"/>
              <a:gd name="T13" fmla="*/ 90 h 328"/>
              <a:gd name="T14" fmla="*/ 279 w 346"/>
              <a:gd name="T15" fmla="*/ 63 h 328"/>
              <a:gd name="T16" fmla="*/ 346 w 346"/>
              <a:gd name="T17" fmla="*/ 0 h 328"/>
              <a:gd name="T18" fmla="*/ 99 w 346"/>
              <a:gd name="T19" fmla="*/ 156 h 328"/>
              <a:gd name="T20" fmla="*/ 69 w 346"/>
              <a:gd name="T21" fmla="*/ 185 h 328"/>
              <a:gd name="T22" fmla="*/ 67 w 346"/>
              <a:gd name="T23" fmla="*/ 265 h 328"/>
              <a:gd name="T24" fmla="*/ 67 w 346"/>
              <a:gd name="T25" fmla="*/ 265 h 328"/>
              <a:gd name="T26" fmla="*/ 147 w 346"/>
              <a:gd name="T27" fmla="*/ 267 h 328"/>
              <a:gd name="T28" fmla="*/ 177 w 346"/>
              <a:gd name="T29" fmla="*/ 238 h 328"/>
              <a:gd name="T30" fmla="*/ 99 w 346"/>
              <a:gd name="T31" fmla="*/ 156 h 328"/>
              <a:gd name="T32" fmla="*/ 67 w 346"/>
              <a:gd name="T33" fmla="*/ 265 h 328"/>
              <a:gd name="T34" fmla="*/ 0 w 346"/>
              <a:gd name="T35" fmla="*/ 328 h 328"/>
              <a:gd name="T36" fmla="*/ 157 w 346"/>
              <a:gd name="T37" fmla="*/ 143 h 328"/>
              <a:gd name="T38" fmla="*/ 120 w 346"/>
              <a:gd name="T39" fmla="*/ 178 h 328"/>
              <a:gd name="T40" fmla="*/ 193 w 346"/>
              <a:gd name="T41" fmla="*/ 181 h 328"/>
              <a:gd name="T42" fmla="*/ 156 w 346"/>
              <a:gd name="T43" fmla="*/ 21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6" h="328">
                <a:moveTo>
                  <a:pt x="169" y="90"/>
                </a:moveTo>
                <a:cubicBezTo>
                  <a:pt x="199" y="61"/>
                  <a:pt x="199" y="61"/>
                  <a:pt x="199" y="61"/>
                </a:cubicBezTo>
                <a:cubicBezTo>
                  <a:pt x="222" y="40"/>
                  <a:pt x="258" y="41"/>
                  <a:pt x="279" y="63"/>
                </a:cubicBezTo>
                <a:cubicBezTo>
                  <a:pt x="279" y="63"/>
                  <a:pt x="279" y="63"/>
                  <a:pt x="279" y="63"/>
                </a:cubicBezTo>
                <a:cubicBezTo>
                  <a:pt x="300" y="86"/>
                  <a:pt x="300" y="122"/>
                  <a:pt x="277" y="143"/>
                </a:cubicBezTo>
                <a:cubicBezTo>
                  <a:pt x="247" y="172"/>
                  <a:pt x="247" y="172"/>
                  <a:pt x="247" y="172"/>
                </a:cubicBezTo>
                <a:lnTo>
                  <a:pt x="169" y="90"/>
                </a:lnTo>
                <a:close/>
                <a:moveTo>
                  <a:pt x="279" y="63"/>
                </a:moveTo>
                <a:cubicBezTo>
                  <a:pt x="346" y="0"/>
                  <a:pt x="346" y="0"/>
                  <a:pt x="346" y="0"/>
                </a:cubicBezTo>
                <a:moveTo>
                  <a:pt x="99" y="156"/>
                </a:moveTo>
                <a:cubicBezTo>
                  <a:pt x="69" y="185"/>
                  <a:pt x="69" y="185"/>
                  <a:pt x="69" y="185"/>
                </a:cubicBezTo>
                <a:cubicBezTo>
                  <a:pt x="46" y="206"/>
                  <a:pt x="46" y="242"/>
                  <a:pt x="67" y="265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88" y="287"/>
                  <a:pt x="124" y="288"/>
                  <a:pt x="147" y="267"/>
                </a:cubicBezTo>
                <a:cubicBezTo>
                  <a:pt x="177" y="238"/>
                  <a:pt x="177" y="238"/>
                  <a:pt x="177" y="238"/>
                </a:cubicBezTo>
                <a:lnTo>
                  <a:pt x="99" y="156"/>
                </a:lnTo>
                <a:close/>
                <a:moveTo>
                  <a:pt x="67" y="265"/>
                </a:moveTo>
                <a:cubicBezTo>
                  <a:pt x="0" y="328"/>
                  <a:pt x="0" y="328"/>
                  <a:pt x="0" y="328"/>
                </a:cubicBezTo>
                <a:moveTo>
                  <a:pt x="157" y="143"/>
                </a:moveTo>
                <a:cubicBezTo>
                  <a:pt x="120" y="178"/>
                  <a:pt x="120" y="178"/>
                  <a:pt x="120" y="178"/>
                </a:cubicBezTo>
                <a:moveTo>
                  <a:pt x="193" y="181"/>
                </a:moveTo>
                <a:cubicBezTo>
                  <a:pt x="156" y="216"/>
                  <a:pt x="156" y="216"/>
                  <a:pt x="156" y="216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4EF15B7-2460-48B3-9914-A581D7D2E935}"/>
              </a:ext>
            </a:extLst>
          </p:cNvPr>
          <p:cNvSpPr/>
          <p:nvPr/>
        </p:nvSpPr>
        <p:spPr bwMode="auto">
          <a:xfrm>
            <a:off x="1135772" y="2170970"/>
            <a:ext cx="425549" cy="425549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Family_EBDA" title="Icon of a family of people">
            <a:extLst>
              <a:ext uri="{FF2B5EF4-FFF2-40B4-BE49-F238E27FC236}">
                <a16:creationId xmlns:a16="http://schemas.microsoft.com/office/drawing/2014/main" id="{576B7A5F-9D08-497E-BEBF-080EEADB88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18062" y="2248499"/>
            <a:ext cx="262004" cy="236433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loud" title="Icon of a cloud">
            <a:extLst>
              <a:ext uri="{FF2B5EF4-FFF2-40B4-BE49-F238E27FC236}">
                <a16:creationId xmlns:a16="http://schemas.microsoft.com/office/drawing/2014/main" id="{F7E29579-BC56-478B-A24E-476CC8BB960B}"/>
              </a:ext>
            </a:extLst>
          </p:cNvPr>
          <p:cNvSpPr>
            <a:spLocks noChangeAspect="1"/>
          </p:cNvSpPr>
          <p:nvPr/>
        </p:nvSpPr>
        <p:spPr bwMode="auto">
          <a:xfrm>
            <a:off x="9700640" y="3409321"/>
            <a:ext cx="1593418" cy="1027475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1"/>
          </a:solidFill>
          <a:ln w="2222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7"/>
          </a:p>
        </p:txBody>
      </p:sp>
      <p:sp>
        <p:nvSpPr>
          <p:cNvPr id="30" name="people_4" title="Icon of a person">
            <a:extLst>
              <a:ext uri="{FF2B5EF4-FFF2-40B4-BE49-F238E27FC236}">
                <a16:creationId xmlns:a16="http://schemas.microsoft.com/office/drawing/2014/main" id="{8122C804-9487-4445-B967-54AE7EED76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35069" y="3763954"/>
            <a:ext cx="385782" cy="431296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noFill/>
          <a:ln w="285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36"/>
          </a:p>
        </p:txBody>
      </p:sp>
      <p:sp>
        <p:nvSpPr>
          <p:cNvPr id="31" name="globe_2" title="Icon of a sphere made of lines">
            <a:extLst>
              <a:ext uri="{FF2B5EF4-FFF2-40B4-BE49-F238E27FC236}">
                <a16:creationId xmlns:a16="http://schemas.microsoft.com/office/drawing/2014/main" id="{5D19BFE9-5190-4DB5-BABB-6ED561FDBE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40860" y="2520055"/>
            <a:ext cx="536735" cy="536735"/>
          </a:xfrm>
          <a:custGeom>
            <a:avLst/>
            <a:gdLst>
              <a:gd name="T0" fmla="*/ 0 w 335"/>
              <a:gd name="T1" fmla="*/ 168 h 335"/>
              <a:gd name="T2" fmla="*/ 168 w 335"/>
              <a:gd name="T3" fmla="*/ 0 h 335"/>
              <a:gd name="T4" fmla="*/ 335 w 335"/>
              <a:gd name="T5" fmla="*/ 168 h 335"/>
              <a:gd name="T6" fmla="*/ 168 w 335"/>
              <a:gd name="T7" fmla="*/ 335 h 335"/>
              <a:gd name="T8" fmla="*/ 0 w 335"/>
              <a:gd name="T9" fmla="*/ 168 h 335"/>
              <a:gd name="T10" fmla="*/ 168 w 335"/>
              <a:gd name="T11" fmla="*/ 335 h 335"/>
              <a:gd name="T12" fmla="*/ 253 w 335"/>
              <a:gd name="T13" fmla="*/ 168 h 335"/>
              <a:gd name="T14" fmla="*/ 168 w 335"/>
              <a:gd name="T15" fmla="*/ 0 h 335"/>
              <a:gd name="T16" fmla="*/ 82 w 335"/>
              <a:gd name="T17" fmla="*/ 168 h 335"/>
              <a:gd name="T18" fmla="*/ 168 w 335"/>
              <a:gd name="T19" fmla="*/ 335 h 335"/>
              <a:gd name="T20" fmla="*/ 8 w 335"/>
              <a:gd name="T21" fmla="*/ 116 h 335"/>
              <a:gd name="T22" fmla="*/ 327 w 335"/>
              <a:gd name="T23" fmla="*/ 116 h 335"/>
              <a:gd name="T24" fmla="*/ 9 w 335"/>
              <a:gd name="T25" fmla="*/ 221 h 335"/>
              <a:gd name="T26" fmla="*/ 326 w 335"/>
              <a:gd name="T27" fmla="*/ 22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5" h="335">
                <a:moveTo>
                  <a:pt x="0" y="168"/>
                </a:moveTo>
                <a:cubicBezTo>
                  <a:pt x="0" y="75"/>
                  <a:pt x="75" y="0"/>
                  <a:pt x="168" y="0"/>
                </a:cubicBezTo>
                <a:cubicBezTo>
                  <a:pt x="260" y="0"/>
                  <a:pt x="335" y="75"/>
                  <a:pt x="335" y="168"/>
                </a:cubicBezTo>
                <a:cubicBezTo>
                  <a:pt x="335" y="260"/>
                  <a:pt x="260" y="335"/>
                  <a:pt x="168" y="335"/>
                </a:cubicBezTo>
                <a:cubicBezTo>
                  <a:pt x="75" y="335"/>
                  <a:pt x="0" y="260"/>
                  <a:pt x="0" y="168"/>
                </a:cubicBezTo>
                <a:close/>
                <a:moveTo>
                  <a:pt x="168" y="335"/>
                </a:moveTo>
                <a:cubicBezTo>
                  <a:pt x="215" y="335"/>
                  <a:pt x="253" y="260"/>
                  <a:pt x="253" y="168"/>
                </a:cubicBezTo>
                <a:cubicBezTo>
                  <a:pt x="253" y="75"/>
                  <a:pt x="215" y="0"/>
                  <a:pt x="168" y="0"/>
                </a:cubicBezTo>
                <a:cubicBezTo>
                  <a:pt x="120" y="0"/>
                  <a:pt x="82" y="75"/>
                  <a:pt x="82" y="168"/>
                </a:cubicBezTo>
                <a:cubicBezTo>
                  <a:pt x="82" y="260"/>
                  <a:pt x="120" y="335"/>
                  <a:pt x="168" y="335"/>
                </a:cubicBezTo>
                <a:close/>
                <a:moveTo>
                  <a:pt x="8" y="116"/>
                </a:moveTo>
                <a:cubicBezTo>
                  <a:pt x="327" y="116"/>
                  <a:pt x="327" y="116"/>
                  <a:pt x="327" y="116"/>
                </a:cubicBezTo>
                <a:moveTo>
                  <a:pt x="9" y="221"/>
                </a:moveTo>
                <a:cubicBezTo>
                  <a:pt x="326" y="221"/>
                  <a:pt x="326" y="221"/>
                  <a:pt x="326" y="221"/>
                </a:cubicBezTo>
              </a:path>
            </a:pathLst>
          </a:custGeom>
          <a:noFill/>
          <a:ln w="158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3CC1BF-0E18-49C2-B15A-62FE00BAC96F}"/>
              </a:ext>
            </a:extLst>
          </p:cNvPr>
          <p:cNvGrpSpPr/>
          <p:nvPr/>
        </p:nvGrpSpPr>
        <p:grpSpPr>
          <a:xfrm>
            <a:off x="10070347" y="3662821"/>
            <a:ext cx="914233" cy="726215"/>
            <a:chOff x="11154805" y="5387810"/>
            <a:chExt cx="914362" cy="726318"/>
          </a:xfrm>
        </p:grpSpPr>
        <p:sp>
          <p:nvSpPr>
            <p:cNvPr id="33" name="Browser" title="Icon of a browser window">
              <a:extLst>
                <a:ext uri="{FF2B5EF4-FFF2-40B4-BE49-F238E27FC236}">
                  <a16:creationId xmlns:a16="http://schemas.microsoft.com/office/drawing/2014/main" id="{AB52A6B1-AB6A-4699-AF3D-005EF53BBA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154805" y="5387810"/>
              <a:ext cx="864748" cy="692074"/>
            </a:xfrm>
            <a:custGeom>
              <a:avLst/>
              <a:gdLst>
                <a:gd name="T0" fmla="*/ 3750 w 3750"/>
                <a:gd name="T1" fmla="*/ 3000 h 3000"/>
                <a:gd name="T2" fmla="*/ 0 w 3750"/>
                <a:gd name="T3" fmla="*/ 3000 h 3000"/>
                <a:gd name="T4" fmla="*/ 0 w 3750"/>
                <a:gd name="T5" fmla="*/ 0 h 3000"/>
                <a:gd name="T6" fmla="*/ 3750 w 3750"/>
                <a:gd name="T7" fmla="*/ 0 h 3000"/>
                <a:gd name="T8" fmla="*/ 3750 w 3750"/>
                <a:gd name="T9" fmla="*/ 3000 h 3000"/>
                <a:gd name="T10" fmla="*/ 0 w 3750"/>
                <a:gd name="T11" fmla="*/ 750 h 3000"/>
                <a:gd name="T12" fmla="*/ 3750 w 3750"/>
                <a:gd name="T13" fmla="*/ 750 h 3000"/>
                <a:gd name="T14" fmla="*/ 3335 w 3750"/>
                <a:gd name="T15" fmla="*/ 375 h 3000"/>
                <a:gd name="T16" fmla="*/ 3375 w 3750"/>
                <a:gd name="T17" fmla="*/ 415 h 3000"/>
                <a:gd name="T18" fmla="*/ 3414 w 3750"/>
                <a:gd name="T19" fmla="*/ 375 h 3000"/>
                <a:gd name="T20" fmla="*/ 3375 w 3750"/>
                <a:gd name="T21" fmla="*/ 336 h 3000"/>
                <a:gd name="T22" fmla="*/ 3335 w 3750"/>
                <a:gd name="T23" fmla="*/ 375 h 3000"/>
                <a:gd name="T24" fmla="*/ 2886 w 3750"/>
                <a:gd name="T25" fmla="*/ 375 h 3000"/>
                <a:gd name="T26" fmla="*/ 2925 w 3750"/>
                <a:gd name="T27" fmla="*/ 415 h 3000"/>
                <a:gd name="T28" fmla="*/ 2965 w 3750"/>
                <a:gd name="T29" fmla="*/ 375 h 3000"/>
                <a:gd name="T30" fmla="*/ 2925 w 3750"/>
                <a:gd name="T31" fmla="*/ 336 h 3000"/>
                <a:gd name="T32" fmla="*/ 2886 w 3750"/>
                <a:gd name="T33" fmla="*/ 375 h 3000"/>
                <a:gd name="T34" fmla="*/ 2437 w 3750"/>
                <a:gd name="T35" fmla="*/ 375 h 3000"/>
                <a:gd name="T36" fmla="*/ 2476 w 3750"/>
                <a:gd name="T37" fmla="*/ 415 h 3000"/>
                <a:gd name="T38" fmla="*/ 2516 w 3750"/>
                <a:gd name="T39" fmla="*/ 375 h 3000"/>
                <a:gd name="T40" fmla="*/ 2476 w 3750"/>
                <a:gd name="T41" fmla="*/ 336 h 3000"/>
                <a:gd name="T42" fmla="*/ 2437 w 3750"/>
                <a:gd name="T43" fmla="*/ 375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50" h="3000">
                  <a:moveTo>
                    <a:pt x="3750" y="3000"/>
                  </a:moveTo>
                  <a:cubicBezTo>
                    <a:pt x="0" y="3000"/>
                    <a:pt x="0" y="3000"/>
                    <a:pt x="0" y="3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50" y="0"/>
                    <a:pt x="3750" y="0"/>
                    <a:pt x="3750" y="0"/>
                  </a:cubicBezTo>
                  <a:lnTo>
                    <a:pt x="3750" y="3000"/>
                  </a:lnTo>
                  <a:close/>
                  <a:moveTo>
                    <a:pt x="0" y="750"/>
                  </a:moveTo>
                  <a:cubicBezTo>
                    <a:pt x="3750" y="750"/>
                    <a:pt x="3750" y="750"/>
                    <a:pt x="3750" y="750"/>
                  </a:cubicBezTo>
                  <a:moveTo>
                    <a:pt x="3335" y="375"/>
                  </a:moveTo>
                  <a:cubicBezTo>
                    <a:pt x="3335" y="397"/>
                    <a:pt x="3353" y="415"/>
                    <a:pt x="3375" y="415"/>
                  </a:cubicBezTo>
                  <a:cubicBezTo>
                    <a:pt x="3397" y="415"/>
                    <a:pt x="3414" y="397"/>
                    <a:pt x="3414" y="375"/>
                  </a:cubicBezTo>
                  <a:cubicBezTo>
                    <a:pt x="3414" y="353"/>
                    <a:pt x="3397" y="336"/>
                    <a:pt x="3375" y="336"/>
                  </a:cubicBezTo>
                  <a:cubicBezTo>
                    <a:pt x="3353" y="336"/>
                    <a:pt x="3335" y="353"/>
                    <a:pt x="3335" y="375"/>
                  </a:cubicBezTo>
                  <a:close/>
                  <a:moveTo>
                    <a:pt x="2886" y="375"/>
                  </a:moveTo>
                  <a:cubicBezTo>
                    <a:pt x="2886" y="397"/>
                    <a:pt x="2904" y="415"/>
                    <a:pt x="2925" y="415"/>
                  </a:cubicBezTo>
                  <a:cubicBezTo>
                    <a:pt x="2947" y="415"/>
                    <a:pt x="2965" y="397"/>
                    <a:pt x="2965" y="375"/>
                  </a:cubicBezTo>
                  <a:cubicBezTo>
                    <a:pt x="2965" y="353"/>
                    <a:pt x="2947" y="336"/>
                    <a:pt x="2925" y="336"/>
                  </a:cubicBezTo>
                  <a:cubicBezTo>
                    <a:pt x="2904" y="336"/>
                    <a:pt x="2886" y="353"/>
                    <a:pt x="2886" y="375"/>
                  </a:cubicBezTo>
                  <a:close/>
                  <a:moveTo>
                    <a:pt x="2437" y="375"/>
                  </a:moveTo>
                  <a:cubicBezTo>
                    <a:pt x="2437" y="397"/>
                    <a:pt x="2454" y="415"/>
                    <a:pt x="2476" y="415"/>
                  </a:cubicBezTo>
                  <a:cubicBezTo>
                    <a:pt x="2498" y="415"/>
                    <a:pt x="2516" y="397"/>
                    <a:pt x="2516" y="375"/>
                  </a:cubicBezTo>
                  <a:cubicBezTo>
                    <a:pt x="2516" y="353"/>
                    <a:pt x="2498" y="336"/>
                    <a:pt x="2476" y="336"/>
                  </a:cubicBezTo>
                  <a:cubicBezTo>
                    <a:pt x="2454" y="336"/>
                    <a:pt x="2437" y="353"/>
                    <a:pt x="2437" y="375"/>
                  </a:cubicBezTo>
                  <a:close/>
                </a:path>
              </a:pathLst>
            </a:custGeom>
            <a:solidFill>
              <a:srgbClr val="F2F2F2"/>
            </a:solidFill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C2A3B57-009F-4D06-9629-46BB82CB2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67503" y="5573128"/>
              <a:ext cx="321141" cy="321141"/>
            </a:xfrm>
            <a:prstGeom prst="rect">
              <a:avLst/>
            </a:prstGeom>
          </p:spPr>
        </p:pic>
        <p:pic>
          <p:nvPicPr>
            <p:cNvPr id="35" name="Picture 2" descr="Image result for Dynamics 365 Icon">
              <a:extLst>
                <a:ext uri="{FF2B5EF4-FFF2-40B4-BE49-F238E27FC236}">
                  <a16:creationId xmlns:a16="http://schemas.microsoft.com/office/drawing/2014/main" id="{775A5377-B2F9-47C1-8DED-3DC7571C2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8919" y="5528723"/>
              <a:ext cx="410248" cy="410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A picture containing airplane&#10;&#10;Description automatically generated">
              <a:extLst>
                <a:ext uri="{FF2B5EF4-FFF2-40B4-BE49-F238E27FC236}">
                  <a16:creationId xmlns:a16="http://schemas.microsoft.com/office/drawing/2014/main" id="{2941318D-C40E-4E55-8637-901241B2F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65591" y="5682164"/>
              <a:ext cx="431964" cy="431964"/>
            </a:xfrm>
            <a:prstGeom prst="rect">
              <a:avLst/>
            </a:prstGeom>
          </p:spPr>
        </p:pic>
      </p:grp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15CB47-BB7F-44C5-82AE-0F57F2C45BDD}"/>
              </a:ext>
            </a:extLst>
          </p:cNvPr>
          <p:cNvCxnSpPr>
            <a:cxnSpLocks/>
          </p:cNvCxnSpPr>
          <p:nvPr/>
        </p:nvCxnSpPr>
        <p:spPr>
          <a:xfrm flipV="1">
            <a:off x="6095799" y="2779765"/>
            <a:ext cx="2753878" cy="1022109"/>
          </a:xfrm>
          <a:prstGeom prst="bentConnector3">
            <a:avLst>
              <a:gd name="adj1" fmla="val 519"/>
            </a:avLst>
          </a:prstGeom>
          <a:ln w="53975">
            <a:solidFill>
              <a:schemeClr val="bg1">
                <a:lumMod val="75000"/>
              </a:schemeClr>
            </a:solidFill>
            <a:headEnd type="none" w="lg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E47BF7-81B3-4239-B69E-1DE21E43FF8A}"/>
              </a:ext>
            </a:extLst>
          </p:cNvPr>
          <p:cNvCxnSpPr>
            <a:cxnSpLocks/>
            <a:stCxn id="69" idx="6"/>
            <a:endCxn id="26" idx="5"/>
          </p:cNvCxnSpPr>
          <p:nvPr/>
        </p:nvCxnSpPr>
        <p:spPr>
          <a:xfrm>
            <a:off x="6382790" y="4010050"/>
            <a:ext cx="3317850" cy="14809"/>
          </a:xfrm>
          <a:prstGeom prst="straightConnector1">
            <a:avLst/>
          </a:prstGeom>
          <a:ln w="142875">
            <a:gradFill>
              <a:gsLst>
                <a:gs pos="0">
                  <a:srgbClr val="00B0F0"/>
                </a:gs>
                <a:gs pos="33000">
                  <a:srgbClr val="FF0000"/>
                </a:gs>
                <a:gs pos="17000">
                  <a:srgbClr val="FFFF00"/>
                </a:gs>
                <a:gs pos="86000">
                  <a:srgbClr val="EC3900"/>
                </a:gs>
                <a:gs pos="69000">
                  <a:srgbClr val="FFFF00"/>
                </a:gs>
                <a:gs pos="52000">
                  <a:srgbClr val="2075B8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headEnd type="none" w="lg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D41A33-E7D9-42F1-BAAD-8F72F1F3C843}"/>
              </a:ext>
            </a:extLst>
          </p:cNvPr>
          <p:cNvGrpSpPr/>
          <p:nvPr/>
        </p:nvGrpSpPr>
        <p:grpSpPr>
          <a:xfrm>
            <a:off x="7904531" y="3247915"/>
            <a:ext cx="1661332" cy="1605300"/>
            <a:chOff x="1610791" y="3628924"/>
            <a:chExt cx="1989711" cy="192260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4E73142-739D-473E-9749-BCDBDB9D40A4}"/>
                </a:ext>
              </a:extLst>
            </p:cNvPr>
            <p:cNvGrpSpPr/>
            <p:nvPr/>
          </p:nvGrpSpPr>
          <p:grpSpPr>
            <a:xfrm>
              <a:off x="1610791" y="3628924"/>
              <a:ext cx="1911457" cy="1922604"/>
              <a:chOff x="3769090" y="3798184"/>
              <a:chExt cx="1911457" cy="192260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2756659-0717-45AC-BDEB-31A3C90B6DB5}"/>
                  </a:ext>
                </a:extLst>
              </p:cNvPr>
              <p:cNvSpPr/>
              <p:nvPr/>
            </p:nvSpPr>
            <p:spPr bwMode="auto">
              <a:xfrm>
                <a:off x="3769090" y="3798184"/>
                <a:ext cx="1308199" cy="1308199"/>
              </a:xfrm>
              <a:prstGeom prst="ellipse">
                <a:avLst/>
              </a:prstGeom>
              <a:solidFill>
                <a:srgbClr val="FFFF00">
                  <a:alpha val="31000"/>
                </a:srgbClr>
              </a:solidFill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8EA79EC-7C9C-48D8-BB71-208431D62648}"/>
                  </a:ext>
                </a:extLst>
              </p:cNvPr>
              <p:cNvSpPr/>
              <p:nvPr/>
            </p:nvSpPr>
            <p:spPr bwMode="auto">
              <a:xfrm>
                <a:off x="4372348" y="3798184"/>
                <a:ext cx="1308199" cy="1308199"/>
              </a:xfrm>
              <a:prstGeom prst="ellipse">
                <a:avLst/>
              </a:prstGeom>
              <a:solidFill>
                <a:srgbClr val="00B0F0">
                  <a:alpha val="31000"/>
                </a:srgbClr>
              </a:solidFill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A213BD1-8B6B-414B-8DF6-6DCC1281655B}"/>
                  </a:ext>
                </a:extLst>
              </p:cNvPr>
              <p:cNvSpPr/>
              <p:nvPr/>
            </p:nvSpPr>
            <p:spPr bwMode="auto">
              <a:xfrm>
                <a:off x="3769090" y="4412589"/>
                <a:ext cx="1308199" cy="1308199"/>
              </a:xfrm>
              <a:prstGeom prst="ellipse">
                <a:avLst/>
              </a:prstGeom>
              <a:solidFill>
                <a:srgbClr val="92D050">
                  <a:alpha val="31000"/>
                </a:srgbClr>
              </a:solidFill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CFFD4F6-EAA4-4EE2-8297-0445E2429E45}"/>
                  </a:ext>
                </a:extLst>
              </p:cNvPr>
              <p:cNvSpPr/>
              <p:nvPr/>
            </p:nvSpPr>
            <p:spPr bwMode="auto">
              <a:xfrm>
                <a:off x="4372348" y="4412589"/>
                <a:ext cx="1308199" cy="1308199"/>
              </a:xfrm>
              <a:prstGeom prst="ellipse">
                <a:avLst/>
              </a:prstGeom>
              <a:solidFill>
                <a:srgbClr val="FFC000">
                  <a:alpha val="31000"/>
                </a:srgbClr>
              </a:solidFill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9A0DE17-3C6D-442C-A03B-F7CD6D44BC3E}"/>
                </a:ext>
              </a:extLst>
            </p:cNvPr>
            <p:cNvGrpSpPr/>
            <p:nvPr/>
          </p:nvGrpSpPr>
          <p:grpSpPr>
            <a:xfrm>
              <a:off x="1690741" y="3705850"/>
              <a:ext cx="1751556" cy="1768753"/>
              <a:chOff x="962270" y="3867799"/>
              <a:chExt cx="1751556" cy="1768753"/>
            </a:xfrm>
            <a:solidFill>
              <a:schemeClr val="bg1">
                <a:alpha val="46000"/>
              </a:schemeClr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4691812-4E09-4E1E-9A31-742FE944A7E9}"/>
                  </a:ext>
                </a:extLst>
              </p:cNvPr>
              <p:cNvSpPr/>
              <p:nvPr/>
            </p:nvSpPr>
            <p:spPr bwMode="auto">
              <a:xfrm>
                <a:off x="1489098" y="3867799"/>
                <a:ext cx="697900" cy="614405"/>
              </a:xfrm>
              <a:custGeom>
                <a:avLst/>
                <a:gdLst>
                  <a:gd name="connsiteX0" fmla="*/ 348950 w 697900"/>
                  <a:gd name="connsiteY0" fmla="*/ 0 h 614405"/>
                  <a:gd name="connsiteX1" fmla="*/ 413034 w 697900"/>
                  <a:gd name="connsiteY1" fmla="*/ 34784 h 614405"/>
                  <a:gd name="connsiteX2" fmla="*/ 688132 w 697900"/>
                  <a:gd name="connsiteY2" fmla="*/ 445350 h 614405"/>
                  <a:gd name="connsiteX3" fmla="*/ 697900 w 697900"/>
                  <a:gd name="connsiteY3" fmla="*/ 542250 h 614405"/>
                  <a:gd name="connsiteX4" fmla="*/ 650579 w 697900"/>
                  <a:gd name="connsiteY4" fmla="*/ 537479 h 614405"/>
                  <a:gd name="connsiteX5" fmla="*/ 395974 w 697900"/>
                  <a:gd name="connsiteY5" fmla="*/ 588881 h 614405"/>
                  <a:gd name="connsiteX6" fmla="*/ 348950 w 697900"/>
                  <a:gd name="connsiteY6" fmla="*/ 614405 h 614405"/>
                  <a:gd name="connsiteX7" fmla="*/ 301926 w 697900"/>
                  <a:gd name="connsiteY7" fmla="*/ 588881 h 614405"/>
                  <a:gd name="connsiteX8" fmla="*/ 47321 w 697900"/>
                  <a:gd name="connsiteY8" fmla="*/ 537479 h 614405"/>
                  <a:gd name="connsiteX9" fmla="*/ 0 w 697900"/>
                  <a:gd name="connsiteY9" fmla="*/ 542250 h 614405"/>
                  <a:gd name="connsiteX10" fmla="*/ 9768 w 697900"/>
                  <a:gd name="connsiteY10" fmla="*/ 445350 h 614405"/>
                  <a:gd name="connsiteX11" fmla="*/ 284866 w 697900"/>
                  <a:gd name="connsiteY11" fmla="*/ 34784 h 614405"/>
                  <a:gd name="connsiteX12" fmla="*/ 348950 w 697900"/>
                  <a:gd name="connsiteY12" fmla="*/ 0 h 61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7900" h="614405">
                    <a:moveTo>
                      <a:pt x="348950" y="0"/>
                    </a:moveTo>
                    <a:lnTo>
                      <a:pt x="413034" y="34784"/>
                    </a:lnTo>
                    <a:cubicBezTo>
                      <a:pt x="552228" y="128821"/>
                      <a:pt x="653279" y="275029"/>
                      <a:pt x="688132" y="445350"/>
                    </a:cubicBezTo>
                    <a:lnTo>
                      <a:pt x="697900" y="542250"/>
                    </a:lnTo>
                    <a:lnTo>
                      <a:pt x="650579" y="537479"/>
                    </a:lnTo>
                    <a:cubicBezTo>
                      <a:pt x="560267" y="537479"/>
                      <a:pt x="474229" y="555782"/>
                      <a:pt x="395974" y="588881"/>
                    </a:cubicBezTo>
                    <a:lnTo>
                      <a:pt x="348950" y="614405"/>
                    </a:lnTo>
                    <a:lnTo>
                      <a:pt x="301926" y="588881"/>
                    </a:lnTo>
                    <a:cubicBezTo>
                      <a:pt x="223671" y="555782"/>
                      <a:pt x="137633" y="537479"/>
                      <a:pt x="47321" y="537479"/>
                    </a:cubicBezTo>
                    <a:lnTo>
                      <a:pt x="0" y="542250"/>
                    </a:lnTo>
                    <a:lnTo>
                      <a:pt x="9768" y="445350"/>
                    </a:lnTo>
                    <a:cubicBezTo>
                      <a:pt x="44621" y="275029"/>
                      <a:pt x="145672" y="128821"/>
                      <a:pt x="284866" y="34784"/>
                    </a:cubicBezTo>
                    <a:lnTo>
                      <a:pt x="34895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17FB309-1C81-4F05-BABB-1D319548A515}"/>
                  </a:ext>
                </a:extLst>
              </p:cNvPr>
              <p:cNvSpPr/>
              <p:nvPr/>
            </p:nvSpPr>
            <p:spPr bwMode="auto">
              <a:xfrm>
                <a:off x="962270" y="4410049"/>
                <a:ext cx="603258" cy="684254"/>
              </a:xfrm>
              <a:custGeom>
                <a:avLst/>
                <a:gdLst>
                  <a:gd name="connsiteX0" fmla="*/ 526828 w 603258"/>
                  <a:gd name="connsiteY0" fmla="*/ 0 h 684254"/>
                  <a:gd name="connsiteX1" fmla="*/ 523307 w 603258"/>
                  <a:gd name="connsiteY1" fmla="*/ 34924 h 684254"/>
                  <a:gd name="connsiteX2" fmla="*/ 574709 w 603258"/>
                  <a:gd name="connsiteY2" fmla="*/ 289529 h 684254"/>
                  <a:gd name="connsiteX3" fmla="*/ 603258 w 603258"/>
                  <a:gd name="connsiteY3" fmla="*/ 342127 h 684254"/>
                  <a:gd name="connsiteX4" fmla="*/ 574709 w 603258"/>
                  <a:gd name="connsiteY4" fmla="*/ 394724 h 684254"/>
                  <a:gd name="connsiteX5" fmla="*/ 523307 w 603258"/>
                  <a:gd name="connsiteY5" fmla="*/ 649329 h 684254"/>
                  <a:gd name="connsiteX6" fmla="*/ 526828 w 603258"/>
                  <a:gd name="connsiteY6" fmla="*/ 684254 h 684254"/>
                  <a:gd name="connsiteX7" fmla="*/ 442325 w 603258"/>
                  <a:gd name="connsiteY7" fmla="*/ 675735 h 684254"/>
                  <a:gd name="connsiteX8" fmla="*/ 31759 w 603258"/>
                  <a:gd name="connsiteY8" fmla="*/ 400637 h 684254"/>
                  <a:gd name="connsiteX9" fmla="*/ 0 w 603258"/>
                  <a:gd name="connsiteY9" fmla="*/ 342127 h 684254"/>
                  <a:gd name="connsiteX10" fmla="*/ 31759 w 603258"/>
                  <a:gd name="connsiteY10" fmla="*/ 283616 h 684254"/>
                  <a:gd name="connsiteX11" fmla="*/ 442325 w 603258"/>
                  <a:gd name="connsiteY11" fmla="*/ 8518 h 684254"/>
                  <a:gd name="connsiteX12" fmla="*/ 526828 w 603258"/>
                  <a:gd name="connsiteY12" fmla="*/ 0 h 68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58" h="684254">
                    <a:moveTo>
                      <a:pt x="526828" y="0"/>
                    </a:moveTo>
                    <a:lnTo>
                      <a:pt x="523307" y="34924"/>
                    </a:lnTo>
                    <a:cubicBezTo>
                      <a:pt x="523307" y="125236"/>
                      <a:pt x="541610" y="211274"/>
                      <a:pt x="574709" y="289529"/>
                    </a:cubicBezTo>
                    <a:lnTo>
                      <a:pt x="603258" y="342127"/>
                    </a:lnTo>
                    <a:lnTo>
                      <a:pt x="574709" y="394724"/>
                    </a:lnTo>
                    <a:cubicBezTo>
                      <a:pt x="541610" y="472980"/>
                      <a:pt x="523307" y="559017"/>
                      <a:pt x="523307" y="649329"/>
                    </a:cubicBezTo>
                    <a:lnTo>
                      <a:pt x="526828" y="684254"/>
                    </a:lnTo>
                    <a:lnTo>
                      <a:pt x="442325" y="675735"/>
                    </a:lnTo>
                    <a:cubicBezTo>
                      <a:pt x="272004" y="640882"/>
                      <a:pt x="125796" y="539831"/>
                      <a:pt x="31759" y="400637"/>
                    </a:cubicBezTo>
                    <a:lnTo>
                      <a:pt x="0" y="342127"/>
                    </a:lnTo>
                    <a:lnTo>
                      <a:pt x="31759" y="283616"/>
                    </a:lnTo>
                    <a:cubicBezTo>
                      <a:pt x="125796" y="144423"/>
                      <a:pt x="272004" y="43371"/>
                      <a:pt x="442325" y="8518"/>
                    </a:cubicBezTo>
                    <a:lnTo>
                      <a:pt x="52682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3B9AD19-C23F-48EC-9B4E-69F3D9534545}"/>
                  </a:ext>
                </a:extLst>
              </p:cNvPr>
              <p:cNvSpPr/>
              <p:nvPr/>
            </p:nvSpPr>
            <p:spPr bwMode="auto">
              <a:xfrm>
                <a:off x="2110568" y="4410049"/>
                <a:ext cx="603258" cy="684254"/>
              </a:xfrm>
              <a:custGeom>
                <a:avLst/>
                <a:gdLst>
                  <a:gd name="connsiteX0" fmla="*/ 76430 w 603258"/>
                  <a:gd name="connsiteY0" fmla="*/ 0 h 684254"/>
                  <a:gd name="connsiteX1" fmla="*/ 160933 w 603258"/>
                  <a:gd name="connsiteY1" fmla="*/ 8518 h 684254"/>
                  <a:gd name="connsiteX2" fmla="*/ 571499 w 603258"/>
                  <a:gd name="connsiteY2" fmla="*/ 283616 h 684254"/>
                  <a:gd name="connsiteX3" fmla="*/ 603258 w 603258"/>
                  <a:gd name="connsiteY3" fmla="*/ 342127 h 684254"/>
                  <a:gd name="connsiteX4" fmla="*/ 571499 w 603258"/>
                  <a:gd name="connsiteY4" fmla="*/ 400637 h 684254"/>
                  <a:gd name="connsiteX5" fmla="*/ 160933 w 603258"/>
                  <a:gd name="connsiteY5" fmla="*/ 675735 h 684254"/>
                  <a:gd name="connsiteX6" fmla="*/ 76430 w 603258"/>
                  <a:gd name="connsiteY6" fmla="*/ 684254 h 684254"/>
                  <a:gd name="connsiteX7" fmla="*/ 79951 w 603258"/>
                  <a:gd name="connsiteY7" fmla="*/ 649329 h 684254"/>
                  <a:gd name="connsiteX8" fmla="*/ 28549 w 603258"/>
                  <a:gd name="connsiteY8" fmla="*/ 394724 h 684254"/>
                  <a:gd name="connsiteX9" fmla="*/ 0 w 603258"/>
                  <a:gd name="connsiteY9" fmla="*/ 342127 h 684254"/>
                  <a:gd name="connsiteX10" fmla="*/ 28549 w 603258"/>
                  <a:gd name="connsiteY10" fmla="*/ 289529 h 684254"/>
                  <a:gd name="connsiteX11" fmla="*/ 79951 w 603258"/>
                  <a:gd name="connsiteY11" fmla="*/ 34924 h 684254"/>
                  <a:gd name="connsiteX12" fmla="*/ 76430 w 603258"/>
                  <a:gd name="connsiteY12" fmla="*/ 0 h 68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58" h="684254">
                    <a:moveTo>
                      <a:pt x="76430" y="0"/>
                    </a:moveTo>
                    <a:lnTo>
                      <a:pt x="160933" y="8518"/>
                    </a:lnTo>
                    <a:cubicBezTo>
                      <a:pt x="331254" y="43371"/>
                      <a:pt x="477462" y="144423"/>
                      <a:pt x="571499" y="283616"/>
                    </a:cubicBezTo>
                    <a:lnTo>
                      <a:pt x="603258" y="342127"/>
                    </a:lnTo>
                    <a:lnTo>
                      <a:pt x="571499" y="400637"/>
                    </a:lnTo>
                    <a:cubicBezTo>
                      <a:pt x="477462" y="539831"/>
                      <a:pt x="331254" y="640882"/>
                      <a:pt x="160933" y="675735"/>
                    </a:cubicBezTo>
                    <a:lnTo>
                      <a:pt x="76430" y="684254"/>
                    </a:lnTo>
                    <a:lnTo>
                      <a:pt x="79951" y="649329"/>
                    </a:lnTo>
                    <a:cubicBezTo>
                      <a:pt x="79951" y="559017"/>
                      <a:pt x="61648" y="472980"/>
                      <a:pt x="28549" y="394724"/>
                    </a:cubicBezTo>
                    <a:lnTo>
                      <a:pt x="0" y="342127"/>
                    </a:lnTo>
                    <a:lnTo>
                      <a:pt x="28549" y="289529"/>
                    </a:lnTo>
                    <a:cubicBezTo>
                      <a:pt x="61648" y="211274"/>
                      <a:pt x="79951" y="125236"/>
                      <a:pt x="79951" y="34924"/>
                    </a:cubicBezTo>
                    <a:lnTo>
                      <a:pt x="7643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3817936-31FB-4643-89BA-699D3875F149}"/>
                  </a:ext>
                </a:extLst>
              </p:cNvPr>
              <p:cNvSpPr/>
              <p:nvPr/>
            </p:nvSpPr>
            <p:spPr bwMode="auto">
              <a:xfrm>
                <a:off x="1489098" y="5022147"/>
                <a:ext cx="697900" cy="614405"/>
              </a:xfrm>
              <a:custGeom>
                <a:avLst/>
                <a:gdLst>
                  <a:gd name="connsiteX0" fmla="*/ 348950 w 697900"/>
                  <a:gd name="connsiteY0" fmla="*/ 0 h 614405"/>
                  <a:gd name="connsiteX1" fmla="*/ 395974 w 697900"/>
                  <a:gd name="connsiteY1" fmla="*/ 25524 h 614405"/>
                  <a:gd name="connsiteX2" fmla="*/ 650579 w 697900"/>
                  <a:gd name="connsiteY2" fmla="*/ 76926 h 614405"/>
                  <a:gd name="connsiteX3" fmla="*/ 697900 w 697900"/>
                  <a:gd name="connsiteY3" fmla="*/ 72156 h 614405"/>
                  <a:gd name="connsiteX4" fmla="*/ 688132 w 697900"/>
                  <a:gd name="connsiteY4" fmla="*/ 169055 h 614405"/>
                  <a:gd name="connsiteX5" fmla="*/ 413034 w 697900"/>
                  <a:gd name="connsiteY5" fmla="*/ 579621 h 614405"/>
                  <a:gd name="connsiteX6" fmla="*/ 348950 w 697900"/>
                  <a:gd name="connsiteY6" fmla="*/ 614405 h 614405"/>
                  <a:gd name="connsiteX7" fmla="*/ 284866 w 697900"/>
                  <a:gd name="connsiteY7" fmla="*/ 579621 h 614405"/>
                  <a:gd name="connsiteX8" fmla="*/ 9768 w 697900"/>
                  <a:gd name="connsiteY8" fmla="*/ 169055 h 614405"/>
                  <a:gd name="connsiteX9" fmla="*/ 0 w 697900"/>
                  <a:gd name="connsiteY9" fmla="*/ 72156 h 614405"/>
                  <a:gd name="connsiteX10" fmla="*/ 47321 w 697900"/>
                  <a:gd name="connsiteY10" fmla="*/ 76926 h 614405"/>
                  <a:gd name="connsiteX11" fmla="*/ 301926 w 697900"/>
                  <a:gd name="connsiteY11" fmla="*/ 25524 h 614405"/>
                  <a:gd name="connsiteX12" fmla="*/ 348950 w 697900"/>
                  <a:gd name="connsiteY12" fmla="*/ 0 h 61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7900" h="614405">
                    <a:moveTo>
                      <a:pt x="348950" y="0"/>
                    </a:moveTo>
                    <a:lnTo>
                      <a:pt x="395974" y="25524"/>
                    </a:lnTo>
                    <a:cubicBezTo>
                      <a:pt x="474229" y="58623"/>
                      <a:pt x="560267" y="76926"/>
                      <a:pt x="650579" y="76926"/>
                    </a:cubicBezTo>
                    <a:lnTo>
                      <a:pt x="697900" y="72156"/>
                    </a:lnTo>
                    <a:lnTo>
                      <a:pt x="688132" y="169055"/>
                    </a:lnTo>
                    <a:cubicBezTo>
                      <a:pt x="653279" y="339376"/>
                      <a:pt x="552228" y="485584"/>
                      <a:pt x="413034" y="579621"/>
                    </a:cubicBezTo>
                    <a:lnTo>
                      <a:pt x="348950" y="614405"/>
                    </a:lnTo>
                    <a:lnTo>
                      <a:pt x="284866" y="579621"/>
                    </a:lnTo>
                    <a:cubicBezTo>
                      <a:pt x="145672" y="485584"/>
                      <a:pt x="44621" y="339376"/>
                      <a:pt x="9768" y="169055"/>
                    </a:cubicBezTo>
                    <a:lnTo>
                      <a:pt x="0" y="72156"/>
                    </a:lnTo>
                    <a:lnTo>
                      <a:pt x="47321" y="76926"/>
                    </a:lnTo>
                    <a:cubicBezTo>
                      <a:pt x="137633" y="76926"/>
                      <a:pt x="223671" y="58623"/>
                      <a:pt x="301926" y="25524"/>
                    </a:cubicBezTo>
                    <a:lnTo>
                      <a:pt x="34895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14196A2-9CB4-403E-BA3C-AE6AD99927FB}"/>
                </a:ext>
              </a:extLst>
            </p:cNvPr>
            <p:cNvGrpSpPr/>
            <p:nvPr/>
          </p:nvGrpSpPr>
          <p:grpSpPr>
            <a:xfrm>
              <a:off x="2214048" y="4243329"/>
              <a:ext cx="704942" cy="693795"/>
              <a:chOff x="1485577" y="4405278"/>
              <a:chExt cx="704942" cy="693795"/>
            </a:xfrm>
            <a:solidFill>
              <a:schemeClr val="bg1">
                <a:alpha val="84000"/>
              </a:schemeClr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3CE19F2-2A71-4757-B0CC-2F788B767E9E}"/>
                  </a:ext>
                </a:extLst>
              </p:cNvPr>
              <p:cNvSpPr/>
              <p:nvPr/>
            </p:nvSpPr>
            <p:spPr bwMode="auto">
              <a:xfrm>
                <a:off x="1485577" y="4405278"/>
                <a:ext cx="352471" cy="346898"/>
              </a:xfrm>
              <a:custGeom>
                <a:avLst/>
                <a:gdLst>
                  <a:gd name="connsiteX0" fmla="*/ 50842 w 352471"/>
                  <a:gd name="connsiteY0" fmla="*/ 0 h 346898"/>
                  <a:gd name="connsiteX1" fmla="*/ 305447 w 352471"/>
                  <a:gd name="connsiteY1" fmla="*/ 51402 h 346898"/>
                  <a:gd name="connsiteX2" fmla="*/ 352471 w 352471"/>
                  <a:gd name="connsiteY2" fmla="*/ 76926 h 346898"/>
                  <a:gd name="connsiteX3" fmla="*/ 288387 w 352471"/>
                  <a:gd name="connsiteY3" fmla="*/ 111710 h 346898"/>
                  <a:gd name="connsiteX4" fmla="*/ 111710 w 352471"/>
                  <a:gd name="connsiteY4" fmla="*/ 288387 h 346898"/>
                  <a:gd name="connsiteX5" fmla="*/ 79951 w 352471"/>
                  <a:gd name="connsiteY5" fmla="*/ 346898 h 346898"/>
                  <a:gd name="connsiteX6" fmla="*/ 51402 w 352471"/>
                  <a:gd name="connsiteY6" fmla="*/ 294300 h 346898"/>
                  <a:gd name="connsiteX7" fmla="*/ 0 w 352471"/>
                  <a:gd name="connsiteY7" fmla="*/ 39695 h 346898"/>
                  <a:gd name="connsiteX8" fmla="*/ 3521 w 352471"/>
                  <a:gd name="connsiteY8" fmla="*/ 4771 h 346898"/>
                  <a:gd name="connsiteX9" fmla="*/ 50842 w 352471"/>
                  <a:gd name="connsiteY9" fmla="*/ 0 h 34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71" h="346898">
                    <a:moveTo>
                      <a:pt x="50842" y="0"/>
                    </a:moveTo>
                    <a:cubicBezTo>
                      <a:pt x="141154" y="0"/>
                      <a:pt x="227192" y="18303"/>
                      <a:pt x="305447" y="51402"/>
                    </a:cubicBezTo>
                    <a:lnTo>
                      <a:pt x="352471" y="76926"/>
                    </a:lnTo>
                    <a:lnTo>
                      <a:pt x="288387" y="111710"/>
                    </a:lnTo>
                    <a:cubicBezTo>
                      <a:pt x="218790" y="158729"/>
                      <a:pt x="158729" y="218790"/>
                      <a:pt x="111710" y="288387"/>
                    </a:cubicBezTo>
                    <a:lnTo>
                      <a:pt x="79951" y="346898"/>
                    </a:lnTo>
                    <a:lnTo>
                      <a:pt x="51402" y="294300"/>
                    </a:lnTo>
                    <a:cubicBezTo>
                      <a:pt x="18303" y="216045"/>
                      <a:pt x="0" y="130007"/>
                      <a:pt x="0" y="39695"/>
                    </a:cubicBezTo>
                    <a:lnTo>
                      <a:pt x="3521" y="4771"/>
                    </a:lnTo>
                    <a:lnTo>
                      <a:pt x="5084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50BC0F4-3FEC-415E-B8EE-FBEE544CF82C}"/>
                  </a:ext>
                </a:extLst>
              </p:cNvPr>
              <p:cNvSpPr/>
              <p:nvPr/>
            </p:nvSpPr>
            <p:spPr bwMode="auto">
              <a:xfrm>
                <a:off x="1838048" y="4405278"/>
                <a:ext cx="352471" cy="346898"/>
              </a:xfrm>
              <a:custGeom>
                <a:avLst/>
                <a:gdLst>
                  <a:gd name="connsiteX0" fmla="*/ 301629 w 352471"/>
                  <a:gd name="connsiteY0" fmla="*/ 0 h 346898"/>
                  <a:gd name="connsiteX1" fmla="*/ 348950 w 352471"/>
                  <a:gd name="connsiteY1" fmla="*/ 4771 h 346898"/>
                  <a:gd name="connsiteX2" fmla="*/ 352471 w 352471"/>
                  <a:gd name="connsiteY2" fmla="*/ 39695 h 346898"/>
                  <a:gd name="connsiteX3" fmla="*/ 301069 w 352471"/>
                  <a:gd name="connsiteY3" fmla="*/ 294300 h 346898"/>
                  <a:gd name="connsiteX4" fmla="*/ 272520 w 352471"/>
                  <a:gd name="connsiteY4" fmla="*/ 346898 h 346898"/>
                  <a:gd name="connsiteX5" fmla="*/ 240761 w 352471"/>
                  <a:gd name="connsiteY5" fmla="*/ 288387 h 346898"/>
                  <a:gd name="connsiteX6" fmla="*/ 64084 w 352471"/>
                  <a:gd name="connsiteY6" fmla="*/ 111710 h 346898"/>
                  <a:gd name="connsiteX7" fmla="*/ 0 w 352471"/>
                  <a:gd name="connsiteY7" fmla="*/ 76926 h 346898"/>
                  <a:gd name="connsiteX8" fmla="*/ 47024 w 352471"/>
                  <a:gd name="connsiteY8" fmla="*/ 51402 h 346898"/>
                  <a:gd name="connsiteX9" fmla="*/ 301629 w 352471"/>
                  <a:gd name="connsiteY9" fmla="*/ 0 h 34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71" h="346898">
                    <a:moveTo>
                      <a:pt x="301629" y="0"/>
                    </a:moveTo>
                    <a:lnTo>
                      <a:pt x="348950" y="4771"/>
                    </a:lnTo>
                    <a:lnTo>
                      <a:pt x="352471" y="39695"/>
                    </a:lnTo>
                    <a:cubicBezTo>
                      <a:pt x="352471" y="130007"/>
                      <a:pt x="334168" y="216045"/>
                      <a:pt x="301069" y="294300"/>
                    </a:cubicBezTo>
                    <a:lnTo>
                      <a:pt x="272520" y="346898"/>
                    </a:lnTo>
                    <a:lnTo>
                      <a:pt x="240761" y="288387"/>
                    </a:lnTo>
                    <a:cubicBezTo>
                      <a:pt x="193742" y="218790"/>
                      <a:pt x="133681" y="158729"/>
                      <a:pt x="64084" y="111710"/>
                    </a:cubicBezTo>
                    <a:lnTo>
                      <a:pt x="0" y="76926"/>
                    </a:lnTo>
                    <a:lnTo>
                      <a:pt x="47024" y="51402"/>
                    </a:lnTo>
                    <a:cubicBezTo>
                      <a:pt x="125279" y="18303"/>
                      <a:pt x="211317" y="0"/>
                      <a:pt x="301629" y="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492EC48-61A3-4C48-A6D9-99B26EB03BB8}"/>
                  </a:ext>
                </a:extLst>
              </p:cNvPr>
              <p:cNvSpPr/>
              <p:nvPr/>
            </p:nvSpPr>
            <p:spPr bwMode="auto">
              <a:xfrm>
                <a:off x="1485577" y="4752176"/>
                <a:ext cx="352471" cy="346897"/>
              </a:xfrm>
              <a:custGeom>
                <a:avLst/>
                <a:gdLst>
                  <a:gd name="connsiteX0" fmla="*/ 79951 w 352471"/>
                  <a:gd name="connsiteY0" fmla="*/ 0 h 346897"/>
                  <a:gd name="connsiteX1" fmla="*/ 111710 w 352471"/>
                  <a:gd name="connsiteY1" fmla="*/ 58510 h 346897"/>
                  <a:gd name="connsiteX2" fmla="*/ 288387 w 352471"/>
                  <a:gd name="connsiteY2" fmla="*/ 235187 h 346897"/>
                  <a:gd name="connsiteX3" fmla="*/ 352471 w 352471"/>
                  <a:gd name="connsiteY3" fmla="*/ 269971 h 346897"/>
                  <a:gd name="connsiteX4" fmla="*/ 305447 w 352471"/>
                  <a:gd name="connsiteY4" fmla="*/ 295495 h 346897"/>
                  <a:gd name="connsiteX5" fmla="*/ 50842 w 352471"/>
                  <a:gd name="connsiteY5" fmla="*/ 346897 h 346897"/>
                  <a:gd name="connsiteX6" fmla="*/ 3521 w 352471"/>
                  <a:gd name="connsiteY6" fmla="*/ 342127 h 346897"/>
                  <a:gd name="connsiteX7" fmla="*/ 0 w 352471"/>
                  <a:gd name="connsiteY7" fmla="*/ 307202 h 346897"/>
                  <a:gd name="connsiteX8" fmla="*/ 51402 w 352471"/>
                  <a:gd name="connsiteY8" fmla="*/ 52597 h 346897"/>
                  <a:gd name="connsiteX9" fmla="*/ 79951 w 352471"/>
                  <a:gd name="connsiteY9" fmla="*/ 0 h 34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71" h="346897">
                    <a:moveTo>
                      <a:pt x="79951" y="0"/>
                    </a:moveTo>
                    <a:lnTo>
                      <a:pt x="111710" y="58510"/>
                    </a:lnTo>
                    <a:cubicBezTo>
                      <a:pt x="158729" y="128107"/>
                      <a:pt x="218790" y="188168"/>
                      <a:pt x="288387" y="235187"/>
                    </a:cubicBezTo>
                    <a:lnTo>
                      <a:pt x="352471" y="269971"/>
                    </a:lnTo>
                    <a:lnTo>
                      <a:pt x="305447" y="295495"/>
                    </a:lnTo>
                    <a:cubicBezTo>
                      <a:pt x="227192" y="328594"/>
                      <a:pt x="141154" y="346897"/>
                      <a:pt x="50842" y="346897"/>
                    </a:cubicBezTo>
                    <a:lnTo>
                      <a:pt x="3521" y="342127"/>
                    </a:lnTo>
                    <a:lnTo>
                      <a:pt x="0" y="307202"/>
                    </a:lnTo>
                    <a:cubicBezTo>
                      <a:pt x="0" y="216890"/>
                      <a:pt x="18303" y="130853"/>
                      <a:pt x="51402" y="52597"/>
                    </a:cubicBezTo>
                    <a:lnTo>
                      <a:pt x="79951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6C56D80-5439-412F-96B3-E84DDAD9C8C6}"/>
                  </a:ext>
                </a:extLst>
              </p:cNvPr>
              <p:cNvSpPr/>
              <p:nvPr/>
            </p:nvSpPr>
            <p:spPr bwMode="auto">
              <a:xfrm>
                <a:off x="1838048" y="4752176"/>
                <a:ext cx="352471" cy="346897"/>
              </a:xfrm>
              <a:custGeom>
                <a:avLst/>
                <a:gdLst>
                  <a:gd name="connsiteX0" fmla="*/ 272520 w 352471"/>
                  <a:gd name="connsiteY0" fmla="*/ 0 h 346897"/>
                  <a:gd name="connsiteX1" fmla="*/ 301069 w 352471"/>
                  <a:gd name="connsiteY1" fmla="*/ 52597 h 346897"/>
                  <a:gd name="connsiteX2" fmla="*/ 352471 w 352471"/>
                  <a:gd name="connsiteY2" fmla="*/ 307202 h 346897"/>
                  <a:gd name="connsiteX3" fmla="*/ 348950 w 352471"/>
                  <a:gd name="connsiteY3" fmla="*/ 342127 h 346897"/>
                  <a:gd name="connsiteX4" fmla="*/ 301629 w 352471"/>
                  <a:gd name="connsiteY4" fmla="*/ 346897 h 346897"/>
                  <a:gd name="connsiteX5" fmla="*/ 47024 w 352471"/>
                  <a:gd name="connsiteY5" fmla="*/ 295495 h 346897"/>
                  <a:gd name="connsiteX6" fmla="*/ 0 w 352471"/>
                  <a:gd name="connsiteY6" fmla="*/ 269971 h 346897"/>
                  <a:gd name="connsiteX7" fmla="*/ 64084 w 352471"/>
                  <a:gd name="connsiteY7" fmla="*/ 235187 h 346897"/>
                  <a:gd name="connsiteX8" fmla="*/ 240761 w 352471"/>
                  <a:gd name="connsiteY8" fmla="*/ 58510 h 346897"/>
                  <a:gd name="connsiteX9" fmla="*/ 272520 w 352471"/>
                  <a:gd name="connsiteY9" fmla="*/ 0 h 34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71" h="346897">
                    <a:moveTo>
                      <a:pt x="272520" y="0"/>
                    </a:moveTo>
                    <a:lnTo>
                      <a:pt x="301069" y="52597"/>
                    </a:lnTo>
                    <a:cubicBezTo>
                      <a:pt x="334168" y="130853"/>
                      <a:pt x="352471" y="216890"/>
                      <a:pt x="352471" y="307202"/>
                    </a:cubicBezTo>
                    <a:lnTo>
                      <a:pt x="348950" y="342127"/>
                    </a:lnTo>
                    <a:lnTo>
                      <a:pt x="301629" y="346897"/>
                    </a:lnTo>
                    <a:cubicBezTo>
                      <a:pt x="211317" y="346897"/>
                      <a:pt x="125279" y="328594"/>
                      <a:pt x="47024" y="295495"/>
                    </a:cubicBezTo>
                    <a:lnTo>
                      <a:pt x="0" y="269971"/>
                    </a:lnTo>
                    <a:lnTo>
                      <a:pt x="64084" y="235187"/>
                    </a:lnTo>
                    <a:cubicBezTo>
                      <a:pt x="133681" y="188168"/>
                      <a:pt x="193742" y="128107"/>
                      <a:pt x="240761" y="58510"/>
                    </a:cubicBezTo>
                    <a:lnTo>
                      <a:pt x="27252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05E3BB-AC2C-43A7-BA03-607CCEAB94A7}"/>
                </a:ext>
              </a:extLst>
            </p:cNvPr>
            <p:cNvSpPr/>
            <p:nvPr/>
          </p:nvSpPr>
          <p:spPr bwMode="auto">
            <a:xfrm>
              <a:off x="2293999" y="4320255"/>
              <a:ext cx="545040" cy="539943"/>
            </a:xfrm>
            <a:custGeom>
              <a:avLst/>
              <a:gdLst>
                <a:gd name="connsiteX0" fmla="*/ 272520 w 545040"/>
                <a:gd name="connsiteY0" fmla="*/ 0 h 539943"/>
                <a:gd name="connsiteX1" fmla="*/ 336604 w 545040"/>
                <a:gd name="connsiteY1" fmla="*/ 34784 h 539943"/>
                <a:gd name="connsiteX2" fmla="*/ 513281 w 545040"/>
                <a:gd name="connsiteY2" fmla="*/ 211461 h 539943"/>
                <a:gd name="connsiteX3" fmla="*/ 545040 w 545040"/>
                <a:gd name="connsiteY3" fmla="*/ 269972 h 539943"/>
                <a:gd name="connsiteX4" fmla="*/ 513281 w 545040"/>
                <a:gd name="connsiteY4" fmla="*/ 328482 h 539943"/>
                <a:gd name="connsiteX5" fmla="*/ 336604 w 545040"/>
                <a:gd name="connsiteY5" fmla="*/ 505159 h 539943"/>
                <a:gd name="connsiteX6" fmla="*/ 272520 w 545040"/>
                <a:gd name="connsiteY6" fmla="*/ 539943 h 539943"/>
                <a:gd name="connsiteX7" fmla="*/ 208436 w 545040"/>
                <a:gd name="connsiteY7" fmla="*/ 505159 h 539943"/>
                <a:gd name="connsiteX8" fmla="*/ 31759 w 545040"/>
                <a:gd name="connsiteY8" fmla="*/ 328482 h 539943"/>
                <a:gd name="connsiteX9" fmla="*/ 0 w 545040"/>
                <a:gd name="connsiteY9" fmla="*/ 269972 h 539943"/>
                <a:gd name="connsiteX10" fmla="*/ 31759 w 545040"/>
                <a:gd name="connsiteY10" fmla="*/ 211461 h 539943"/>
                <a:gd name="connsiteX11" fmla="*/ 208436 w 545040"/>
                <a:gd name="connsiteY11" fmla="*/ 34784 h 539943"/>
                <a:gd name="connsiteX12" fmla="*/ 272520 w 545040"/>
                <a:gd name="connsiteY12" fmla="*/ 0 h 53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040" h="539943">
                  <a:moveTo>
                    <a:pt x="272520" y="0"/>
                  </a:moveTo>
                  <a:lnTo>
                    <a:pt x="336604" y="34784"/>
                  </a:lnTo>
                  <a:cubicBezTo>
                    <a:pt x="406201" y="81803"/>
                    <a:pt x="466262" y="141864"/>
                    <a:pt x="513281" y="211461"/>
                  </a:cubicBezTo>
                  <a:lnTo>
                    <a:pt x="545040" y="269972"/>
                  </a:lnTo>
                  <a:lnTo>
                    <a:pt x="513281" y="328482"/>
                  </a:lnTo>
                  <a:cubicBezTo>
                    <a:pt x="466262" y="398079"/>
                    <a:pt x="406201" y="458140"/>
                    <a:pt x="336604" y="505159"/>
                  </a:cubicBezTo>
                  <a:lnTo>
                    <a:pt x="272520" y="539943"/>
                  </a:lnTo>
                  <a:lnTo>
                    <a:pt x="208436" y="505159"/>
                  </a:lnTo>
                  <a:cubicBezTo>
                    <a:pt x="138839" y="458140"/>
                    <a:pt x="78778" y="398079"/>
                    <a:pt x="31759" y="328482"/>
                  </a:cubicBezTo>
                  <a:lnTo>
                    <a:pt x="0" y="269972"/>
                  </a:lnTo>
                  <a:lnTo>
                    <a:pt x="31759" y="211461"/>
                  </a:lnTo>
                  <a:cubicBezTo>
                    <a:pt x="78778" y="141864"/>
                    <a:pt x="138839" y="81803"/>
                    <a:pt x="208436" y="34784"/>
                  </a:cubicBezTo>
                  <a:lnTo>
                    <a:pt x="272520" y="0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5F02EE-6335-497C-8BC6-3FAAF301D233}"/>
                </a:ext>
              </a:extLst>
            </p:cNvPr>
            <p:cNvSpPr txBox="1"/>
            <p:nvPr/>
          </p:nvSpPr>
          <p:spPr>
            <a:xfrm>
              <a:off x="1685081" y="3897739"/>
              <a:ext cx="588864" cy="3251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8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User</a:t>
              </a:r>
              <a:br>
                <a:rPr lang="en-US" sz="88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</a:br>
              <a:r>
                <a:rPr lang="en-US" sz="88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Identity</a:t>
              </a:r>
              <a:endParaRPr lang="en-US" sz="1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B73187-F294-4AD2-BFD3-611BEE6BCE4E}"/>
                </a:ext>
              </a:extLst>
            </p:cNvPr>
            <p:cNvSpPr txBox="1"/>
            <p:nvPr/>
          </p:nvSpPr>
          <p:spPr>
            <a:xfrm>
              <a:off x="2868148" y="3908318"/>
              <a:ext cx="588864" cy="172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980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Device</a:t>
              </a:r>
              <a:endParaRPr lang="en-US" sz="1000" b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C95A30-108A-4D60-BAB0-8BABF1F0AA6F}"/>
                </a:ext>
              </a:extLst>
            </p:cNvPr>
            <p:cNvSpPr txBox="1"/>
            <p:nvPr/>
          </p:nvSpPr>
          <p:spPr>
            <a:xfrm>
              <a:off x="1664674" y="5021357"/>
              <a:ext cx="588864" cy="1689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882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Data</a:t>
              </a:r>
              <a:endParaRPr lang="en-US" sz="1000" b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765225-E707-4E4A-9770-41A42A660109}"/>
                </a:ext>
              </a:extLst>
            </p:cNvPr>
            <p:cNvSpPr txBox="1"/>
            <p:nvPr/>
          </p:nvSpPr>
          <p:spPr>
            <a:xfrm>
              <a:off x="2787783" y="5021357"/>
              <a:ext cx="812719" cy="1689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882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Workloads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DAE8F1-3176-4C15-9FD9-ED48E2E6F2CA}"/>
              </a:ext>
            </a:extLst>
          </p:cNvPr>
          <p:cNvGrpSpPr/>
          <p:nvPr/>
        </p:nvGrpSpPr>
        <p:grpSpPr>
          <a:xfrm>
            <a:off x="5890842" y="3760919"/>
            <a:ext cx="491948" cy="498261"/>
            <a:chOff x="7036846" y="5629077"/>
            <a:chExt cx="367041" cy="37175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2D569E7-2C24-41F8-8F73-1F1BA15D3B97}"/>
                </a:ext>
              </a:extLst>
            </p:cNvPr>
            <p:cNvSpPr/>
            <p:nvPr/>
          </p:nvSpPr>
          <p:spPr bwMode="auto">
            <a:xfrm>
              <a:off x="7036846" y="5629077"/>
              <a:ext cx="367041" cy="371751"/>
            </a:xfrm>
            <a:prstGeom prst="ellipse">
              <a:avLst/>
            </a:prstGeom>
            <a:solidFill>
              <a:srgbClr val="0078D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plug" title="Icon of a power plug showing an A to B connection">
              <a:extLst>
                <a:ext uri="{FF2B5EF4-FFF2-40B4-BE49-F238E27FC236}">
                  <a16:creationId xmlns:a16="http://schemas.microsoft.com/office/drawing/2014/main" id="{67CEFFD9-8B4E-4067-B810-C9C6A59D8F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87260" y="5657624"/>
              <a:ext cx="266212" cy="299188"/>
            </a:xfrm>
            <a:custGeom>
              <a:avLst/>
              <a:gdLst>
                <a:gd name="T0" fmla="*/ 169 w 346"/>
                <a:gd name="T1" fmla="*/ 90 h 328"/>
                <a:gd name="T2" fmla="*/ 199 w 346"/>
                <a:gd name="T3" fmla="*/ 61 h 328"/>
                <a:gd name="T4" fmla="*/ 279 w 346"/>
                <a:gd name="T5" fmla="*/ 63 h 328"/>
                <a:gd name="T6" fmla="*/ 279 w 346"/>
                <a:gd name="T7" fmla="*/ 63 h 328"/>
                <a:gd name="T8" fmla="*/ 277 w 346"/>
                <a:gd name="T9" fmla="*/ 143 h 328"/>
                <a:gd name="T10" fmla="*/ 247 w 346"/>
                <a:gd name="T11" fmla="*/ 172 h 328"/>
                <a:gd name="T12" fmla="*/ 169 w 346"/>
                <a:gd name="T13" fmla="*/ 90 h 328"/>
                <a:gd name="T14" fmla="*/ 279 w 346"/>
                <a:gd name="T15" fmla="*/ 63 h 328"/>
                <a:gd name="T16" fmla="*/ 346 w 346"/>
                <a:gd name="T17" fmla="*/ 0 h 328"/>
                <a:gd name="T18" fmla="*/ 99 w 346"/>
                <a:gd name="T19" fmla="*/ 156 h 328"/>
                <a:gd name="T20" fmla="*/ 69 w 346"/>
                <a:gd name="T21" fmla="*/ 185 h 328"/>
                <a:gd name="T22" fmla="*/ 67 w 346"/>
                <a:gd name="T23" fmla="*/ 265 h 328"/>
                <a:gd name="T24" fmla="*/ 67 w 346"/>
                <a:gd name="T25" fmla="*/ 265 h 328"/>
                <a:gd name="T26" fmla="*/ 147 w 346"/>
                <a:gd name="T27" fmla="*/ 267 h 328"/>
                <a:gd name="T28" fmla="*/ 177 w 346"/>
                <a:gd name="T29" fmla="*/ 238 h 328"/>
                <a:gd name="T30" fmla="*/ 99 w 346"/>
                <a:gd name="T31" fmla="*/ 156 h 328"/>
                <a:gd name="T32" fmla="*/ 67 w 346"/>
                <a:gd name="T33" fmla="*/ 265 h 328"/>
                <a:gd name="T34" fmla="*/ 0 w 346"/>
                <a:gd name="T35" fmla="*/ 328 h 328"/>
                <a:gd name="T36" fmla="*/ 157 w 346"/>
                <a:gd name="T37" fmla="*/ 143 h 328"/>
                <a:gd name="T38" fmla="*/ 120 w 346"/>
                <a:gd name="T39" fmla="*/ 178 h 328"/>
                <a:gd name="T40" fmla="*/ 193 w 346"/>
                <a:gd name="T41" fmla="*/ 181 h 328"/>
                <a:gd name="T42" fmla="*/ 156 w 346"/>
                <a:gd name="T43" fmla="*/ 2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6" h="328">
                  <a:moveTo>
                    <a:pt x="169" y="90"/>
                  </a:moveTo>
                  <a:cubicBezTo>
                    <a:pt x="199" y="61"/>
                    <a:pt x="199" y="61"/>
                    <a:pt x="199" y="61"/>
                  </a:cubicBezTo>
                  <a:cubicBezTo>
                    <a:pt x="222" y="40"/>
                    <a:pt x="258" y="41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300" y="86"/>
                    <a:pt x="300" y="122"/>
                    <a:pt x="277" y="143"/>
                  </a:cubicBezTo>
                  <a:cubicBezTo>
                    <a:pt x="247" y="172"/>
                    <a:pt x="247" y="172"/>
                    <a:pt x="247" y="172"/>
                  </a:cubicBezTo>
                  <a:lnTo>
                    <a:pt x="169" y="90"/>
                  </a:lnTo>
                  <a:close/>
                  <a:moveTo>
                    <a:pt x="279" y="63"/>
                  </a:moveTo>
                  <a:cubicBezTo>
                    <a:pt x="346" y="0"/>
                    <a:pt x="346" y="0"/>
                    <a:pt x="346" y="0"/>
                  </a:cubicBezTo>
                  <a:moveTo>
                    <a:pt x="99" y="156"/>
                  </a:moveTo>
                  <a:cubicBezTo>
                    <a:pt x="69" y="185"/>
                    <a:pt x="69" y="185"/>
                    <a:pt x="69" y="185"/>
                  </a:cubicBezTo>
                  <a:cubicBezTo>
                    <a:pt x="46" y="206"/>
                    <a:pt x="46" y="242"/>
                    <a:pt x="67" y="265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88" y="287"/>
                    <a:pt x="124" y="288"/>
                    <a:pt x="147" y="267"/>
                  </a:cubicBezTo>
                  <a:cubicBezTo>
                    <a:pt x="177" y="238"/>
                    <a:pt x="177" y="238"/>
                    <a:pt x="177" y="238"/>
                  </a:cubicBezTo>
                  <a:lnTo>
                    <a:pt x="99" y="156"/>
                  </a:lnTo>
                  <a:close/>
                  <a:moveTo>
                    <a:pt x="67" y="265"/>
                  </a:moveTo>
                  <a:cubicBezTo>
                    <a:pt x="0" y="328"/>
                    <a:pt x="0" y="328"/>
                    <a:pt x="0" y="328"/>
                  </a:cubicBezTo>
                  <a:moveTo>
                    <a:pt x="157" y="143"/>
                  </a:moveTo>
                  <a:cubicBezTo>
                    <a:pt x="120" y="178"/>
                    <a:pt x="120" y="178"/>
                    <a:pt x="120" y="178"/>
                  </a:cubicBezTo>
                  <a:moveTo>
                    <a:pt x="193" y="181"/>
                  </a:moveTo>
                  <a:cubicBezTo>
                    <a:pt x="156" y="216"/>
                    <a:pt x="156" y="216"/>
                    <a:pt x="156" y="216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5C7687-99D8-4EE7-B07B-4B2FFF9EED59}"/>
              </a:ext>
            </a:extLst>
          </p:cNvPr>
          <p:cNvGrpSpPr/>
          <p:nvPr/>
        </p:nvGrpSpPr>
        <p:grpSpPr>
          <a:xfrm>
            <a:off x="6803944" y="2358607"/>
            <a:ext cx="1024521" cy="763908"/>
            <a:chOff x="9221779" y="4400942"/>
            <a:chExt cx="1024667" cy="23311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8B62C9-B4DE-4DAB-8C0A-99A7DDA2F933}"/>
                </a:ext>
              </a:extLst>
            </p:cNvPr>
            <p:cNvSpPr/>
            <p:nvPr/>
          </p:nvSpPr>
          <p:spPr bwMode="auto">
            <a:xfrm>
              <a:off x="9272087" y="4441448"/>
              <a:ext cx="917331" cy="2290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4CDCB9-AECB-4B35-9899-F900B96C16FC}"/>
                </a:ext>
              </a:extLst>
            </p:cNvPr>
            <p:cNvSpPr txBox="1"/>
            <p:nvPr/>
          </p:nvSpPr>
          <p:spPr>
            <a:xfrm>
              <a:off x="9221779" y="4400942"/>
              <a:ext cx="1024667" cy="16905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32293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ea typeface="Segoe UI" pitchFamily="34" charset="0"/>
                  <a:cs typeface="Segoe UI" pitchFamily="34" charset="0"/>
                </a:rPr>
                <a:t>Network</a:t>
              </a:r>
            </a:p>
            <a:p>
              <a:pPr algn="ctr" defTabSz="932293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ea typeface="Segoe UI" pitchFamily="34" charset="0"/>
                  <a:cs typeface="Segoe UI" pitchFamily="34" charset="0"/>
                </a:rPr>
                <a:t>Perimeter</a:t>
              </a:r>
              <a:br>
                <a:rPr lang="en-US" sz="1200" b="1" dirty="0">
                  <a:ea typeface="Segoe UI" pitchFamily="34" charset="0"/>
                  <a:cs typeface="Segoe UI" pitchFamily="34" charset="0"/>
                </a:rPr>
              </a:br>
              <a:r>
                <a:rPr lang="en-US" sz="1200" b="1" dirty="0">
                  <a:ea typeface="Segoe UI" pitchFamily="34" charset="0"/>
                  <a:cs typeface="Segoe UI" pitchFamily="34" charset="0"/>
                </a:rPr>
                <a:t>Inspection</a:t>
              </a:r>
            </a:p>
          </p:txBody>
        </p:sp>
      </p:grp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97D04BBF-A4A3-4641-99C4-58AB4F308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8915" y="4341757"/>
            <a:ext cx="609600" cy="609600"/>
          </a:xfrm>
          <a:prstGeom prst="rect">
            <a:avLst/>
          </a:pr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ABFD790-BE06-413D-866A-B674DFD4A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0061" y="1776535"/>
            <a:ext cx="334669" cy="3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E006-B839-438F-BE47-1E3C061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Applicability of Network Connectivity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93B1-45E2-4D75-A41F-85297A915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61460"/>
            <a:ext cx="7122459" cy="3631763"/>
          </a:xfrm>
        </p:spPr>
        <p:txBody>
          <a:bodyPr/>
          <a:lstStyle/>
          <a:p>
            <a:r>
              <a:rPr lang="en-US" dirty="0"/>
              <a:t>Enterprise network designs</a:t>
            </a:r>
          </a:p>
          <a:p>
            <a:pPr lvl="1"/>
            <a:r>
              <a:rPr lang="en-US" sz="1800" dirty="0"/>
              <a:t>Branch office</a:t>
            </a:r>
          </a:p>
          <a:p>
            <a:pPr lvl="1"/>
            <a:r>
              <a:rPr lang="en-US" sz="1800" dirty="0"/>
              <a:t>Remote/mobile users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Network solution provider evaluation and engagement</a:t>
            </a:r>
          </a:p>
          <a:p>
            <a:pPr lvl="1"/>
            <a:r>
              <a:rPr lang="en-US" dirty="0">
                <a:hlinkClick r:id="rId2"/>
              </a:rPr>
              <a:t>Networking Partner Program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Microsoft 365 admin and user tools</a:t>
            </a:r>
          </a:p>
          <a:p>
            <a:pPr lvl="1"/>
            <a:r>
              <a:rPr lang="en-US" dirty="0"/>
              <a:t>Tenant network score and insights in M365 Admin Portal</a:t>
            </a:r>
          </a:p>
          <a:p>
            <a:pPr lvl="1"/>
            <a:r>
              <a:rPr lang="en-US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</a:rPr>
              <a:t>Network Onboarding tool</a:t>
            </a:r>
            <a:r>
              <a:rPr lang="en-US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hlinkClick r:id="rId3"/>
              </a:rPr>
              <a:t> https://connectivity.office.com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B1876-4C10-4F37-B3E9-50D2C7C9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948" y="268943"/>
            <a:ext cx="3124967" cy="33946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A5D9E8-B12F-4D1F-A654-149623734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093" y="4004235"/>
            <a:ext cx="3248834" cy="2206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83A767-81BD-44D5-9F0C-E43B22A7B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170" y="5007951"/>
            <a:ext cx="2864001" cy="18238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0FD6D86-AE32-4D22-B3E5-950156B25FB5}"/>
              </a:ext>
            </a:extLst>
          </p:cNvPr>
          <p:cNvGrpSpPr/>
          <p:nvPr/>
        </p:nvGrpSpPr>
        <p:grpSpPr>
          <a:xfrm>
            <a:off x="11188958" y="1044666"/>
            <a:ext cx="225167" cy="225167"/>
            <a:chOff x="11188958" y="1044666"/>
            <a:chExt cx="225167" cy="2251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6D62D2-E85C-4A7E-A62B-9D64E5C86AC8}"/>
                </a:ext>
              </a:extLst>
            </p:cNvPr>
            <p:cNvSpPr/>
            <p:nvPr/>
          </p:nvSpPr>
          <p:spPr bwMode="auto">
            <a:xfrm>
              <a:off x="11207750" y="1077830"/>
              <a:ext cx="206375" cy="14922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" name="Picture 3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FD2110C9-5174-4AB8-B472-3BB21C2AA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88958" y="1044666"/>
              <a:ext cx="225167" cy="22516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12050A-1718-4FDF-906F-F3D92899FD95}"/>
              </a:ext>
            </a:extLst>
          </p:cNvPr>
          <p:cNvGrpSpPr/>
          <p:nvPr/>
        </p:nvGrpSpPr>
        <p:grpSpPr>
          <a:xfrm>
            <a:off x="11081008" y="1628866"/>
            <a:ext cx="225167" cy="225167"/>
            <a:chOff x="11188958" y="1044666"/>
            <a:chExt cx="225167" cy="2251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B43A85-E94D-4D72-95A3-3558F7D1BB82}"/>
                </a:ext>
              </a:extLst>
            </p:cNvPr>
            <p:cNvSpPr/>
            <p:nvPr/>
          </p:nvSpPr>
          <p:spPr bwMode="auto">
            <a:xfrm>
              <a:off x="11207750" y="1077830"/>
              <a:ext cx="206375" cy="14922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1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71F18B62-D2CA-4638-9116-83C0A5BC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88958" y="1044666"/>
              <a:ext cx="225167" cy="22516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598FBD-C57D-4F65-8EE2-2BBC7DFE8149}"/>
              </a:ext>
            </a:extLst>
          </p:cNvPr>
          <p:cNvGrpSpPr/>
          <p:nvPr/>
        </p:nvGrpSpPr>
        <p:grpSpPr>
          <a:xfrm>
            <a:off x="11027033" y="2286091"/>
            <a:ext cx="225167" cy="225167"/>
            <a:chOff x="11188958" y="1044666"/>
            <a:chExt cx="225167" cy="2251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C0893B-6DEF-477B-9526-6E2C8E75245A}"/>
                </a:ext>
              </a:extLst>
            </p:cNvPr>
            <p:cNvSpPr/>
            <p:nvPr/>
          </p:nvSpPr>
          <p:spPr bwMode="auto">
            <a:xfrm>
              <a:off x="11207750" y="1077830"/>
              <a:ext cx="206375" cy="14922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7" name="Picture 16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6EA79C73-717B-4A8D-AD1C-F6CDB59A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88958" y="1044666"/>
              <a:ext cx="225167" cy="22516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D1D61-BEB2-4C7F-BFD5-B3DE19525B1F}"/>
              </a:ext>
            </a:extLst>
          </p:cNvPr>
          <p:cNvGrpSpPr/>
          <p:nvPr/>
        </p:nvGrpSpPr>
        <p:grpSpPr>
          <a:xfrm>
            <a:off x="11102975" y="3032216"/>
            <a:ext cx="225167" cy="225167"/>
            <a:chOff x="11188958" y="1044666"/>
            <a:chExt cx="225167" cy="22516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15EAB1-F2E5-4345-ADAE-4309E4A49371}"/>
                </a:ext>
              </a:extLst>
            </p:cNvPr>
            <p:cNvSpPr/>
            <p:nvPr/>
          </p:nvSpPr>
          <p:spPr bwMode="auto">
            <a:xfrm>
              <a:off x="11207750" y="1077830"/>
              <a:ext cx="206375" cy="14922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0" name="Picture 19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5D5F4B6A-4BB8-4948-A05D-6F67837D9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88958" y="1044666"/>
              <a:ext cx="225167" cy="225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52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68B9668-28AA-4FD2-B189-BA99E39DAA9B}"/>
              </a:ext>
            </a:extLst>
          </p:cNvPr>
          <p:cNvSpPr/>
          <p:nvPr/>
        </p:nvSpPr>
        <p:spPr bwMode="auto">
          <a:xfrm>
            <a:off x="7330883" y="0"/>
            <a:ext cx="490400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F717EB-919B-444A-AAD2-EF277D78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" y="528638"/>
            <a:ext cx="11306469" cy="795089"/>
          </a:xfrm>
        </p:spPr>
        <p:txBody>
          <a:bodyPr/>
          <a:lstStyle/>
          <a:p>
            <a:r>
              <a:rPr lang="en-US" dirty="0"/>
              <a:t>Additional resources and </a:t>
            </a:r>
            <a:br>
              <a:rPr lang="en-US" dirty="0"/>
            </a:br>
            <a:r>
              <a:rPr lang="en-US" dirty="0"/>
              <a:t>recommended actions</a:t>
            </a:r>
            <a:endParaRPr lang="en-US" sz="2800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7B63777-E386-E246-A843-0DCE57C79838}"/>
              </a:ext>
            </a:extLst>
          </p:cNvPr>
          <p:cNvSpPr txBox="1">
            <a:spLocks/>
          </p:cNvSpPr>
          <p:nvPr/>
        </p:nvSpPr>
        <p:spPr>
          <a:xfrm>
            <a:off x="572769" y="1918447"/>
            <a:ext cx="6698372" cy="4938811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00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00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Evaluate your network for SaaS cloud readiness</a:t>
            </a:r>
          </a:p>
          <a:p>
            <a:r>
              <a:rPr lang="en-US" sz="2400" dirty="0"/>
              <a:t>Invest in your network to optimize for performance and user experience</a:t>
            </a:r>
          </a:p>
          <a:p>
            <a:r>
              <a:rPr lang="en-US" sz="2400" dirty="0"/>
              <a:t>Microsoft 365 Network Connectivity Principles:</a:t>
            </a:r>
          </a:p>
          <a:p>
            <a:pPr lvl="1"/>
            <a:r>
              <a:rPr lang="en-US" sz="1800" dirty="0"/>
              <a:t>Incorporate in your network designs for office and remote workers</a:t>
            </a:r>
          </a:p>
          <a:p>
            <a:pPr lvl="1"/>
            <a:r>
              <a:rPr lang="en-US" sz="1800" dirty="0"/>
              <a:t>Use to evaluate network solutions and services</a:t>
            </a:r>
          </a:p>
          <a:p>
            <a:r>
              <a:rPr lang="en-US" sz="2400" dirty="0"/>
              <a:t>Use Microsoft 365 tools to monitor for network score</a:t>
            </a:r>
          </a:p>
          <a:p>
            <a:r>
              <a:rPr lang="en-US" sz="2400" dirty="0"/>
              <a:t>More information at </a:t>
            </a:r>
            <a:r>
              <a:rPr lang="en-US" sz="2400" b="1" dirty="0">
                <a:solidFill>
                  <a:schemeClr val="accent3"/>
                </a:solidFill>
                <a:hlinkClick r:id="rId3"/>
              </a:rPr>
              <a:t>aka.ms/PNC</a:t>
            </a:r>
            <a:endParaRPr lang="en-US" sz="2400" dirty="0"/>
          </a:p>
        </p:txBody>
      </p:sp>
      <p:sp>
        <p:nvSpPr>
          <p:cNvPr id="2" name="cloud" title="Icon of a cloud">
            <a:extLst>
              <a:ext uri="{FF2B5EF4-FFF2-40B4-BE49-F238E27FC236}">
                <a16:creationId xmlns:a16="http://schemas.microsoft.com/office/drawing/2014/main" id="{737EBDD1-F6CC-4581-A009-F8C280E0F597}"/>
              </a:ext>
            </a:extLst>
          </p:cNvPr>
          <p:cNvSpPr>
            <a:spLocks noChangeAspect="1"/>
          </p:cNvSpPr>
          <p:nvPr/>
        </p:nvSpPr>
        <p:spPr bwMode="auto">
          <a:xfrm>
            <a:off x="10132818" y="2676164"/>
            <a:ext cx="1004159" cy="536364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rgbClr val="FF9349"/>
          </a:solidFill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99"/>
          </a:p>
        </p:txBody>
      </p:sp>
      <p:sp>
        <p:nvSpPr>
          <p:cNvPr id="4" name="people_12" title="Icon of three people">
            <a:extLst>
              <a:ext uri="{FF2B5EF4-FFF2-40B4-BE49-F238E27FC236}">
                <a16:creationId xmlns:a16="http://schemas.microsoft.com/office/drawing/2014/main" id="{C86A618D-E608-40E7-94B1-9BE8F03299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32181" y="1884546"/>
            <a:ext cx="424733" cy="362372"/>
          </a:xfrm>
          <a:custGeom>
            <a:avLst/>
            <a:gdLst>
              <a:gd name="T0" fmla="*/ 110 w 349"/>
              <a:gd name="T1" fmla="*/ 142 h 296"/>
              <a:gd name="T2" fmla="*/ 174 w 349"/>
              <a:gd name="T3" fmla="*/ 78 h 296"/>
              <a:gd name="T4" fmla="*/ 238 w 349"/>
              <a:gd name="T5" fmla="*/ 142 h 296"/>
              <a:gd name="T6" fmla="*/ 174 w 349"/>
              <a:gd name="T7" fmla="*/ 206 h 296"/>
              <a:gd name="T8" fmla="*/ 110 w 349"/>
              <a:gd name="T9" fmla="*/ 142 h 296"/>
              <a:gd name="T10" fmla="*/ 264 w 349"/>
              <a:gd name="T11" fmla="*/ 296 h 296"/>
              <a:gd name="T12" fmla="*/ 174 w 349"/>
              <a:gd name="T13" fmla="*/ 207 h 296"/>
              <a:gd name="T14" fmla="*/ 85 w 349"/>
              <a:gd name="T15" fmla="*/ 296 h 296"/>
              <a:gd name="T16" fmla="*/ 56 w 349"/>
              <a:gd name="T17" fmla="*/ 80 h 296"/>
              <a:gd name="T18" fmla="*/ 96 w 349"/>
              <a:gd name="T19" fmla="*/ 40 h 296"/>
              <a:gd name="T20" fmla="*/ 56 w 349"/>
              <a:gd name="T21" fmla="*/ 0 h 296"/>
              <a:gd name="T22" fmla="*/ 16 w 349"/>
              <a:gd name="T23" fmla="*/ 40 h 296"/>
              <a:gd name="T24" fmla="*/ 56 w 349"/>
              <a:gd name="T25" fmla="*/ 80 h 296"/>
              <a:gd name="T26" fmla="*/ 111 w 349"/>
              <a:gd name="T27" fmla="*/ 136 h 296"/>
              <a:gd name="T28" fmla="*/ 56 w 349"/>
              <a:gd name="T29" fmla="*/ 81 h 296"/>
              <a:gd name="T30" fmla="*/ 0 w 349"/>
              <a:gd name="T31" fmla="*/ 136 h 296"/>
              <a:gd name="T32" fmla="*/ 293 w 349"/>
              <a:gd name="T33" fmla="*/ 80 h 296"/>
              <a:gd name="T34" fmla="*/ 333 w 349"/>
              <a:gd name="T35" fmla="*/ 40 h 296"/>
              <a:gd name="T36" fmla="*/ 293 w 349"/>
              <a:gd name="T37" fmla="*/ 0 h 296"/>
              <a:gd name="T38" fmla="*/ 253 w 349"/>
              <a:gd name="T39" fmla="*/ 40 h 296"/>
              <a:gd name="T40" fmla="*/ 293 w 349"/>
              <a:gd name="T41" fmla="*/ 80 h 296"/>
              <a:gd name="T42" fmla="*/ 349 w 349"/>
              <a:gd name="T43" fmla="*/ 136 h 296"/>
              <a:gd name="T44" fmla="*/ 293 w 349"/>
              <a:gd name="T45" fmla="*/ 81 h 296"/>
              <a:gd name="T46" fmla="*/ 237 w 349"/>
              <a:gd name="T47" fmla="*/ 13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9" h="296">
                <a:moveTo>
                  <a:pt x="110" y="142"/>
                </a:moveTo>
                <a:cubicBezTo>
                  <a:pt x="110" y="107"/>
                  <a:pt x="139" y="78"/>
                  <a:pt x="174" y="78"/>
                </a:cubicBezTo>
                <a:cubicBezTo>
                  <a:pt x="210" y="78"/>
                  <a:pt x="238" y="107"/>
                  <a:pt x="238" y="142"/>
                </a:cubicBezTo>
                <a:cubicBezTo>
                  <a:pt x="238" y="177"/>
                  <a:pt x="210" y="206"/>
                  <a:pt x="174" y="206"/>
                </a:cubicBezTo>
                <a:cubicBezTo>
                  <a:pt x="139" y="206"/>
                  <a:pt x="110" y="177"/>
                  <a:pt x="110" y="142"/>
                </a:cubicBezTo>
                <a:close/>
                <a:moveTo>
                  <a:pt x="264" y="296"/>
                </a:moveTo>
                <a:cubicBezTo>
                  <a:pt x="264" y="247"/>
                  <a:pt x="224" y="207"/>
                  <a:pt x="174" y="207"/>
                </a:cubicBezTo>
                <a:cubicBezTo>
                  <a:pt x="125" y="207"/>
                  <a:pt x="85" y="247"/>
                  <a:pt x="85" y="296"/>
                </a:cubicBezTo>
                <a:moveTo>
                  <a:pt x="56" y="80"/>
                </a:moveTo>
                <a:cubicBezTo>
                  <a:pt x="78" y="80"/>
                  <a:pt x="96" y="62"/>
                  <a:pt x="96" y="40"/>
                </a:cubicBezTo>
                <a:cubicBezTo>
                  <a:pt x="96" y="18"/>
                  <a:pt x="78" y="0"/>
                  <a:pt x="56" y="0"/>
                </a:cubicBezTo>
                <a:cubicBezTo>
                  <a:pt x="34" y="0"/>
                  <a:pt x="16" y="18"/>
                  <a:pt x="16" y="40"/>
                </a:cubicBezTo>
                <a:cubicBezTo>
                  <a:pt x="16" y="62"/>
                  <a:pt x="34" y="80"/>
                  <a:pt x="56" y="80"/>
                </a:cubicBezTo>
                <a:close/>
                <a:moveTo>
                  <a:pt x="111" y="136"/>
                </a:moveTo>
                <a:cubicBezTo>
                  <a:pt x="111" y="106"/>
                  <a:pt x="86" y="81"/>
                  <a:pt x="56" y="81"/>
                </a:cubicBezTo>
                <a:cubicBezTo>
                  <a:pt x="25" y="81"/>
                  <a:pt x="0" y="106"/>
                  <a:pt x="0" y="136"/>
                </a:cubicBezTo>
                <a:moveTo>
                  <a:pt x="293" y="80"/>
                </a:moveTo>
                <a:cubicBezTo>
                  <a:pt x="315" y="80"/>
                  <a:pt x="333" y="62"/>
                  <a:pt x="333" y="40"/>
                </a:cubicBezTo>
                <a:cubicBezTo>
                  <a:pt x="333" y="18"/>
                  <a:pt x="315" y="0"/>
                  <a:pt x="293" y="0"/>
                </a:cubicBezTo>
                <a:cubicBezTo>
                  <a:pt x="271" y="0"/>
                  <a:pt x="253" y="18"/>
                  <a:pt x="253" y="40"/>
                </a:cubicBezTo>
                <a:cubicBezTo>
                  <a:pt x="253" y="62"/>
                  <a:pt x="271" y="80"/>
                  <a:pt x="293" y="80"/>
                </a:cubicBezTo>
                <a:close/>
                <a:moveTo>
                  <a:pt x="349" y="136"/>
                </a:moveTo>
                <a:cubicBezTo>
                  <a:pt x="349" y="106"/>
                  <a:pt x="324" y="81"/>
                  <a:pt x="293" y="81"/>
                </a:cubicBezTo>
                <a:cubicBezTo>
                  <a:pt x="262" y="81"/>
                  <a:pt x="237" y="106"/>
                  <a:pt x="237" y="13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lock_2" title="Icon of a clock with an arrow pointing counterclockwise">
            <a:extLst>
              <a:ext uri="{FF2B5EF4-FFF2-40B4-BE49-F238E27FC236}">
                <a16:creationId xmlns:a16="http://schemas.microsoft.com/office/drawing/2014/main" id="{05BE6E1B-D1EC-4110-8A5A-82AF2E07E5C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03167" y="2841047"/>
            <a:ext cx="175958" cy="164961"/>
          </a:xfrm>
          <a:custGeom>
            <a:avLst/>
            <a:gdLst>
              <a:gd name="T0" fmla="*/ 43 w 354"/>
              <a:gd name="T1" fmla="*/ 245 h 332"/>
              <a:gd name="T2" fmla="*/ 22 w 354"/>
              <a:gd name="T3" fmla="*/ 166 h 332"/>
              <a:gd name="T4" fmla="*/ 188 w 354"/>
              <a:gd name="T5" fmla="*/ 0 h 332"/>
              <a:gd name="T6" fmla="*/ 354 w 354"/>
              <a:gd name="T7" fmla="*/ 166 h 332"/>
              <a:gd name="T8" fmla="*/ 188 w 354"/>
              <a:gd name="T9" fmla="*/ 332 h 332"/>
              <a:gd name="T10" fmla="*/ 110 w 354"/>
              <a:gd name="T11" fmla="*/ 313 h 332"/>
              <a:gd name="T12" fmla="*/ 0 w 354"/>
              <a:gd name="T13" fmla="*/ 234 h 332"/>
              <a:gd name="T14" fmla="*/ 43 w 354"/>
              <a:gd name="T15" fmla="*/ 245 h 332"/>
              <a:gd name="T16" fmla="*/ 55 w 354"/>
              <a:gd name="T17" fmla="*/ 202 h 332"/>
              <a:gd name="T18" fmla="*/ 184 w 354"/>
              <a:gd name="T19" fmla="*/ 36 h 332"/>
              <a:gd name="T20" fmla="*/ 184 w 354"/>
              <a:gd name="T21" fmla="*/ 169 h 332"/>
              <a:gd name="T22" fmla="*/ 272 w 354"/>
              <a:gd name="T23" fmla="*/ 24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4" h="332">
                <a:moveTo>
                  <a:pt x="43" y="245"/>
                </a:moveTo>
                <a:cubicBezTo>
                  <a:pt x="30" y="222"/>
                  <a:pt x="22" y="195"/>
                  <a:pt x="22" y="166"/>
                </a:cubicBezTo>
                <a:cubicBezTo>
                  <a:pt x="22" y="75"/>
                  <a:pt x="97" y="0"/>
                  <a:pt x="188" y="0"/>
                </a:cubicBezTo>
                <a:cubicBezTo>
                  <a:pt x="280" y="0"/>
                  <a:pt x="354" y="75"/>
                  <a:pt x="354" y="166"/>
                </a:cubicBezTo>
                <a:cubicBezTo>
                  <a:pt x="354" y="258"/>
                  <a:pt x="280" y="332"/>
                  <a:pt x="188" y="332"/>
                </a:cubicBezTo>
                <a:cubicBezTo>
                  <a:pt x="160" y="332"/>
                  <a:pt x="134" y="325"/>
                  <a:pt x="110" y="313"/>
                </a:cubicBezTo>
                <a:moveTo>
                  <a:pt x="0" y="234"/>
                </a:moveTo>
                <a:cubicBezTo>
                  <a:pt x="43" y="245"/>
                  <a:pt x="43" y="245"/>
                  <a:pt x="43" y="245"/>
                </a:cubicBezTo>
                <a:cubicBezTo>
                  <a:pt x="55" y="202"/>
                  <a:pt x="55" y="202"/>
                  <a:pt x="55" y="202"/>
                </a:cubicBezTo>
                <a:moveTo>
                  <a:pt x="184" y="36"/>
                </a:moveTo>
                <a:cubicBezTo>
                  <a:pt x="184" y="169"/>
                  <a:pt x="184" y="169"/>
                  <a:pt x="184" y="169"/>
                </a:cubicBezTo>
                <a:cubicBezTo>
                  <a:pt x="272" y="242"/>
                  <a:pt x="272" y="242"/>
                  <a:pt x="272" y="24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0" name="Calendar" title="Icon of a calendar">
            <a:extLst>
              <a:ext uri="{FF2B5EF4-FFF2-40B4-BE49-F238E27FC236}">
                <a16:creationId xmlns:a16="http://schemas.microsoft.com/office/drawing/2014/main" id="{C8855C9B-F6BD-4890-8D30-49380F3C81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14724" y="2997807"/>
            <a:ext cx="173441" cy="166191"/>
          </a:xfrm>
          <a:custGeom>
            <a:avLst/>
            <a:gdLst>
              <a:gd name="T0" fmla="*/ 598 w 598"/>
              <a:gd name="T1" fmla="*/ 573 h 573"/>
              <a:gd name="T2" fmla="*/ 0 w 598"/>
              <a:gd name="T3" fmla="*/ 59 h 573"/>
              <a:gd name="T4" fmla="*/ 598 w 598"/>
              <a:gd name="T5" fmla="*/ 341 h 573"/>
              <a:gd name="T6" fmla="*/ 598 w 598"/>
              <a:gd name="T7" fmla="*/ 176 h 573"/>
              <a:gd name="T8" fmla="*/ 120 w 598"/>
              <a:gd name="T9" fmla="*/ 121 h 573"/>
              <a:gd name="T10" fmla="*/ 477 w 598"/>
              <a:gd name="T11" fmla="*/ 121 h 573"/>
              <a:gd name="T12" fmla="*/ 246 w 598"/>
              <a:gd name="T13" fmla="*/ 252 h 573"/>
              <a:gd name="T14" fmla="*/ 232 w 598"/>
              <a:gd name="T15" fmla="*/ 266 h 573"/>
              <a:gd name="T16" fmla="*/ 246 w 598"/>
              <a:gd name="T17" fmla="*/ 259 h 573"/>
              <a:gd name="T18" fmla="*/ 365 w 598"/>
              <a:gd name="T19" fmla="*/ 252 h 573"/>
              <a:gd name="T20" fmla="*/ 351 w 598"/>
              <a:gd name="T21" fmla="*/ 266 h 573"/>
              <a:gd name="T22" fmla="*/ 365 w 598"/>
              <a:gd name="T23" fmla="*/ 257 h 573"/>
              <a:gd name="T24" fmla="*/ 484 w 598"/>
              <a:gd name="T25" fmla="*/ 252 h 573"/>
              <a:gd name="T26" fmla="*/ 470 w 598"/>
              <a:gd name="T27" fmla="*/ 266 h 573"/>
              <a:gd name="T28" fmla="*/ 484 w 598"/>
              <a:gd name="T29" fmla="*/ 259 h 573"/>
              <a:gd name="T30" fmla="*/ 246 w 598"/>
              <a:gd name="T31" fmla="*/ 332 h 573"/>
              <a:gd name="T32" fmla="*/ 232 w 598"/>
              <a:gd name="T33" fmla="*/ 344 h 573"/>
              <a:gd name="T34" fmla="*/ 246 w 598"/>
              <a:gd name="T35" fmla="*/ 339 h 573"/>
              <a:gd name="T36" fmla="*/ 365 w 598"/>
              <a:gd name="T37" fmla="*/ 332 h 573"/>
              <a:gd name="T38" fmla="*/ 351 w 598"/>
              <a:gd name="T39" fmla="*/ 344 h 573"/>
              <a:gd name="T40" fmla="*/ 365 w 598"/>
              <a:gd name="T41" fmla="*/ 337 h 573"/>
              <a:gd name="T42" fmla="*/ 484 w 598"/>
              <a:gd name="T43" fmla="*/ 332 h 573"/>
              <a:gd name="T44" fmla="*/ 470 w 598"/>
              <a:gd name="T45" fmla="*/ 344 h 573"/>
              <a:gd name="T46" fmla="*/ 484 w 598"/>
              <a:gd name="T47" fmla="*/ 339 h 573"/>
              <a:gd name="T48" fmla="*/ 127 w 598"/>
              <a:gd name="T49" fmla="*/ 332 h 573"/>
              <a:gd name="T50" fmla="*/ 113 w 598"/>
              <a:gd name="T51" fmla="*/ 344 h 573"/>
              <a:gd name="T52" fmla="*/ 127 w 598"/>
              <a:gd name="T53" fmla="*/ 337 h 573"/>
              <a:gd name="T54" fmla="*/ 246 w 598"/>
              <a:gd name="T55" fmla="*/ 410 h 573"/>
              <a:gd name="T56" fmla="*/ 232 w 598"/>
              <a:gd name="T57" fmla="*/ 424 h 573"/>
              <a:gd name="T58" fmla="*/ 246 w 598"/>
              <a:gd name="T59" fmla="*/ 417 h 573"/>
              <a:gd name="T60" fmla="*/ 365 w 598"/>
              <a:gd name="T61" fmla="*/ 410 h 573"/>
              <a:gd name="T62" fmla="*/ 351 w 598"/>
              <a:gd name="T63" fmla="*/ 424 h 573"/>
              <a:gd name="T64" fmla="*/ 365 w 598"/>
              <a:gd name="T65" fmla="*/ 417 h 573"/>
              <a:gd name="T66" fmla="*/ 484 w 598"/>
              <a:gd name="T67" fmla="*/ 410 h 573"/>
              <a:gd name="T68" fmla="*/ 470 w 598"/>
              <a:gd name="T69" fmla="*/ 424 h 573"/>
              <a:gd name="T70" fmla="*/ 484 w 598"/>
              <a:gd name="T71" fmla="*/ 417 h 573"/>
              <a:gd name="T72" fmla="*/ 127 w 598"/>
              <a:gd name="T73" fmla="*/ 410 h 573"/>
              <a:gd name="T74" fmla="*/ 113 w 598"/>
              <a:gd name="T75" fmla="*/ 424 h 573"/>
              <a:gd name="T76" fmla="*/ 127 w 598"/>
              <a:gd name="T77" fmla="*/ 417 h 573"/>
              <a:gd name="T78" fmla="*/ 246 w 598"/>
              <a:gd name="T79" fmla="*/ 490 h 573"/>
              <a:gd name="T80" fmla="*/ 232 w 598"/>
              <a:gd name="T81" fmla="*/ 504 h 573"/>
              <a:gd name="T82" fmla="*/ 246 w 598"/>
              <a:gd name="T83" fmla="*/ 497 h 573"/>
              <a:gd name="T84" fmla="*/ 365 w 598"/>
              <a:gd name="T85" fmla="*/ 490 h 573"/>
              <a:gd name="T86" fmla="*/ 351 w 598"/>
              <a:gd name="T87" fmla="*/ 504 h 573"/>
              <a:gd name="T88" fmla="*/ 365 w 598"/>
              <a:gd name="T89" fmla="*/ 497 h 573"/>
              <a:gd name="T90" fmla="*/ 127 w 598"/>
              <a:gd name="T91" fmla="*/ 490 h 573"/>
              <a:gd name="T92" fmla="*/ 113 w 598"/>
              <a:gd name="T93" fmla="*/ 504 h 573"/>
              <a:gd name="T94" fmla="*/ 127 w 598"/>
              <a:gd name="T95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8" h="573">
                <a:moveTo>
                  <a:pt x="598" y="341"/>
                </a:moveTo>
                <a:lnTo>
                  <a:pt x="598" y="573"/>
                </a:lnTo>
                <a:lnTo>
                  <a:pt x="0" y="573"/>
                </a:lnTo>
                <a:lnTo>
                  <a:pt x="0" y="59"/>
                </a:lnTo>
                <a:lnTo>
                  <a:pt x="598" y="59"/>
                </a:lnTo>
                <a:lnTo>
                  <a:pt x="598" y="341"/>
                </a:lnTo>
                <a:moveTo>
                  <a:pt x="0" y="176"/>
                </a:moveTo>
                <a:lnTo>
                  <a:pt x="598" y="176"/>
                </a:lnTo>
                <a:moveTo>
                  <a:pt x="120" y="0"/>
                </a:moveTo>
                <a:lnTo>
                  <a:pt x="120" y="121"/>
                </a:lnTo>
                <a:moveTo>
                  <a:pt x="477" y="0"/>
                </a:moveTo>
                <a:lnTo>
                  <a:pt x="477" y="121"/>
                </a:lnTo>
                <a:moveTo>
                  <a:pt x="246" y="259"/>
                </a:moveTo>
                <a:lnTo>
                  <a:pt x="246" y="252"/>
                </a:lnTo>
                <a:lnTo>
                  <a:pt x="232" y="252"/>
                </a:lnTo>
                <a:lnTo>
                  <a:pt x="232" y="266"/>
                </a:lnTo>
                <a:lnTo>
                  <a:pt x="246" y="266"/>
                </a:lnTo>
                <a:lnTo>
                  <a:pt x="246" y="259"/>
                </a:lnTo>
                <a:moveTo>
                  <a:pt x="365" y="257"/>
                </a:moveTo>
                <a:lnTo>
                  <a:pt x="365" y="252"/>
                </a:lnTo>
                <a:lnTo>
                  <a:pt x="351" y="252"/>
                </a:lnTo>
                <a:lnTo>
                  <a:pt x="351" y="266"/>
                </a:lnTo>
                <a:lnTo>
                  <a:pt x="365" y="266"/>
                </a:lnTo>
                <a:lnTo>
                  <a:pt x="365" y="257"/>
                </a:lnTo>
                <a:moveTo>
                  <a:pt x="484" y="259"/>
                </a:moveTo>
                <a:lnTo>
                  <a:pt x="484" y="252"/>
                </a:lnTo>
                <a:lnTo>
                  <a:pt x="470" y="252"/>
                </a:lnTo>
                <a:lnTo>
                  <a:pt x="470" y="266"/>
                </a:lnTo>
                <a:lnTo>
                  <a:pt x="484" y="266"/>
                </a:lnTo>
                <a:lnTo>
                  <a:pt x="484" y="259"/>
                </a:lnTo>
                <a:moveTo>
                  <a:pt x="246" y="339"/>
                </a:moveTo>
                <a:lnTo>
                  <a:pt x="246" y="332"/>
                </a:lnTo>
                <a:lnTo>
                  <a:pt x="232" y="332"/>
                </a:lnTo>
                <a:lnTo>
                  <a:pt x="232" y="344"/>
                </a:lnTo>
                <a:lnTo>
                  <a:pt x="246" y="344"/>
                </a:lnTo>
                <a:lnTo>
                  <a:pt x="246" y="339"/>
                </a:lnTo>
                <a:moveTo>
                  <a:pt x="365" y="337"/>
                </a:moveTo>
                <a:lnTo>
                  <a:pt x="365" y="332"/>
                </a:lnTo>
                <a:lnTo>
                  <a:pt x="351" y="332"/>
                </a:lnTo>
                <a:lnTo>
                  <a:pt x="351" y="344"/>
                </a:lnTo>
                <a:lnTo>
                  <a:pt x="365" y="344"/>
                </a:lnTo>
                <a:lnTo>
                  <a:pt x="365" y="337"/>
                </a:lnTo>
                <a:moveTo>
                  <a:pt x="484" y="339"/>
                </a:moveTo>
                <a:lnTo>
                  <a:pt x="484" y="332"/>
                </a:lnTo>
                <a:lnTo>
                  <a:pt x="470" y="332"/>
                </a:lnTo>
                <a:lnTo>
                  <a:pt x="470" y="344"/>
                </a:lnTo>
                <a:lnTo>
                  <a:pt x="484" y="344"/>
                </a:lnTo>
                <a:lnTo>
                  <a:pt x="484" y="339"/>
                </a:lnTo>
                <a:moveTo>
                  <a:pt x="127" y="337"/>
                </a:moveTo>
                <a:lnTo>
                  <a:pt x="127" y="332"/>
                </a:lnTo>
                <a:lnTo>
                  <a:pt x="113" y="332"/>
                </a:lnTo>
                <a:lnTo>
                  <a:pt x="113" y="344"/>
                </a:lnTo>
                <a:lnTo>
                  <a:pt x="127" y="344"/>
                </a:lnTo>
                <a:lnTo>
                  <a:pt x="127" y="337"/>
                </a:lnTo>
                <a:moveTo>
                  <a:pt x="246" y="417"/>
                </a:moveTo>
                <a:lnTo>
                  <a:pt x="246" y="410"/>
                </a:lnTo>
                <a:lnTo>
                  <a:pt x="232" y="410"/>
                </a:lnTo>
                <a:lnTo>
                  <a:pt x="232" y="424"/>
                </a:lnTo>
                <a:lnTo>
                  <a:pt x="246" y="424"/>
                </a:lnTo>
                <a:lnTo>
                  <a:pt x="246" y="417"/>
                </a:lnTo>
                <a:moveTo>
                  <a:pt x="365" y="417"/>
                </a:moveTo>
                <a:lnTo>
                  <a:pt x="365" y="410"/>
                </a:lnTo>
                <a:lnTo>
                  <a:pt x="351" y="410"/>
                </a:lnTo>
                <a:lnTo>
                  <a:pt x="351" y="424"/>
                </a:lnTo>
                <a:lnTo>
                  <a:pt x="365" y="424"/>
                </a:lnTo>
                <a:lnTo>
                  <a:pt x="365" y="417"/>
                </a:lnTo>
                <a:moveTo>
                  <a:pt x="484" y="417"/>
                </a:moveTo>
                <a:lnTo>
                  <a:pt x="484" y="410"/>
                </a:lnTo>
                <a:lnTo>
                  <a:pt x="470" y="410"/>
                </a:lnTo>
                <a:lnTo>
                  <a:pt x="470" y="424"/>
                </a:lnTo>
                <a:lnTo>
                  <a:pt x="484" y="424"/>
                </a:lnTo>
                <a:lnTo>
                  <a:pt x="484" y="417"/>
                </a:lnTo>
                <a:moveTo>
                  <a:pt x="127" y="417"/>
                </a:moveTo>
                <a:lnTo>
                  <a:pt x="127" y="410"/>
                </a:lnTo>
                <a:lnTo>
                  <a:pt x="113" y="410"/>
                </a:lnTo>
                <a:lnTo>
                  <a:pt x="113" y="424"/>
                </a:lnTo>
                <a:lnTo>
                  <a:pt x="127" y="424"/>
                </a:lnTo>
                <a:lnTo>
                  <a:pt x="127" y="417"/>
                </a:lnTo>
                <a:moveTo>
                  <a:pt x="246" y="497"/>
                </a:moveTo>
                <a:lnTo>
                  <a:pt x="246" y="490"/>
                </a:lnTo>
                <a:lnTo>
                  <a:pt x="232" y="490"/>
                </a:lnTo>
                <a:lnTo>
                  <a:pt x="232" y="504"/>
                </a:lnTo>
                <a:lnTo>
                  <a:pt x="246" y="504"/>
                </a:lnTo>
                <a:lnTo>
                  <a:pt x="246" y="497"/>
                </a:lnTo>
                <a:moveTo>
                  <a:pt x="365" y="497"/>
                </a:moveTo>
                <a:lnTo>
                  <a:pt x="365" y="490"/>
                </a:lnTo>
                <a:lnTo>
                  <a:pt x="351" y="490"/>
                </a:lnTo>
                <a:lnTo>
                  <a:pt x="351" y="504"/>
                </a:lnTo>
                <a:lnTo>
                  <a:pt x="365" y="504"/>
                </a:lnTo>
                <a:lnTo>
                  <a:pt x="365" y="497"/>
                </a:lnTo>
                <a:moveTo>
                  <a:pt x="127" y="495"/>
                </a:moveTo>
                <a:lnTo>
                  <a:pt x="127" y="490"/>
                </a:lnTo>
                <a:lnTo>
                  <a:pt x="113" y="490"/>
                </a:lnTo>
                <a:lnTo>
                  <a:pt x="113" y="504"/>
                </a:lnTo>
                <a:lnTo>
                  <a:pt x="127" y="504"/>
                </a:lnTo>
                <a:lnTo>
                  <a:pt x="127" y="49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browser_3" title="Icon of a browser window with an arrow pointing from the outside to the center">
            <a:extLst>
              <a:ext uri="{FF2B5EF4-FFF2-40B4-BE49-F238E27FC236}">
                <a16:creationId xmlns:a16="http://schemas.microsoft.com/office/drawing/2014/main" id="{A4AD0840-3C5E-4A59-B88A-1B59E56407B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47979" y="2776748"/>
            <a:ext cx="173623" cy="165147"/>
          </a:xfrm>
          <a:custGeom>
            <a:avLst/>
            <a:gdLst>
              <a:gd name="T0" fmla="*/ 130 w 335"/>
              <a:gd name="T1" fmla="*/ 33 h 318"/>
              <a:gd name="T2" fmla="*/ 335 w 335"/>
              <a:gd name="T3" fmla="*/ 33 h 318"/>
              <a:gd name="T4" fmla="*/ 335 w 335"/>
              <a:gd name="T5" fmla="*/ 318 h 318"/>
              <a:gd name="T6" fmla="*/ 0 w 335"/>
              <a:gd name="T7" fmla="*/ 318 h 318"/>
              <a:gd name="T8" fmla="*/ 0 w 335"/>
              <a:gd name="T9" fmla="*/ 33 h 318"/>
              <a:gd name="T10" fmla="*/ 0 w 335"/>
              <a:gd name="T11" fmla="*/ 33 h 318"/>
              <a:gd name="T12" fmla="*/ 71 w 335"/>
              <a:gd name="T13" fmla="*/ 33 h 318"/>
              <a:gd name="T14" fmla="*/ 130 w 335"/>
              <a:gd name="T15" fmla="*/ 97 h 318"/>
              <a:gd name="T16" fmla="*/ 335 w 335"/>
              <a:gd name="T17" fmla="*/ 97 h 318"/>
              <a:gd name="T18" fmla="*/ 0 w 335"/>
              <a:gd name="T19" fmla="*/ 97 h 318"/>
              <a:gd name="T20" fmla="*/ 67 w 335"/>
              <a:gd name="T21" fmla="*/ 97 h 318"/>
              <a:gd name="T22" fmla="*/ 293 w 335"/>
              <a:gd name="T23" fmla="*/ 69 h 318"/>
              <a:gd name="T24" fmla="*/ 298 w 335"/>
              <a:gd name="T25" fmla="*/ 64 h 318"/>
              <a:gd name="T26" fmla="*/ 293 w 335"/>
              <a:gd name="T27" fmla="*/ 60 h 318"/>
              <a:gd name="T28" fmla="*/ 289 w 335"/>
              <a:gd name="T29" fmla="*/ 64 h 318"/>
              <a:gd name="T30" fmla="*/ 293 w 335"/>
              <a:gd name="T31" fmla="*/ 69 h 318"/>
              <a:gd name="T32" fmla="*/ 240 w 335"/>
              <a:gd name="T33" fmla="*/ 69 h 318"/>
              <a:gd name="T34" fmla="*/ 245 w 335"/>
              <a:gd name="T35" fmla="*/ 64 h 318"/>
              <a:gd name="T36" fmla="*/ 240 w 335"/>
              <a:gd name="T37" fmla="*/ 60 h 318"/>
              <a:gd name="T38" fmla="*/ 235 w 335"/>
              <a:gd name="T39" fmla="*/ 64 h 318"/>
              <a:gd name="T40" fmla="*/ 240 w 335"/>
              <a:gd name="T41" fmla="*/ 69 h 318"/>
              <a:gd name="T42" fmla="*/ 187 w 335"/>
              <a:gd name="T43" fmla="*/ 69 h 318"/>
              <a:gd name="T44" fmla="*/ 192 w 335"/>
              <a:gd name="T45" fmla="*/ 64 h 318"/>
              <a:gd name="T46" fmla="*/ 187 w 335"/>
              <a:gd name="T47" fmla="*/ 60 h 318"/>
              <a:gd name="T48" fmla="*/ 182 w 335"/>
              <a:gd name="T49" fmla="*/ 64 h 318"/>
              <a:gd name="T50" fmla="*/ 187 w 335"/>
              <a:gd name="T51" fmla="*/ 69 h 318"/>
              <a:gd name="T52" fmla="*/ 49 w 335"/>
              <a:gd name="T53" fmla="*/ 190 h 318"/>
              <a:gd name="T54" fmla="*/ 100 w 335"/>
              <a:gd name="T55" fmla="*/ 240 h 318"/>
              <a:gd name="T56" fmla="*/ 151 w 335"/>
              <a:gd name="T57" fmla="*/ 190 h 318"/>
              <a:gd name="T58" fmla="*/ 100 w 335"/>
              <a:gd name="T59" fmla="*/ 0 h 318"/>
              <a:gd name="T60" fmla="*/ 100 w 335"/>
              <a:gd name="T61" fmla="*/ 24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5" h="318">
                <a:moveTo>
                  <a:pt x="130" y="33"/>
                </a:moveTo>
                <a:cubicBezTo>
                  <a:pt x="335" y="33"/>
                  <a:pt x="335" y="33"/>
                  <a:pt x="335" y="33"/>
                </a:cubicBezTo>
                <a:cubicBezTo>
                  <a:pt x="335" y="318"/>
                  <a:pt x="335" y="318"/>
                  <a:pt x="335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71" y="33"/>
                  <a:pt x="71" y="33"/>
                  <a:pt x="71" y="33"/>
                </a:cubicBezTo>
                <a:moveTo>
                  <a:pt x="130" y="97"/>
                </a:moveTo>
                <a:cubicBezTo>
                  <a:pt x="335" y="97"/>
                  <a:pt x="335" y="97"/>
                  <a:pt x="335" y="97"/>
                </a:cubicBezTo>
                <a:moveTo>
                  <a:pt x="0" y="97"/>
                </a:moveTo>
                <a:cubicBezTo>
                  <a:pt x="67" y="97"/>
                  <a:pt x="67" y="97"/>
                  <a:pt x="67" y="97"/>
                </a:cubicBezTo>
                <a:moveTo>
                  <a:pt x="293" y="69"/>
                </a:moveTo>
                <a:cubicBezTo>
                  <a:pt x="296" y="69"/>
                  <a:pt x="298" y="67"/>
                  <a:pt x="298" y="64"/>
                </a:cubicBezTo>
                <a:cubicBezTo>
                  <a:pt x="298" y="62"/>
                  <a:pt x="296" y="60"/>
                  <a:pt x="293" y="60"/>
                </a:cubicBezTo>
                <a:cubicBezTo>
                  <a:pt x="291" y="60"/>
                  <a:pt x="289" y="62"/>
                  <a:pt x="289" y="64"/>
                </a:cubicBezTo>
                <a:cubicBezTo>
                  <a:pt x="289" y="67"/>
                  <a:pt x="291" y="69"/>
                  <a:pt x="293" y="69"/>
                </a:cubicBezTo>
                <a:close/>
                <a:moveTo>
                  <a:pt x="240" y="69"/>
                </a:moveTo>
                <a:cubicBezTo>
                  <a:pt x="243" y="69"/>
                  <a:pt x="245" y="67"/>
                  <a:pt x="245" y="64"/>
                </a:cubicBezTo>
                <a:cubicBezTo>
                  <a:pt x="245" y="62"/>
                  <a:pt x="243" y="60"/>
                  <a:pt x="240" y="60"/>
                </a:cubicBezTo>
                <a:cubicBezTo>
                  <a:pt x="238" y="60"/>
                  <a:pt x="235" y="62"/>
                  <a:pt x="235" y="64"/>
                </a:cubicBezTo>
                <a:cubicBezTo>
                  <a:pt x="235" y="67"/>
                  <a:pt x="238" y="69"/>
                  <a:pt x="240" y="69"/>
                </a:cubicBezTo>
                <a:close/>
                <a:moveTo>
                  <a:pt x="187" y="69"/>
                </a:moveTo>
                <a:cubicBezTo>
                  <a:pt x="189" y="69"/>
                  <a:pt x="192" y="67"/>
                  <a:pt x="192" y="64"/>
                </a:cubicBezTo>
                <a:cubicBezTo>
                  <a:pt x="192" y="62"/>
                  <a:pt x="189" y="60"/>
                  <a:pt x="187" y="60"/>
                </a:cubicBezTo>
                <a:cubicBezTo>
                  <a:pt x="184" y="60"/>
                  <a:pt x="182" y="62"/>
                  <a:pt x="182" y="64"/>
                </a:cubicBezTo>
                <a:cubicBezTo>
                  <a:pt x="182" y="67"/>
                  <a:pt x="184" y="69"/>
                  <a:pt x="187" y="69"/>
                </a:cubicBezTo>
                <a:close/>
                <a:moveTo>
                  <a:pt x="49" y="190"/>
                </a:moveTo>
                <a:cubicBezTo>
                  <a:pt x="100" y="240"/>
                  <a:pt x="100" y="240"/>
                  <a:pt x="100" y="240"/>
                </a:cubicBezTo>
                <a:cubicBezTo>
                  <a:pt x="151" y="190"/>
                  <a:pt x="151" y="190"/>
                  <a:pt x="151" y="190"/>
                </a:cubicBezTo>
                <a:moveTo>
                  <a:pt x="100" y="0"/>
                </a:moveTo>
                <a:cubicBezTo>
                  <a:pt x="100" y="240"/>
                  <a:pt x="100" y="240"/>
                  <a:pt x="100" y="24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PageEdit_EFB8" title="Icon of a document with a pencil on top of it">
            <a:extLst>
              <a:ext uri="{FF2B5EF4-FFF2-40B4-BE49-F238E27FC236}">
                <a16:creationId xmlns:a16="http://schemas.microsoft.com/office/drawing/2014/main" id="{CE1F7928-8198-42E5-AF76-952CE2A156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35126" y="2981020"/>
            <a:ext cx="154890" cy="165146"/>
          </a:xfrm>
          <a:custGeom>
            <a:avLst/>
            <a:gdLst>
              <a:gd name="T0" fmla="*/ 3009 w 3537"/>
              <a:gd name="T1" fmla="*/ 1005 h 3770"/>
              <a:gd name="T2" fmla="*/ 2006 w 3537"/>
              <a:gd name="T3" fmla="*/ 1005 h 3770"/>
              <a:gd name="T4" fmla="*/ 2006 w 3537"/>
              <a:gd name="T5" fmla="*/ 0 h 3770"/>
              <a:gd name="T6" fmla="*/ 3009 w 3537"/>
              <a:gd name="T7" fmla="*/ 1360 h 3770"/>
              <a:gd name="T8" fmla="*/ 3009 w 3537"/>
              <a:gd name="T9" fmla="*/ 1005 h 3770"/>
              <a:gd name="T10" fmla="*/ 2006 w 3537"/>
              <a:gd name="T11" fmla="*/ 0 h 3770"/>
              <a:gd name="T12" fmla="*/ 0 w 3537"/>
              <a:gd name="T13" fmla="*/ 0 h 3770"/>
              <a:gd name="T14" fmla="*/ 0 w 3537"/>
              <a:gd name="T15" fmla="*/ 3770 h 3770"/>
              <a:gd name="T16" fmla="*/ 1078 w 3537"/>
              <a:gd name="T17" fmla="*/ 3770 h 3770"/>
              <a:gd name="T18" fmla="*/ 1551 w 3537"/>
              <a:gd name="T19" fmla="*/ 3723 h 3770"/>
              <a:gd name="T20" fmla="*/ 2053 w 3537"/>
              <a:gd name="T21" fmla="*/ 3597 h 3770"/>
              <a:gd name="T22" fmla="*/ 3433 w 3537"/>
              <a:gd name="T23" fmla="*/ 2211 h 3770"/>
              <a:gd name="T24" fmla="*/ 3433 w 3537"/>
              <a:gd name="T25" fmla="*/ 1834 h 3770"/>
              <a:gd name="T26" fmla="*/ 3245 w 3537"/>
              <a:gd name="T27" fmla="*/ 1759 h 3770"/>
              <a:gd name="T28" fmla="*/ 3057 w 3537"/>
              <a:gd name="T29" fmla="*/ 1834 h 3770"/>
              <a:gd name="T30" fmla="*/ 1677 w 3537"/>
              <a:gd name="T31" fmla="*/ 3220 h 3770"/>
              <a:gd name="T32" fmla="*/ 1551 w 3537"/>
              <a:gd name="T33" fmla="*/ 3723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37" h="3770">
                <a:moveTo>
                  <a:pt x="3009" y="1005"/>
                </a:moveTo>
                <a:cubicBezTo>
                  <a:pt x="2006" y="1005"/>
                  <a:pt x="2006" y="1005"/>
                  <a:pt x="2006" y="1005"/>
                </a:cubicBezTo>
                <a:cubicBezTo>
                  <a:pt x="2006" y="0"/>
                  <a:pt x="2006" y="0"/>
                  <a:pt x="2006" y="0"/>
                </a:cubicBezTo>
                <a:moveTo>
                  <a:pt x="3009" y="1360"/>
                </a:moveTo>
                <a:cubicBezTo>
                  <a:pt x="3009" y="1005"/>
                  <a:pt x="3009" y="1005"/>
                  <a:pt x="3009" y="1005"/>
                </a:cubicBezTo>
                <a:cubicBezTo>
                  <a:pt x="2006" y="0"/>
                  <a:pt x="2006" y="0"/>
                  <a:pt x="20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70"/>
                  <a:pt x="0" y="3770"/>
                  <a:pt x="0" y="3770"/>
                </a:cubicBezTo>
                <a:cubicBezTo>
                  <a:pt x="1078" y="3770"/>
                  <a:pt x="1078" y="3770"/>
                  <a:pt x="1078" y="3770"/>
                </a:cubicBezTo>
                <a:moveTo>
                  <a:pt x="1551" y="3723"/>
                </a:moveTo>
                <a:cubicBezTo>
                  <a:pt x="2053" y="3597"/>
                  <a:pt x="2053" y="3597"/>
                  <a:pt x="2053" y="3597"/>
                </a:cubicBezTo>
                <a:cubicBezTo>
                  <a:pt x="3433" y="2211"/>
                  <a:pt x="3433" y="2211"/>
                  <a:pt x="3433" y="2211"/>
                </a:cubicBezTo>
                <a:cubicBezTo>
                  <a:pt x="3537" y="2107"/>
                  <a:pt x="3537" y="1938"/>
                  <a:pt x="3433" y="1834"/>
                </a:cubicBezTo>
                <a:cubicBezTo>
                  <a:pt x="3386" y="1786"/>
                  <a:pt x="3317" y="1759"/>
                  <a:pt x="3245" y="1759"/>
                </a:cubicBezTo>
                <a:cubicBezTo>
                  <a:pt x="3172" y="1759"/>
                  <a:pt x="3104" y="1786"/>
                  <a:pt x="3057" y="1834"/>
                </a:cubicBezTo>
                <a:cubicBezTo>
                  <a:pt x="1677" y="3220"/>
                  <a:pt x="1677" y="3220"/>
                  <a:pt x="1677" y="3220"/>
                </a:cubicBezTo>
                <a:lnTo>
                  <a:pt x="1551" y="3723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eople_4" title="Icon of a person">
            <a:extLst>
              <a:ext uri="{FF2B5EF4-FFF2-40B4-BE49-F238E27FC236}">
                <a16:creationId xmlns:a16="http://schemas.microsoft.com/office/drawing/2014/main" id="{296C2F50-9FF5-484C-9A3E-2ED5D231A3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13400" y="2745624"/>
            <a:ext cx="424733" cy="474843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BDAFD0-70F8-4DAA-BBC0-049CE5C6C53A}"/>
              </a:ext>
            </a:extLst>
          </p:cNvPr>
          <p:cNvCxnSpPr>
            <a:cxnSpLocks/>
          </p:cNvCxnSpPr>
          <p:nvPr/>
        </p:nvCxnSpPr>
        <p:spPr>
          <a:xfrm>
            <a:off x="9965649" y="2354004"/>
            <a:ext cx="366954" cy="353062"/>
          </a:xfrm>
          <a:prstGeom prst="straightConnector1">
            <a:avLst/>
          </a:prstGeom>
          <a:noFill/>
          <a:ln w="38100" cap="sq">
            <a:solidFill>
              <a:srgbClr val="00682F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ABDCD1-32DB-4C1E-BB21-A886290D8DCC}"/>
              </a:ext>
            </a:extLst>
          </p:cNvPr>
          <p:cNvCxnSpPr>
            <a:cxnSpLocks/>
          </p:cNvCxnSpPr>
          <p:nvPr/>
        </p:nvCxnSpPr>
        <p:spPr>
          <a:xfrm>
            <a:off x="9568004" y="3003065"/>
            <a:ext cx="453404" cy="0"/>
          </a:xfrm>
          <a:prstGeom prst="straightConnector1">
            <a:avLst/>
          </a:prstGeom>
          <a:noFill/>
          <a:ln w="38100" cap="sq">
            <a:solidFill>
              <a:srgbClr val="00682F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" name="people_7" title="Icon of two people">
            <a:extLst>
              <a:ext uri="{FF2B5EF4-FFF2-40B4-BE49-F238E27FC236}">
                <a16:creationId xmlns:a16="http://schemas.microsoft.com/office/drawing/2014/main" id="{C40A8A94-E4B5-48B4-9CEE-A85D502925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77766" y="3733506"/>
            <a:ext cx="299835" cy="327330"/>
          </a:xfrm>
          <a:custGeom>
            <a:avLst/>
            <a:gdLst>
              <a:gd name="T0" fmla="*/ 26 w 316"/>
              <a:gd name="T1" fmla="*/ 200 h 345"/>
              <a:gd name="T2" fmla="*/ 85 w 316"/>
              <a:gd name="T3" fmla="*/ 141 h 345"/>
              <a:gd name="T4" fmla="*/ 144 w 316"/>
              <a:gd name="T5" fmla="*/ 200 h 345"/>
              <a:gd name="T6" fmla="*/ 85 w 316"/>
              <a:gd name="T7" fmla="*/ 259 h 345"/>
              <a:gd name="T8" fmla="*/ 26 w 316"/>
              <a:gd name="T9" fmla="*/ 200 h 345"/>
              <a:gd name="T10" fmla="*/ 172 w 316"/>
              <a:gd name="T11" fmla="*/ 345 h 345"/>
              <a:gd name="T12" fmla="*/ 86 w 316"/>
              <a:gd name="T13" fmla="*/ 259 h 345"/>
              <a:gd name="T14" fmla="*/ 0 w 316"/>
              <a:gd name="T15" fmla="*/ 345 h 345"/>
              <a:gd name="T16" fmla="*/ 229 w 316"/>
              <a:gd name="T17" fmla="*/ 118 h 345"/>
              <a:gd name="T18" fmla="*/ 288 w 316"/>
              <a:gd name="T19" fmla="*/ 59 h 345"/>
              <a:gd name="T20" fmla="*/ 229 w 316"/>
              <a:gd name="T21" fmla="*/ 0 h 345"/>
              <a:gd name="T22" fmla="*/ 170 w 316"/>
              <a:gd name="T23" fmla="*/ 59 h 345"/>
              <a:gd name="T24" fmla="*/ 229 w 316"/>
              <a:gd name="T25" fmla="*/ 118 h 345"/>
              <a:gd name="T26" fmla="*/ 316 w 316"/>
              <a:gd name="T27" fmla="*/ 204 h 345"/>
              <a:gd name="T28" fmla="*/ 230 w 316"/>
              <a:gd name="T29" fmla="*/ 118 h 345"/>
              <a:gd name="T30" fmla="*/ 144 w 316"/>
              <a:gd name="T31" fmla="*/ 20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6" h="345">
                <a:moveTo>
                  <a:pt x="26" y="200"/>
                </a:moveTo>
                <a:cubicBezTo>
                  <a:pt x="26" y="167"/>
                  <a:pt x="52" y="141"/>
                  <a:pt x="85" y="141"/>
                </a:cubicBezTo>
                <a:cubicBezTo>
                  <a:pt x="117" y="141"/>
                  <a:pt x="144" y="167"/>
                  <a:pt x="144" y="200"/>
                </a:cubicBezTo>
                <a:cubicBezTo>
                  <a:pt x="144" y="233"/>
                  <a:pt x="117" y="259"/>
                  <a:pt x="85" y="259"/>
                </a:cubicBezTo>
                <a:cubicBezTo>
                  <a:pt x="52" y="259"/>
                  <a:pt x="26" y="233"/>
                  <a:pt x="26" y="200"/>
                </a:cubicBezTo>
                <a:close/>
                <a:moveTo>
                  <a:pt x="172" y="345"/>
                </a:moveTo>
                <a:cubicBezTo>
                  <a:pt x="172" y="298"/>
                  <a:pt x="133" y="259"/>
                  <a:pt x="86" y="259"/>
                </a:cubicBezTo>
                <a:cubicBezTo>
                  <a:pt x="38" y="259"/>
                  <a:pt x="0" y="298"/>
                  <a:pt x="0" y="345"/>
                </a:cubicBezTo>
                <a:moveTo>
                  <a:pt x="229" y="118"/>
                </a:moveTo>
                <a:cubicBezTo>
                  <a:pt x="261" y="118"/>
                  <a:pt x="288" y="92"/>
                  <a:pt x="288" y="59"/>
                </a:cubicBezTo>
                <a:cubicBezTo>
                  <a:pt x="288" y="26"/>
                  <a:pt x="261" y="0"/>
                  <a:pt x="229" y="0"/>
                </a:cubicBezTo>
                <a:cubicBezTo>
                  <a:pt x="196" y="0"/>
                  <a:pt x="170" y="26"/>
                  <a:pt x="170" y="59"/>
                </a:cubicBezTo>
                <a:cubicBezTo>
                  <a:pt x="170" y="92"/>
                  <a:pt x="196" y="118"/>
                  <a:pt x="229" y="118"/>
                </a:cubicBezTo>
                <a:close/>
                <a:moveTo>
                  <a:pt x="316" y="204"/>
                </a:moveTo>
                <a:cubicBezTo>
                  <a:pt x="316" y="157"/>
                  <a:pt x="277" y="118"/>
                  <a:pt x="230" y="118"/>
                </a:cubicBezTo>
                <a:cubicBezTo>
                  <a:pt x="182" y="118"/>
                  <a:pt x="144" y="157"/>
                  <a:pt x="144" y="20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082181-BA50-4526-88F5-A9814B04FDF2}"/>
              </a:ext>
            </a:extLst>
          </p:cNvPr>
          <p:cNvCxnSpPr>
            <a:cxnSpLocks/>
          </p:cNvCxnSpPr>
          <p:nvPr/>
        </p:nvCxnSpPr>
        <p:spPr>
          <a:xfrm flipV="1">
            <a:off x="10071070" y="3281260"/>
            <a:ext cx="291250" cy="339606"/>
          </a:xfrm>
          <a:prstGeom prst="straightConnector1">
            <a:avLst/>
          </a:prstGeom>
          <a:noFill/>
          <a:ln w="38100" cap="sq">
            <a:solidFill>
              <a:srgbClr val="00682F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D8923AE-A984-4B19-9474-C74A6508BA52}"/>
              </a:ext>
            </a:extLst>
          </p:cNvPr>
          <p:cNvSpPr/>
          <p:nvPr/>
        </p:nvSpPr>
        <p:spPr>
          <a:xfrm>
            <a:off x="7918977" y="5780893"/>
            <a:ext cx="4342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Delightful</a:t>
            </a: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User Experience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6BF2DA-F8F1-4DD2-9C6D-A3AB536F3E38}"/>
              </a:ext>
            </a:extLst>
          </p:cNvPr>
          <p:cNvSpPr/>
          <p:nvPr/>
        </p:nvSpPr>
        <p:spPr>
          <a:xfrm>
            <a:off x="7899999" y="4719977"/>
            <a:ext cx="4342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Great Product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ABF87-B15E-4B74-8CB3-EB004A55BE36}"/>
              </a:ext>
            </a:extLst>
          </p:cNvPr>
          <p:cNvSpPr/>
          <p:nvPr/>
        </p:nvSpPr>
        <p:spPr>
          <a:xfrm>
            <a:off x="7905746" y="5165422"/>
            <a:ext cx="4342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Optimal User Connectivity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58C9B3-798E-4919-B562-84B1ABB1A4AB}"/>
              </a:ext>
            </a:extLst>
          </p:cNvPr>
          <p:cNvSpPr txBox="1"/>
          <p:nvPr/>
        </p:nvSpPr>
        <p:spPr>
          <a:xfrm>
            <a:off x="9744548" y="5015299"/>
            <a:ext cx="653043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7DABBB-C725-42A1-AD77-2E40C7063369}"/>
              </a:ext>
            </a:extLst>
          </p:cNvPr>
          <p:cNvSpPr txBox="1"/>
          <p:nvPr/>
        </p:nvSpPr>
        <p:spPr>
          <a:xfrm>
            <a:off x="9744548" y="5534754"/>
            <a:ext cx="653043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=</a:t>
            </a:r>
            <a:endParaRPr lang="en-US" sz="3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133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F21F83-26E7-4297-A67F-1B14DB65CC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309" y="2356643"/>
            <a:ext cx="4847091" cy="36163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1A1A1A"/>
                </a:solidFill>
                <a:latin typeface="+mj-lt"/>
              </a:rPr>
              <a:t>01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	</a:t>
            </a:r>
            <a:r>
              <a:rPr lang="en-US" dirty="0">
                <a:solidFill>
                  <a:srgbClr val="1A1A1A"/>
                </a:solidFill>
                <a:latin typeface="+mj-lt"/>
              </a:rPr>
              <a:t>SaaS driven network transformation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1A1A1A"/>
                </a:solidFill>
                <a:latin typeface="+mj-lt"/>
              </a:rPr>
              <a:t>02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	Optimal SaaS connectivity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1A1A1A"/>
                </a:solidFill>
                <a:latin typeface="+mj-lt"/>
              </a:rPr>
              <a:t>03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	Microsoft 365 network architecture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1A1A1A"/>
                </a:solidFill>
                <a:latin typeface="+mj-lt"/>
              </a:rPr>
              <a:t>04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	Network connectivity </a:t>
            </a:r>
            <a:r>
              <a:rPr lang="en-US" dirty="0">
                <a:solidFill>
                  <a:srgbClr val="1A1A1A"/>
                </a:solidFill>
                <a:latin typeface="+mj-lt"/>
              </a:rPr>
              <a:t>p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rinciples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1A1A1A"/>
                </a:solidFill>
                <a:latin typeface="+mj-lt"/>
              </a:rPr>
              <a:t>05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	Connectivity principles in action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+mj-lt"/>
              </a:rPr>
              <a:t>Customer network architecture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+mj-lt"/>
              </a:rPr>
              <a:t>Branch offices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+mj-lt"/>
              </a:rPr>
              <a:t>Remote workers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+mj-lt"/>
              </a:rPr>
              <a:t>ISP and other partner solutions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+mj-lt"/>
              </a:rPr>
              <a:t>Microsoft 365 admin and user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17B34-CA40-4D70-A179-21E461EA6585}"/>
              </a:ext>
            </a:extLst>
          </p:cNvPr>
          <p:cNvSpPr txBox="1"/>
          <p:nvPr/>
        </p:nvSpPr>
        <p:spPr>
          <a:xfrm>
            <a:off x="519679" y="1714692"/>
            <a:ext cx="5096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Network Connectivity Principles for Microsoft 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357DDD25-DE9D-4B98-B4A4-915E78F22FA1}"/>
              </a:ext>
            </a:extLst>
          </p:cNvPr>
          <p:cNvSpPr/>
          <p:nvPr/>
        </p:nvSpPr>
        <p:spPr bwMode="auto">
          <a:xfrm>
            <a:off x="7538113" y="0"/>
            <a:ext cx="4703929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loud" title="Icon of a cloud">
            <a:extLst>
              <a:ext uri="{FF2B5EF4-FFF2-40B4-BE49-F238E27FC236}">
                <a16:creationId xmlns:a16="http://schemas.microsoft.com/office/drawing/2014/main" id="{A454ED3B-E905-4BD0-BDB5-16ACF712E497}"/>
              </a:ext>
            </a:extLst>
          </p:cNvPr>
          <p:cNvSpPr>
            <a:spLocks noChangeAspect="1"/>
          </p:cNvSpPr>
          <p:nvPr/>
        </p:nvSpPr>
        <p:spPr bwMode="auto">
          <a:xfrm>
            <a:off x="10226676" y="3152092"/>
            <a:ext cx="1552792" cy="829413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rgbClr val="FF9349"/>
          </a:solidFill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99"/>
          </a:p>
        </p:txBody>
      </p:sp>
      <p:sp>
        <p:nvSpPr>
          <p:cNvPr id="7" name="people_12" title="Icon of three people">
            <a:extLst>
              <a:ext uri="{FF2B5EF4-FFF2-40B4-BE49-F238E27FC236}">
                <a16:creationId xmlns:a16="http://schemas.microsoft.com/office/drawing/2014/main" id="{AA2B63DB-DFF8-4425-9FFF-E5DB985A4A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53831" y="1238386"/>
            <a:ext cx="656790" cy="560358"/>
          </a:xfrm>
          <a:custGeom>
            <a:avLst/>
            <a:gdLst>
              <a:gd name="T0" fmla="*/ 110 w 349"/>
              <a:gd name="T1" fmla="*/ 142 h 296"/>
              <a:gd name="T2" fmla="*/ 174 w 349"/>
              <a:gd name="T3" fmla="*/ 78 h 296"/>
              <a:gd name="T4" fmla="*/ 238 w 349"/>
              <a:gd name="T5" fmla="*/ 142 h 296"/>
              <a:gd name="T6" fmla="*/ 174 w 349"/>
              <a:gd name="T7" fmla="*/ 206 h 296"/>
              <a:gd name="T8" fmla="*/ 110 w 349"/>
              <a:gd name="T9" fmla="*/ 142 h 296"/>
              <a:gd name="T10" fmla="*/ 264 w 349"/>
              <a:gd name="T11" fmla="*/ 296 h 296"/>
              <a:gd name="T12" fmla="*/ 174 w 349"/>
              <a:gd name="T13" fmla="*/ 207 h 296"/>
              <a:gd name="T14" fmla="*/ 85 w 349"/>
              <a:gd name="T15" fmla="*/ 296 h 296"/>
              <a:gd name="T16" fmla="*/ 56 w 349"/>
              <a:gd name="T17" fmla="*/ 80 h 296"/>
              <a:gd name="T18" fmla="*/ 96 w 349"/>
              <a:gd name="T19" fmla="*/ 40 h 296"/>
              <a:gd name="T20" fmla="*/ 56 w 349"/>
              <a:gd name="T21" fmla="*/ 0 h 296"/>
              <a:gd name="T22" fmla="*/ 16 w 349"/>
              <a:gd name="T23" fmla="*/ 40 h 296"/>
              <a:gd name="T24" fmla="*/ 56 w 349"/>
              <a:gd name="T25" fmla="*/ 80 h 296"/>
              <a:gd name="T26" fmla="*/ 111 w 349"/>
              <a:gd name="T27" fmla="*/ 136 h 296"/>
              <a:gd name="T28" fmla="*/ 56 w 349"/>
              <a:gd name="T29" fmla="*/ 81 h 296"/>
              <a:gd name="T30" fmla="*/ 0 w 349"/>
              <a:gd name="T31" fmla="*/ 136 h 296"/>
              <a:gd name="T32" fmla="*/ 293 w 349"/>
              <a:gd name="T33" fmla="*/ 80 h 296"/>
              <a:gd name="T34" fmla="*/ 333 w 349"/>
              <a:gd name="T35" fmla="*/ 40 h 296"/>
              <a:gd name="T36" fmla="*/ 293 w 349"/>
              <a:gd name="T37" fmla="*/ 0 h 296"/>
              <a:gd name="T38" fmla="*/ 253 w 349"/>
              <a:gd name="T39" fmla="*/ 40 h 296"/>
              <a:gd name="T40" fmla="*/ 293 w 349"/>
              <a:gd name="T41" fmla="*/ 80 h 296"/>
              <a:gd name="T42" fmla="*/ 349 w 349"/>
              <a:gd name="T43" fmla="*/ 136 h 296"/>
              <a:gd name="T44" fmla="*/ 293 w 349"/>
              <a:gd name="T45" fmla="*/ 81 h 296"/>
              <a:gd name="T46" fmla="*/ 237 w 349"/>
              <a:gd name="T47" fmla="*/ 13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9" h="296">
                <a:moveTo>
                  <a:pt x="110" y="142"/>
                </a:moveTo>
                <a:cubicBezTo>
                  <a:pt x="110" y="107"/>
                  <a:pt x="139" y="78"/>
                  <a:pt x="174" y="78"/>
                </a:cubicBezTo>
                <a:cubicBezTo>
                  <a:pt x="210" y="78"/>
                  <a:pt x="238" y="107"/>
                  <a:pt x="238" y="142"/>
                </a:cubicBezTo>
                <a:cubicBezTo>
                  <a:pt x="238" y="177"/>
                  <a:pt x="210" y="206"/>
                  <a:pt x="174" y="206"/>
                </a:cubicBezTo>
                <a:cubicBezTo>
                  <a:pt x="139" y="206"/>
                  <a:pt x="110" y="177"/>
                  <a:pt x="110" y="142"/>
                </a:cubicBezTo>
                <a:close/>
                <a:moveTo>
                  <a:pt x="264" y="296"/>
                </a:moveTo>
                <a:cubicBezTo>
                  <a:pt x="264" y="247"/>
                  <a:pt x="224" y="207"/>
                  <a:pt x="174" y="207"/>
                </a:cubicBezTo>
                <a:cubicBezTo>
                  <a:pt x="125" y="207"/>
                  <a:pt x="85" y="247"/>
                  <a:pt x="85" y="296"/>
                </a:cubicBezTo>
                <a:moveTo>
                  <a:pt x="56" y="80"/>
                </a:moveTo>
                <a:cubicBezTo>
                  <a:pt x="78" y="80"/>
                  <a:pt x="96" y="62"/>
                  <a:pt x="96" y="40"/>
                </a:cubicBezTo>
                <a:cubicBezTo>
                  <a:pt x="96" y="18"/>
                  <a:pt x="78" y="0"/>
                  <a:pt x="56" y="0"/>
                </a:cubicBezTo>
                <a:cubicBezTo>
                  <a:pt x="34" y="0"/>
                  <a:pt x="16" y="18"/>
                  <a:pt x="16" y="40"/>
                </a:cubicBezTo>
                <a:cubicBezTo>
                  <a:pt x="16" y="62"/>
                  <a:pt x="34" y="80"/>
                  <a:pt x="56" y="80"/>
                </a:cubicBezTo>
                <a:close/>
                <a:moveTo>
                  <a:pt x="111" y="136"/>
                </a:moveTo>
                <a:cubicBezTo>
                  <a:pt x="111" y="106"/>
                  <a:pt x="86" y="81"/>
                  <a:pt x="56" y="81"/>
                </a:cubicBezTo>
                <a:cubicBezTo>
                  <a:pt x="25" y="81"/>
                  <a:pt x="0" y="106"/>
                  <a:pt x="0" y="136"/>
                </a:cubicBezTo>
                <a:moveTo>
                  <a:pt x="293" y="80"/>
                </a:moveTo>
                <a:cubicBezTo>
                  <a:pt x="315" y="80"/>
                  <a:pt x="333" y="62"/>
                  <a:pt x="333" y="40"/>
                </a:cubicBezTo>
                <a:cubicBezTo>
                  <a:pt x="333" y="18"/>
                  <a:pt x="315" y="0"/>
                  <a:pt x="293" y="0"/>
                </a:cubicBezTo>
                <a:cubicBezTo>
                  <a:pt x="271" y="0"/>
                  <a:pt x="253" y="18"/>
                  <a:pt x="253" y="40"/>
                </a:cubicBezTo>
                <a:cubicBezTo>
                  <a:pt x="253" y="62"/>
                  <a:pt x="271" y="80"/>
                  <a:pt x="293" y="80"/>
                </a:cubicBezTo>
                <a:close/>
                <a:moveTo>
                  <a:pt x="349" y="136"/>
                </a:moveTo>
                <a:cubicBezTo>
                  <a:pt x="349" y="106"/>
                  <a:pt x="324" y="81"/>
                  <a:pt x="293" y="81"/>
                </a:cubicBezTo>
                <a:cubicBezTo>
                  <a:pt x="262" y="81"/>
                  <a:pt x="237" y="106"/>
                  <a:pt x="237" y="136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clock_2" title="Icon of a clock with an arrow pointing counterclockwise">
            <a:extLst>
              <a:ext uri="{FF2B5EF4-FFF2-40B4-BE49-F238E27FC236}">
                <a16:creationId xmlns:a16="http://schemas.microsoft.com/office/drawing/2014/main" id="{CD5F705D-1EB9-44A0-9CC5-0B190EE0E0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0097" y="3407060"/>
            <a:ext cx="272095" cy="255089"/>
          </a:xfrm>
          <a:custGeom>
            <a:avLst/>
            <a:gdLst>
              <a:gd name="T0" fmla="*/ 43 w 354"/>
              <a:gd name="T1" fmla="*/ 245 h 332"/>
              <a:gd name="T2" fmla="*/ 22 w 354"/>
              <a:gd name="T3" fmla="*/ 166 h 332"/>
              <a:gd name="T4" fmla="*/ 188 w 354"/>
              <a:gd name="T5" fmla="*/ 0 h 332"/>
              <a:gd name="T6" fmla="*/ 354 w 354"/>
              <a:gd name="T7" fmla="*/ 166 h 332"/>
              <a:gd name="T8" fmla="*/ 188 w 354"/>
              <a:gd name="T9" fmla="*/ 332 h 332"/>
              <a:gd name="T10" fmla="*/ 110 w 354"/>
              <a:gd name="T11" fmla="*/ 313 h 332"/>
              <a:gd name="T12" fmla="*/ 0 w 354"/>
              <a:gd name="T13" fmla="*/ 234 h 332"/>
              <a:gd name="T14" fmla="*/ 43 w 354"/>
              <a:gd name="T15" fmla="*/ 245 h 332"/>
              <a:gd name="T16" fmla="*/ 55 w 354"/>
              <a:gd name="T17" fmla="*/ 202 h 332"/>
              <a:gd name="T18" fmla="*/ 184 w 354"/>
              <a:gd name="T19" fmla="*/ 36 h 332"/>
              <a:gd name="T20" fmla="*/ 184 w 354"/>
              <a:gd name="T21" fmla="*/ 169 h 332"/>
              <a:gd name="T22" fmla="*/ 272 w 354"/>
              <a:gd name="T23" fmla="*/ 24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4" h="332">
                <a:moveTo>
                  <a:pt x="43" y="245"/>
                </a:moveTo>
                <a:cubicBezTo>
                  <a:pt x="30" y="222"/>
                  <a:pt x="22" y="195"/>
                  <a:pt x="22" y="166"/>
                </a:cubicBezTo>
                <a:cubicBezTo>
                  <a:pt x="22" y="75"/>
                  <a:pt x="97" y="0"/>
                  <a:pt x="188" y="0"/>
                </a:cubicBezTo>
                <a:cubicBezTo>
                  <a:pt x="280" y="0"/>
                  <a:pt x="354" y="75"/>
                  <a:pt x="354" y="166"/>
                </a:cubicBezTo>
                <a:cubicBezTo>
                  <a:pt x="354" y="258"/>
                  <a:pt x="280" y="332"/>
                  <a:pt x="188" y="332"/>
                </a:cubicBezTo>
                <a:cubicBezTo>
                  <a:pt x="160" y="332"/>
                  <a:pt x="134" y="325"/>
                  <a:pt x="110" y="313"/>
                </a:cubicBezTo>
                <a:moveTo>
                  <a:pt x="0" y="234"/>
                </a:moveTo>
                <a:cubicBezTo>
                  <a:pt x="43" y="245"/>
                  <a:pt x="43" y="245"/>
                  <a:pt x="43" y="245"/>
                </a:cubicBezTo>
                <a:cubicBezTo>
                  <a:pt x="55" y="202"/>
                  <a:pt x="55" y="202"/>
                  <a:pt x="55" y="202"/>
                </a:cubicBezTo>
                <a:moveTo>
                  <a:pt x="184" y="36"/>
                </a:moveTo>
                <a:cubicBezTo>
                  <a:pt x="184" y="169"/>
                  <a:pt x="184" y="169"/>
                  <a:pt x="184" y="169"/>
                </a:cubicBezTo>
                <a:cubicBezTo>
                  <a:pt x="272" y="242"/>
                  <a:pt x="272" y="242"/>
                  <a:pt x="272" y="242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1" name="Calendar" title="Icon of a calendar">
            <a:extLst>
              <a:ext uri="{FF2B5EF4-FFF2-40B4-BE49-F238E27FC236}">
                <a16:creationId xmlns:a16="http://schemas.microsoft.com/office/drawing/2014/main" id="{4BD39C3F-BED4-4E07-8BF1-263F76DDE3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17240" y="3649468"/>
            <a:ext cx="268203" cy="256991"/>
          </a:xfrm>
          <a:custGeom>
            <a:avLst/>
            <a:gdLst>
              <a:gd name="T0" fmla="*/ 598 w 598"/>
              <a:gd name="T1" fmla="*/ 573 h 573"/>
              <a:gd name="T2" fmla="*/ 0 w 598"/>
              <a:gd name="T3" fmla="*/ 59 h 573"/>
              <a:gd name="T4" fmla="*/ 598 w 598"/>
              <a:gd name="T5" fmla="*/ 341 h 573"/>
              <a:gd name="T6" fmla="*/ 598 w 598"/>
              <a:gd name="T7" fmla="*/ 176 h 573"/>
              <a:gd name="T8" fmla="*/ 120 w 598"/>
              <a:gd name="T9" fmla="*/ 121 h 573"/>
              <a:gd name="T10" fmla="*/ 477 w 598"/>
              <a:gd name="T11" fmla="*/ 121 h 573"/>
              <a:gd name="T12" fmla="*/ 246 w 598"/>
              <a:gd name="T13" fmla="*/ 252 h 573"/>
              <a:gd name="T14" fmla="*/ 232 w 598"/>
              <a:gd name="T15" fmla="*/ 266 h 573"/>
              <a:gd name="T16" fmla="*/ 246 w 598"/>
              <a:gd name="T17" fmla="*/ 259 h 573"/>
              <a:gd name="T18" fmla="*/ 365 w 598"/>
              <a:gd name="T19" fmla="*/ 252 h 573"/>
              <a:gd name="T20" fmla="*/ 351 w 598"/>
              <a:gd name="T21" fmla="*/ 266 h 573"/>
              <a:gd name="T22" fmla="*/ 365 w 598"/>
              <a:gd name="T23" fmla="*/ 257 h 573"/>
              <a:gd name="T24" fmla="*/ 484 w 598"/>
              <a:gd name="T25" fmla="*/ 252 h 573"/>
              <a:gd name="T26" fmla="*/ 470 w 598"/>
              <a:gd name="T27" fmla="*/ 266 h 573"/>
              <a:gd name="T28" fmla="*/ 484 w 598"/>
              <a:gd name="T29" fmla="*/ 259 h 573"/>
              <a:gd name="T30" fmla="*/ 246 w 598"/>
              <a:gd name="T31" fmla="*/ 332 h 573"/>
              <a:gd name="T32" fmla="*/ 232 w 598"/>
              <a:gd name="T33" fmla="*/ 344 h 573"/>
              <a:gd name="T34" fmla="*/ 246 w 598"/>
              <a:gd name="T35" fmla="*/ 339 h 573"/>
              <a:gd name="T36" fmla="*/ 365 w 598"/>
              <a:gd name="T37" fmla="*/ 332 h 573"/>
              <a:gd name="T38" fmla="*/ 351 w 598"/>
              <a:gd name="T39" fmla="*/ 344 h 573"/>
              <a:gd name="T40" fmla="*/ 365 w 598"/>
              <a:gd name="T41" fmla="*/ 337 h 573"/>
              <a:gd name="T42" fmla="*/ 484 w 598"/>
              <a:gd name="T43" fmla="*/ 332 h 573"/>
              <a:gd name="T44" fmla="*/ 470 w 598"/>
              <a:gd name="T45" fmla="*/ 344 h 573"/>
              <a:gd name="T46" fmla="*/ 484 w 598"/>
              <a:gd name="T47" fmla="*/ 339 h 573"/>
              <a:gd name="T48" fmla="*/ 127 w 598"/>
              <a:gd name="T49" fmla="*/ 332 h 573"/>
              <a:gd name="T50" fmla="*/ 113 w 598"/>
              <a:gd name="T51" fmla="*/ 344 h 573"/>
              <a:gd name="T52" fmla="*/ 127 w 598"/>
              <a:gd name="T53" fmla="*/ 337 h 573"/>
              <a:gd name="T54" fmla="*/ 246 w 598"/>
              <a:gd name="T55" fmla="*/ 410 h 573"/>
              <a:gd name="T56" fmla="*/ 232 w 598"/>
              <a:gd name="T57" fmla="*/ 424 h 573"/>
              <a:gd name="T58" fmla="*/ 246 w 598"/>
              <a:gd name="T59" fmla="*/ 417 h 573"/>
              <a:gd name="T60" fmla="*/ 365 w 598"/>
              <a:gd name="T61" fmla="*/ 410 h 573"/>
              <a:gd name="T62" fmla="*/ 351 w 598"/>
              <a:gd name="T63" fmla="*/ 424 h 573"/>
              <a:gd name="T64" fmla="*/ 365 w 598"/>
              <a:gd name="T65" fmla="*/ 417 h 573"/>
              <a:gd name="T66" fmla="*/ 484 w 598"/>
              <a:gd name="T67" fmla="*/ 410 h 573"/>
              <a:gd name="T68" fmla="*/ 470 w 598"/>
              <a:gd name="T69" fmla="*/ 424 h 573"/>
              <a:gd name="T70" fmla="*/ 484 w 598"/>
              <a:gd name="T71" fmla="*/ 417 h 573"/>
              <a:gd name="T72" fmla="*/ 127 w 598"/>
              <a:gd name="T73" fmla="*/ 410 h 573"/>
              <a:gd name="T74" fmla="*/ 113 w 598"/>
              <a:gd name="T75" fmla="*/ 424 h 573"/>
              <a:gd name="T76" fmla="*/ 127 w 598"/>
              <a:gd name="T77" fmla="*/ 417 h 573"/>
              <a:gd name="T78" fmla="*/ 246 w 598"/>
              <a:gd name="T79" fmla="*/ 490 h 573"/>
              <a:gd name="T80" fmla="*/ 232 w 598"/>
              <a:gd name="T81" fmla="*/ 504 h 573"/>
              <a:gd name="T82" fmla="*/ 246 w 598"/>
              <a:gd name="T83" fmla="*/ 497 h 573"/>
              <a:gd name="T84" fmla="*/ 365 w 598"/>
              <a:gd name="T85" fmla="*/ 490 h 573"/>
              <a:gd name="T86" fmla="*/ 351 w 598"/>
              <a:gd name="T87" fmla="*/ 504 h 573"/>
              <a:gd name="T88" fmla="*/ 365 w 598"/>
              <a:gd name="T89" fmla="*/ 497 h 573"/>
              <a:gd name="T90" fmla="*/ 127 w 598"/>
              <a:gd name="T91" fmla="*/ 490 h 573"/>
              <a:gd name="T92" fmla="*/ 113 w 598"/>
              <a:gd name="T93" fmla="*/ 504 h 573"/>
              <a:gd name="T94" fmla="*/ 127 w 598"/>
              <a:gd name="T95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8" h="573">
                <a:moveTo>
                  <a:pt x="598" y="341"/>
                </a:moveTo>
                <a:lnTo>
                  <a:pt x="598" y="573"/>
                </a:lnTo>
                <a:lnTo>
                  <a:pt x="0" y="573"/>
                </a:lnTo>
                <a:lnTo>
                  <a:pt x="0" y="59"/>
                </a:lnTo>
                <a:lnTo>
                  <a:pt x="598" y="59"/>
                </a:lnTo>
                <a:lnTo>
                  <a:pt x="598" y="341"/>
                </a:lnTo>
                <a:moveTo>
                  <a:pt x="0" y="176"/>
                </a:moveTo>
                <a:lnTo>
                  <a:pt x="598" y="176"/>
                </a:lnTo>
                <a:moveTo>
                  <a:pt x="120" y="0"/>
                </a:moveTo>
                <a:lnTo>
                  <a:pt x="120" y="121"/>
                </a:lnTo>
                <a:moveTo>
                  <a:pt x="477" y="0"/>
                </a:moveTo>
                <a:lnTo>
                  <a:pt x="477" y="121"/>
                </a:lnTo>
                <a:moveTo>
                  <a:pt x="246" y="259"/>
                </a:moveTo>
                <a:lnTo>
                  <a:pt x="246" y="252"/>
                </a:lnTo>
                <a:lnTo>
                  <a:pt x="232" y="252"/>
                </a:lnTo>
                <a:lnTo>
                  <a:pt x="232" y="266"/>
                </a:lnTo>
                <a:lnTo>
                  <a:pt x="246" y="266"/>
                </a:lnTo>
                <a:lnTo>
                  <a:pt x="246" y="259"/>
                </a:lnTo>
                <a:moveTo>
                  <a:pt x="365" y="257"/>
                </a:moveTo>
                <a:lnTo>
                  <a:pt x="365" y="252"/>
                </a:lnTo>
                <a:lnTo>
                  <a:pt x="351" y="252"/>
                </a:lnTo>
                <a:lnTo>
                  <a:pt x="351" y="266"/>
                </a:lnTo>
                <a:lnTo>
                  <a:pt x="365" y="266"/>
                </a:lnTo>
                <a:lnTo>
                  <a:pt x="365" y="257"/>
                </a:lnTo>
                <a:moveTo>
                  <a:pt x="484" y="259"/>
                </a:moveTo>
                <a:lnTo>
                  <a:pt x="484" y="252"/>
                </a:lnTo>
                <a:lnTo>
                  <a:pt x="470" y="252"/>
                </a:lnTo>
                <a:lnTo>
                  <a:pt x="470" y="266"/>
                </a:lnTo>
                <a:lnTo>
                  <a:pt x="484" y="266"/>
                </a:lnTo>
                <a:lnTo>
                  <a:pt x="484" y="259"/>
                </a:lnTo>
                <a:moveTo>
                  <a:pt x="246" y="339"/>
                </a:moveTo>
                <a:lnTo>
                  <a:pt x="246" y="332"/>
                </a:lnTo>
                <a:lnTo>
                  <a:pt x="232" y="332"/>
                </a:lnTo>
                <a:lnTo>
                  <a:pt x="232" y="344"/>
                </a:lnTo>
                <a:lnTo>
                  <a:pt x="246" y="344"/>
                </a:lnTo>
                <a:lnTo>
                  <a:pt x="246" y="339"/>
                </a:lnTo>
                <a:moveTo>
                  <a:pt x="365" y="337"/>
                </a:moveTo>
                <a:lnTo>
                  <a:pt x="365" y="332"/>
                </a:lnTo>
                <a:lnTo>
                  <a:pt x="351" y="332"/>
                </a:lnTo>
                <a:lnTo>
                  <a:pt x="351" y="344"/>
                </a:lnTo>
                <a:lnTo>
                  <a:pt x="365" y="344"/>
                </a:lnTo>
                <a:lnTo>
                  <a:pt x="365" y="337"/>
                </a:lnTo>
                <a:moveTo>
                  <a:pt x="484" y="339"/>
                </a:moveTo>
                <a:lnTo>
                  <a:pt x="484" y="332"/>
                </a:lnTo>
                <a:lnTo>
                  <a:pt x="470" y="332"/>
                </a:lnTo>
                <a:lnTo>
                  <a:pt x="470" y="344"/>
                </a:lnTo>
                <a:lnTo>
                  <a:pt x="484" y="344"/>
                </a:lnTo>
                <a:lnTo>
                  <a:pt x="484" y="339"/>
                </a:lnTo>
                <a:moveTo>
                  <a:pt x="127" y="337"/>
                </a:moveTo>
                <a:lnTo>
                  <a:pt x="127" y="332"/>
                </a:lnTo>
                <a:lnTo>
                  <a:pt x="113" y="332"/>
                </a:lnTo>
                <a:lnTo>
                  <a:pt x="113" y="344"/>
                </a:lnTo>
                <a:lnTo>
                  <a:pt x="127" y="344"/>
                </a:lnTo>
                <a:lnTo>
                  <a:pt x="127" y="337"/>
                </a:lnTo>
                <a:moveTo>
                  <a:pt x="246" y="417"/>
                </a:moveTo>
                <a:lnTo>
                  <a:pt x="246" y="410"/>
                </a:lnTo>
                <a:lnTo>
                  <a:pt x="232" y="410"/>
                </a:lnTo>
                <a:lnTo>
                  <a:pt x="232" y="424"/>
                </a:lnTo>
                <a:lnTo>
                  <a:pt x="246" y="424"/>
                </a:lnTo>
                <a:lnTo>
                  <a:pt x="246" y="417"/>
                </a:lnTo>
                <a:moveTo>
                  <a:pt x="365" y="417"/>
                </a:moveTo>
                <a:lnTo>
                  <a:pt x="365" y="410"/>
                </a:lnTo>
                <a:lnTo>
                  <a:pt x="351" y="410"/>
                </a:lnTo>
                <a:lnTo>
                  <a:pt x="351" y="424"/>
                </a:lnTo>
                <a:lnTo>
                  <a:pt x="365" y="424"/>
                </a:lnTo>
                <a:lnTo>
                  <a:pt x="365" y="417"/>
                </a:lnTo>
                <a:moveTo>
                  <a:pt x="484" y="417"/>
                </a:moveTo>
                <a:lnTo>
                  <a:pt x="484" y="410"/>
                </a:lnTo>
                <a:lnTo>
                  <a:pt x="470" y="410"/>
                </a:lnTo>
                <a:lnTo>
                  <a:pt x="470" y="424"/>
                </a:lnTo>
                <a:lnTo>
                  <a:pt x="484" y="424"/>
                </a:lnTo>
                <a:lnTo>
                  <a:pt x="484" y="417"/>
                </a:lnTo>
                <a:moveTo>
                  <a:pt x="127" y="417"/>
                </a:moveTo>
                <a:lnTo>
                  <a:pt x="127" y="410"/>
                </a:lnTo>
                <a:lnTo>
                  <a:pt x="113" y="410"/>
                </a:lnTo>
                <a:lnTo>
                  <a:pt x="113" y="424"/>
                </a:lnTo>
                <a:lnTo>
                  <a:pt x="127" y="424"/>
                </a:lnTo>
                <a:lnTo>
                  <a:pt x="127" y="417"/>
                </a:lnTo>
                <a:moveTo>
                  <a:pt x="246" y="497"/>
                </a:moveTo>
                <a:lnTo>
                  <a:pt x="246" y="490"/>
                </a:lnTo>
                <a:lnTo>
                  <a:pt x="232" y="490"/>
                </a:lnTo>
                <a:lnTo>
                  <a:pt x="232" y="504"/>
                </a:lnTo>
                <a:lnTo>
                  <a:pt x="246" y="504"/>
                </a:lnTo>
                <a:lnTo>
                  <a:pt x="246" y="497"/>
                </a:lnTo>
                <a:moveTo>
                  <a:pt x="365" y="497"/>
                </a:moveTo>
                <a:lnTo>
                  <a:pt x="365" y="490"/>
                </a:lnTo>
                <a:lnTo>
                  <a:pt x="351" y="490"/>
                </a:lnTo>
                <a:lnTo>
                  <a:pt x="351" y="504"/>
                </a:lnTo>
                <a:lnTo>
                  <a:pt x="365" y="504"/>
                </a:lnTo>
                <a:lnTo>
                  <a:pt x="365" y="497"/>
                </a:lnTo>
                <a:moveTo>
                  <a:pt x="127" y="495"/>
                </a:moveTo>
                <a:lnTo>
                  <a:pt x="127" y="490"/>
                </a:lnTo>
                <a:lnTo>
                  <a:pt x="113" y="490"/>
                </a:lnTo>
                <a:lnTo>
                  <a:pt x="113" y="504"/>
                </a:lnTo>
                <a:lnTo>
                  <a:pt x="127" y="504"/>
                </a:lnTo>
                <a:lnTo>
                  <a:pt x="127" y="495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browser_3" title="Icon of a browser window with an arrow pointing from the outside to the center">
            <a:extLst>
              <a:ext uri="{FF2B5EF4-FFF2-40B4-BE49-F238E27FC236}">
                <a16:creationId xmlns:a16="http://schemas.microsoft.com/office/drawing/2014/main" id="{F90E6977-74F7-4FFA-BB55-6904D589789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23300" y="3307631"/>
            <a:ext cx="268484" cy="255377"/>
          </a:xfrm>
          <a:custGeom>
            <a:avLst/>
            <a:gdLst>
              <a:gd name="T0" fmla="*/ 130 w 335"/>
              <a:gd name="T1" fmla="*/ 33 h 318"/>
              <a:gd name="T2" fmla="*/ 335 w 335"/>
              <a:gd name="T3" fmla="*/ 33 h 318"/>
              <a:gd name="T4" fmla="*/ 335 w 335"/>
              <a:gd name="T5" fmla="*/ 318 h 318"/>
              <a:gd name="T6" fmla="*/ 0 w 335"/>
              <a:gd name="T7" fmla="*/ 318 h 318"/>
              <a:gd name="T8" fmla="*/ 0 w 335"/>
              <a:gd name="T9" fmla="*/ 33 h 318"/>
              <a:gd name="T10" fmla="*/ 0 w 335"/>
              <a:gd name="T11" fmla="*/ 33 h 318"/>
              <a:gd name="T12" fmla="*/ 71 w 335"/>
              <a:gd name="T13" fmla="*/ 33 h 318"/>
              <a:gd name="T14" fmla="*/ 130 w 335"/>
              <a:gd name="T15" fmla="*/ 97 h 318"/>
              <a:gd name="T16" fmla="*/ 335 w 335"/>
              <a:gd name="T17" fmla="*/ 97 h 318"/>
              <a:gd name="T18" fmla="*/ 0 w 335"/>
              <a:gd name="T19" fmla="*/ 97 h 318"/>
              <a:gd name="T20" fmla="*/ 67 w 335"/>
              <a:gd name="T21" fmla="*/ 97 h 318"/>
              <a:gd name="T22" fmla="*/ 293 w 335"/>
              <a:gd name="T23" fmla="*/ 69 h 318"/>
              <a:gd name="T24" fmla="*/ 298 w 335"/>
              <a:gd name="T25" fmla="*/ 64 h 318"/>
              <a:gd name="T26" fmla="*/ 293 w 335"/>
              <a:gd name="T27" fmla="*/ 60 h 318"/>
              <a:gd name="T28" fmla="*/ 289 w 335"/>
              <a:gd name="T29" fmla="*/ 64 h 318"/>
              <a:gd name="T30" fmla="*/ 293 w 335"/>
              <a:gd name="T31" fmla="*/ 69 h 318"/>
              <a:gd name="T32" fmla="*/ 240 w 335"/>
              <a:gd name="T33" fmla="*/ 69 h 318"/>
              <a:gd name="T34" fmla="*/ 245 w 335"/>
              <a:gd name="T35" fmla="*/ 64 h 318"/>
              <a:gd name="T36" fmla="*/ 240 w 335"/>
              <a:gd name="T37" fmla="*/ 60 h 318"/>
              <a:gd name="T38" fmla="*/ 235 w 335"/>
              <a:gd name="T39" fmla="*/ 64 h 318"/>
              <a:gd name="T40" fmla="*/ 240 w 335"/>
              <a:gd name="T41" fmla="*/ 69 h 318"/>
              <a:gd name="T42" fmla="*/ 187 w 335"/>
              <a:gd name="T43" fmla="*/ 69 h 318"/>
              <a:gd name="T44" fmla="*/ 192 w 335"/>
              <a:gd name="T45" fmla="*/ 64 h 318"/>
              <a:gd name="T46" fmla="*/ 187 w 335"/>
              <a:gd name="T47" fmla="*/ 60 h 318"/>
              <a:gd name="T48" fmla="*/ 182 w 335"/>
              <a:gd name="T49" fmla="*/ 64 h 318"/>
              <a:gd name="T50" fmla="*/ 187 w 335"/>
              <a:gd name="T51" fmla="*/ 69 h 318"/>
              <a:gd name="T52" fmla="*/ 49 w 335"/>
              <a:gd name="T53" fmla="*/ 190 h 318"/>
              <a:gd name="T54" fmla="*/ 100 w 335"/>
              <a:gd name="T55" fmla="*/ 240 h 318"/>
              <a:gd name="T56" fmla="*/ 151 w 335"/>
              <a:gd name="T57" fmla="*/ 190 h 318"/>
              <a:gd name="T58" fmla="*/ 100 w 335"/>
              <a:gd name="T59" fmla="*/ 0 h 318"/>
              <a:gd name="T60" fmla="*/ 100 w 335"/>
              <a:gd name="T61" fmla="*/ 24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5" h="318">
                <a:moveTo>
                  <a:pt x="130" y="33"/>
                </a:moveTo>
                <a:cubicBezTo>
                  <a:pt x="335" y="33"/>
                  <a:pt x="335" y="33"/>
                  <a:pt x="335" y="33"/>
                </a:cubicBezTo>
                <a:cubicBezTo>
                  <a:pt x="335" y="318"/>
                  <a:pt x="335" y="318"/>
                  <a:pt x="335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71" y="33"/>
                  <a:pt x="71" y="33"/>
                  <a:pt x="71" y="33"/>
                </a:cubicBezTo>
                <a:moveTo>
                  <a:pt x="130" y="97"/>
                </a:moveTo>
                <a:cubicBezTo>
                  <a:pt x="335" y="97"/>
                  <a:pt x="335" y="97"/>
                  <a:pt x="335" y="97"/>
                </a:cubicBezTo>
                <a:moveTo>
                  <a:pt x="0" y="97"/>
                </a:moveTo>
                <a:cubicBezTo>
                  <a:pt x="67" y="97"/>
                  <a:pt x="67" y="97"/>
                  <a:pt x="67" y="97"/>
                </a:cubicBezTo>
                <a:moveTo>
                  <a:pt x="293" y="69"/>
                </a:moveTo>
                <a:cubicBezTo>
                  <a:pt x="296" y="69"/>
                  <a:pt x="298" y="67"/>
                  <a:pt x="298" y="64"/>
                </a:cubicBezTo>
                <a:cubicBezTo>
                  <a:pt x="298" y="62"/>
                  <a:pt x="296" y="60"/>
                  <a:pt x="293" y="60"/>
                </a:cubicBezTo>
                <a:cubicBezTo>
                  <a:pt x="291" y="60"/>
                  <a:pt x="289" y="62"/>
                  <a:pt x="289" y="64"/>
                </a:cubicBezTo>
                <a:cubicBezTo>
                  <a:pt x="289" y="67"/>
                  <a:pt x="291" y="69"/>
                  <a:pt x="293" y="69"/>
                </a:cubicBezTo>
                <a:close/>
                <a:moveTo>
                  <a:pt x="240" y="69"/>
                </a:moveTo>
                <a:cubicBezTo>
                  <a:pt x="243" y="69"/>
                  <a:pt x="245" y="67"/>
                  <a:pt x="245" y="64"/>
                </a:cubicBezTo>
                <a:cubicBezTo>
                  <a:pt x="245" y="62"/>
                  <a:pt x="243" y="60"/>
                  <a:pt x="240" y="60"/>
                </a:cubicBezTo>
                <a:cubicBezTo>
                  <a:pt x="238" y="60"/>
                  <a:pt x="235" y="62"/>
                  <a:pt x="235" y="64"/>
                </a:cubicBezTo>
                <a:cubicBezTo>
                  <a:pt x="235" y="67"/>
                  <a:pt x="238" y="69"/>
                  <a:pt x="240" y="69"/>
                </a:cubicBezTo>
                <a:close/>
                <a:moveTo>
                  <a:pt x="187" y="69"/>
                </a:moveTo>
                <a:cubicBezTo>
                  <a:pt x="189" y="69"/>
                  <a:pt x="192" y="67"/>
                  <a:pt x="192" y="64"/>
                </a:cubicBezTo>
                <a:cubicBezTo>
                  <a:pt x="192" y="62"/>
                  <a:pt x="189" y="60"/>
                  <a:pt x="187" y="60"/>
                </a:cubicBezTo>
                <a:cubicBezTo>
                  <a:pt x="184" y="60"/>
                  <a:pt x="182" y="62"/>
                  <a:pt x="182" y="64"/>
                </a:cubicBezTo>
                <a:cubicBezTo>
                  <a:pt x="182" y="67"/>
                  <a:pt x="184" y="69"/>
                  <a:pt x="187" y="69"/>
                </a:cubicBezTo>
                <a:close/>
                <a:moveTo>
                  <a:pt x="49" y="190"/>
                </a:moveTo>
                <a:cubicBezTo>
                  <a:pt x="100" y="240"/>
                  <a:pt x="100" y="240"/>
                  <a:pt x="100" y="240"/>
                </a:cubicBezTo>
                <a:cubicBezTo>
                  <a:pt x="151" y="190"/>
                  <a:pt x="151" y="190"/>
                  <a:pt x="151" y="190"/>
                </a:cubicBezTo>
                <a:moveTo>
                  <a:pt x="100" y="0"/>
                </a:moveTo>
                <a:cubicBezTo>
                  <a:pt x="100" y="240"/>
                  <a:pt x="100" y="240"/>
                  <a:pt x="100" y="24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PageEdit_EFB8" title="Icon of a document with a pencil on top of it">
            <a:extLst>
              <a:ext uri="{FF2B5EF4-FFF2-40B4-BE49-F238E27FC236}">
                <a16:creationId xmlns:a16="http://schemas.microsoft.com/office/drawing/2014/main" id="{C15E82F6-935B-4407-8C9E-7A69D44469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312697" y="3623509"/>
            <a:ext cx="239516" cy="255376"/>
          </a:xfrm>
          <a:custGeom>
            <a:avLst/>
            <a:gdLst>
              <a:gd name="T0" fmla="*/ 3009 w 3537"/>
              <a:gd name="T1" fmla="*/ 1005 h 3770"/>
              <a:gd name="T2" fmla="*/ 2006 w 3537"/>
              <a:gd name="T3" fmla="*/ 1005 h 3770"/>
              <a:gd name="T4" fmla="*/ 2006 w 3537"/>
              <a:gd name="T5" fmla="*/ 0 h 3770"/>
              <a:gd name="T6" fmla="*/ 3009 w 3537"/>
              <a:gd name="T7" fmla="*/ 1360 h 3770"/>
              <a:gd name="T8" fmla="*/ 3009 w 3537"/>
              <a:gd name="T9" fmla="*/ 1005 h 3770"/>
              <a:gd name="T10" fmla="*/ 2006 w 3537"/>
              <a:gd name="T11" fmla="*/ 0 h 3770"/>
              <a:gd name="T12" fmla="*/ 0 w 3537"/>
              <a:gd name="T13" fmla="*/ 0 h 3770"/>
              <a:gd name="T14" fmla="*/ 0 w 3537"/>
              <a:gd name="T15" fmla="*/ 3770 h 3770"/>
              <a:gd name="T16" fmla="*/ 1078 w 3537"/>
              <a:gd name="T17" fmla="*/ 3770 h 3770"/>
              <a:gd name="T18" fmla="*/ 1551 w 3537"/>
              <a:gd name="T19" fmla="*/ 3723 h 3770"/>
              <a:gd name="T20" fmla="*/ 2053 w 3537"/>
              <a:gd name="T21" fmla="*/ 3597 h 3770"/>
              <a:gd name="T22" fmla="*/ 3433 w 3537"/>
              <a:gd name="T23" fmla="*/ 2211 h 3770"/>
              <a:gd name="T24" fmla="*/ 3433 w 3537"/>
              <a:gd name="T25" fmla="*/ 1834 h 3770"/>
              <a:gd name="T26" fmla="*/ 3245 w 3537"/>
              <a:gd name="T27" fmla="*/ 1759 h 3770"/>
              <a:gd name="T28" fmla="*/ 3057 w 3537"/>
              <a:gd name="T29" fmla="*/ 1834 h 3770"/>
              <a:gd name="T30" fmla="*/ 1677 w 3537"/>
              <a:gd name="T31" fmla="*/ 3220 h 3770"/>
              <a:gd name="T32" fmla="*/ 1551 w 3537"/>
              <a:gd name="T33" fmla="*/ 3723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37" h="3770">
                <a:moveTo>
                  <a:pt x="3009" y="1005"/>
                </a:moveTo>
                <a:cubicBezTo>
                  <a:pt x="2006" y="1005"/>
                  <a:pt x="2006" y="1005"/>
                  <a:pt x="2006" y="1005"/>
                </a:cubicBezTo>
                <a:cubicBezTo>
                  <a:pt x="2006" y="0"/>
                  <a:pt x="2006" y="0"/>
                  <a:pt x="2006" y="0"/>
                </a:cubicBezTo>
                <a:moveTo>
                  <a:pt x="3009" y="1360"/>
                </a:moveTo>
                <a:cubicBezTo>
                  <a:pt x="3009" y="1005"/>
                  <a:pt x="3009" y="1005"/>
                  <a:pt x="3009" y="1005"/>
                </a:cubicBezTo>
                <a:cubicBezTo>
                  <a:pt x="2006" y="0"/>
                  <a:pt x="2006" y="0"/>
                  <a:pt x="20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70"/>
                  <a:pt x="0" y="3770"/>
                  <a:pt x="0" y="3770"/>
                </a:cubicBezTo>
                <a:cubicBezTo>
                  <a:pt x="1078" y="3770"/>
                  <a:pt x="1078" y="3770"/>
                  <a:pt x="1078" y="3770"/>
                </a:cubicBezTo>
                <a:moveTo>
                  <a:pt x="1551" y="3723"/>
                </a:moveTo>
                <a:cubicBezTo>
                  <a:pt x="2053" y="3597"/>
                  <a:pt x="2053" y="3597"/>
                  <a:pt x="2053" y="3597"/>
                </a:cubicBezTo>
                <a:cubicBezTo>
                  <a:pt x="3433" y="2211"/>
                  <a:pt x="3433" y="2211"/>
                  <a:pt x="3433" y="2211"/>
                </a:cubicBezTo>
                <a:cubicBezTo>
                  <a:pt x="3537" y="2107"/>
                  <a:pt x="3537" y="1938"/>
                  <a:pt x="3433" y="1834"/>
                </a:cubicBezTo>
                <a:cubicBezTo>
                  <a:pt x="3386" y="1786"/>
                  <a:pt x="3317" y="1759"/>
                  <a:pt x="3245" y="1759"/>
                </a:cubicBezTo>
                <a:cubicBezTo>
                  <a:pt x="3172" y="1759"/>
                  <a:pt x="3104" y="1786"/>
                  <a:pt x="3057" y="1834"/>
                </a:cubicBezTo>
                <a:cubicBezTo>
                  <a:pt x="1677" y="3220"/>
                  <a:pt x="1677" y="3220"/>
                  <a:pt x="1677" y="3220"/>
                </a:cubicBezTo>
                <a:lnTo>
                  <a:pt x="1551" y="3723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eople_4" title="Icon of a person">
            <a:extLst>
              <a:ext uri="{FF2B5EF4-FFF2-40B4-BE49-F238E27FC236}">
                <a16:creationId xmlns:a16="http://schemas.microsoft.com/office/drawing/2014/main" id="{F023276F-2816-481D-B8CF-6284D56E11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25436" y="3486731"/>
            <a:ext cx="656790" cy="734279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ln w="1905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A0E5D6-7531-44DE-B481-FE04BE07EA52}"/>
              </a:ext>
            </a:extLst>
          </p:cNvPr>
          <p:cNvCxnSpPr>
            <a:cxnSpLocks/>
          </p:cNvCxnSpPr>
          <p:nvPr/>
        </p:nvCxnSpPr>
        <p:spPr>
          <a:xfrm>
            <a:off x="9739449" y="2433851"/>
            <a:ext cx="796167" cy="766026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F29A62-E14C-4FF0-B7A0-931587D8FFC4}"/>
              </a:ext>
            </a:extLst>
          </p:cNvPr>
          <p:cNvCxnSpPr>
            <a:cxnSpLocks/>
          </p:cNvCxnSpPr>
          <p:nvPr/>
        </p:nvCxnSpPr>
        <p:spPr>
          <a:xfrm>
            <a:off x="9353269" y="3657599"/>
            <a:ext cx="701126" cy="0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" name="people_7" title="Icon of two people">
            <a:extLst>
              <a:ext uri="{FF2B5EF4-FFF2-40B4-BE49-F238E27FC236}">
                <a16:creationId xmlns:a16="http://schemas.microsoft.com/office/drawing/2014/main" id="{173CCC25-C5DC-4D0A-A872-8EC6381270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75796" y="4974364"/>
            <a:ext cx="463653" cy="506170"/>
          </a:xfrm>
          <a:custGeom>
            <a:avLst/>
            <a:gdLst>
              <a:gd name="T0" fmla="*/ 26 w 316"/>
              <a:gd name="T1" fmla="*/ 200 h 345"/>
              <a:gd name="T2" fmla="*/ 85 w 316"/>
              <a:gd name="T3" fmla="*/ 141 h 345"/>
              <a:gd name="T4" fmla="*/ 144 w 316"/>
              <a:gd name="T5" fmla="*/ 200 h 345"/>
              <a:gd name="T6" fmla="*/ 85 w 316"/>
              <a:gd name="T7" fmla="*/ 259 h 345"/>
              <a:gd name="T8" fmla="*/ 26 w 316"/>
              <a:gd name="T9" fmla="*/ 200 h 345"/>
              <a:gd name="T10" fmla="*/ 172 w 316"/>
              <a:gd name="T11" fmla="*/ 345 h 345"/>
              <a:gd name="T12" fmla="*/ 86 w 316"/>
              <a:gd name="T13" fmla="*/ 259 h 345"/>
              <a:gd name="T14" fmla="*/ 0 w 316"/>
              <a:gd name="T15" fmla="*/ 345 h 345"/>
              <a:gd name="T16" fmla="*/ 229 w 316"/>
              <a:gd name="T17" fmla="*/ 118 h 345"/>
              <a:gd name="T18" fmla="*/ 288 w 316"/>
              <a:gd name="T19" fmla="*/ 59 h 345"/>
              <a:gd name="T20" fmla="*/ 229 w 316"/>
              <a:gd name="T21" fmla="*/ 0 h 345"/>
              <a:gd name="T22" fmla="*/ 170 w 316"/>
              <a:gd name="T23" fmla="*/ 59 h 345"/>
              <a:gd name="T24" fmla="*/ 229 w 316"/>
              <a:gd name="T25" fmla="*/ 118 h 345"/>
              <a:gd name="T26" fmla="*/ 316 w 316"/>
              <a:gd name="T27" fmla="*/ 204 h 345"/>
              <a:gd name="T28" fmla="*/ 230 w 316"/>
              <a:gd name="T29" fmla="*/ 118 h 345"/>
              <a:gd name="T30" fmla="*/ 144 w 316"/>
              <a:gd name="T31" fmla="*/ 20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6" h="345">
                <a:moveTo>
                  <a:pt x="26" y="200"/>
                </a:moveTo>
                <a:cubicBezTo>
                  <a:pt x="26" y="167"/>
                  <a:pt x="52" y="141"/>
                  <a:pt x="85" y="141"/>
                </a:cubicBezTo>
                <a:cubicBezTo>
                  <a:pt x="117" y="141"/>
                  <a:pt x="144" y="167"/>
                  <a:pt x="144" y="200"/>
                </a:cubicBezTo>
                <a:cubicBezTo>
                  <a:pt x="144" y="233"/>
                  <a:pt x="117" y="259"/>
                  <a:pt x="85" y="259"/>
                </a:cubicBezTo>
                <a:cubicBezTo>
                  <a:pt x="52" y="259"/>
                  <a:pt x="26" y="233"/>
                  <a:pt x="26" y="200"/>
                </a:cubicBezTo>
                <a:close/>
                <a:moveTo>
                  <a:pt x="172" y="345"/>
                </a:moveTo>
                <a:cubicBezTo>
                  <a:pt x="172" y="298"/>
                  <a:pt x="133" y="259"/>
                  <a:pt x="86" y="259"/>
                </a:cubicBezTo>
                <a:cubicBezTo>
                  <a:pt x="38" y="259"/>
                  <a:pt x="0" y="298"/>
                  <a:pt x="0" y="345"/>
                </a:cubicBezTo>
                <a:moveTo>
                  <a:pt x="229" y="118"/>
                </a:moveTo>
                <a:cubicBezTo>
                  <a:pt x="261" y="118"/>
                  <a:pt x="288" y="92"/>
                  <a:pt x="288" y="59"/>
                </a:cubicBezTo>
                <a:cubicBezTo>
                  <a:pt x="288" y="26"/>
                  <a:pt x="261" y="0"/>
                  <a:pt x="229" y="0"/>
                </a:cubicBezTo>
                <a:cubicBezTo>
                  <a:pt x="196" y="0"/>
                  <a:pt x="170" y="26"/>
                  <a:pt x="170" y="59"/>
                </a:cubicBezTo>
                <a:cubicBezTo>
                  <a:pt x="170" y="92"/>
                  <a:pt x="196" y="118"/>
                  <a:pt x="229" y="118"/>
                </a:cubicBezTo>
                <a:close/>
                <a:moveTo>
                  <a:pt x="316" y="204"/>
                </a:moveTo>
                <a:cubicBezTo>
                  <a:pt x="316" y="157"/>
                  <a:pt x="277" y="118"/>
                  <a:pt x="230" y="118"/>
                </a:cubicBezTo>
                <a:cubicBezTo>
                  <a:pt x="182" y="118"/>
                  <a:pt x="144" y="157"/>
                  <a:pt x="144" y="204"/>
                </a:cubicBez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ECFB90-215C-43AB-8283-9B0FA89057ED}"/>
              </a:ext>
            </a:extLst>
          </p:cNvPr>
          <p:cNvCxnSpPr>
            <a:cxnSpLocks/>
          </p:cNvCxnSpPr>
          <p:nvPr/>
        </p:nvCxnSpPr>
        <p:spPr>
          <a:xfrm flipV="1">
            <a:off x="10131191" y="4087789"/>
            <a:ext cx="450377" cy="525154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" name="signal_3" title="Icon of a communication tower with signal lines">
            <a:extLst>
              <a:ext uri="{FF2B5EF4-FFF2-40B4-BE49-F238E27FC236}">
                <a16:creationId xmlns:a16="http://schemas.microsoft.com/office/drawing/2014/main" id="{EE3E40F1-8163-4FEA-9F4A-76B18DECEA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79446" y="3402004"/>
            <a:ext cx="266669" cy="36576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solidFill>
            <a:schemeClr val="bg1">
              <a:lumMod val="85000"/>
            </a:schemeClr>
          </a:solidFill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Wifi_E701" title="Icon of a wireless signal">
            <a:extLst>
              <a:ext uri="{FF2B5EF4-FFF2-40B4-BE49-F238E27FC236}">
                <a16:creationId xmlns:a16="http://schemas.microsoft.com/office/drawing/2014/main" id="{FF0D01AF-B50A-44A8-B9A0-FC513138D7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08852" y="4692555"/>
            <a:ext cx="245543" cy="245660"/>
          </a:xfrm>
          <a:custGeom>
            <a:avLst/>
            <a:gdLst>
              <a:gd name="T0" fmla="*/ 2506 w 2874"/>
              <a:gd name="T1" fmla="*/ 2756 h 2874"/>
              <a:gd name="T2" fmla="*/ 2256 w 2874"/>
              <a:gd name="T3" fmla="*/ 2506 h 2874"/>
              <a:gd name="T4" fmla="*/ 2506 w 2874"/>
              <a:gd name="T5" fmla="*/ 2256 h 2874"/>
              <a:gd name="T6" fmla="*/ 2756 w 2874"/>
              <a:gd name="T7" fmla="*/ 2506 h 2874"/>
              <a:gd name="T8" fmla="*/ 2506 w 2874"/>
              <a:gd name="T9" fmla="*/ 2756 h 2874"/>
              <a:gd name="T10" fmla="*/ 2874 w 2874"/>
              <a:gd name="T11" fmla="*/ 1504 h 2874"/>
              <a:gd name="T12" fmla="*/ 1504 w 2874"/>
              <a:gd name="T13" fmla="*/ 2874 h 2874"/>
              <a:gd name="T14" fmla="*/ 2874 w 2874"/>
              <a:gd name="T15" fmla="*/ 744 h 2874"/>
              <a:gd name="T16" fmla="*/ 744 w 2874"/>
              <a:gd name="T17" fmla="*/ 2874 h 2874"/>
              <a:gd name="T18" fmla="*/ 2874 w 2874"/>
              <a:gd name="T19" fmla="*/ 0 h 2874"/>
              <a:gd name="T20" fmla="*/ 0 w 2874"/>
              <a:gd name="T21" fmla="*/ 2874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74" h="2874">
                <a:moveTo>
                  <a:pt x="2506" y="2756"/>
                </a:moveTo>
                <a:cubicBezTo>
                  <a:pt x="2368" y="2756"/>
                  <a:pt x="2256" y="2644"/>
                  <a:pt x="2256" y="2506"/>
                </a:cubicBezTo>
                <a:cubicBezTo>
                  <a:pt x="2256" y="2368"/>
                  <a:pt x="2368" y="2256"/>
                  <a:pt x="2506" y="2256"/>
                </a:cubicBezTo>
                <a:cubicBezTo>
                  <a:pt x="2644" y="2256"/>
                  <a:pt x="2756" y="2368"/>
                  <a:pt x="2756" y="2506"/>
                </a:cubicBezTo>
                <a:cubicBezTo>
                  <a:pt x="2756" y="2644"/>
                  <a:pt x="2644" y="2756"/>
                  <a:pt x="2506" y="2756"/>
                </a:cubicBezTo>
                <a:close/>
                <a:moveTo>
                  <a:pt x="2874" y="1504"/>
                </a:moveTo>
                <a:cubicBezTo>
                  <a:pt x="2117" y="1504"/>
                  <a:pt x="1504" y="2117"/>
                  <a:pt x="1504" y="2874"/>
                </a:cubicBezTo>
                <a:moveTo>
                  <a:pt x="2874" y="744"/>
                </a:moveTo>
                <a:cubicBezTo>
                  <a:pt x="1698" y="744"/>
                  <a:pt x="744" y="1698"/>
                  <a:pt x="744" y="2874"/>
                </a:cubicBezTo>
                <a:moveTo>
                  <a:pt x="2874" y="0"/>
                </a:moveTo>
                <a:cubicBezTo>
                  <a:pt x="1287" y="0"/>
                  <a:pt x="0" y="1287"/>
                  <a:pt x="0" y="2874"/>
                </a:cubicBezTo>
              </a:path>
            </a:pathLst>
          </a:custGeom>
          <a:solidFill>
            <a:schemeClr val="bg1">
              <a:lumMod val="85000"/>
            </a:schemeClr>
          </a:solidFill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42" name="cloud" title="Icon of a cloud">
            <a:extLst>
              <a:ext uri="{FF2B5EF4-FFF2-40B4-BE49-F238E27FC236}">
                <a16:creationId xmlns:a16="http://schemas.microsoft.com/office/drawing/2014/main" id="{898EE369-C32A-4A45-8151-9E007568ACFD}"/>
              </a:ext>
            </a:extLst>
          </p:cNvPr>
          <p:cNvSpPr>
            <a:spLocks noChangeAspect="1"/>
          </p:cNvSpPr>
          <p:nvPr/>
        </p:nvSpPr>
        <p:spPr bwMode="auto">
          <a:xfrm>
            <a:off x="8883244" y="1711016"/>
            <a:ext cx="1048379" cy="575497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900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690E35-4B14-4AED-8694-1E838E2A42A7}"/>
              </a:ext>
            </a:extLst>
          </p:cNvPr>
          <p:cNvSpPr txBox="1"/>
          <p:nvPr/>
        </p:nvSpPr>
        <p:spPr>
          <a:xfrm>
            <a:off x="9127064" y="2188891"/>
            <a:ext cx="576494" cy="121072"/>
          </a:xfrm>
          <a:prstGeom prst="rect">
            <a:avLst/>
          </a:prstGeom>
          <a:solidFill>
            <a:schemeClr val="bg1"/>
          </a:solidFill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00" b="1" dirty="0"/>
              <a:t>WAN</a:t>
            </a:r>
            <a:endParaRPr lang="en-US" sz="1199" b="1" dirty="0"/>
          </a:p>
        </p:txBody>
      </p:sp>
      <p:sp>
        <p:nvSpPr>
          <p:cNvPr id="47" name="network_3" title="Icon of a server connected to a network">
            <a:extLst>
              <a:ext uri="{FF2B5EF4-FFF2-40B4-BE49-F238E27FC236}">
                <a16:creationId xmlns:a16="http://schemas.microsoft.com/office/drawing/2014/main" id="{AABC0F3B-3CB9-42DF-A4AD-C510A34794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25276" y="2064259"/>
            <a:ext cx="428345" cy="444508"/>
          </a:xfrm>
          <a:custGeom>
            <a:avLst/>
            <a:gdLst>
              <a:gd name="T0" fmla="*/ 136 w 270"/>
              <a:gd name="T1" fmla="*/ 281 h 281"/>
              <a:gd name="T2" fmla="*/ 71 w 270"/>
              <a:gd name="T3" fmla="*/ 281 h 281"/>
              <a:gd name="T4" fmla="*/ 71 w 270"/>
              <a:gd name="T5" fmla="*/ 240 h 281"/>
              <a:gd name="T6" fmla="*/ 115 w 270"/>
              <a:gd name="T7" fmla="*/ 240 h 281"/>
              <a:gd name="T8" fmla="*/ 115 w 270"/>
              <a:gd name="T9" fmla="*/ 218 h 281"/>
              <a:gd name="T10" fmla="*/ 157 w 270"/>
              <a:gd name="T11" fmla="*/ 218 h 281"/>
              <a:gd name="T12" fmla="*/ 157 w 270"/>
              <a:gd name="T13" fmla="*/ 240 h 281"/>
              <a:gd name="T14" fmla="*/ 198 w 270"/>
              <a:gd name="T15" fmla="*/ 240 h 281"/>
              <a:gd name="T16" fmla="*/ 198 w 270"/>
              <a:gd name="T17" fmla="*/ 281 h 281"/>
              <a:gd name="T18" fmla="*/ 136 w 270"/>
              <a:gd name="T19" fmla="*/ 281 h 281"/>
              <a:gd name="T20" fmla="*/ 71 w 270"/>
              <a:gd name="T21" fmla="*/ 260 h 281"/>
              <a:gd name="T22" fmla="*/ 0 w 270"/>
              <a:gd name="T23" fmla="*/ 260 h 281"/>
              <a:gd name="T24" fmla="*/ 198 w 270"/>
              <a:gd name="T25" fmla="*/ 260 h 281"/>
              <a:gd name="T26" fmla="*/ 270 w 270"/>
              <a:gd name="T27" fmla="*/ 260 h 281"/>
              <a:gd name="T28" fmla="*/ 135 w 270"/>
              <a:gd name="T29" fmla="*/ 218 h 281"/>
              <a:gd name="T30" fmla="*/ 135 w 270"/>
              <a:gd name="T31" fmla="*/ 190 h 281"/>
              <a:gd name="T32" fmla="*/ 191 w 270"/>
              <a:gd name="T33" fmla="*/ 189 h 281"/>
              <a:gd name="T34" fmla="*/ 191 w 270"/>
              <a:gd name="T35" fmla="*/ 14 h 281"/>
              <a:gd name="T36" fmla="*/ 177 w 270"/>
              <a:gd name="T37" fmla="*/ 0 h 281"/>
              <a:gd name="T38" fmla="*/ 93 w 270"/>
              <a:gd name="T39" fmla="*/ 0 h 281"/>
              <a:gd name="T40" fmla="*/ 79 w 270"/>
              <a:gd name="T41" fmla="*/ 14 h 281"/>
              <a:gd name="T42" fmla="*/ 79 w 270"/>
              <a:gd name="T43" fmla="*/ 189 h 281"/>
              <a:gd name="T44" fmla="*/ 191 w 270"/>
              <a:gd name="T45" fmla="*/ 189 h 281"/>
              <a:gd name="T46" fmla="*/ 110 w 270"/>
              <a:gd name="T47" fmla="*/ 37 h 281"/>
              <a:gd name="T48" fmla="*/ 160 w 270"/>
              <a:gd name="T49" fmla="*/ 37 h 281"/>
              <a:gd name="T50" fmla="*/ 110 w 270"/>
              <a:gd name="T51" fmla="*/ 113 h 281"/>
              <a:gd name="T52" fmla="*/ 160 w 270"/>
              <a:gd name="T53" fmla="*/ 113 h 281"/>
              <a:gd name="T54" fmla="*/ 110 w 270"/>
              <a:gd name="T55" fmla="*/ 150 h 281"/>
              <a:gd name="T56" fmla="*/ 160 w 270"/>
              <a:gd name="T57" fmla="*/ 15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" h="281">
                <a:moveTo>
                  <a:pt x="136" y="281"/>
                </a:moveTo>
                <a:cubicBezTo>
                  <a:pt x="71" y="281"/>
                  <a:pt x="71" y="281"/>
                  <a:pt x="71" y="281"/>
                </a:cubicBezTo>
                <a:cubicBezTo>
                  <a:pt x="71" y="240"/>
                  <a:pt x="71" y="240"/>
                  <a:pt x="71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18"/>
                  <a:pt x="115" y="218"/>
                  <a:pt x="115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8" y="281"/>
                  <a:pt x="198" y="281"/>
                  <a:pt x="198" y="281"/>
                </a:cubicBezTo>
                <a:lnTo>
                  <a:pt x="136" y="281"/>
                </a:lnTo>
                <a:close/>
                <a:moveTo>
                  <a:pt x="71" y="260"/>
                </a:moveTo>
                <a:cubicBezTo>
                  <a:pt x="0" y="260"/>
                  <a:pt x="0" y="260"/>
                  <a:pt x="0" y="260"/>
                </a:cubicBezTo>
                <a:moveTo>
                  <a:pt x="198" y="260"/>
                </a:moveTo>
                <a:cubicBezTo>
                  <a:pt x="270" y="260"/>
                  <a:pt x="270" y="260"/>
                  <a:pt x="270" y="260"/>
                </a:cubicBezTo>
                <a:moveTo>
                  <a:pt x="135" y="218"/>
                </a:moveTo>
                <a:cubicBezTo>
                  <a:pt x="135" y="190"/>
                  <a:pt x="135" y="190"/>
                  <a:pt x="135" y="190"/>
                </a:cubicBezTo>
                <a:moveTo>
                  <a:pt x="191" y="189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79" y="6"/>
                  <a:pt x="79" y="14"/>
                </a:cubicBezTo>
                <a:cubicBezTo>
                  <a:pt x="79" y="189"/>
                  <a:pt x="79" y="189"/>
                  <a:pt x="79" y="189"/>
                </a:cubicBezTo>
                <a:lnTo>
                  <a:pt x="191" y="189"/>
                </a:lnTo>
                <a:close/>
                <a:moveTo>
                  <a:pt x="110" y="37"/>
                </a:moveTo>
                <a:cubicBezTo>
                  <a:pt x="160" y="37"/>
                  <a:pt x="160" y="37"/>
                  <a:pt x="160" y="37"/>
                </a:cubicBezTo>
                <a:moveTo>
                  <a:pt x="110" y="113"/>
                </a:moveTo>
                <a:cubicBezTo>
                  <a:pt x="160" y="113"/>
                  <a:pt x="160" y="113"/>
                  <a:pt x="160" y="113"/>
                </a:cubicBezTo>
                <a:moveTo>
                  <a:pt x="110" y="150"/>
                </a:moveTo>
                <a:cubicBezTo>
                  <a:pt x="160" y="150"/>
                  <a:pt x="160" y="150"/>
                  <a:pt x="160" y="150"/>
                </a:cubicBezTo>
              </a:path>
            </a:pathLst>
          </a:custGeom>
          <a:solidFill>
            <a:schemeClr val="bg1">
              <a:lumMod val="85000"/>
            </a:schemeClr>
          </a:solidFill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764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D93A7A-CE47-488F-B862-A30D79A08D7F}"/>
              </a:ext>
            </a:extLst>
          </p:cNvPr>
          <p:cNvSpPr/>
          <p:nvPr/>
        </p:nvSpPr>
        <p:spPr>
          <a:xfrm>
            <a:off x="1162187" y="2286513"/>
            <a:ext cx="5300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Great User Experience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2E2671F-64ED-4646-8F73-451C4B1B159C}"/>
              </a:ext>
            </a:extLst>
          </p:cNvPr>
          <p:cNvSpPr/>
          <p:nvPr/>
        </p:nvSpPr>
        <p:spPr>
          <a:xfrm>
            <a:off x="1162187" y="3586497"/>
            <a:ext cx="5300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Great Product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7250DD-EBB8-47EE-B239-1ABC78E5A589}"/>
              </a:ext>
            </a:extLst>
          </p:cNvPr>
          <p:cNvSpPr/>
          <p:nvPr/>
        </p:nvSpPr>
        <p:spPr>
          <a:xfrm>
            <a:off x="1162187" y="4982275"/>
            <a:ext cx="5300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Optimal User Connectivity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2C5022-5803-4E33-B298-A298768D4E2E}"/>
              </a:ext>
            </a:extLst>
          </p:cNvPr>
          <p:cNvSpPr txBox="1"/>
          <p:nvPr/>
        </p:nvSpPr>
        <p:spPr>
          <a:xfrm>
            <a:off x="3413710" y="4243611"/>
            <a:ext cx="79712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</a:rPr>
              <a:t>+</a:t>
            </a:r>
            <a:endParaRPr lang="en-US" sz="1000" b="1" dirty="0">
              <a:latin typeface="Arial Black" panose="020B0A040201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EC9FAB-966B-4CF9-8B1B-38658CBC3BC8}"/>
              </a:ext>
            </a:extLst>
          </p:cNvPr>
          <p:cNvSpPr txBox="1"/>
          <p:nvPr/>
        </p:nvSpPr>
        <p:spPr>
          <a:xfrm>
            <a:off x="3413710" y="2931727"/>
            <a:ext cx="79712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</a:rPr>
              <a:t>=</a:t>
            </a:r>
            <a:endParaRPr lang="en-US" sz="1000" b="1" dirty="0">
              <a:latin typeface="Arial Black" panose="020B0A040201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1999CD7-0799-451F-8475-650A5F2CB806}"/>
              </a:ext>
            </a:extLst>
          </p:cNvPr>
          <p:cNvSpPr/>
          <p:nvPr/>
        </p:nvSpPr>
        <p:spPr>
          <a:xfrm>
            <a:off x="150125" y="687490"/>
            <a:ext cx="7324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the world of cloud </a:t>
            </a:r>
          </a:p>
          <a:p>
            <a:pPr lvl="0" algn="ctr"/>
            <a:r>
              <a:rPr lang="en-US" sz="36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powered productivity</a:t>
            </a:r>
          </a:p>
        </p:txBody>
      </p:sp>
    </p:spTree>
    <p:extLst>
      <p:ext uri="{BB962C8B-B14F-4D97-AF65-F5344CB8AC3E}">
        <p14:creationId xmlns:p14="http://schemas.microsoft.com/office/powerpoint/2010/main" val="16410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F0E3A1C-0658-4F11-BF2F-F97F4609BDEB}"/>
              </a:ext>
            </a:extLst>
          </p:cNvPr>
          <p:cNvSpPr/>
          <p:nvPr/>
        </p:nvSpPr>
        <p:spPr bwMode="auto">
          <a:xfrm>
            <a:off x="2994847" y="197077"/>
            <a:ext cx="6095136" cy="3095089"/>
          </a:xfrm>
          <a:custGeom>
            <a:avLst/>
            <a:gdLst>
              <a:gd name="connsiteX0" fmla="*/ 4223455 w 8680573"/>
              <a:gd name="connsiteY0" fmla="*/ 0 h 4407966"/>
              <a:gd name="connsiteX1" fmla="*/ 4265676 w 8680573"/>
              <a:gd name="connsiteY1" fmla="*/ 0 h 4407966"/>
              <a:gd name="connsiteX2" fmla="*/ 5465594 w 8680573"/>
              <a:gd name="connsiteY2" fmla="*/ 637992 h 4407966"/>
              <a:gd name="connsiteX3" fmla="*/ 5532630 w 8680573"/>
              <a:gd name="connsiteY3" fmla="*/ 748334 h 4407966"/>
              <a:gd name="connsiteX4" fmla="*/ 5609875 w 8680573"/>
              <a:gd name="connsiteY4" fmla="*/ 752235 h 4407966"/>
              <a:gd name="connsiteX5" fmla="*/ 6754639 w 8680573"/>
              <a:gd name="connsiteY5" fmla="*/ 1540857 h 4407966"/>
              <a:gd name="connsiteX6" fmla="*/ 6769778 w 8680573"/>
              <a:gd name="connsiteY6" fmla="*/ 1574625 h 4407966"/>
              <a:gd name="connsiteX7" fmla="*/ 6899668 w 8680573"/>
              <a:gd name="connsiteY7" fmla="*/ 1541227 h 4407966"/>
              <a:gd name="connsiteX8" fmla="*/ 7191300 w 8680573"/>
              <a:gd name="connsiteY8" fmla="*/ 1511828 h 4407966"/>
              <a:gd name="connsiteX9" fmla="*/ 7233521 w 8680573"/>
              <a:gd name="connsiteY9" fmla="*/ 1511828 h 4407966"/>
              <a:gd name="connsiteX10" fmla="*/ 8680573 w 8680573"/>
              <a:gd name="connsiteY10" fmla="*/ 2958880 h 4407966"/>
              <a:gd name="connsiteX11" fmla="*/ 8680572 w 8680573"/>
              <a:gd name="connsiteY11" fmla="*/ 2958880 h 4407966"/>
              <a:gd name="connsiteX12" fmla="*/ 8505921 w 8680573"/>
              <a:gd name="connsiteY12" fmla="*/ 3648631 h 4407966"/>
              <a:gd name="connsiteX13" fmla="*/ 8504687 w 8680573"/>
              <a:gd name="connsiteY13" fmla="*/ 3650663 h 4407966"/>
              <a:gd name="connsiteX14" fmla="*/ 8505649 w 8680573"/>
              <a:gd name="connsiteY14" fmla="*/ 3660214 h 4407966"/>
              <a:gd name="connsiteX15" fmla="*/ 7757897 w 8680573"/>
              <a:gd name="connsiteY15" fmla="*/ 4407966 h 4407966"/>
              <a:gd name="connsiteX16" fmla="*/ 1020704 w 8680573"/>
              <a:gd name="connsiteY16" fmla="*/ 4407966 h 4407966"/>
              <a:gd name="connsiteX17" fmla="*/ 991767 w 8680573"/>
              <a:gd name="connsiteY17" fmla="*/ 4407966 h 4407966"/>
              <a:gd name="connsiteX18" fmla="*/ 892004 w 8680573"/>
              <a:gd name="connsiteY18" fmla="*/ 4407966 h 4407966"/>
              <a:gd name="connsiteX19" fmla="*/ 363264 w 8680573"/>
              <a:gd name="connsiteY19" fmla="*/ 4188955 h 4407966"/>
              <a:gd name="connsiteX20" fmla="*/ 345708 w 8680573"/>
              <a:gd name="connsiteY20" fmla="*/ 4167677 h 4407966"/>
              <a:gd name="connsiteX21" fmla="*/ 290483 w 8680573"/>
              <a:gd name="connsiteY21" fmla="*/ 4117484 h 4407966"/>
              <a:gd name="connsiteX22" fmla="*/ 0 w 8680573"/>
              <a:gd name="connsiteY22" fmla="*/ 3416199 h 4407966"/>
              <a:gd name="connsiteX23" fmla="*/ 890365 w 8680573"/>
              <a:gd name="connsiteY23" fmla="*/ 2429551 h 4407966"/>
              <a:gd name="connsiteX24" fmla="*/ 910596 w 8680573"/>
              <a:gd name="connsiteY24" fmla="*/ 2428530 h 4407966"/>
              <a:gd name="connsiteX25" fmla="*/ 915941 w 8680573"/>
              <a:gd name="connsiteY25" fmla="*/ 2322690 h 4407966"/>
              <a:gd name="connsiteX26" fmla="*/ 2410503 w 8680573"/>
              <a:gd name="connsiteY26" fmla="*/ 973974 h 4407966"/>
              <a:gd name="connsiteX27" fmla="*/ 2454336 w 8680573"/>
              <a:gd name="connsiteY27" fmla="*/ 973974 h 4407966"/>
              <a:gd name="connsiteX28" fmla="*/ 2757106 w 8680573"/>
              <a:gd name="connsiteY28" fmla="*/ 1004496 h 4407966"/>
              <a:gd name="connsiteX29" fmla="*/ 2839183 w 8680573"/>
              <a:gd name="connsiteY29" fmla="*/ 1025600 h 4407966"/>
              <a:gd name="connsiteX30" fmla="*/ 2841460 w 8680573"/>
              <a:gd name="connsiteY30" fmla="*/ 1016743 h 4407966"/>
              <a:gd name="connsiteX31" fmla="*/ 4223455 w 8680573"/>
              <a:gd name="connsiteY31" fmla="*/ 0 h 440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80573" h="4407966">
                <a:moveTo>
                  <a:pt x="4223455" y="0"/>
                </a:moveTo>
                <a:lnTo>
                  <a:pt x="4265676" y="0"/>
                </a:lnTo>
                <a:cubicBezTo>
                  <a:pt x="4765167" y="0"/>
                  <a:pt x="5205549" y="253073"/>
                  <a:pt x="5465594" y="637992"/>
                </a:cubicBezTo>
                <a:lnTo>
                  <a:pt x="5532630" y="748334"/>
                </a:lnTo>
                <a:lnTo>
                  <a:pt x="5609875" y="752235"/>
                </a:lnTo>
                <a:cubicBezTo>
                  <a:pt x="6111533" y="803181"/>
                  <a:pt x="6537438" y="1110373"/>
                  <a:pt x="6754639" y="1540857"/>
                </a:cubicBezTo>
                <a:lnTo>
                  <a:pt x="6769778" y="1574625"/>
                </a:lnTo>
                <a:lnTo>
                  <a:pt x="6899668" y="1541227"/>
                </a:lnTo>
                <a:cubicBezTo>
                  <a:pt x="6993867" y="1521951"/>
                  <a:pt x="7091401" y="1511828"/>
                  <a:pt x="7191300" y="1511828"/>
                </a:cubicBezTo>
                <a:lnTo>
                  <a:pt x="7233521" y="1511828"/>
                </a:lnTo>
                <a:cubicBezTo>
                  <a:pt x="8032705" y="1511828"/>
                  <a:pt x="8680573" y="2159696"/>
                  <a:pt x="8680573" y="2958880"/>
                </a:cubicBezTo>
                <a:lnTo>
                  <a:pt x="8680572" y="2958880"/>
                </a:lnTo>
                <a:cubicBezTo>
                  <a:pt x="8680572" y="3208626"/>
                  <a:pt x="8617304" y="3443593"/>
                  <a:pt x="8505921" y="3648631"/>
                </a:cubicBezTo>
                <a:lnTo>
                  <a:pt x="8504687" y="3650663"/>
                </a:lnTo>
                <a:lnTo>
                  <a:pt x="8505649" y="3660214"/>
                </a:lnTo>
                <a:cubicBezTo>
                  <a:pt x="8505649" y="4073186"/>
                  <a:pt x="8170869" y="4407966"/>
                  <a:pt x="7757897" y="4407966"/>
                </a:cubicBezTo>
                <a:lnTo>
                  <a:pt x="1020704" y="4407966"/>
                </a:lnTo>
                <a:lnTo>
                  <a:pt x="991767" y="4407966"/>
                </a:lnTo>
                <a:lnTo>
                  <a:pt x="892004" y="4407966"/>
                </a:lnTo>
                <a:cubicBezTo>
                  <a:pt x="685519" y="4407966"/>
                  <a:pt x="498581" y="4324272"/>
                  <a:pt x="363264" y="4188955"/>
                </a:cubicBezTo>
                <a:lnTo>
                  <a:pt x="345708" y="4167677"/>
                </a:lnTo>
                <a:lnTo>
                  <a:pt x="290483" y="4117484"/>
                </a:lnTo>
                <a:cubicBezTo>
                  <a:pt x="111008" y="3938010"/>
                  <a:pt x="0" y="3690067"/>
                  <a:pt x="0" y="3416199"/>
                </a:cubicBezTo>
                <a:cubicBezTo>
                  <a:pt x="0" y="2902694"/>
                  <a:pt x="390261" y="2480340"/>
                  <a:pt x="890365" y="2429551"/>
                </a:cubicBezTo>
                <a:lnTo>
                  <a:pt x="910596" y="2428530"/>
                </a:lnTo>
                <a:lnTo>
                  <a:pt x="915941" y="2322690"/>
                </a:lnTo>
                <a:cubicBezTo>
                  <a:pt x="992874" y="1565137"/>
                  <a:pt x="1632653" y="973974"/>
                  <a:pt x="2410503" y="973974"/>
                </a:cubicBezTo>
                <a:lnTo>
                  <a:pt x="2454336" y="973974"/>
                </a:lnTo>
                <a:cubicBezTo>
                  <a:pt x="2558050" y="973974"/>
                  <a:pt x="2659310" y="984484"/>
                  <a:pt x="2757106" y="1004496"/>
                </a:cubicBezTo>
                <a:lnTo>
                  <a:pt x="2839183" y="1025600"/>
                </a:lnTo>
                <a:lnTo>
                  <a:pt x="2841460" y="1016743"/>
                </a:lnTo>
                <a:cubicBezTo>
                  <a:pt x="3024673" y="427694"/>
                  <a:pt x="3574118" y="0"/>
                  <a:pt x="4223455" y="0"/>
                </a:cubicBezTo>
                <a:close/>
              </a:path>
            </a:pathLst>
          </a:custGeom>
          <a:solidFill>
            <a:schemeClr val="bg1"/>
          </a:solidFill>
          <a:ln w="10795" cap="flat" cmpd="sng" algn="ctr">
            <a:noFill/>
            <a:prstDash val="solid"/>
          </a:ln>
          <a:effectLst>
            <a:outerShdw blurRad="292100" dist="38100" dir="3600000" sx="102000" sy="102000" algn="tl" rotWithShape="0">
              <a:prstClr val="black">
                <a:alpha val="30000"/>
              </a:prstClr>
            </a:outerShdw>
          </a:effectLst>
        </p:spPr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036BE-F4BB-47FE-AC97-E33DEE500094}"/>
              </a:ext>
            </a:extLst>
          </p:cNvPr>
          <p:cNvSpPr/>
          <p:nvPr/>
        </p:nvSpPr>
        <p:spPr bwMode="auto">
          <a:xfrm>
            <a:off x="6204842" y="3528845"/>
            <a:ext cx="5826362" cy="2730927"/>
          </a:xfrm>
          <a:prstGeom prst="rect">
            <a:avLst/>
          </a:prstGeom>
          <a:solidFill>
            <a:srgbClr val="FF9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62D80C-736B-4617-B8FC-0DBB666B3F36}"/>
              </a:ext>
            </a:extLst>
          </p:cNvPr>
          <p:cNvSpPr/>
          <p:nvPr/>
        </p:nvSpPr>
        <p:spPr bwMode="auto">
          <a:xfrm>
            <a:off x="285743" y="3528845"/>
            <a:ext cx="5731772" cy="273092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146BC-5420-4DEC-B72E-99BF13FE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44" y="457622"/>
            <a:ext cx="11016957" cy="4308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213A7F6-210F-434F-95B0-234A017C8500}"/>
              </a:ext>
            </a:extLst>
          </p:cNvPr>
          <p:cNvSpPr txBox="1">
            <a:spLocks/>
          </p:cNvSpPr>
          <p:nvPr/>
        </p:nvSpPr>
        <p:spPr>
          <a:xfrm>
            <a:off x="371438" y="3708216"/>
            <a:ext cx="5680857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IT professionals building solutions in the cloud</a:t>
            </a:r>
          </a:p>
          <a:p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Cloud tenancy is at (virtual) infrastructure/network levels</a:t>
            </a:r>
          </a:p>
          <a:p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Location specific (virtual datacenter) experience</a:t>
            </a:r>
            <a:b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Customer picks location(s)</a:t>
            </a:r>
          </a:p>
          <a:p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Infrastructure concepts: region, compute, VNET, GB</a:t>
            </a:r>
          </a:p>
          <a:p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Virtual extension of customer own internal network</a:t>
            </a:r>
          </a:p>
          <a:p>
            <a:endParaRPr lang="en-US" sz="16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</a:rPr>
              <a:t>Optimized for private network connectivity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05722DE-05ED-4E80-ADBF-0F3AEB1E555D}"/>
              </a:ext>
            </a:extLst>
          </p:cNvPr>
          <p:cNvSpPr/>
          <p:nvPr/>
        </p:nvSpPr>
        <p:spPr>
          <a:xfrm>
            <a:off x="7403726" y="1177711"/>
            <a:ext cx="3989429" cy="195334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SaaS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3803C7B-C21C-41A0-A788-95A49C1EA863}"/>
              </a:ext>
            </a:extLst>
          </p:cNvPr>
          <p:cNvSpPr/>
          <p:nvPr/>
        </p:nvSpPr>
        <p:spPr>
          <a:xfrm flipH="1">
            <a:off x="640409" y="1185988"/>
            <a:ext cx="3989429" cy="1953347"/>
          </a:xfrm>
          <a:prstGeom prst="rightArrow">
            <a:avLst/>
          </a:prstGeom>
          <a:solidFill>
            <a:srgbClr val="50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IaaS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C89830-39AD-40C3-8DCC-3A0A13B230EC}"/>
              </a:ext>
            </a:extLst>
          </p:cNvPr>
          <p:cNvSpPr/>
          <p:nvPr/>
        </p:nvSpPr>
        <p:spPr>
          <a:xfrm>
            <a:off x="4729485" y="1664946"/>
            <a:ext cx="2485241" cy="987792"/>
          </a:xfrm>
          <a:prstGeom prst="rect">
            <a:avLst/>
          </a:prstGeom>
          <a:solidFill>
            <a:srgbClr val="D2D2D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PaaS</a:t>
            </a:r>
            <a:endParaRPr lang="en-US" sz="2800" dirty="0"/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37102FF5-55F8-4DC5-9EC6-678583601F0B}"/>
              </a:ext>
            </a:extLst>
          </p:cNvPr>
          <p:cNvSpPr/>
          <p:nvPr/>
        </p:nvSpPr>
        <p:spPr>
          <a:xfrm>
            <a:off x="7403726" y="1178211"/>
            <a:ext cx="3989429" cy="1953347"/>
          </a:xfrm>
          <a:prstGeom prst="rightArrow">
            <a:avLst/>
          </a:prstGeom>
          <a:solidFill>
            <a:srgbClr val="FF934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SaaS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F500C6-E23A-405A-8AC0-6D84FD31BC20}"/>
              </a:ext>
            </a:extLst>
          </p:cNvPr>
          <p:cNvGrpSpPr/>
          <p:nvPr/>
        </p:nvGrpSpPr>
        <p:grpSpPr>
          <a:xfrm>
            <a:off x="1091672" y="1979475"/>
            <a:ext cx="1194778" cy="589124"/>
            <a:chOff x="1112837" y="2612768"/>
            <a:chExt cx="1218909" cy="601022"/>
          </a:xfrm>
        </p:grpSpPr>
        <p:sp>
          <p:nvSpPr>
            <p:cNvPr id="12" name="EMI_E731" title="Icon of a tall rectangular building">
              <a:extLst>
                <a:ext uri="{FF2B5EF4-FFF2-40B4-BE49-F238E27FC236}">
                  <a16:creationId xmlns:a16="http://schemas.microsoft.com/office/drawing/2014/main" id="{AB91E0CD-B747-460D-91B0-F0C42316BD5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12837" y="2612768"/>
              <a:ext cx="225131" cy="365760"/>
            </a:xfrm>
            <a:custGeom>
              <a:avLst/>
              <a:gdLst>
                <a:gd name="T0" fmla="*/ 0 w 2523"/>
                <a:gd name="T1" fmla="*/ 0 h 4099"/>
                <a:gd name="T2" fmla="*/ 2523 w 2523"/>
                <a:gd name="T3" fmla="*/ 0 h 4099"/>
                <a:gd name="T4" fmla="*/ 2523 w 2523"/>
                <a:gd name="T5" fmla="*/ 4099 h 4099"/>
                <a:gd name="T6" fmla="*/ 1578 w 2523"/>
                <a:gd name="T7" fmla="*/ 4099 h 4099"/>
                <a:gd name="T8" fmla="*/ 1578 w 2523"/>
                <a:gd name="T9" fmla="*/ 2838 h 4099"/>
                <a:gd name="T10" fmla="*/ 947 w 2523"/>
                <a:gd name="T11" fmla="*/ 2838 h 4099"/>
                <a:gd name="T12" fmla="*/ 947 w 2523"/>
                <a:gd name="T13" fmla="*/ 4099 h 4099"/>
                <a:gd name="T14" fmla="*/ 0 w 2523"/>
                <a:gd name="T15" fmla="*/ 4099 h 4099"/>
                <a:gd name="T16" fmla="*/ 0 w 2523"/>
                <a:gd name="T17" fmla="*/ 0 h 4099"/>
                <a:gd name="T18" fmla="*/ 631 w 2523"/>
                <a:gd name="T19" fmla="*/ 473 h 4099"/>
                <a:gd name="T20" fmla="*/ 631 w 2523"/>
                <a:gd name="T21" fmla="*/ 1104 h 4099"/>
                <a:gd name="T22" fmla="*/ 1262 w 2523"/>
                <a:gd name="T23" fmla="*/ 473 h 4099"/>
                <a:gd name="T24" fmla="*/ 1262 w 2523"/>
                <a:gd name="T25" fmla="*/ 1104 h 4099"/>
                <a:gd name="T26" fmla="*/ 1893 w 2523"/>
                <a:gd name="T27" fmla="*/ 473 h 4099"/>
                <a:gd name="T28" fmla="*/ 1893 w 2523"/>
                <a:gd name="T29" fmla="*/ 1104 h 4099"/>
                <a:gd name="T30" fmla="*/ 631 w 2523"/>
                <a:gd name="T31" fmla="*/ 1419 h 4099"/>
                <a:gd name="T32" fmla="*/ 631 w 2523"/>
                <a:gd name="T33" fmla="*/ 2050 h 4099"/>
                <a:gd name="T34" fmla="*/ 1262 w 2523"/>
                <a:gd name="T35" fmla="*/ 1419 h 4099"/>
                <a:gd name="T36" fmla="*/ 1262 w 2523"/>
                <a:gd name="T37" fmla="*/ 2050 h 4099"/>
                <a:gd name="T38" fmla="*/ 1893 w 2523"/>
                <a:gd name="T39" fmla="*/ 1419 h 4099"/>
                <a:gd name="T40" fmla="*/ 1893 w 2523"/>
                <a:gd name="T41" fmla="*/ 2050 h 4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3" h="4099">
                  <a:moveTo>
                    <a:pt x="0" y="0"/>
                  </a:moveTo>
                  <a:lnTo>
                    <a:pt x="2523" y="0"/>
                  </a:lnTo>
                  <a:lnTo>
                    <a:pt x="2523" y="4099"/>
                  </a:lnTo>
                  <a:lnTo>
                    <a:pt x="1578" y="4099"/>
                  </a:lnTo>
                  <a:lnTo>
                    <a:pt x="1578" y="2838"/>
                  </a:lnTo>
                  <a:lnTo>
                    <a:pt x="947" y="2838"/>
                  </a:lnTo>
                  <a:lnTo>
                    <a:pt x="947" y="4099"/>
                  </a:lnTo>
                  <a:lnTo>
                    <a:pt x="0" y="4099"/>
                  </a:lnTo>
                  <a:lnTo>
                    <a:pt x="0" y="0"/>
                  </a:lnTo>
                  <a:moveTo>
                    <a:pt x="631" y="473"/>
                  </a:moveTo>
                  <a:lnTo>
                    <a:pt x="631" y="1104"/>
                  </a:lnTo>
                  <a:moveTo>
                    <a:pt x="1262" y="473"/>
                  </a:moveTo>
                  <a:lnTo>
                    <a:pt x="1262" y="1104"/>
                  </a:lnTo>
                  <a:moveTo>
                    <a:pt x="1893" y="473"/>
                  </a:moveTo>
                  <a:lnTo>
                    <a:pt x="1893" y="1104"/>
                  </a:lnTo>
                  <a:moveTo>
                    <a:pt x="631" y="1419"/>
                  </a:moveTo>
                  <a:lnTo>
                    <a:pt x="631" y="2050"/>
                  </a:lnTo>
                  <a:moveTo>
                    <a:pt x="1262" y="1419"/>
                  </a:moveTo>
                  <a:lnTo>
                    <a:pt x="1262" y="2050"/>
                  </a:lnTo>
                  <a:moveTo>
                    <a:pt x="1893" y="1419"/>
                  </a:moveTo>
                  <a:lnTo>
                    <a:pt x="1893" y="2050"/>
                  </a:ln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13" name="EMI_E731" title="Icon of a tall rectangular building">
              <a:extLst>
                <a:ext uri="{FF2B5EF4-FFF2-40B4-BE49-F238E27FC236}">
                  <a16:creationId xmlns:a16="http://schemas.microsoft.com/office/drawing/2014/main" id="{BFCD8CA4-28AC-4C59-A826-B6CBB8BF8D5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71869" y="2616775"/>
              <a:ext cx="225131" cy="365760"/>
            </a:xfrm>
            <a:custGeom>
              <a:avLst/>
              <a:gdLst>
                <a:gd name="T0" fmla="*/ 0 w 2523"/>
                <a:gd name="T1" fmla="*/ 0 h 4099"/>
                <a:gd name="T2" fmla="*/ 2523 w 2523"/>
                <a:gd name="T3" fmla="*/ 0 h 4099"/>
                <a:gd name="T4" fmla="*/ 2523 w 2523"/>
                <a:gd name="T5" fmla="*/ 4099 h 4099"/>
                <a:gd name="T6" fmla="*/ 1578 w 2523"/>
                <a:gd name="T7" fmla="*/ 4099 h 4099"/>
                <a:gd name="T8" fmla="*/ 1578 w 2523"/>
                <a:gd name="T9" fmla="*/ 2838 h 4099"/>
                <a:gd name="T10" fmla="*/ 947 w 2523"/>
                <a:gd name="T11" fmla="*/ 2838 h 4099"/>
                <a:gd name="T12" fmla="*/ 947 w 2523"/>
                <a:gd name="T13" fmla="*/ 4099 h 4099"/>
                <a:gd name="T14" fmla="*/ 0 w 2523"/>
                <a:gd name="T15" fmla="*/ 4099 h 4099"/>
                <a:gd name="T16" fmla="*/ 0 w 2523"/>
                <a:gd name="T17" fmla="*/ 0 h 4099"/>
                <a:gd name="T18" fmla="*/ 631 w 2523"/>
                <a:gd name="T19" fmla="*/ 473 h 4099"/>
                <a:gd name="T20" fmla="*/ 631 w 2523"/>
                <a:gd name="T21" fmla="*/ 1104 h 4099"/>
                <a:gd name="T22" fmla="*/ 1262 w 2523"/>
                <a:gd name="T23" fmla="*/ 473 h 4099"/>
                <a:gd name="T24" fmla="*/ 1262 w 2523"/>
                <a:gd name="T25" fmla="*/ 1104 h 4099"/>
                <a:gd name="T26" fmla="*/ 1893 w 2523"/>
                <a:gd name="T27" fmla="*/ 473 h 4099"/>
                <a:gd name="T28" fmla="*/ 1893 w 2523"/>
                <a:gd name="T29" fmla="*/ 1104 h 4099"/>
                <a:gd name="T30" fmla="*/ 631 w 2523"/>
                <a:gd name="T31" fmla="*/ 1419 h 4099"/>
                <a:gd name="T32" fmla="*/ 631 w 2523"/>
                <a:gd name="T33" fmla="*/ 2050 h 4099"/>
                <a:gd name="T34" fmla="*/ 1262 w 2523"/>
                <a:gd name="T35" fmla="*/ 1419 h 4099"/>
                <a:gd name="T36" fmla="*/ 1262 w 2523"/>
                <a:gd name="T37" fmla="*/ 2050 h 4099"/>
                <a:gd name="T38" fmla="*/ 1893 w 2523"/>
                <a:gd name="T39" fmla="*/ 1419 h 4099"/>
                <a:gd name="T40" fmla="*/ 1893 w 2523"/>
                <a:gd name="T41" fmla="*/ 2050 h 4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3" h="4099">
                  <a:moveTo>
                    <a:pt x="0" y="0"/>
                  </a:moveTo>
                  <a:lnTo>
                    <a:pt x="2523" y="0"/>
                  </a:lnTo>
                  <a:lnTo>
                    <a:pt x="2523" y="4099"/>
                  </a:lnTo>
                  <a:lnTo>
                    <a:pt x="1578" y="4099"/>
                  </a:lnTo>
                  <a:lnTo>
                    <a:pt x="1578" y="2838"/>
                  </a:lnTo>
                  <a:lnTo>
                    <a:pt x="947" y="2838"/>
                  </a:lnTo>
                  <a:lnTo>
                    <a:pt x="947" y="4099"/>
                  </a:lnTo>
                  <a:lnTo>
                    <a:pt x="0" y="4099"/>
                  </a:lnTo>
                  <a:lnTo>
                    <a:pt x="0" y="0"/>
                  </a:lnTo>
                  <a:moveTo>
                    <a:pt x="631" y="473"/>
                  </a:moveTo>
                  <a:lnTo>
                    <a:pt x="631" y="1104"/>
                  </a:lnTo>
                  <a:moveTo>
                    <a:pt x="1262" y="473"/>
                  </a:moveTo>
                  <a:lnTo>
                    <a:pt x="1262" y="1104"/>
                  </a:lnTo>
                  <a:moveTo>
                    <a:pt x="1893" y="473"/>
                  </a:moveTo>
                  <a:lnTo>
                    <a:pt x="1893" y="1104"/>
                  </a:lnTo>
                  <a:moveTo>
                    <a:pt x="631" y="1419"/>
                  </a:moveTo>
                  <a:lnTo>
                    <a:pt x="631" y="2050"/>
                  </a:lnTo>
                  <a:moveTo>
                    <a:pt x="1262" y="1419"/>
                  </a:moveTo>
                  <a:lnTo>
                    <a:pt x="1262" y="2050"/>
                  </a:lnTo>
                  <a:moveTo>
                    <a:pt x="1893" y="1419"/>
                  </a:moveTo>
                  <a:lnTo>
                    <a:pt x="1893" y="2050"/>
                  </a:ln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14" name="cloud_2" title="Icon of a cloud made of two arrows pointing towards eachother">
              <a:extLst>
                <a:ext uri="{FF2B5EF4-FFF2-40B4-BE49-F238E27FC236}">
                  <a16:creationId xmlns:a16="http://schemas.microsoft.com/office/drawing/2014/main" id="{B977B687-BF3A-428B-97DB-02C7BF923E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77157" y="2893750"/>
              <a:ext cx="554589" cy="320040"/>
            </a:xfrm>
            <a:custGeom>
              <a:avLst/>
              <a:gdLst>
                <a:gd name="T0" fmla="*/ 138 w 349"/>
                <a:gd name="T1" fmla="*/ 181 h 200"/>
                <a:gd name="T2" fmla="*/ 49 w 349"/>
                <a:gd name="T3" fmla="*/ 181 h 200"/>
                <a:gd name="T4" fmla="*/ 0 w 349"/>
                <a:gd name="T5" fmla="*/ 132 h 200"/>
                <a:gd name="T6" fmla="*/ 49 w 349"/>
                <a:gd name="T7" fmla="*/ 84 h 200"/>
                <a:gd name="T8" fmla="*/ 59 w 349"/>
                <a:gd name="T9" fmla="*/ 85 h 200"/>
                <a:gd name="T10" fmla="*/ 148 w 349"/>
                <a:gd name="T11" fmla="*/ 0 h 200"/>
                <a:gd name="T12" fmla="*/ 234 w 349"/>
                <a:gd name="T13" fmla="*/ 68 h 200"/>
                <a:gd name="T14" fmla="*/ 282 w 349"/>
                <a:gd name="T15" fmla="*/ 47 h 200"/>
                <a:gd name="T16" fmla="*/ 349 w 349"/>
                <a:gd name="T17" fmla="*/ 114 h 200"/>
                <a:gd name="T18" fmla="*/ 282 w 349"/>
                <a:gd name="T19" fmla="*/ 180 h 200"/>
                <a:gd name="T20" fmla="*/ 282 w 349"/>
                <a:gd name="T21" fmla="*/ 180 h 200"/>
                <a:gd name="T22" fmla="*/ 206 w 349"/>
                <a:gd name="T23" fmla="*/ 180 h 200"/>
                <a:gd name="T24" fmla="*/ 119 w 349"/>
                <a:gd name="T25" fmla="*/ 200 h 200"/>
                <a:gd name="T26" fmla="*/ 138 w 349"/>
                <a:gd name="T27" fmla="*/ 181 h 200"/>
                <a:gd name="T28" fmla="*/ 119 w 349"/>
                <a:gd name="T29" fmla="*/ 161 h 200"/>
                <a:gd name="T30" fmla="*/ 225 w 349"/>
                <a:gd name="T31" fmla="*/ 161 h 200"/>
                <a:gd name="T32" fmla="*/ 206 w 349"/>
                <a:gd name="T33" fmla="*/ 180 h 200"/>
                <a:gd name="T34" fmla="*/ 225 w 349"/>
                <a:gd name="T3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200">
                  <a:moveTo>
                    <a:pt x="138" y="181"/>
                  </a:moveTo>
                  <a:cubicBezTo>
                    <a:pt x="49" y="181"/>
                    <a:pt x="49" y="181"/>
                    <a:pt x="49" y="181"/>
                  </a:cubicBezTo>
                  <a:cubicBezTo>
                    <a:pt x="22" y="181"/>
                    <a:pt x="0" y="159"/>
                    <a:pt x="0" y="132"/>
                  </a:cubicBezTo>
                  <a:cubicBezTo>
                    <a:pt x="0" y="105"/>
                    <a:pt x="22" y="84"/>
                    <a:pt x="49" y="84"/>
                  </a:cubicBezTo>
                  <a:cubicBezTo>
                    <a:pt x="52" y="84"/>
                    <a:pt x="56" y="84"/>
                    <a:pt x="59" y="85"/>
                  </a:cubicBezTo>
                  <a:cubicBezTo>
                    <a:pt x="61" y="38"/>
                    <a:pt x="100" y="0"/>
                    <a:pt x="148" y="0"/>
                  </a:cubicBezTo>
                  <a:cubicBezTo>
                    <a:pt x="189" y="0"/>
                    <a:pt x="224" y="29"/>
                    <a:pt x="234" y="68"/>
                  </a:cubicBezTo>
                  <a:cubicBezTo>
                    <a:pt x="246" y="55"/>
                    <a:pt x="263" y="47"/>
                    <a:pt x="282" y="47"/>
                  </a:cubicBezTo>
                  <a:cubicBezTo>
                    <a:pt x="319" y="47"/>
                    <a:pt x="349" y="77"/>
                    <a:pt x="349" y="114"/>
                  </a:cubicBezTo>
                  <a:cubicBezTo>
                    <a:pt x="349" y="151"/>
                    <a:pt x="319" y="180"/>
                    <a:pt x="282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06" y="180"/>
                    <a:pt x="206" y="180"/>
                    <a:pt x="206" y="180"/>
                  </a:cubicBezTo>
                  <a:moveTo>
                    <a:pt x="119" y="200"/>
                  </a:moveTo>
                  <a:cubicBezTo>
                    <a:pt x="138" y="181"/>
                    <a:pt x="138" y="181"/>
                    <a:pt x="138" y="181"/>
                  </a:cubicBezTo>
                  <a:cubicBezTo>
                    <a:pt x="119" y="161"/>
                    <a:pt x="119" y="161"/>
                    <a:pt x="119" y="161"/>
                  </a:cubicBezTo>
                  <a:moveTo>
                    <a:pt x="225" y="161"/>
                  </a:moveTo>
                  <a:cubicBezTo>
                    <a:pt x="206" y="180"/>
                    <a:pt x="206" y="180"/>
                    <a:pt x="206" y="180"/>
                  </a:cubicBezTo>
                  <a:cubicBezTo>
                    <a:pt x="225" y="200"/>
                    <a:pt x="225" y="200"/>
                    <a:pt x="225" y="200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78018E-9D61-4FA3-950E-85D31226D6F3}"/>
                </a:ext>
              </a:extLst>
            </p:cNvPr>
            <p:cNvCxnSpPr>
              <a:cxnSpLocks/>
            </p:cNvCxnSpPr>
            <p:nvPr/>
          </p:nvCxnSpPr>
          <p:spPr>
            <a:xfrm>
              <a:off x="1426346" y="2799655"/>
              <a:ext cx="228600" cy="0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prstDash val="solid"/>
              <a:miter lim="800000"/>
              <a:headEnd type="diamond" w="med" len="med"/>
              <a:tailEnd type="diamond" w="med" len="med"/>
            </a:ln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D3DF6A-0FD5-4329-9F04-F64016998259}"/>
              </a:ext>
            </a:extLst>
          </p:cNvPr>
          <p:cNvGrpSpPr/>
          <p:nvPr/>
        </p:nvGrpSpPr>
        <p:grpSpPr>
          <a:xfrm>
            <a:off x="9777495" y="1775922"/>
            <a:ext cx="1283110" cy="647653"/>
            <a:chOff x="9974085" y="2405103"/>
            <a:chExt cx="1309025" cy="660734"/>
          </a:xfrm>
        </p:grpSpPr>
        <p:sp>
          <p:nvSpPr>
            <p:cNvPr id="17" name="Database_EFC7" title="Icon of a cylinder">
              <a:extLst>
                <a:ext uri="{FF2B5EF4-FFF2-40B4-BE49-F238E27FC236}">
                  <a16:creationId xmlns:a16="http://schemas.microsoft.com/office/drawing/2014/main" id="{E40E0284-3A93-47DD-910A-CBE3C9FD559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00336" y="2878748"/>
              <a:ext cx="87611" cy="113880"/>
            </a:xfrm>
            <a:custGeom>
              <a:avLst/>
              <a:gdLst>
                <a:gd name="T0" fmla="*/ 2470 w 2511"/>
                <a:gd name="T1" fmla="*/ 627 h 3264"/>
                <a:gd name="T2" fmla="*/ 2511 w 2511"/>
                <a:gd name="T3" fmla="*/ 627 h 3264"/>
                <a:gd name="T4" fmla="*/ 2511 w 2511"/>
                <a:gd name="T5" fmla="*/ 2762 h 3264"/>
                <a:gd name="T6" fmla="*/ 1255 w 2511"/>
                <a:gd name="T7" fmla="*/ 3264 h 3264"/>
                <a:gd name="T8" fmla="*/ 0 w 2511"/>
                <a:gd name="T9" fmla="*/ 2762 h 3264"/>
                <a:gd name="T10" fmla="*/ 0 w 2511"/>
                <a:gd name="T11" fmla="*/ 627 h 3264"/>
                <a:gd name="T12" fmla="*/ 41 w 2511"/>
                <a:gd name="T13" fmla="*/ 627 h 3264"/>
                <a:gd name="T14" fmla="*/ 1255 w 2511"/>
                <a:gd name="T15" fmla="*/ 1004 h 3264"/>
                <a:gd name="T16" fmla="*/ 2470 w 2511"/>
                <a:gd name="T17" fmla="*/ 627 h 3264"/>
                <a:gd name="T18" fmla="*/ 1255 w 2511"/>
                <a:gd name="T19" fmla="*/ 0 h 3264"/>
                <a:gd name="T20" fmla="*/ 0 w 2511"/>
                <a:gd name="T21" fmla="*/ 502 h 3264"/>
                <a:gd name="T22" fmla="*/ 1255 w 2511"/>
                <a:gd name="T23" fmla="*/ 1004 h 3264"/>
                <a:gd name="T24" fmla="*/ 2511 w 2511"/>
                <a:gd name="T25" fmla="*/ 502 h 3264"/>
                <a:gd name="T26" fmla="*/ 1255 w 2511"/>
                <a:gd name="T27" fmla="*/ 0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1" h="3264">
                  <a:moveTo>
                    <a:pt x="2470" y="627"/>
                  </a:moveTo>
                  <a:cubicBezTo>
                    <a:pt x="2511" y="627"/>
                    <a:pt x="2511" y="627"/>
                    <a:pt x="2511" y="627"/>
                  </a:cubicBezTo>
                  <a:cubicBezTo>
                    <a:pt x="2511" y="2762"/>
                    <a:pt x="2511" y="2762"/>
                    <a:pt x="2511" y="2762"/>
                  </a:cubicBezTo>
                  <a:cubicBezTo>
                    <a:pt x="2511" y="3040"/>
                    <a:pt x="1949" y="3264"/>
                    <a:pt x="1255" y="3264"/>
                  </a:cubicBezTo>
                  <a:cubicBezTo>
                    <a:pt x="562" y="3264"/>
                    <a:pt x="0" y="3040"/>
                    <a:pt x="0" y="2762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41" y="627"/>
                    <a:pt x="41" y="627"/>
                    <a:pt x="41" y="627"/>
                  </a:cubicBezTo>
                  <a:cubicBezTo>
                    <a:pt x="180" y="844"/>
                    <a:pt x="671" y="1004"/>
                    <a:pt x="1255" y="1004"/>
                  </a:cubicBezTo>
                  <a:cubicBezTo>
                    <a:pt x="1840" y="1004"/>
                    <a:pt x="2330" y="844"/>
                    <a:pt x="2470" y="627"/>
                  </a:cubicBezTo>
                  <a:close/>
                  <a:moveTo>
                    <a:pt x="1255" y="0"/>
                  </a:moveTo>
                  <a:cubicBezTo>
                    <a:pt x="562" y="0"/>
                    <a:pt x="0" y="224"/>
                    <a:pt x="0" y="502"/>
                  </a:cubicBezTo>
                  <a:cubicBezTo>
                    <a:pt x="0" y="779"/>
                    <a:pt x="562" y="1004"/>
                    <a:pt x="1255" y="1004"/>
                  </a:cubicBezTo>
                  <a:cubicBezTo>
                    <a:pt x="1949" y="1004"/>
                    <a:pt x="2511" y="779"/>
                    <a:pt x="2511" y="502"/>
                  </a:cubicBezTo>
                  <a:cubicBezTo>
                    <a:pt x="2511" y="224"/>
                    <a:pt x="1949" y="0"/>
                    <a:pt x="1255" y="0"/>
                  </a:cubicBez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sp>
          <p:nvSpPr>
            <p:cNvPr id="18" name="Database_EFC7" title="Icon of a cylinder">
              <a:extLst>
                <a:ext uri="{FF2B5EF4-FFF2-40B4-BE49-F238E27FC236}">
                  <a16:creationId xmlns:a16="http://schemas.microsoft.com/office/drawing/2014/main" id="{53264FA1-3805-4B68-982D-2199B1E00B3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721779" y="2914162"/>
              <a:ext cx="87611" cy="113880"/>
            </a:xfrm>
            <a:custGeom>
              <a:avLst/>
              <a:gdLst>
                <a:gd name="T0" fmla="*/ 2470 w 2511"/>
                <a:gd name="T1" fmla="*/ 627 h 3264"/>
                <a:gd name="T2" fmla="*/ 2511 w 2511"/>
                <a:gd name="T3" fmla="*/ 627 h 3264"/>
                <a:gd name="T4" fmla="*/ 2511 w 2511"/>
                <a:gd name="T5" fmla="*/ 2762 h 3264"/>
                <a:gd name="T6" fmla="*/ 1255 w 2511"/>
                <a:gd name="T7" fmla="*/ 3264 h 3264"/>
                <a:gd name="T8" fmla="*/ 0 w 2511"/>
                <a:gd name="T9" fmla="*/ 2762 h 3264"/>
                <a:gd name="T10" fmla="*/ 0 w 2511"/>
                <a:gd name="T11" fmla="*/ 627 h 3264"/>
                <a:gd name="T12" fmla="*/ 41 w 2511"/>
                <a:gd name="T13" fmla="*/ 627 h 3264"/>
                <a:gd name="T14" fmla="*/ 1255 w 2511"/>
                <a:gd name="T15" fmla="*/ 1004 h 3264"/>
                <a:gd name="T16" fmla="*/ 2470 w 2511"/>
                <a:gd name="T17" fmla="*/ 627 h 3264"/>
                <a:gd name="T18" fmla="*/ 1255 w 2511"/>
                <a:gd name="T19" fmla="*/ 0 h 3264"/>
                <a:gd name="T20" fmla="*/ 0 w 2511"/>
                <a:gd name="T21" fmla="*/ 502 h 3264"/>
                <a:gd name="T22" fmla="*/ 1255 w 2511"/>
                <a:gd name="T23" fmla="*/ 1004 h 3264"/>
                <a:gd name="T24" fmla="*/ 2511 w 2511"/>
                <a:gd name="T25" fmla="*/ 502 h 3264"/>
                <a:gd name="T26" fmla="*/ 1255 w 2511"/>
                <a:gd name="T27" fmla="*/ 0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1" h="3264">
                  <a:moveTo>
                    <a:pt x="2470" y="627"/>
                  </a:moveTo>
                  <a:cubicBezTo>
                    <a:pt x="2511" y="627"/>
                    <a:pt x="2511" y="627"/>
                    <a:pt x="2511" y="627"/>
                  </a:cubicBezTo>
                  <a:cubicBezTo>
                    <a:pt x="2511" y="2762"/>
                    <a:pt x="2511" y="2762"/>
                    <a:pt x="2511" y="2762"/>
                  </a:cubicBezTo>
                  <a:cubicBezTo>
                    <a:pt x="2511" y="3040"/>
                    <a:pt x="1949" y="3264"/>
                    <a:pt x="1255" y="3264"/>
                  </a:cubicBezTo>
                  <a:cubicBezTo>
                    <a:pt x="562" y="3264"/>
                    <a:pt x="0" y="3040"/>
                    <a:pt x="0" y="2762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41" y="627"/>
                    <a:pt x="41" y="627"/>
                    <a:pt x="41" y="627"/>
                  </a:cubicBezTo>
                  <a:cubicBezTo>
                    <a:pt x="180" y="844"/>
                    <a:pt x="671" y="1004"/>
                    <a:pt x="1255" y="1004"/>
                  </a:cubicBezTo>
                  <a:cubicBezTo>
                    <a:pt x="1840" y="1004"/>
                    <a:pt x="2330" y="844"/>
                    <a:pt x="2470" y="627"/>
                  </a:cubicBezTo>
                  <a:close/>
                  <a:moveTo>
                    <a:pt x="1255" y="0"/>
                  </a:moveTo>
                  <a:cubicBezTo>
                    <a:pt x="562" y="0"/>
                    <a:pt x="0" y="224"/>
                    <a:pt x="0" y="502"/>
                  </a:cubicBezTo>
                  <a:cubicBezTo>
                    <a:pt x="0" y="779"/>
                    <a:pt x="562" y="1004"/>
                    <a:pt x="1255" y="1004"/>
                  </a:cubicBezTo>
                  <a:cubicBezTo>
                    <a:pt x="1949" y="1004"/>
                    <a:pt x="2511" y="779"/>
                    <a:pt x="2511" y="502"/>
                  </a:cubicBezTo>
                  <a:cubicBezTo>
                    <a:pt x="2511" y="224"/>
                    <a:pt x="1949" y="0"/>
                    <a:pt x="1255" y="0"/>
                  </a:cubicBez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sp>
          <p:nvSpPr>
            <p:cNvPr id="19" name="Browser" title="Icon of a browser window">
              <a:extLst>
                <a:ext uri="{FF2B5EF4-FFF2-40B4-BE49-F238E27FC236}">
                  <a16:creationId xmlns:a16="http://schemas.microsoft.com/office/drawing/2014/main" id="{265CE5F1-416B-4B3A-B1D0-6BC608762A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563601" y="2770577"/>
              <a:ext cx="136795" cy="109480"/>
            </a:xfrm>
            <a:custGeom>
              <a:avLst/>
              <a:gdLst>
                <a:gd name="T0" fmla="*/ 3750 w 3750"/>
                <a:gd name="T1" fmla="*/ 3000 h 3000"/>
                <a:gd name="T2" fmla="*/ 0 w 3750"/>
                <a:gd name="T3" fmla="*/ 3000 h 3000"/>
                <a:gd name="T4" fmla="*/ 0 w 3750"/>
                <a:gd name="T5" fmla="*/ 0 h 3000"/>
                <a:gd name="T6" fmla="*/ 3750 w 3750"/>
                <a:gd name="T7" fmla="*/ 0 h 3000"/>
                <a:gd name="T8" fmla="*/ 3750 w 3750"/>
                <a:gd name="T9" fmla="*/ 3000 h 3000"/>
                <a:gd name="T10" fmla="*/ 0 w 3750"/>
                <a:gd name="T11" fmla="*/ 750 h 3000"/>
                <a:gd name="T12" fmla="*/ 3750 w 3750"/>
                <a:gd name="T13" fmla="*/ 750 h 3000"/>
                <a:gd name="T14" fmla="*/ 3335 w 3750"/>
                <a:gd name="T15" fmla="*/ 375 h 3000"/>
                <a:gd name="T16" fmla="*/ 3375 w 3750"/>
                <a:gd name="T17" fmla="*/ 415 h 3000"/>
                <a:gd name="T18" fmla="*/ 3414 w 3750"/>
                <a:gd name="T19" fmla="*/ 375 h 3000"/>
                <a:gd name="T20" fmla="*/ 3375 w 3750"/>
                <a:gd name="T21" fmla="*/ 336 h 3000"/>
                <a:gd name="T22" fmla="*/ 3335 w 3750"/>
                <a:gd name="T23" fmla="*/ 375 h 3000"/>
                <a:gd name="T24" fmla="*/ 2886 w 3750"/>
                <a:gd name="T25" fmla="*/ 375 h 3000"/>
                <a:gd name="T26" fmla="*/ 2925 w 3750"/>
                <a:gd name="T27" fmla="*/ 415 h 3000"/>
                <a:gd name="T28" fmla="*/ 2965 w 3750"/>
                <a:gd name="T29" fmla="*/ 375 h 3000"/>
                <a:gd name="T30" fmla="*/ 2925 w 3750"/>
                <a:gd name="T31" fmla="*/ 336 h 3000"/>
                <a:gd name="T32" fmla="*/ 2886 w 3750"/>
                <a:gd name="T33" fmla="*/ 375 h 3000"/>
                <a:gd name="T34" fmla="*/ 2437 w 3750"/>
                <a:gd name="T35" fmla="*/ 375 h 3000"/>
                <a:gd name="T36" fmla="*/ 2476 w 3750"/>
                <a:gd name="T37" fmla="*/ 415 h 3000"/>
                <a:gd name="T38" fmla="*/ 2516 w 3750"/>
                <a:gd name="T39" fmla="*/ 375 h 3000"/>
                <a:gd name="T40" fmla="*/ 2476 w 3750"/>
                <a:gd name="T41" fmla="*/ 336 h 3000"/>
                <a:gd name="T42" fmla="*/ 2437 w 3750"/>
                <a:gd name="T43" fmla="*/ 375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50" h="3000">
                  <a:moveTo>
                    <a:pt x="3750" y="3000"/>
                  </a:moveTo>
                  <a:cubicBezTo>
                    <a:pt x="0" y="3000"/>
                    <a:pt x="0" y="3000"/>
                    <a:pt x="0" y="3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50" y="0"/>
                    <a:pt x="3750" y="0"/>
                    <a:pt x="3750" y="0"/>
                  </a:cubicBezTo>
                  <a:lnTo>
                    <a:pt x="3750" y="3000"/>
                  </a:lnTo>
                  <a:close/>
                  <a:moveTo>
                    <a:pt x="0" y="750"/>
                  </a:moveTo>
                  <a:cubicBezTo>
                    <a:pt x="3750" y="750"/>
                    <a:pt x="3750" y="750"/>
                    <a:pt x="3750" y="750"/>
                  </a:cubicBezTo>
                  <a:moveTo>
                    <a:pt x="3335" y="375"/>
                  </a:moveTo>
                  <a:cubicBezTo>
                    <a:pt x="3335" y="397"/>
                    <a:pt x="3353" y="415"/>
                    <a:pt x="3375" y="415"/>
                  </a:cubicBezTo>
                  <a:cubicBezTo>
                    <a:pt x="3397" y="415"/>
                    <a:pt x="3414" y="397"/>
                    <a:pt x="3414" y="375"/>
                  </a:cubicBezTo>
                  <a:cubicBezTo>
                    <a:pt x="3414" y="353"/>
                    <a:pt x="3397" y="336"/>
                    <a:pt x="3375" y="336"/>
                  </a:cubicBezTo>
                  <a:cubicBezTo>
                    <a:pt x="3353" y="336"/>
                    <a:pt x="3335" y="353"/>
                    <a:pt x="3335" y="375"/>
                  </a:cubicBezTo>
                  <a:close/>
                  <a:moveTo>
                    <a:pt x="2886" y="375"/>
                  </a:moveTo>
                  <a:cubicBezTo>
                    <a:pt x="2886" y="397"/>
                    <a:pt x="2904" y="415"/>
                    <a:pt x="2925" y="415"/>
                  </a:cubicBezTo>
                  <a:cubicBezTo>
                    <a:pt x="2947" y="415"/>
                    <a:pt x="2965" y="397"/>
                    <a:pt x="2965" y="375"/>
                  </a:cubicBezTo>
                  <a:cubicBezTo>
                    <a:pt x="2965" y="353"/>
                    <a:pt x="2947" y="336"/>
                    <a:pt x="2925" y="336"/>
                  </a:cubicBezTo>
                  <a:cubicBezTo>
                    <a:pt x="2904" y="336"/>
                    <a:pt x="2886" y="353"/>
                    <a:pt x="2886" y="375"/>
                  </a:cubicBezTo>
                  <a:close/>
                  <a:moveTo>
                    <a:pt x="2437" y="375"/>
                  </a:moveTo>
                  <a:cubicBezTo>
                    <a:pt x="2437" y="397"/>
                    <a:pt x="2454" y="415"/>
                    <a:pt x="2476" y="415"/>
                  </a:cubicBezTo>
                  <a:cubicBezTo>
                    <a:pt x="2498" y="415"/>
                    <a:pt x="2516" y="397"/>
                    <a:pt x="2516" y="375"/>
                  </a:cubicBezTo>
                  <a:cubicBezTo>
                    <a:pt x="2516" y="353"/>
                    <a:pt x="2498" y="336"/>
                    <a:pt x="2476" y="336"/>
                  </a:cubicBezTo>
                  <a:cubicBezTo>
                    <a:pt x="2454" y="336"/>
                    <a:pt x="2437" y="353"/>
                    <a:pt x="2437" y="375"/>
                  </a:cubicBezTo>
                  <a:close/>
                </a:path>
              </a:pathLst>
            </a:custGeom>
            <a:noFill/>
            <a:ln w="952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sp>
          <p:nvSpPr>
            <p:cNvPr id="20" name="cloud" title="Icon of a cloud">
              <a:extLst>
                <a:ext uri="{FF2B5EF4-FFF2-40B4-BE49-F238E27FC236}">
                  <a16:creationId xmlns:a16="http://schemas.microsoft.com/office/drawing/2014/main" id="{84869864-9BD3-45D7-9DB6-36D360800C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42921" y="2728785"/>
              <a:ext cx="529042" cy="337052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784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21" name="people_4" title="Icon of a person">
              <a:extLst>
                <a:ext uri="{FF2B5EF4-FFF2-40B4-BE49-F238E27FC236}">
                  <a16:creationId xmlns:a16="http://schemas.microsoft.com/office/drawing/2014/main" id="{827EB7CD-C354-49B8-B121-DFB966EAA5C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74085" y="2910369"/>
              <a:ext cx="120646" cy="134880"/>
            </a:xfrm>
            <a:custGeom>
              <a:avLst/>
              <a:gdLst>
                <a:gd name="T0" fmla="*/ 48 w 246"/>
                <a:gd name="T1" fmla="*/ 76 h 275"/>
                <a:gd name="T2" fmla="*/ 124 w 246"/>
                <a:gd name="T3" fmla="*/ 0 h 275"/>
                <a:gd name="T4" fmla="*/ 201 w 246"/>
                <a:gd name="T5" fmla="*/ 76 h 275"/>
                <a:gd name="T6" fmla="*/ 124 w 246"/>
                <a:gd name="T7" fmla="*/ 152 h 275"/>
                <a:gd name="T8" fmla="*/ 48 w 246"/>
                <a:gd name="T9" fmla="*/ 76 h 275"/>
                <a:gd name="T10" fmla="*/ 246 w 246"/>
                <a:gd name="T11" fmla="*/ 275 h 275"/>
                <a:gd name="T12" fmla="*/ 123 w 246"/>
                <a:gd name="T13" fmla="*/ 152 h 275"/>
                <a:gd name="T14" fmla="*/ 0 w 246"/>
                <a:gd name="T1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275">
                  <a:moveTo>
                    <a:pt x="48" y="76"/>
                  </a:moveTo>
                  <a:cubicBezTo>
                    <a:pt x="48" y="34"/>
                    <a:pt x="82" y="0"/>
                    <a:pt x="124" y="0"/>
                  </a:cubicBezTo>
                  <a:cubicBezTo>
                    <a:pt x="166" y="0"/>
                    <a:pt x="201" y="34"/>
                    <a:pt x="201" y="76"/>
                  </a:cubicBezTo>
                  <a:cubicBezTo>
                    <a:pt x="201" y="118"/>
                    <a:pt x="166" y="152"/>
                    <a:pt x="124" y="152"/>
                  </a:cubicBezTo>
                  <a:cubicBezTo>
                    <a:pt x="82" y="152"/>
                    <a:pt x="48" y="118"/>
                    <a:pt x="48" y="76"/>
                  </a:cubicBezTo>
                  <a:close/>
                  <a:moveTo>
                    <a:pt x="246" y="275"/>
                  </a:moveTo>
                  <a:cubicBezTo>
                    <a:pt x="246" y="207"/>
                    <a:pt x="191" y="152"/>
                    <a:pt x="123" y="152"/>
                  </a:cubicBezTo>
                  <a:cubicBezTo>
                    <a:pt x="55" y="152"/>
                    <a:pt x="0" y="207"/>
                    <a:pt x="0" y="275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sp>
          <p:nvSpPr>
            <p:cNvPr id="22" name="people_4" title="Icon of a person">
              <a:extLst>
                <a:ext uri="{FF2B5EF4-FFF2-40B4-BE49-F238E27FC236}">
                  <a16:creationId xmlns:a16="http://schemas.microsoft.com/office/drawing/2014/main" id="{D87E2F85-E888-41A9-9BA0-31AF39B6BA2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162464" y="2881278"/>
              <a:ext cx="120646" cy="134880"/>
            </a:xfrm>
            <a:custGeom>
              <a:avLst/>
              <a:gdLst>
                <a:gd name="T0" fmla="*/ 48 w 246"/>
                <a:gd name="T1" fmla="*/ 76 h 275"/>
                <a:gd name="T2" fmla="*/ 124 w 246"/>
                <a:gd name="T3" fmla="*/ 0 h 275"/>
                <a:gd name="T4" fmla="*/ 201 w 246"/>
                <a:gd name="T5" fmla="*/ 76 h 275"/>
                <a:gd name="T6" fmla="*/ 124 w 246"/>
                <a:gd name="T7" fmla="*/ 152 h 275"/>
                <a:gd name="T8" fmla="*/ 48 w 246"/>
                <a:gd name="T9" fmla="*/ 76 h 275"/>
                <a:gd name="T10" fmla="*/ 246 w 246"/>
                <a:gd name="T11" fmla="*/ 275 h 275"/>
                <a:gd name="T12" fmla="*/ 123 w 246"/>
                <a:gd name="T13" fmla="*/ 152 h 275"/>
                <a:gd name="T14" fmla="*/ 0 w 246"/>
                <a:gd name="T1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275">
                  <a:moveTo>
                    <a:pt x="48" y="76"/>
                  </a:moveTo>
                  <a:cubicBezTo>
                    <a:pt x="48" y="34"/>
                    <a:pt x="82" y="0"/>
                    <a:pt x="124" y="0"/>
                  </a:cubicBezTo>
                  <a:cubicBezTo>
                    <a:pt x="166" y="0"/>
                    <a:pt x="201" y="34"/>
                    <a:pt x="201" y="76"/>
                  </a:cubicBezTo>
                  <a:cubicBezTo>
                    <a:pt x="201" y="118"/>
                    <a:pt x="166" y="152"/>
                    <a:pt x="124" y="152"/>
                  </a:cubicBezTo>
                  <a:cubicBezTo>
                    <a:pt x="82" y="152"/>
                    <a:pt x="48" y="118"/>
                    <a:pt x="48" y="76"/>
                  </a:cubicBezTo>
                  <a:close/>
                  <a:moveTo>
                    <a:pt x="246" y="275"/>
                  </a:moveTo>
                  <a:cubicBezTo>
                    <a:pt x="246" y="207"/>
                    <a:pt x="191" y="152"/>
                    <a:pt x="123" y="152"/>
                  </a:cubicBezTo>
                  <a:cubicBezTo>
                    <a:pt x="55" y="152"/>
                    <a:pt x="0" y="207"/>
                    <a:pt x="0" y="275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sp>
          <p:nvSpPr>
            <p:cNvPr id="23" name="people_4" title="Icon of a person">
              <a:extLst>
                <a:ext uri="{FF2B5EF4-FFF2-40B4-BE49-F238E27FC236}">
                  <a16:creationId xmlns:a16="http://schemas.microsoft.com/office/drawing/2014/main" id="{5E584211-4137-4C6C-9A13-A673FDD079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849041" y="2405103"/>
              <a:ext cx="120646" cy="134880"/>
            </a:xfrm>
            <a:custGeom>
              <a:avLst/>
              <a:gdLst>
                <a:gd name="T0" fmla="*/ 48 w 246"/>
                <a:gd name="T1" fmla="*/ 76 h 275"/>
                <a:gd name="T2" fmla="*/ 124 w 246"/>
                <a:gd name="T3" fmla="*/ 0 h 275"/>
                <a:gd name="T4" fmla="*/ 201 w 246"/>
                <a:gd name="T5" fmla="*/ 76 h 275"/>
                <a:gd name="T6" fmla="*/ 124 w 246"/>
                <a:gd name="T7" fmla="*/ 152 h 275"/>
                <a:gd name="T8" fmla="*/ 48 w 246"/>
                <a:gd name="T9" fmla="*/ 76 h 275"/>
                <a:gd name="T10" fmla="*/ 246 w 246"/>
                <a:gd name="T11" fmla="*/ 275 h 275"/>
                <a:gd name="T12" fmla="*/ 123 w 246"/>
                <a:gd name="T13" fmla="*/ 152 h 275"/>
                <a:gd name="T14" fmla="*/ 0 w 246"/>
                <a:gd name="T1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275">
                  <a:moveTo>
                    <a:pt x="48" y="76"/>
                  </a:moveTo>
                  <a:cubicBezTo>
                    <a:pt x="48" y="34"/>
                    <a:pt x="82" y="0"/>
                    <a:pt x="124" y="0"/>
                  </a:cubicBezTo>
                  <a:cubicBezTo>
                    <a:pt x="166" y="0"/>
                    <a:pt x="201" y="34"/>
                    <a:pt x="201" y="76"/>
                  </a:cubicBezTo>
                  <a:cubicBezTo>
                    <a:pt x="201" y="118"/>
                    <a:pt x="166" y="152"/>
                    <a:pt x="124" y="152"/>
                  </a:cubicBezTo>
                  <a:cubicBezTo>
                    <a:pt x="82" y="152"/>
                    <a:pt x="48" y="118"/>
                    <a:pt x="48" y="76"/>
                  </a:cubicBezTo>
                  <a:close/>
                  <a:moveTo>
                    <a:pt x="246" y="275"/>
                  </a:moveTo>
                  <a:cubicBezTo>
                    <a:pt x="246" y="207"/>
                    <a:pt x="191" y="152"/>
                    <a:pt x="123" y="152"/>
                  </a:cubicBezTo>
                  <a:cubicBezTo>
                    <a:pt x="55" y="152"/>
                    <a:pt x="0" y="207"/>
                    <a:pt x="0" y="275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8BB9DD5-72A0-4A74-82B2-F3F052A0087B}"/>
                </a:ext>
              </a:extLst>
            </p:cNvPr>
            <p:cNvCxnSpPr>
              <a:cxnSpLocks/>
            </p:cNvCxnSpPr>
            <p:nvPr/>
          </p:nvCxnSpPr>
          <p:spPr>
            <a:xfrm>
              <a:off x="10117232" y="2943417"/>
              <a:ext cx="1995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09D08C-7C07-469B-9357-A76A7A59F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4597" y="2580575"/>
              <a:ext cx="120983" cy="1636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C54A51C-D086-49E0-9599-2C185CDED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4738" y="2947295"/>
              <a:ext cx="207938" cy="53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AF649F-3F46-474A-B4AB-5154AA47FDC2}"/>
              </a:ext>
            </a:extLst>
          </p:cNvPr>
          <p:cNvSpPr txBox="1">
            <a:spLocks/>
          </p:cNvSpPr>
          <p:nvPr/>
        </p:nvSpPr>
        <p:spPr>
          <a:xfrm>
            <a:off x="6295275" y="3683705"/>
            <a:ext cx="5680857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121" indent="-28012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Users consuming finished cloud applications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Cloud tenancy is at the application level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Highly distributed, global application experience</a:t>
            </a:r>
            <a:b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Focus on scale-out across the planet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Experience concepts: Collaboration, Productivity, User</a:t>
            </a:r>
          </a:p>
          <a:p>
            <a:pPr marL="280121" indent="-28012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</a:rPr>
              <a:t>Network is multi-tenant across all customers and users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</a:rPr>
              <a:t>Optimized for public (Internet) connectivity</a:t>
            </a:r>
          </a:p>
        </p:txBody>
      </p:sp>
    </p:spTree>
    <p:extLst>
      <p:ext uri="{BB962C8B-B14F-4D97-AF65-F5344CB8AC3E}">
        <p14:creationId xmlns:p14="http://schemas.microsoft.com/office/powerpoint/2010/main" val="616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27" grpId="0" animBg="1"/>
      <p:bldP spid="5" grpId="0"/>
      <p:bldP spid="7" grpId="0" animBg="1"/>
      <p:bldP spid="8" grpId="0" animBg="1"/>
      <p:bldP spid="9" grpId="0" animBg="1"/>
      <p:bldP spid="10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90EC-18B6-4C0A-BC7B-6CC27735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network connectivity and SaaS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05AE1-5B55-4E4E-AFEB-F361836A6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5" y="1460603"/>
            <a:ext cx="11655078" cy="4628960"/>
          </a:xfrm>
        </p:spPr>
        <p:txBody>
          <a:bodyPr/>
          <a:lstStyle/>
          <a:p>
            <a:r>
              <a:rPr lang="en-US" dirty="0"/>
              <a:t>Efficient connectivity is one of the key challenges on the path of SaaS adoption for enterprises</a:t>
            </a:r>
          </a:p>
          <a:p>
            <a:pPr lvl="1"/>
            <a:r>
              <a:rPr lang="en-US" sz="1400" dirty="0"/>
              <a:t>On-premises network solutions</a:t>
            </a:r>
          </a:p>
          <a:p>
            <a:pPr lvl="1"/>
            <a:r>
              <a:rPr lang="en-US" sz="1400" dirty="0"/>
              <a:t>Remote worker network solutions</a:t>
            </a:r>
          </a:p>
          <a:p>
            <a:pPr lvl="1"/>
            <a:r>
              <a:rPr lang="en-US" sz="1400" dirty="0"/>
              <a:t>3rd party network-as-a-service and security-as-a-service offerings</a:t>
            </a:r>
          </a:p>
          <a:p>
            <a:endParaRPr lang="en-US" dirty="0"/>
          </a:p>
          <a:p>
            <a:r>
              <a:rPr lang="en-US" dirty="0"/>
              <a:t>Customers report</a:t>
            </a:r>
          </a:p>
          <a:p>
            <a:pPr lvl="1"/>
            <a:r>
              <a:rPr lang="en-US" sz="1400" dirty="0"/>
              <a:t>Connectivity is the leading cause of user performance issues</a:t>
            </a:r>
          </a:p>
          <a:p>
            <a:pPr lvl="1"/>
            <a:r>
              <a:rPr lang="en-US" sz="1400" dirty="0"/>
              <a:t>Network being a bottleneck to fast and easy onboarding into the cloud</a:t>
            </a:r>
          </a:p>
          <a:p>
            <a:pPr lvl="1"/>
            <a:r>
              <a:rPr lang="en-US" sz="1400" dirty="0"/>
              <a:t>Customer or connectivity provider network failures affecting SaaS experience availability for broad set of users</a:t>
            </a:r>
          </a:p>
          <a:p>
            <a:pPr lvl="1"/>
            <a:r>
              <a:rPr lang="en-US" sz="1400" dirty="0"/>
              <a:t>Customer security teams are challenged to secure SaaS and not impacting experience by intrusive network solutions</a:t>
            </a:r>
          </a:p>
          <a:p>
            <a:endParaRPr lang="en-US" dirty="0"/>
          </a:p>
          <a:p>
            <a:r>
              <a:rPr lang="en-US" dirty="0"/>
              <a:t>IT teams are looking to</a:t>
            </a:r>
          </a:p>
          <a:p>
            <a:pPr lvl="1"/>
            <a:r>
              <a:rPr lang="en-US" sz="1400" dirty="0"/>
              <a:t>Modernize their network architecture for SaaS, without compromising security</a:t>
            </a:r>
          </a:p>
          <a:p>
            <a:pPr lvl="1"/>
            <a:r>
              <a:rPr lang="en-US" sz="1400" dirty="0"/>
              <a:t>Demonstrate return on investment in networking by delivering most optimal user experience</a:t>
            </a:r>
          </a:p>
          <a:p>
            <a:pPr lvl="1"/>
            <a:r>
              <a:rPr lang="en-US" sz="1400" dirty="0"/>
              <a:t>Make their network designs future proof for the evolving nature of the cloud</a:t>
            </a:r>
          </a:p>
          <a:p>
            <a:pPr marL="2286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38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C7E8E4C-6C47-4C6B-A607-C97913DFFA12}"/>
              </a:ext>
            </a:extLst>
          </p:cNvPr>
          <p:cNvGrpSpPr/>
          <p:nvPr/>
        </p:nvGrpSpPr>
        <p:grpSpPr>
          <a:xfrm>
            <a:off x="6805301" y="574889"/>
            <a:ext cx="4946779" cy="6289918"/>
            <a:chOff x="6805402" y="574484"/>
            <a:chExt cx="4947480" cy="629081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068823D-E6CE-4D03-9B39-217D838366E3}"/>
                </a:ext>
              </a:extLst>
            </p:cNvPr>
            <p:cNvSpPr/>
            <p:nvPr/>
          </p:nvSpPr>
          <p:spPr bwMode="auto">
            <a:xfrm>
              <a:off x="9555095" y="574484"/>
              <a:ext cx="2197787" cy="6290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chemeClr val="bg1">
                      <a:lumMod val="50000"/>
                    </a:schemeClr>
                  </a:solidFill>
                </a:rPr>
                <a:t>Now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566BCA-D880-4EEC-A55E-2AF48280F2F9}"/>
                </a:ext>
              </a:extLst>
            </p:cNvPr>
            <p:cNvSpPr/>
            <p:nvPr/>
          </p:nvSpPr>
          <p:spPr bwMode="auto">
            <a:xfrm>
              <a:off x="6805402" y="574484"/>
              <a:ext cx="2197787" cy="6283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schemeClr val="bg1">
                      <a:lumMod val="50000"/>
                    </a:schemeClr>
                  </a:solidFill>
                </a:rPr>
                <a:t>Before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3400F0-47CE-4D27-B9C1-D00D5ACC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07" y="205773"/>
            <a:ext cx="6412609" cy="492373"/>
          </a:xfrm>
        </p:spPr>
        <p:txBody>
          <a:bodyPr/>
          <a:lstStyle/>
          <a:p>
            <a:r>
              <a:rPr lang="en-US" sz="3200" dirty="0"/>
              <a:t>SaaS and networking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0C363-6B41-4B98-9DF4-4AE3F2CCF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940" y="1142321"/>
            <a:ext cx="6394962" cy="5588709"/>
          </a:xfrm>
        </p:spPr>
        <p:txBody>
          <a:bodyPr/>
          <a:lstStyle/>
          <a:p>
            <a:pPr>
              <a:spcBef>
                <a:spcPts val="4116"/>
              </a:spcBef>
            </a:pPr>
            <a:r>
              <a:rPr lang="en-US" sz="2400" dirty="0"/>
              <a:t>SaaS continues to disrupt networking models </a:t>
            </a:r>
            <a:r>
              <a:rPr lang="en-US" sz="1800" dirty="0"/>
              <a:t>/performance expectations, scalability, cost, efficiency/</a:t>
            </a:r>
            <a:endParaRPr lang="en-US" dirty="0"/>
          </a:p>
          <a:p>
            <a:pPr>
              <a:spcBef>
                <a:spcPts val="4800"/>
              </a:spcBef>
            </a:pPr>
            <a:r>
              <a:rPr lang="en-US" sz="2400" dirty="0"/>
              <a:t>Internet to major clouds becomes</a:t>
            </a:r>
            <a:br>
              <a:rPr lang="en-US" sz="2400" dirty="0"/>
            </a:br>
            <a:r>
              <a:rPr lang="en-US" sz="2400" dirty="0"/>
              <a:t>shorter and faster</a:t>
            </a:r>
          </a:p>
          <a:p>
            <a:pPr>
              <a:spcBef>
                <a:spcPts val="3600"/>
              </a:spcBef>
            </a:pPr>
            <a:r>
              <a:rPr lang="en-US" sz="2400" dirty="0"/>
              <a:t>Enterprises start adopting Zero Trust</a:t>
            </a:r>
            <a:br>
              <a:rPr lang="en-US" sz="2400" dirty="0"/>
            </a:br>
            <a:r>
              <a:rPr lang="en-US" sz="2400" dirty="0"/>
              <a:t>for their SaaS scenarios</a:t>
            </a:r>
          </a:p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/>
                </a:solidFill>
              </a:rPr>
              <a:t>Network solutions provide application differentiation close to the user device</a:t>
            </a:r>
          </a:p>
          <a:p>
            <a:pPr>
              <a:spcBef>
                <a:spcPts val="4116"/>
              </a:spcBef>
            </a:pPr>
            <a:r>
              <a:rPr lang="en-US" sz="2400" dirty="0"/>
              <a:t>Networking and security are moving to the cloud too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E1A3E4-45D6-4875-BC0F-43D858757940}"/>
              </a:ext>
            </a:extLst>
          </p:cNvPr>
          <p:cNvGrpSpPr/>
          <p:nvPr/>
        </p:nvGrpSpPr>
        <p:grpSpPr>
          <a:xfrm>
            <a:off x="6963220" y="2243950"/>
            <a:ext cx="4570407" cy="1057172"/>
            <a:chOff x="6963342" y="2243782"/>
            <a:chExt cx="4571055" cy="1057322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3C4D75F-E80D-4076-A7B9-E42DE687E9A1}"/>
                </a:ext>
              </a:extLst>
            </p:cNvPr>
            <p:cNvGrpSpPr/>
            <p:nvPr/>
          </p:nvGrpSpPr>
          <p:grpSpPr>
            <a:xfrm>
              <a:off x="6963342" y="2283931"/>
              <a:ext cx="1852250" cy="1003623"/>
              <a:chOff x="7187911" y="4205329"/>
              <a:chExt cx="2156511" cy="1168484"/>
            </a:xfrm>
          </p:grpSpPr>
          <p:sp>
            <p:nvSpPr>
              <p:cNvPr id="52" name="Browser" title="Icon of a browser window">
                <a:extLst>
                  <a:ext uri="{FF2B5EF4-FFF2-40B4-BE49-F238E27FC236}">
                    <a16:creationId xmlns:a16="http://schemas.microsoft.com/office/drawing/2014/main" id="{6398943E-AEA3-4FBA-85A9-E2BEF99B2CE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272058" y="5197303"/>
                <a:ext cx="177426" cy="141997"/>
              </a:xfrm>
              <a:custGeom>
                <a:avLst/>
                <a:gdLst>
                  <a:gd name="T0" fmla="*/ 3750 w 3750"/>
                  <a:gd name="T1" fmla="*/ 3000 h 3000"/>
                  <a:gd name="T2" fmla="*/ 0 w 3750"/>
                  <a:gd name="T3" fmla="*/ 3000 h 3000"/>
                  <a:gd name="T4" fmla="*/ 0 w 3750"/>
                  <a:gd name="T5" fmla="*/ 0 h 3000"/>
                  <a:gd name="T6" fmla="*/ 3750 w 3750"/>
                  <a:gd name="T7" fmla="*/ 0 h 3000"/>
                  <a:gd name="T8" fmla="*/ 3750 w 3750"/>
                  <a:gd name="T9" fmla="*/ 3000 h 3000"/>
                  <a:gd name="T10" fmla="*/ 0 w 3750"/>
                  <a:gd name="T11" fmla="*/ 750 h 3000"/>
                  <a:gd name="T12" fmla="*/ 3750 w 3750"/>
                  <a:gd name="T13" fmla="*/ 750 h 3000"/>
                  <a:gd name="T14" fmla="*/ 3335 w 3750"/>
                  <a:gd name="T15" fmla="*/ 375 h 3000"/>
                  <a:gd name="T16" fmla="*/ 3375 w 3750"/>
                  <a:gd name="T17" fmla="*/ 415 h 3000"/>
                  <a:gd name="T18" fmla="*/ 3414 w 3750"/>
                  <a:gd name="T19" fmla="*/ 375 h 3000"/>
                  <a:gd name="T20" fmla="*/ 3375 w 3750"/>
                  <a:gd name="T21" fmla="*/ 336 h 3000"/>
                  <a:gd name="T22" fmla="*/ 3335 w 3750"/>
                  <a:gd name="T23" fmla="*/ 375 h 3000"/>
                  <a:gd name="T24" fmla="*/ 2886 w 3750"/>
                  <a:gd name="T25" fmla="*/ 375 h 3000"/>
                  <a:gd name="T26" fmla="*/ 2925 w 3750"/>
                  <a:gd name="T27" fmla="*/ 415 h 3000"/>
                  <a:gd name="T28" fmla="*/ 2965 w 3750"/>
                  <a:gd name="T29" fmla="*/ 375 h 3000"/>
                  <a:gd name="T30" fmla="*/ 2925 w 3750"/>
                  <a:gd name="T31" fmla="*/ 336 h 3000"/>
                  <a:gd name="T32" fmla="*/ 2886 w 3750"/>
                  <a:gd name="T33" fmla="*/ 375 h 3000"/>
                  <a:gd name="T34" fmla="*/ 2437 w 3750"/>
                  <a:gd name="T35" fmla="*/ 375 h 3000"/>
                  <a:gd name="T36" fmla="*/ 2476 w 3750"/>
                  <a:gd name="T37" fmla="*/ 415 h 3000"/>
                  <a:gd name="T38" fmla="*/ 2516 w 3750"/>
                  <a:gd name="T39" fmla="*/ 375 h 3000"/>
                  <a:gd name="T40" fmla="*/ 2476 w 3750"/>
                  <a:gd name="T41" fmla="*/ 336 h 3000"/>
                  <a:gd name="T42" fmla="*/ 2437 w 3750"/>
                  <a:gd name="T43" fmla="*/ 375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50" h="3000">
                    <a:moveTo>
                      <a:pt x="3750" y="3000"/>
                    </a:moveTo>
                    <a:cubicBezTo>
                      <a:pt x="0" y="3000"/>
                      <a:pt x="0" y="3000"/>
                      <a:pt x="0" y="3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50" y="0"/>
                      <a:pt x="3750" y="0"/>
                      <a:pt x="3750" y="0"/>
                    </a:cubicBezTo>
                    <a:lnTo>
                      <a:pt x="3750" y="3000"/>
                    </a:lnTo>
                    <a:close/>
                    <a:moveTo>
                      <a:pt x="0" y="750"/>
                    </a:moveTo>
                    <a:cubicBezTo>
                      <a:pt x="3750" y="750"/>
                      <a:pt x="3750" y="750"/>
                      <a:pt x="3750" y="750"/>
                    </a:cubicBezTo>
                    <a:moveTo>
                      <a:pt x="3335" y="375"/>
                    </a:moveTo>
                    <a:cubicBezTo>
                      <a:pt x="3335" y="397"/>
                      <a:pt x="3353" y="415"/>
                      <a:pt x="3375" y="415"/>
                    </a:cubicBezTo>
                    <a:cubicBezTo>
                      <a:pt x="3397" y="415"/>
                      <a:pt x="3414" y="397"/>
                      <a:pt x="3414" y="375"/>
                    </a:cubicBezTo>
                    <a:cubicBezTo>
                      <a:pt x="3414" y="353"/>
                      <a:pt x="3397" y="336"/>
                      <a:pt x="3375" y="336"/>
                    </a:cubicBezTo>
                    <a:cubicBezTo>
                      <a:pt x="3353" y="336"/>
                      <a:pt x="3335" y="353"/>
                      <a:pt x="3335" y="375"/>
                    </a:cubicBezTo>
                    <a:close/>
                    <a:moveTo>
                      <a:pt x="2886" y="375"/>
                    </a:moveTo>
                    <a:cubicBezTo>
                      <a:pt x="2886" y="397"/>
                      <a:pt x="2904" y="415"/>
                      <a:pt x="2925" y="415"/>
                    </a:cubicBezTo>
                    <a:cubicBezTo>
                      <a:pt x="2947" y="415"/>
                      <a:pt x="2965" y="397"/>
                      <a:pt x="2965" y="375"/>
                    </a:cubicBezTo>
                    <a:cubicBezTo>
                      <a:pt x="2965" y="353"/>
                      <a:pt x="2947" y="336"/>
                      <a:pt x="2925" y="336"/>
                    </a:cubicBezTo>
                    <a:cubicBezTo>
                      <a:pt x="2904" y="336"/>
                      <a:pt x="2886" y="353"/>
                      <a:pt x="2886" y="375"/>
                    </a:cubicBezTo>
                    <a:close/>
                    <a:moveTo>
                      <a:pt x="2437" y="375"/>
                    </a:moveTo>
                    <a:cubicBezTo>
                      <a:pt x="2437" y="397"/>
                      <a:pt x="2454" y="415"/>
                      <a:pt x="2476" y="415"/>
                    </a:cubicBezTo>
                    <a:cubicBezTo>
                      <a:pt x="2498" y="415"/>
                      <a:pt x="2516" y="397"/>
                      <a:pt x="2516" y="375"/>
                    </a:cubicBezTo>
                    <a:cubicBezTo>
                      <a:pt x="2516" y="353"/>
                      <a:pt x="2498" y="336"/>
                      <a:pt x="2476" y="336"/>
                    </a:cubicBezTo>
                    <a:cubicBezTo>
                      <a:pt x="2454" y="336"/>
                      <a:pt x="2437" y="353"/>
                      <a:pt x="2437" y="375"/>
                    </a:cubicBezTo>
                    <a:close/>
                  </a:path>
                </a:pathLst>
              </a:custGeom>
              <a:noFill/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F787B02-5DF8-4C48-9B29-F55BFF1E7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0150" y="4710438"/>
                <a:ext cx="205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87845CA1-D276-4740-B194-61A8636CAE6A}"/>
                  </a:ext>
                </a:extLst>
              </p:cNvPr>
              <p:cNvSpPr/>
              <p:nvPr/>
            </p:nvSpPr>
            <p:spPr>
              <a:xfrm rot="2529225">
                <a:off x="8141541" y="4369959"/>
                <a:ext cx="1019868" cy="980239"/>
              </a:xfrm>
              <a:prstGeom prst="arc">
                <a:avLst>
                  <a:gd name="adj1" fmla="val 9394982"/>
                  <a:gd name="adj2" fmla="val 3397177"/>
                </a:avLst>
              </a:prstGeom>
              <a:ln w="9525">
                <a:solidFill>
                  <a:schemeClr val="tx1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29"/>
              </a:p>
            </p:txBody>
          </p:sp>
          <p:sp>
            <p:nvSpPr>
              <p:cNvPr id="59" name="cloud" title="Icon of a cloud">
                <a:extLst>
                  <a:ext uri="{FF2B5EF4-FFF2-40B4-BE49-F238E27FC236}">
                    <a16:creationId xmlns:a16="http://schemas.microsoft.com/office/drawing/2014/main" id="{C6F1827B-CFEC-4926-8695-8E329004C8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57105" y="5114396"/>
                <a:ext cx="407186" cy="259417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53" name="Freeform 13" title="Icon of a cloud">
                <a:extLst>
                  <a:ext uri="{FF2B5EF4-FFF2-40B4-BE49-F238E27FC236}">
                    <a16:creationId xmlns:a16="http://schemas.microsoft.com/office/drawing/2014/main" id="{6670865C-E841-4799-941D-7671949D01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91572" y="4205329"/>
                <a:ext cx="545436" cy="299205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28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ISP 2</a:t>
                </a:r>
              </a:p>
            </p:txBody>
          </p:sp>
          <p:sp>
            <p:nvSpPr>
              <p:cNvPr id="54" name="Freeform 13" title="Icon of a cloud">
                <a:extLst>
                  <a:ext uri="{FF2B5EF4-FFF2-40B4-BE49-F238E27FC236}">
                    <a16:creationId xmlns:a16="http://schemas.microsoft.com/office/drawing/2014/main" id="{9D09D936-B36C-429B-9790-318B8A7DE2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8986" y="4387294"/>
                <a:ext cx="545436" cy="299205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28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ISP 3</a:t>
                </a:r>
              </a:p>
            </p:txBody>
          </p:sp>
          <p:sp>
            <p:nvSpPr>
              <p:cNvPr id="55" name="Freeform 13" title="Icon of a cloud">
                <a:extLst>
                  <a:ext uri="{FF2B5EF4-FFF2-40B4-BE49-F238E27FC236}">
                    <a16:creationId xmlns:a16="http://schemas.microsoft.com/office/drawing/2014/main" id="{61B1F729-AB1B-4E63-82CF-B0B8E7869D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80114" y="4868462"/>
                <a:ext cx="545436" cy="299205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28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ISP 4</a:t>
                </a:r>
              </a:p>
            </p:txBody>
          </p:sp>
          <p:sp>
            <p:nvSpPr>
              <p:cNvPr id="46" name="Freeform 13" title="Icon of a cloud">
                <a:extLst>
                  <a:ext uri="{FF2B5EF4-FFF2-40B4-BE49-F238E27FC236}">
                    <a16:creationId xmlns:a16="http://schemas.microsoft.com/office/drawing/2014/main" id="{453CC06E-BEA6-4BA6-9BA4-A7F6E2A6E0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09980" y="4524488"/>
                <a:ext cx="545436" cy="299205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28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ISP 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AE3AFA7-9ECC-463B-A3CC-FE50BE18EB18}"/>
                  </a:ext>
                </a:extLst>
              </p:cNvPr>
              <p:cNvSpPr txBox="1"/>
              <p:nvPr/>
            </p:nvSpPr>
            <p:spPr>
              <a:xfrm>
                <a:off x="8147080" y="4581276"/>
                <a:ext cx="992642" cy="514463"/>
              </a:xfrm>
              <a:prstGeom prst="rect">
                <a:avLst/>
              </a:prstGeom>
              <a:noFill/>
            </p:spPr>
            <p:txBody>
              <a:bodyPr wrap="none" lIns="179259" tIns="143407" rIns="179259" bIns="143407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1077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Internet</a:t>
                </a:r>
              </a:p>
            </p:txBody>
          </p:sp>
          <p:sp>
            <p:nvSpPr>
              <p:cNvPr id="112" name="building_5" title="Icon of tall buildings">
                <a:extLst>
                  <a:ext uri="{FF2B5EF4-FFF2-40B4-BE49-F238E27FC236}">
                    <a16:creationId xmlns:a16="http://schemas.microsoft.com/office/drawing/2014/main" id="{11BC0AEF-3CCF-4D33-B249-3EC811191AF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187911" y="4472717"/>
                <a:ext cx="336772" cy="365760"/>
              </a:xfrm>
              <a:custGeom>
                <a:avLst/>
                <a:gdLst>
                  <a:gd name="T0" fmla="*/ 299 w 395"/>
                  <a:gd name="T1" fmla="*/ 151 h 429"/>
                  <a:gd name="T2" fmla="*/ 299 w 395"/>
                  <a:gd name="T3" fmla="*/ 429 h 429"/>
                  <a:gd name="T4" fmla="*/ 242 w 395"/>
                  <a:gd name="T5" fmla="*/ 429 h 429"/>
                  <a:gd name="T6" fmla="*/ 242 w 395"/>
                  <a:gd name="T7" fmla="*/ 333 h 429"/>
                  <a:gd name="T8" fmla="*/ 181 w 395"/>
                  <a:gd name="T9" fmla="*/ 333 h 429"/>
                  <a:gd name="T10" fmla="*/ 181 w 395"/>
                  <a:gd name="T11" fmla="*/ 429 h 429"/>
                  <a:gd name="T12" fmla="*/ 121 w 395"/>
                  <a:gd name="T13" fmla="*/ 429 h 429"/>
                  <a:gd name="T14" fmla="*/ 121 w 395"/>
                  <a:gd name="T15" fmla="*/ 151 h 429"/>
                  <a:gd name="T16" fmla="*/ 211 w 395"/>
                  <a:gd name="T17" fmla="*/ 151 h 429"/>
                  <a:gd name="T18" fmla="*/ 299 w 395"/>
                  <a:gd name="T19" fmla="*/ 151 h 429"/>
                  <a:gd name="T20" fmla="*/ 211 w 395"/>
                  <a:gd name="T21" fmla="*/ 151 h 429"/>
                  <a:gd name="T22" fmla="*/ 211 w 395"/>
                  <a:gd name="T23" fmla="*/ 92 h 429"/>
                  <a:gd name="T24" fmla="*/ 0 w 395"/>
                  <a:gd name="T25" fmla="*/ 92 h 429"/>
                  <a:gd name="T26" fmla="*/ 0 w 395"/>
                  <a:gd name="T27" fmla="*/ 429 h 429"/>
                  <a:gd name="T28" fmla="*/ 395 w 395"/>
                  <a:gd name="T29" fmla="*/ 429 h 429"/>
                  <a:gd name="T30" fmla="*/ 395 w 395"/>
                  <a:gd name="T31" fmla="*/ 123 h 429"/>
                  <a:gd name="T32" fmla="*/ 268 w 395"/>
                  <a:gd name="T33" fmla="*/ 0 h 429"/>
                  <a:gd name="T34" fmla="*/ 268 w 395"/>
                  <a:gd name="T35" fmla="*/ 151 h 429"/>
                  <a:gd name="T36" fmla="*/ 62 w 395"/>
                  <a:gd name="T37" fmla="*/ 151 h 429"/>
                  <a:gd name="T38" fmla="*/ 56 w 395"/>
                  <a:gd name="T39" fmla="*/ 151 h 429"/>
                  <a:gd name="T40" fmla="*/ 56 w 395"/>
                  <a:gd name="T41" fmla="*/ 155 h 429"/>
                  <a:gd name="T42" fmla="*/ 62 w 395"/>
                  <a:gd name="T43" fmla="*/ 155 h 429"/>
                  <a:gd name="T44" fmla="*/ 62 w 395"/>
                  <a:gd name="T45" fmla="*/ 151 h 429"/>
                  <a:gd name="T46" fmla="*/ 62 w 395"/>
                  <a:gd name="T47" fmla="*/ 211 h 429"/>
                  <a:gd name="T48" fmla="*/ 56 w 395"/>
                  <a:gd name="T49" fmla="*/ 211 h 429"/>
                  <a:gd name="T50" fmla="*/ 56 w 395"/>
                  <a:gd name="T51" fmla="*/ 217 h 429"/>
                  <a:gd name="T52" fmla="*/ 62 w 395"/>
                  <a:gd name="T53" fmla="*/ 217 h 429"/>
                  <a:gd name="T54" fmla="*/ 62 w 395"/>
                  <a:gd name="T55" fmla="*/ 211 h 429"/>
                  <a:gd name="T56" fmla="*/ 62 w 395"/>
                  <a:gd name="T57" fmla="*/ 271 h 429"/>
                  <a:gd name="T58" fmla="*/ 56 w 395"/>
                  <a:gd name="T59" fmla="*/ 271 h 429"/>
                  <a:gd name="T60" fmla="*/ 56 w 395"/>
                  <a:gd name="T61" fmla="*/ 277 h 429"/>
                  <a:gd name="T62" fmla="*/ 62 w 395"/>
                  <a:gd name="T63" fmla="*/ 277 h 429"/>
                  <a:gd name="T64" fmla="*/ 62 w 395"/>
                  <a:gd name="T65" fmla="*/ 271 h 429"/>
                  <a:gd name="T66" fmla="*/ 62 w 395"/>
                  <a:gd name="T67" fmla="*/ 332 h 429"/>
                  <a:gd name="T68" fmla="*/ 56 w 395"/>
                  <a:gd name="T69" fmla="*/ 332 h 429"/>
                  <a:gd name="T70" fmla="*/ 56 w 395"/>
                  <a:gd name="T71" fmla="*/ 337 h 429"/>
                  <a:gd name="T72" fmla="*/ 62 w 395"/>
                  <a:gd name="T73" fmla="*/ 337 h 429"/>
                  <a:gd name="T74" fmla="*/ 62 w 395"/>
                  <a:gd name="T75" fmla="*/ 332 h 429"/>
                  <a:gd name="T76" fmla="*/ 62 w 395"/>
                  <a:gd name="T77" fmla="*/ 392 h 429"/>
                  <a:gd name="T78" fmla="*/ 56 w 395"/>
                  <a:gd name="T79" fmla="*/ 392 h 429"/>
                  <a:gd name="T80" fmla="*/ 56 w 395"/>
                  <a:gd name="T81" fmla="*/ 397 h 429"/>
                  <a:gd name="T82" fmla="*/ 62 w 395"/>
                  <a:gd name="T83" fmla="*/ 397 h 429"/>
                  <a:gd name="T84" fmla="*/ 62 w 395"/>
                  <a:gd name="T85" fmla="*/ 392 h 429"/>
                  <a:gd name="T86" fmla="*/ 182 w 395"/>
                  <a:gd name="T87" fmla="*/ 211 h 429"/>
                  <a:gd name="T88" fmla="*/ 177 w 395"/>
                  <a:gd name="T89" fmla="*/ 211 h 429"/>
                  <a:gd name="T90" fmla="*/ 177 w 395"/>
                  <a:gd name="T91" fmla="*/ 217 h 429"/>
                  <a:gd name="T92" fmla="*/ 182 w 395"/>
                  <a:gd name="T93" fmla="*/ 217 h 429"/>
                  <a:gd name="T94" fmla="*/ 182 w 395"/>
                  <a:gd name="T95" fmla="*/ 211 h 429"/>
                  <a:gd name="T96" fmla="*/ 182 w 395"/>
                  <a:gd name="T97" fmla="*/ 273 h 429"/>
                  <a:gd name="T98" fmla="*/ 177 w 395"/>
                  <a:gd name="T99" fmla="*/ 273 h 429"/>
                  <a:gd name="T100" fmla="*/ 177 w 395"/>
                  <a:gd name="T101" fmla="*/ 277 h 429"/>
                  <a:gd name="T102" fmla="*/ 182 w 395"/>
                  <a:gd name="T103" fmla="*/ 277 h 429"/>
                  <a:gd name="T104" fmla="*/ 182 w 395"/>
                  <a:gd name="T105" fmla="*/ 273 h 429"/>
                  <a:gd name="T106" fmla="*/ 243 w 395"/>
                  <a:gd name="T107" fmla="*/ 211 h 429"/>
                  <a:gd name="T108" fmla="*/ 237 w 395"/>
                  <a:gd name="T109" fmla="*/ 211 h 429"/>
                  <a:gd name="T110" fmla="*/ 237 w 395"/>
                  <a:gd name="T111" fmla="*/ 217 h 429"/>
                  <a:gd name="T112" fmla="*/ 243 w 395"/>
                  <a:gd name="T113" fmla="*/ 217 h 429"/>
                  <a:gd name="T114" fmla="*/ 243 w 395"/>
                  <a:gd name="T115" fmla="*/ 211 h 429"/>
                  <a:gd name="T116" fmla="*/ 243 w 395"/>
                  <a:gd name="T117" fmla="*/ 273 h 429"/>
                  <a:gd name="T118" fmla="*/ 237 w 395"/>
                  <a:gd name="T119" fmla="*/ 273 h 429"/>
                  <a:gd name="T120" fmla="*/ 237 w 395"/>
                  <a:gd name="T121" fmla="*/ 277 h 429"/>
                  <a:gd name="T122" fmla="*/ 243 w 395"/>
                  <a:gd name="T123" fmla="*/ 277 h 429"/>
                  <a:gd name="T124" fmla="*/ 243 w 395"/>
                  <a:gd name="T125" fmla="*/ 27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429">
                    <a:moveTo>
                      <a:pt x="299" y="151"/>
                    </a:moveTo>
                    <a:lnTo>
                      <a:pt x="299" y="429"/>
                    </a:lnTo>
                    <a:lnTo>
                      <a:pt x="242" y="429"/>
                    </a:lnTo>
                    <a:lnTo>
                      <a:pt x="242" y="333"/>
                    </a:lnTo>
                    <a:lnTo>
                      <a:pt x="181" y="333"/>
                    </a:lnTo>
                    <a:lnTo>
                      <a:pt x="181" y="429"/>
                    </a:lnTo>
                    <a:lnTo>
                      <a:pt x="121" y="429"/>
                    </a:lnTo>
                    <a:lnTo>
                      <a:pt x="121" y="151"/>
                    </a:lnTo>
                    <a:lnTo>
                      <a:pt x="211" y="151"/>
                    </a:lnTo>
                    <a:lnTo>
                      <a:pt x="299" y="151"/>
                    </a:lnTo>
                    <a:moveTo>
                      <a:pt x="211" y="151"/>
                    </a:moveTo>
                    <a:lnTo>
                      <a:pt x="211" y="92"/>
                    </a:lnTo>
                    <a:lnTo>
                      <a:pt x="0" y="92"/>
                    </a:lnTo>
                    <a:lnTo>
                      <a:pt x="0" y="429"/>
                    </a:lnTo>
                    <a:moveTo>
                      <a:pt x="395" y="429"/>
                    </a:moveTo>
                    <a:lnTo>
                      <a:pt x="395" y="123"/>
                    </a:lnTo>
                    <a:lnTo>
                      <a:pt x="268" y="0"/>
                    </a:lnTo>
                    <a:lnTo>
                      <a:pt x="268" y="151"/>
                    </a:lnTo>
                    <a:moveTo>
                      <a:pt x="62" y="151"/>
                    </a:moveTo>
                    <a:lnTo>
                      <a:pt x="56" y="151"/>
                    </a:lnTo>
                    <a:lnTo>
                      <a:pt x="56" y="155"/>
                    </a:lnTo>
                    <a:lnTo>
                      <a:pt x="62" y="155"/>
                    </a:lnTo>
                    <a:lnTo>
                      <a:pt x="62" y="151"/>
                    </a:lnTo>
                    <a:moveTo>
                      <a:pt x="62" y="211"/>
                    </a:moveTo>
                    <a:lnTo>
                      <a:pt x="56" y="211"/>
                    </a:lnTo>
                    <a:lnTo>
                      <a:pt x="56" y="217"/>
                    </a:lnTo>
                    <a:lnTo>
                      <a:pt x="62" y="217"/>
                    </a:lnTo>
                    <a:lnTo>
                      <a:pt x="62" y="211"/>
                    </a:lnTo>
                    <a:moveTo>
                      <a:pt x="62" y="271"/>
                    </a:moveTo>
                    <a:lnTo>
                      <a:pt x="56" y="271"/>
                    </a:lnTo>
                    <a:lnTo>
                      <a:pt x="56" y="277"/>
                    </a:lnTo>
                    <a:lnTo>
                      <a:pt x="62" y="277"/>
                    </a:lnTo>
                    <a:lnTo>
                      <a:pt x="62" y="271"/>
                    </a:lnTo>
                    <a:moveTo>
                      <a:pt x="62" y="332"/>
                    </a:moveTo>
                    <a:lnTo>
                      <a:pt x="56" y="332"/>
                    </a:lnTo>
                    <a:lnTo>
                      <a:pt x="56" y="337"/>
                    </a:lnTo>
                    <a:lnTo>
                      <a:pt x="62" y="337"/>
                    </a:lnTo>
                    <a:lnTo>
                      <a:pt x="62" y="332"/>
                    </a:lnTo>
                    <a:moveTo>
                      <a:pt x="62" y="392"/>
                    </a:moveTo>
                    <a:lnTo>
                      <a:pt x="56" y="392"/>
                    </a:lnTo>
                    <a:lnTo>
                      <a:pt x="56" y="397"/>
                    </a:lnTo>
                    <a:lnTo>
                      <a:pt x="62" y="397"/>
                    </a:lnTo>
                    <a:lnTo>
                      <a:pt x="62" y="392"/>
                    </a:lnTo>
                    <a:moveTo>
                      <a:pt x="182" y="211"/>
                    </a:moveTo>
                    <a:lnTo>
                      <a:pt x="177" y="211"/>
                    </a:lnTo>
                    <a:lnTo>
                      <a:pt x="177" y="217"/>
                    </a:lnTo>
                    <a:lnTo>
                      <a:pt x="182" y="217"/>
                    </a:lnTo>
                    <a:lnTo>
                      <a:pt x="182" y="211"/>
                    </a:lnTo>
                    <a:moveTo>
                      <a:pt x="182" y="273"/>
                    </a:moveTo>
                    <a:lnTo>
                      <a:pt x="177" y="273"/>
                    </a:lnTo>
                    <a:lnTo>
                      <a:pt x="177" y="277"/>
                    </a:lnTo>
                    <a:lnTo>
                      <a:pt x="182" y="277"/>
                    </a:lnTo>
                    <a:lnTo>
                      <a:pt x="182" y="273"/>
                    </a:lnTo>
                    <a:moveTo>
                      <a:pt x="243" y="211"/>
                    </a:moveTo>
                    <a:lnTo>
                      <a:pt x="237" y="211"/>
                    </a:lnTo>
                    <a:lnTo>
                      <a:pt x="237" y="217"/>
                    </a:lnTo>
                    <a:lnTo>
                      <a:pt x="243" y="217"/>
                    </a:lnTo>
                    <a:lnTo>
                      <a:pt x="243" y="211"/>
                    </a:lnTo>
                    <a:moveTo>
                      <a:pt x="243" y="273"/>
                    </a:moveTo>
                    <a:lnTo>
                      <a:pt x="237" y="273"/>
                    </a:lnTo>
                    <a:lnTo>
                      <a:pt x="237" y="277"/>
                    </a:lnTo>
                    <a:lnTo>
                      <a:pt x="243" y="277"/>
                    </a:lnTo>
                    <a:lnTo>
                      <a:pt x="243" y="273"/>
                    </a:lnTo>
                  </a:path>
                </a:pathLst>
              </a:custGeom>
              <a:noFill/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8B552C15-EDCC-45D0-A4DA-FB83FFE3C30E}"/>
                </a:ext>
              </a:extLst>
            </p:cNvPr>
            <p:cNvGrpSpPr/>
            <p:nvPr/>
          </p:nvGrpSpPr>
          <p:grpSpPr>
            <a:xfrm>
              <a:off x="9697557" y="2243782"/>
              <a:ext cx="1836840" cy="1057322"/>
              <a:chOff x="9830210" y="4212061"/>
              <a:chExt cx="2138571" cy="1231005"/>
            </a:xfrm>
          </p:grpSpPr>
          <p:sp>
            <p:nvSpPr>
              <p:cNvPr id="75" name="Browser" title="Icon of a browser window">
                <a:extLst>
                  <a:ext uri="{FF2B5EF4-FFF2-40B4-BE49-F238E27FC236}">
                    <a16:creationId xmlns:a16="http://schemas.microsoft.com/office/drawing/2014/main" id="{EA094613-13ED-4837-9139-DBC05DFB3B8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789047" y="5133914"/>
                <a:ext cx="294409" cy="235621"/>
              </a:xfrm>
              <a:custGeom>
                <a:avLst/>
                <a:gdLst>
                  <a:gd name="T0" fmla="*/ 3750 w 3750"/>
                  <a:gd name="T1" fmla="*/ 3000 h 3000"/>
                  <a:gd name="T2" fmla="*/ 0 w 3750"/>
                  <a:gd name="T3" fmla="*/ 3000 h 3000"/>
                  <a:gd name="T4" fmla="*/ 0 w 3750"/>
                  <a:gd name="T5" fmla="*/ 0 h 3000"/>
                  <a:gd name="T6" fmla="*/ 3750 w 3750"/>
                  <a:gd name="T7" fmla="*/ 0 h 3000"/>
                  <a:gd name="T8" fmla="*/ 3750 w 3750"/>
                  <a:gd name="T9" fmla="*/ 3000 h 3000"/>
                  <a:gd name="T10" fmla="*/ 0 w 3750"/>
                  <a:gd name="T11" fmla="*/ 750 h 3000"/>
                  <a:gd name="T12" fmla="*/ 3750 w 3750"/>
                  <a:gd name="T13" fmla="*/ 750 h 3000"/>
                  <a:gd name="T14" fmla="*/ 3335 w 3750"/>
                  <a:gd name="T15" fmla="*/ 375 h 3000"/>
                  <a:gd name="T16" fmla="*/ 3375 w 3750"/>
                  <a:gd name="T17" fmla="*/ 415 h 3000"/>
                  <a:gd name="T18" fmla="*/ 3414 w 3750"/>
                  <a:gd name="T19" fmla="*/ 375 h 3000"/>
                  <a:gd name="T20" fmla="*/ 3375 w 3750"/>
                  <a:gd name="T21" fmla="*/ 336 h 3000"/>
                  <a:gd name="T22" fmla="*/ 3335 w 3750"/>
                  <a:gd name="T23" fmla="*/ 375 h 3000"/>
                  <a:gd name="T24" fmla="*/ 2886 w 3750"/>
                  <a:gd name="T25" fmla="*/ 375 h 3000"/>
                  <a:gd name="T26" fmla="*/ 2925 w 3750"/>
                  <a:gd name="T27" fmla="*/ 415 h 3000"/>
                  <a:gd name="T28" fmla="*/ 2965 w 3750"/>
                  <a:gd name="T29" fmla="*/ 375 h 3000"/>
                  <a:gd name="T30" fmla="*/ 2925 w 3750"/>
                  <a:gd name="T31" fmla="*/ 336 h 3000"/>
                  <a:gd name="T32" fmla="*/ 2886 w 3750"/>
                  <a:gd name="T33" fmla="*/ 375 h 3000"/>
                  <a:gd name="T34" fmla="*/ 2437 w 3750"/>
                  <a:gd name="T35" fmla="*/ 375 h 3000"/>
                  <a:gd name="T36" fmla="*/ 2476 w 3750"/>
                  <a:gd name="T37" fmla="*/ 415 h 3000"/>
                  <a:gd name="T38" fmla="*/ 2516 w 3750"/>
                  <a:gd name="T39" fmla="*/ 375 h 3000"/>
                  <a:gd name="T40" fmla="*/ 2476 w 3750"/>
                  <a:gd name="T41" fmla="*/ 336 h 3000"/>
                  <a:gd name="T42" fmla="*/ 2437 w 3750"/>
                  <a:gd name="T43" fmla="*/ 375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50" h="3000">
                    <a:moveTo>
                      <a:pt x="3750" y="3000"/>
                    </a:moveTo>
                    <a:cubicBezTo>
                      <a:pt x="0" y="3000"/>
                      <a:pt x="0" y="3000"/>
                      <a:pt x="0" y="3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50" y="0"/>
                      <a:pt x="3750" y="0"/>
                      <a:pt x="3750" y="0"/>
                    </a:cubicBezTo>
                    <a:lnTo>
                      <a:pt x="3750" y="3000"/>
                    </a:lnTo>
                    <a:close/>
                    <a:moveTo>
                      <a:pt x="0" y="750"/>
                    </a:moveTo>
                    <a:cubicBezTo>
                      <a:pt x="3750" y="750"/>
                      <a:pt x="3750" y="750"/>
                      <a:pt x="3750" y="750"/>
                    </a:cubicBezTo>
                    <a:moveTo>
                      <a:pt x="3335" y="375"/>
                    </a:moveTo>
                    <a:cubicBezTo>
                      <a:pt x="3335" y="397"/>
                      <a:pt x="3353" y="415"/>
                      <a:pt x="3375" y="415"/>
                    </a:cubicBezTo>
                    <a:cubicBezTo>
                      <a:pt x="3397" y="415"/>
                      <a:pt x="3414" y="397"/>
                      <a:pt x="3414" y="375"/>
                    </a:cubicBezTo>
                    <a:cubicBezTo>
                      <a:pt x="3414" y="353"/>
                      <a:pt x="3397" y="336"/>
                      <a:pt x="3375" y="336"/>
                    </a:cubicBezTo>
                    <a:cubicBezTo>
                      <a:pt x="3353" y="336"/>
                      <a:pt x="3335" y="353"/>
                      <a:pt x="3335" y="375"/>
                    </a:cubicBezTo>
                    <a:close/>
                    <a:moveTo>
                      <a:pt x="2886" y="375"/>
                    </a:moveTo>
                    <a:cubicBezTo>
                      <a:pt x="2886" y="397"/>
                      <a:pt x="2904" y="415"/>
                      <a:pt x="2925" y="415"/>
                    </a:cubicBezTo>
                    <a:cubicBezTo>
                      <a:pt x="2947" y="415"/>
                      <a:pt x="2965" y="397"/>
                      <a:pt x="2965" y="375"/>
                    </a:cubicBezTo>
                    <a:cubicBezTo>
                      <a:pt x="2965" y="353"/>
                      <a:pt x="2947" y="336"/>
                      <a:pt x="2925" y="336"/>
                    </a:cubicBezTo>
                    <a:cubicBezTo>
                      <a:pt x="2904" y="336"/>
                      <a:pt x="2886" y="353"/>
                      <a:pt x="2886" y="375"/>
                    </a:cubicBezTo>
                    <a:close/>
                    <a:moveTo>
                      <a:pt x="2437" y="375"/>
                    </a:moveTo>
                    <a:cubicBezTo>
                      <a:pt x="2437" y="397"/>
                      <a:pt x="2454" y="415"/>
                      <a:pt x="2476" y="415"/>
                    </a:cubicBezTo>
                    <a:cubicBezTo>
                      <a:pt x="2498" y="415"/>
                      <a:pt x="2516" y="397"/>
                      <a:pt x="2516" y="375"/>
                    </a:cubicBezTo>
                    <a:cubicBezTo>
                      <a:pt x="2516" y="353"/>
                      <a:pt x="2498" y="336"/>
                      <a:pt x="2476" y="336"/>
                    </a:cubicBezTo>
                    <a:cubicBezTo>
                      <a:pt x="2454" y="336"/>
                      <a:pt x="2437" y="353"/>
                      <a:pt x="2437" y="375"/>
                    </a:cubicBezTo>
                    <a:close/>
                  </a:path>
                </a:pathLst>
              </a:custGeom>
              <a:noFill/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E223AAD-74EC-44A2-ABFD-ACCA1AA67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4509" y="4737356"/>
                <a:ext cx="205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162AF69B-1266-4F95-8F6A-3119B0A10C3C}"/>
                  </a:ext>
                </a:extLst>
              </p:cNvPr>
              <p:cNvSpPr/>
              <p:nvPr/>
            </p:nvSpPr>
            <p:spPr>
              <a:xfrm rot="2529225">
                <a:off x="10765900" y="4396877"/>
                <a:ext cx="1019868" cy="980239"/>
              </a:xfrm>
              <a:prstGeom prst="arc">
                <a:avLst>
                  <a:gd name="adj1" fmla="val 9394982"/>
                  <a:gd name="adj2" fmla="val 2881143"/>
                </a:avLst>
              </a:prstGeom>
              <a:ln w="12700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29"/>
              </a:p>
            </p:txBody>
          </p:sp>
          <p:sp>
            <p:nvSpPr>
              <p:cNvPr id="78" name="cloud" title="Icon of a cloud">
                <a:extLst>
                  <a:ext uri="{FF2B5EF4-FFF2-40B4-BE49-F238E27FC236}">
                    <a16:creationId xmlns:a16="http://schemas.microsoft.com/office/drawing/2014/main" id="{6552D946-01B1-42EE-B3B5-CC3CC3982D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54259" y="4968771"/>
                <a:ext cx="744462" cy="474295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79" name="Freeform 13" title="Icon of a cloud">
                <a:extLst>
                  <a:ext uri="{FF2B5EF4-FFF2-40B4-BE49-F238E27FC236}">
                    <a16:creationId xmlns:a16="http://schemas.microsoft.com/office/drawing/2014/main" id="{10902732-2F9B-47B7-9720-F93AFCF53E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891491" y="4212061"/>
                <a:ext cx="545435" cy="299205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28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ISP 2</a:t>
                </a:r>
              </a:p>
            </p:txBody>
          </p:sp>
          <p:sp>
            <p:nvSpPr>
              <p:cNvPr id="80" name="Freeform 13" title="Icon of a cloud">
                <a:extLst>
                  <a:ext uri="{FF2B5EF4-FFF2-40B4-BE49-F238E27FC236}">
                    <a16:creationId xmlns:a16="http://schemas.microsoft.com/office/drawing/2014/main" id="{5C0B7063-2D9C-4E30-A8A2-17F2BB96BC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23345" y="4414212"/>
                <a:ext cx="545436" cy="299205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28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ISP 3</a:t>
                </a:r>
              </a:p>
            </p:txBody>
          </p:sp>
          <p:sp>
            <p:nvSpPr>
              <p:cNvPr id="81" name="Freeform 13" title="Icon of a cloud">
                <a:extLst>
                  <a:ext uri="{FF2B5EF4-FFF2-40B4-BE49-F238E27FC236}">
                    <a16:creationId xmlns:a16="http://schemas.microsoft.com/office/drawing/2014/main" id="{5BEC40A4-257C-42F4-9BFB-D35CBC878D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04473" y="4895380"/>
                <a:ext cx="545436" cy="299205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28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ISP 4</a:t>
                </a:r>
              </a:p>
            </p:txBody>
          </p:sp>
          <p:sp>
            <p:nvSpPr>
              <p:cNvPr id="82" name="Freeform 13" title="Icon of a cloud">
                <a:extLst>
                  <a:ext uri="{FF2B5EF4-FFF2-40B4-BE49-F238E27FC236}">
                    <a16:creationId xmlns:a16="http://schemas.microsoft.com/office/drawing/2014/main" id="{76AA6968-9BEC-465D-8F75-16191E34C0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34339" y="4551406"/>
                <a:ext cx="545436" cy="299205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28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ISP 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47B96BF-6213-4FB9-AFFB-71C83BA748E2}"/>
                  </a:ext>
                </a:extLst>
              </p:cNvPr>
              <p:cNvSpPr txBox="1"/>
              <p:nvPr/>
            </p:nvSpPr>
            <p:spPr>
              <a:xfrm>
                <a:off x="10799876" y="4573679"/>
                <a:ext cx="992643" cy="514464"/>
              </a:xfrm>
              <a:prstGeom prst="rect">
                <a:avLst/>
              </a:prstGeom>
              <a:noFill/>
            </p:spPr>
            <p:txBody>
              <a:bodyPr wrap="none" lIns="179259" tIns="143407" rIns="179259" bIns="143407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1077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Internet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BC9A3070-04FE-49B4-B299-388313EAD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8632" y="4858781"/>
                <a:ext cx="50697" cy="19141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building_5" title="Icon of tall buildings">
                <a:extLst>
                  <a:ext uri="{FF2B5EF4-FFF2-40B4-BE49-F238E27FC236}">
                    <a16:creationId xmlns:a16="http://schemas.microsoft.com/office/drawing/2014/main" id="{8D12150C-BF69-4C26-B8D7-B0DF0B15F4E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830210" y="4480137"/>
                <a:ext cx="336772" cy="365760"/>
              </a:xfrm>
              <a:custGeom>
                <a:avLst/>
                <a:gdLst>
                  <a:gd name="T0" fmla="*/ 299 w 395"/>
                  <a:gd name="T1" fmla="*/ 151 h 429"/>
                  <a:gd name="T2" fmla="*/ 299 w 395"/>
                  <a:gd name="T3" fmla="*/ 429 h 429"/>
                  <a:gd name="T4" fmla="*/ 242 w 395"/>
                  <a:gd name="T5" fmla="*/ 429 h 429"/>
                  <a:gd name="T6" fmla="*/ 242 w 395"/>
                  <a:gd name="T7" fmla="*/ 333 h 429"/>
                  <a:gd name="T8" fmla="*/ 181 w 395"/>
                  <a:gd name="T9" fmla="*/ 333 h 429"/>
                  <a:gd name="T10" fmla="*/ 181 w 395"/>
                  <a:gd name="T11" fmla="*/ 429 h 429"/>
                  <a:gd name="T12" fmla="*/ 121 w 395"/>
                  <a:gd name="T13" fmla="*/ 429 h 429"/>
                  <a:gd name="T14" fmla="*/ 121 w 395"/>
                  <a:gd name="T15" fmla="*/ 151 h 429"/>
                  <a:gd name="T16" fmla="*/ 211 w 395"/>
                  <a:gd name="T17" fmla="*/ 151 h 429"/>
                  <a:gd name="T18" fmla="*/ 299 w 395"/>
                  <a:gd name="T19" fmla="*/ 151 h 429"/>
                  <a:gd name="T20" fmla="*/ 211 w 395"/>
                  <a:gd name="T21" fmla="*/ 151 h 429"/>
                  <a:gd name="T22" fmla="*/ 211 w 395"/>
                  <a:gd name="T23" fmla="*/ 92 h 429"/>
                  <a:gd name="T24" fmla="*/ 0 w 395"/>
                  <a:gd name="T25" fmla="*/ 92 h 429"/>
                  <a:gd name="T26" fmla="*/ 0 w 395"/>
                  <a:gd name="T27" fmla="*/ 429 h 429"/>
                  <a:gd name="T28" fmla="*/ 395 w 395"/>
                  <a:gd name="T29" fmla="*/ 429 h 429"/>
                  <a:gd name="T30" fmla="*/ 395 w 395"/>
                  <a:gd name="T31" fmla="*/ 123 h 429"/>
                  <a:gd name="T32" fmla="*/ 268 w 395"/>
                  <a:gd name="T33" fmla="*/ 0 h 429"/>
                  <a:gd name="T34" fmla="*/ 268 w 395"/>
                  <a:gd name="T35" fmla="*/ 151 h 429"/>
                  <a:gd name="T36" fmla="*/ 62 w 395"/>
                  <a:gd name="T37" fmla="*/ 151 h 429"/>
                  <a:gd name="T38" fmla="*/ 56 w 395"/>
                  <a:gd name="T39" fmla="*/ 151 h 429"/>
                  <a:gd name="T40" fmla="*/ 56 w 395"/>
                  <a:gd name="T41" fmla="*/ 155 h 429"/>
                  <a:gd name="T42" fmla="*/ 62 w 395"/>
                  <a:gd name="T43" fmla="*/ 155 h 429"/>
                  <a:gd name="T44" fmla="*/ 62 w 395"/>
                  <a:gd name="T45" fmla="*/ 151 h 429"/>
                  <a:gd name="T46" fmla="*/ 62 w 395"/>
                  <a:gd name="T47" fmla="*/ 211 h 429"/>
                  <a:gd name="T48" fmla="*/ 56 w 395"/>
                  <a:gd name="T49" fmla="*/ 211 h 429"/>
                  <a:gd name="T50" fmla="*/ 56 w 395"/>
                  <a:gd name="T51" fmla="*/ 217 h 429"/>
                  <a:gd name="T52" fmla="*/ 62 w 395"/>
                  <a:gd name="T53" fmla="*/ 217 h 429"/>
                  <a:gd name="T54" fmla="*/ 62 w 395"/>
                  <a:gd name="T55" fmla="*/ 211 h 429"/>
                  <a:gd name="T56" fmla="*/ 62 w 395"/>
                  <a:gd name="T57" fmla="*/ 271 h 429"/>
                  <a:gd name="T58" fmla="*/ 56 w 395"/>
                  <a:gd name="T59" fmla="*/ 271 h 429"/>
                  <a:gd name="T60" fmla="*/ 56 w 395"/>
                  <a:gd name="T61" fmla="*/ 277 h 429"/>
                  <a:gd name="T62" fmla="*/ 62 w 395"/>
                  <a:gd name="T63" fmla="*/ 277 h 429"/>
                  <a:gd name="T64" fmla="*/ 62 w 395"/>
                  <a:gd name="T65" fmla="*/ 271 h 429"/>
                  <a:gd name="T66" fmla="*/ 62 w 395"/>
                  <a:gd name="T67" fmla="*/ 332 h 429"/>
                  <a:gd name="T68" fmla="*/ 56 w 395"/>
                  <a:gd name="T69" fmla="*/ 332 h 429"/>
                  <a:gd name="T70" fmla="*/ 56 w 395"/>
                  <a:gd name="T71" fmla="*/ 337 h 429"/>
                  <a:gd name="T72" fmla="*/ 62 w 395"/>
                  <a:gd name="T73" fmla="*/ 337 h 429"/>
                  <a:gd name="T74" fmla="*/ 62 w 395"/>
                  <a:gd name="T75" fmla="*/ 332 h 429"/>
                  <a:gd name="T76" fmla="*/ 62 w 395"/>
                  <a:gd name="T77" fmla="*/ 392 h 429"/>
                  <a:gd name="T78" fmla="*/ 56 w 395"/>
                  <a:gd name="T79" fmla="*/ 392 h 429"/>
                  <a:gd name="T80" fmla="*/ 56 w 395"/>
                  <a:gd name="T81" fmla="*/ 397 h 429"/>
                  <a:gd name="T82" fmla="*/ 62 w 395"/>
                  <a:gd name="T83" fmla="*/ 397 h 429"/>
                  <a:gd name="T84" fmla="*/ 62 w 395"/>
                  <a:gd name="T85" fmla="*/ 392 h 429"/>
                  <a:gd name="T86" fmla="*/ 182 w 395"/>
                  <a:gd name="T87" fmla="*/ 211 h 429"/>
                  <a:gd name="T88" fmla="*/ 177 w 395"/>
                  <a:gd name="T89" fmla="*/ 211 h 429"/>
                  <a:gd name="T90" fmla="*/ 177 w 395"/>
                  <a:gd name="T91" fmla="*/ 217 h 429"/>
                  <a:gd name="T92" fmla="*/ 182 w 395"/>
                  <a:gd name="T93" fmla="*/ 217 h 429"/>
                  <a:gd name="T94" fmla="*/ 182 w 395"/>
                  <a:gd name="T95" fmla="*/ 211 h 429"/>
                  <a:gd name="T96" fmla="*/ 182 w 395"/>
                  <a:gd name="T97" fmla="*/ 273 h 429"/>
                  <a:gd name="T98" fmla="*/ 177 w 395"/>
                  <a:gd name="T99" fmla="*/ 273 h 429"/>
                  <a:gd name="T100" fmla="*/ 177 w 395"/>
                  <a:gd name="T101" fmla="*/ 277 h 429"/>
                  <a:gd name="T102" fmla="*/ 182 w 395"/>
                  <a:gd name="T103" fmla="*/ 277 h 429"/>
                  <a:gd name="T104" fmla="*/ 182 w 395"/>
                  <a:gd name="T105" fmla="*/ 273 h 429"/>
                  <a:gd name="T106" fmla="*/ 243 w 395"/>
                  <a:gd name="T107" fmla="*/ 211 h 429"/>
                  <a:gd name="T108" fmla="*/ 237 w 395"/>
                  <a:gd name="T109" fmla="*/ 211 h 429"/>
                  <a:gd name="T110" fmla="*/ 237 w 395"/>
                  <a:gd name="T111" fmla="*/ 217 h 429"/>
                  <a:gd name="T112" fmla="*/ 243 w 395"/>
                  <a:gd name="T113" fmla="*/ 217 h 429"/>
                  <a:gd name="T114" fmla="*/ 243 w 395"/>
                  <a:gd name="T115" fmla="*/ 211 h 429"/>
                  <a:gd name="T116" fmla="*/ 243 w 395"/>
                  <a:gd name="T117" fmla="*/ 273 h 429"/>
                  <a:gd name="T118" fmla="*/ 237 w 395"/>
                  <a:gd name="T119" fmla="*/ 273 h 429"/>
                  <a:gd name="T120" fmla="*/ 237 w 395"/>
                  <a:gd name="T121" fmla="*/ 277 h 429"/>
                  <a:gd name="T122" fmla="*/ 243 w 395"/>
                  <a:gd name="T123" fmla="*/ 277 h 429"/>
                  <a:gd name="T124" fmla="*/ 243 w 395"/>
                  <a:gd name="T125" fmla="*/ 27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429">
                    <a:moveTo>
                      <a:pt x="299" y="151"/>
                    </a:moveTo>
                    <a:lnTo>
                      <a:pt x="299" y="429"/>
                    </a:lnTo>
                    <a:lnTo>
                      <a:pt x="242" y="429"/>
                    </a:lnTo>
                    <a:lnTo>
                      <a:pt x="242" y="333"/>
                    </a:lnTo>
                    <a:lnTo>
                      <a:pt x="181" y="333"/>
                    </a:lnTo>
                    <a:lnTo>
                      <a:pt x="181" y="429"/>
                    </a:lnTo>
                    <a:lnTo>
                      <a:pt x="121" y="429"/>
                    </a:lnTo>
                    <a:lnTo>
                      <a:pt x="121" y="151"/>
                    </a:lnTo>
                    <a:lnTo>
                      <a:pt x="211" y="151"/>
                    </a:lnTo>
                    <a:lnTo>
                      <a:pt x="299" y="151"/>
                    </a:lnTo>
                    <a:moveTo>
                      <a:pt x="211" y="151"/>
                    </a:moveTo>
                    <a:lnTo>
                      <a:pt x="211" y="92"/>
                    </a:lnTo>
                    <a:lnTo>
                      <a:pt x="0" y="92"/>
                    </a:lnTo>
                    <a:lnTo>
                      <a:pt x="0" y="429"/>
                    </a:lnTo>
                    <a:moveTo>
                      <a:pt x="395" y="429"/>
                    </a:moveTo>
                    <a:lnTo>
                      <a:pt x="395" y="123"/>
                    </a:lnTo>
                    <a:lnTo>
                      <a:pt x="268" y="0"/>
                    </a:lnTo>
                    <a:lnTo>
                      <a:pt x="268" y="151"/>
                    </a:lnTo>
                    <a:moveTo>
                      <a:pt x="62" y="151"/>
                    </a:moveTo>
                    <a:lnTo>
                      <a:pt x="56" y="151"/>
                    </a:lnTo>
                    <a:lnTo>
                      <a:pt x="56" y="155"/>
                    </a:lnTo>
                    <a:lnTo>
                      <a:pt x="62" y="155"/>
                    </a:lnTo>
                    <a:lnTo>
                      <a:pt x="62" y="151"/>
                    </a:lnTo>
                    <a:moveTo>
                      <a:pt x="62" y="211"/>
                    </a:moveTo>
                    <a:lnTo>
                      <a:pt x="56" y="211"/>
                    </a:lnTo>
                    <a:lnTo>
                      <a:pt x="56" y="217"/>
                    </a:lnTo>
                    <a:lnTo>
                      <a:pt x="62" y="217"/>
                    </a:lnTo>
                    <a:lnTo>
                      <a:pt x="62" y="211"/>
                    </a:lnTo>
                    <a:moveTo>
                      <a:pt x="62" y="271"/>
                    </a:moveTo>
                    <a:lnTo>
                      <a:pt x="56" y="271"/>
                    </a:lnTo>
                    <a:lnTo>
                      <a:pt x="56" y="277"/>
                    </a:lnTo>
                    <a:lnTo>
                      <a:pt x="62" y="277"/>
                    </a:lnTo>
                    <a:lnTo>
                      <a:pt x="62" y="271"/>
                    </a:lnTo>
                    <a:moveTo>
                      <a:pt x="62" y="332"/>
                    </a:moveTo>
                    <a:lnTo>
                      <a:pt x="56" y="332"/>
                    </a:lnTo>
                    <a:lnTo>
                      <a:pt x="56" y="337"/>
                    </a:lnTo>
                    <a:lnTo>
                      <a:pt x="62" y="337"/>
                    </a:lnTo>
                    <a:lnTo>
                      <a:pt x="62" y="332"/>
                    </a:lnTo>
                    <a:moveTo>
                      <a:pt x="62" y="392"/>
                    </a:moveTo>
                    <a:lnTo>
                      <a:pt x="56" y="392"/>
                    </a:lnTo>
                    <a:lnTo>
                      <a:pt x="56" y="397"/>
                    </a:lnTo>
                    <a:lnTo>
                      <a:pt x="62" y="397"/>
                    </a:lnTo>
                    <a:lnTo>
                      <a:pt x="62" y="392"/>
                    </a:lnTo>
                    <a:moveTo>
                      <a:pt x="182" y="211"/>
                    </a:moveTo>
                    <a:lnTo>
                      <a:pt x="177" y="211"/>
                    </a:lnTo>
                    <a:lnTo>
                      <a:pt x="177" y="217"/>
                    </a:lnTo>
                    <a:lnTo>
                      <a:pt x="182" y="217"/>
                    </a:lnTo>
                    <a:lnTo>
                      <a:pt x="182" y="211"/>
                    </a:lnTo>
                    <a:moveTo>
                      <a:pt x="182" y="273"/>
                    </a:moveTo>
                    <a:lnTo>
                      <a:pt x="177" y="273"/>
                    </a:lnTo>
                    <a:lnTo>
                      <a:pt x="177" y="277"/>
                    </a:lnTo>
                    <a:lnTo>
                      <a:pt x="182" y="277"/>
                    </a:lnTo>
                    <a:lnTo>
                      <a:pt x="182" y="273"/>
                    </a:lnTo>
                    <a:moveTo>
                      <a:pt x="243" y="211"/>
                    </a:moveTo>
                    <a:lnTo>
                      <a:pt x="237" y="211"/>
                    </a:lnTo>
                    <a:lnTo>
                      <a:pt x="237" y="217"/>
                    </a:lnTo>
                    <a:lnTo>
                      <a:pt x="243" y="217"/>
                    </a:lnTo>
                    <a:lnTo>
                      <a:pt x="243" y="211"/>
                    </a:lnTo>
                    <a:moveTo>
                      <a:pt x="243" y="273"/>
                    </a:moveTo>
                    <a:lnTo>
                      <a:pt x="237" y="273"/>
                    </a:lnTo>
                    <a:lnTo>
                      <a:pt x="237" y="277"/>
                    </a:lnTo>
                    <a:lnTo>
                      <a:pt x="243" y="277"/>
                    </a:lnTo>
                    <a:lnTo>
                      <a:pt x="243" y="273"/>
                    </a:lnTo>
                  </a:path>
                </a:pathLst>
              </a:custGeom>
              <a:noFill/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793FCC2B-2B38-46A6-8FA3-693C3596E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8726" y="4913153"/>
                <a:ext cx="50697" cy="19141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8C1BE5A0-8590-48F8-8783-ED7902D7F2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3595" y="4810692"/>
                <a:ext cx="50697" cy="19141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DEC82-9632-4879-989E-9E965D529F65}"/>
              </a:ext>
            </a:extLst>
          </p:cNvPr>
          <p:cNvGrpSpPr/>
          <p:nvPr/>
        </p:nvGrpSpPr>
        <p:grpSpPr>
          <a:xfrm>
            <a:off x="7014875" y="4734856"/>
            <a:ext cx="4585087" cy="875393"/>
            <a:chOff x="7015005" y="4735040"/>
            <a:chExt cx="4585738" cy="8755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CD1DF4-5081-41F9-AC31-D1BECB15FF79}"/>
                </a:ext>
              </a:extLst>
            </p:cNvPr>
            <p:cNvGrpSpPr/>
            <p:nvPr/>
          </p:nvGrpSpPr>
          <p:grpSpPr>
            <a:xfrm>
              <a:off x="7015005" y="4865932"/>
              <a:ext cx="1771697" cy="462391"/>
              <a:chOff x="7063557" y="4865932"/>
              <a:chExt cx="1771697" cy="462391"/>
            </a:xfrm>
          </p:grpSpPr>
          <p:sp>
            <p:nvSpPr>
              <p:cNvPr id="97" name="people_4" title="Icon of a person">
                <a:extLst>
                  <a:ext uri="{FF2B5EF4-FFF2-40B4-BE49-F238E27FC236}">
                    <a16:creationId xmlns:a16="http://schemas.microsoft.com/office/drawing/2014/main" id="{EFAC536D-348D-47FA-A72C-232C48F491A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63557" y="4960850"/>
                <a:ext cx="281002" cy="314154"/>
              </a:xfrm>
              <a:custGeom>
                <a:avLst/>
                <a:gdLst>
                  <a:gd name="T0" fmla="*/ 48 w 246"/>
                  <a:gd name="T1" fmla="*/ 76 h 275"/>
                  <a:gd name="T2" fmla="*/ 124 w 246"/>
                  <a:gd name="T3" fmla="*/ 0 h 275"/>
                  <a:gd name="T4" fmla="*/ 201 w 246"/>
                  <a:gd name="T5" fmla="*/ 76 h 275"/>
                  <a:gd name="T6" fmla="*/ 124 w 246"/>
                  <a:gd name="T7" fmla="*/ 152 h 275"/>
                  <a:gd name="T8" fmla="*/ 48 w 246"/>
                  <a:gd name="T9" fmla="*/ 76 h 275"/>
                  <a:gd name="T10" fmla="*/ 246 w 246"/>
                  <a:gd name="T11" fmla="*/ 275 h 275"/>
                  <a:gd name="T12" fmla="*/ 123 w 246"/>
                  <a:gd name="T13" fmla="*/ 152 h 275"/>
                  <a:gd name="T14" fmla="*/ 0 w 246"/>
                  <a:gd name="T15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275">
                    <a:moveTo>
                      <a:pt x="48" y="76"/>
                    </a:moveTo>
                    <a:cubicBezTo>
                      <a:pt x="48" y="34"/>
                      <a:pt x="82" y="0"/>
                      <a:pt x="124" y="0"/>
                    </a:cubicBezTo>
                    <a:cubicBezTo>
                      <a:pt x="166" y="0"/>
                      <a:pt x="201" y="34"/>
                      <a:pt x="201" y="76"/>
                    </a:cubicBezTo>
                    <a:cubicBezTo>
                      <a:pt x="201" y="118"/>
                      <a:pt x="166" y="152"/>
                      <a:pt x="124" y="152"/>
                    </a:cubicBezTo>
                    <a:cubicBezTo>
                      <a:pt x="82" y="152"/>
                      <a:pt x="48" y="118"/>
                      <a:pt x="48" y="76"/>
                    </a:cubicBezTo>
                    <a:close/>
                    <a:moveTo>
                      <a:pt x="246" y="275"/>
                    </a:moveTo>
                    <a:cubicBezTo>
                      <a:pt x="246" y="207"/>
                      <a:pt x="191" y="152"/>
                      <a:pt x="123" y="152"/>
                    </a:cubicBezTo>
                    <a:cubicBezTo>
                      <a:pt x="55" y="152"/>
                      <a:pt x="0" y="207"/>
                      <a:pt x="0" y="275"/>
                    </a:cubicBez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6F47BBB5-D99A-4596-9EE1-D16AB6B617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4458" y="5117928"/>
                <a:ext cx="913828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globe_2" title="Icon of a sphere made of lines">
                <a:extLst>
                  <a:ext uri="{FF2B5EF4-FFF2-40B4-BE49-F238E27FC236}">
                    <a16:creationId xmlns:a16="http://schemas.microsoft.com/office/drawing/2014/main" id="{5335BB6E-CEB9-4B28-BD90-70472A19EC4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344335" y="4960850"/>
                <a:ext cx="314154" cy="314154"/>
              </a:xfrm>
              <a:custGeom>
                <a:avLst/>
                <a:gdLst>
                  <a:gd name="T0" fmla="*/ 0 w 335"/>
                  <a:gd name="T1" fmla="*/ 168 h 335"/>
                  <a:gd name="T2" fmla="*/ 168 w 335"/>
                  <a:gd name="T3" fmla="*/ 0 h 335"/>
                  <a:gd name="T4" fmla="*/ 335 w 335"/>
                  <a:gd name="T5" fmla="*/ 168 h 335"/>
                  <a:gd name="T6" fmla="*/ 168 w 335"/>
                  <a:gd name="T7" fmla="*/ 335 h 335"/>
                  <a:gd name="T8" fmla="*/ 0 w 335"/>
                  <a:gd name="T9" fmla="*/ 168 h 335"/>
                  <a:gd name="T10" fmla="*/ 168 w 335"/>
                  <a:gd name="T11" fmla="*/ 335 h 335"/>
                  <a:gd name="T12" fmla="*/ 253 w 335"/>
                  <a:gd name="T13" fmla="*/ 168 h 335"/>
                  <a:gd name="T14" fmla="*/ 168 w 335"/>
                  <a:gd name="T15" fmla="*/ 0 h 335"/>
                  <a:gd name="T16" fmla="*/ 82 w 335"/>
                  <a:gd name="T17" fmla="*/ 168 h 335"/>
                  <a:gd name="T18" fmla="*/ 168 w 335"/>
                  <a:gd name="T19" fmla="*/ 335 h 335"/>
                  <a:gd name="T20" fmla="*/ 8 w 335"/>
                  <a:gd name="T21" fmla="*/ 116 h 335"/>
                  <a:gd name="T22" fmla="*/ 327 w 335"/>
                  <a:gd name="T23" fmla="*/ 116 h 335"/>
                  <a:gd name="T24" fmla="*/ 9 w 335"/>
                  <a:gd name="T25" fmla="*/ 221 h 335"/>
                  <a:gd name="T26" fmla="*/ 326 w 335"/>
                  <a:gd name="T27" fmla="*/ 22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335">
                    <a:moveTo>
                      <a:pt x="0" y="168"/>
                    </a:moveTo>
                    <a:cubicBezTo>
                      <a:pt x="0" y="75"/>
                      <a:pt x="75" y="0"/>
                      <a:pt x="168" y="0"/>
                    </a:cubicBezTo>
                    <a:cubicBezTo>
                      <a:pt x="260" y="0"/>
                      <a:pt x="335" y="75"/>
                      <a:pt x="335" y="168"/>
                    </a:cubicBezTo>
                    <a:cubicBezTo>
                      <a:pt x="335" y="260"/>
                      <a:pt x="260" y="335"/>
                      <a:pt x="168" y="335"/>
                    </a:cubicBezTo>
                    <a:cubicBezTo>
                      <a:pt x="75" y="335"/>
                      <a:pt x="0" y="260"/>
                      <a:pt x="0" y="168"/>
                    </a:cubicBezTo>
                    <a:close/>
                    <a:moveTo>
                      <a:pt x="168" y="335"/>
                    </a:moveTo>
                    <a:cubicBezTo>
                      <a:pt x="215" y="335"/>
                      <a:pt x="253" y="260"/>
                      <a:pt x="253" y="168"/>
                    </a:cubicBezTo>
                    <a:cubicBezTo>
                      <a:pt x="253" y="75"/>
                      <a:pt x="215" y="0"/>
                      <a:pt x="168" y="0"/>
                    </a:cubicBezTo>
                    <a:cubicBezTo>
                      <a:pt x="120" y="0"/>
                      <a:pt x="82" y="75"/>
                      <a:pt x="82" y="168"/>
                    </a:cubicBezTo>
                    <a:cubicBezTo>
                      <a:pt x="82" y="260"/>
                      <a:pt x="120" y="335"/>
                      <a:pt x="168" y="335"/>
                    </a:cubicBezTo>
                    <a:close/>
                    <a:moveTo>
                      <a:pt x="8" y="116"/>
                    </a:moveTo>
                    <a:cubicBezTo>
                      <a:pt x="327" y="116"/>
                      <a:pt x="327" y="116"/>
                      <a:pt x="327" y="116"/>
                    </a:cubicBezTo>
                    <a:moveTo>
                      <a:pt x="9" y="221"/>
                    </a:moveTo>
                    <a:cubicBezTo>
                      <a:pt x="326" y="221"/>
                      <a:pt x="326" y="221"/>
                      <a:pt x="326" y="221"/>
                    </a:cubicBezTo>
                  </a:path>
                </a:pathLst>
              </a:custGeom>
              <a:noFill/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00" name="network_3" title="Icon of a server connected to a network">
                <a:extLst>
                  <a:ext uri="{FF2B5EF4-FFF2-40B4-BE49-F238E27FC236}">
                    <a16:creationId xmlns:a16="http://schemas.microsoft.com/office/drawing/2014/main" id="{5E62B2F0-B272-4A62-8ABC-30FE178EDDE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734164" y="4973420"/>
                <a:ext cx="302732" cy="314154"/>
              </a:xfrm>
              <a:custGeom>
                <a:avLst/>
                <a:gdLst>
                  <a:gd name="T0" fmla="*/ 136 w 270"/>
                  <a:gd name="T1" fmla="*/ 281 h 281"/>
                  <a:gd name="T2" fmla="*/ 71 w 270"/>
                  <a:gd name="T3" fmla="*/ 281 h 281"/>
                  <a:gd name="T4" fmla="*/ 71 w 270"/>
                  <a:gd name="T5" fmla="*/ 240 h 281"/>
                  <a:gd name="T6" fmla="*/ 115 w 270"/>
                  <a:gd name="T7" fmla="*/ 240 h 281"/>
                  <a:gd name="T8" fmla="*/ 115 w 270"/>
                  <a:gd name="T9" fmla="*/ 218 h 281"/>
                  <a:gd name="T10" fmla="*/ 157 w 270"/>
                  <a:gd name="T11" fmla="*/ 218 h 281"/>
                  <a:gd name="T12" fmla="*/ 157 w 270"/>
                  <a:gd name="T13" fmla="*/ 240 h 281"/>
                  <a:gd name="T14" fmla="*/ 198 w 270"/>
                  <a:gd name="T15" fmla="*/ 240 h 281"/>
                  <a:gd name="T16" fmla="*/ 198 w 270"/>
                  <a:gd name="T17" fmla="*/ 281 h 281"/>
                  <a:gd name="T18" fmla="*/ 136 w 270"/>
                  <a:gd name="T19" fmla="*/ 281 h 281"/>
                  <a:gd name="T20" fmla="*/ 71 w 270"/>
                  <a:gd name="T21" fmla="*/ 260 h 281"/>
                  <a:gd name="T22" fmla="*/ 0 w 270"/>
                  <a:gd name="T23" fmla="*/ 260 h 281"/>
                  <a:gd name="T24" fmla="*/ 198 w 270"/>
                  <a:gd name="T25" fmla="*/ 260 h 281"/>
                  <a:gd name="T26" fmla="*/ 270 w 270"/>
                  <a:gd name="T27" fmla="*/ 260 h 281"/>
                  <a:gd name="T28" fmla="*/ 135 w 270"/>
                  <a:gd name="T29" fmla="*/ 218 h 281"/>
                  <a:gd name="T30" fmla="*/ 135 w 270"/>
                  <a:gd name="T31" fmla="*/ 190 h 281"/>
                  <a:gd name="T32" fmla="*/ 191 w 270"/>
                  <a:gd name="T33" fmla="*/ 189 h 281"/>
                  <a:gd name="T34" fmla="*/ 191 w 270"/>
                  <a:gd name="T35" fmla="*/ 14 h 281"/>
                  <a:gd name="T36" fmla="*/ 177 w 270"/>
                  <a:gd name="T37" fmla="*/ 0 h 281"/>
                  <a:gd name="T38" fmla="*/ 93 w 270"/>
                  <a:gd name="T39" fmla="*/ 0 h 281"/>
                  <a:gd name="T40" fmla="*/ 79 w 270"/>
                  <a:gd name="T41" fmla="*/ 14 h 281"/>
                  <a:gd name="T42" fmla="*/ 79 w 270"/>
                  <a:gd name="T43" fmla="*/ 189 h 281"/>
                  <a:gd name="T44" fmla="*/ 191 w 270"/>
                  <a:gd name="T45" fmla="*/ 189 h 281"/>
                  <a:gd name="T46" fmla="*/ 110 w 270"/>
                  <a:gd name="T47" fmla="*/ 37 h 281"/>
                  <a:gd name="T48" fmla="*/ 160 w 270"/>
                  <a:gd name="T49" fmla="*/ 37 h 281"/>
                  <a:gd name="T50" fmla="*/ 110 w 270"/>
                  <a:gd name="T51" fmla="*/ 113 h 281"/>
                  <a:gd name="T52" fmla="*/ 160 w 270"/>
                  <a:gd name="T53" fmla="*/ 113 h 281"/>
                  <a:gd name="T54" fmla="*/ 110 w 270"/>
                  <a:gd name="T55" fmla="*/ 150 h 281"/>
                  <a:gd name="T56" fmla="*/ 160 w 270"/>
                  <a:gd name="T57" fmla="*/ 15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0" h="281">
                    <a:moveTo>
                      <a:pt x="136" y="281"/>
                    </a:moveTo>
                    <a:cubicBezTo>
                      <a:pt x="71" y="281"/>
                      <a:pt x="71" y="281"/>
                      <a:pt x="71" y="281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5" y="218"/>
                      <a:pt x="115" y="218"/>
                      <a:pt x="115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40"/>
                      <a:pt x="157" y="240"/>
                      <a:pt x="157" y="240"/>
                    </a:cubicBezTo>
                    <a:cubicBezTo>
                      <a:pt x="198" y="240"/>
                      <a:pt x="198" y="240"/>
                      <a:pt x="198" y="240"/>
                    </a:cubicBezTo>
                    <a:cubicBezTo>
                      <a:pt x="198" y="281"/>
                      <a:pt x="198" y="281"/>
                      <a:pt x="198" y="281"/>
                    </a:cubicBezTo>
                    <a:lnTo>
                      <a:pt x="136" y="281"/>
                    </a:lnTo>
                    <a:close/>
                    <a:moveTo>
                      <a:pt x="71" y="260"/>
                    </a:moveTo>
                    <a:cubicBezTo>
                      <a:pt x="0" y="260"/>
                      <a:pt x="0" y="260"/>
                      <a:pt x="0" y="260"/>
                    </a:cubicBezTo>
                    <a:moveTo>
                      <a:pt x="198" y="260"/>
                    </a:moveTo>
                    <a:cubicBezTo>
                      <a:pt x="270" y="260"/>
                      <a:pt x="270" y="260"/>
                      <a:pt x="270" y="260"/>
                    </a:cubicBezTo>
                    <a:moveTo>
                      <a:pt x="135" y="218"/>
                    </a:moveTo>
                    <a:cubicBezTo>
                      <a:pt x="135" y="190"/>
                      <a:pt x="135" y="190"/>
                      <a:pt x="135" y="190"/>
                    </a:cubicBezTo>
                    <a:moveTo>
                      <a:pt x="191" y="189"/>
                    </a:moveTo>
                    <a:cubicBezTo>
                      <a:pt x="191" y="14"/>
                      <a:pt x="191" y="14"/>
                      <a:pt x="191" y="14"/>
                    </a:cubicBezTo>
                    <a:cubicBezTo>
                      <a:pt x="191" y="6"/>
                      <a:pt x="185" y="0"/>
                      <a:pt x="177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85" y="0"/>
                      <a:pt x="79" y="6"/>
                      <a:pt x="79" y="14"/>
                    </a:cubicBezTo>
                    <a:cubicBezTo>
                      <a:pt x="79" y="189"/>
                      <a:pt x="79" y="189"/>
                      <a:pt x="79" y="189"/>
                    </a:cubicBezTo>
                    <a:lnTo>
                      <a:pt x="191" y="189"/>
                    </a:lnTo>
                    <a:close/>
                    <a:moveTo>
                      <a:pt x="110" y="37"/>
                    </a:moveTo>
                    <a:cubicBezTo>
                      <a:pt x="160" y="37"/>
                      <a:pt x="160" y="37"/>
                      <a:pt x="160" y="37"/>
                    </a:cubicBezTo>
                    <a:moveTo>
                      <a:pt x="110" y="113"/>
                    </a:moveTo>
                    <a:cubicBezTo>
                      <a:pt x="160" y="113"/>
                      <a:pt x="160" y="113"/>
                      <a:pt x="160" y="113"/>
                    </a:cubicBezTo>
                    <a:moveTo>
                      <a:pt x="110" y="150"/>
                    </a:moveTo>
                    <a:cubicBezTo>
                      <a:pt x="160" y="150"/>
                      <a:pt x="160" y="150"/>
                      <a:pt x="160" y="150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66" name="Freeform 13" title="Icon of a cloud">
                <a:extLst>
                  <a:ext uri="{FF2B5EF4-FFF2-40B4-BE49-F238E27FC236}">
                    <a16:creationId xmlns:a16="http://schemas.microsoft.com/office/drawing/2014/main" id="{B50AC041-868C-46F2-9CAF-C716E37A1F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05440" y="5029912"/>
                <a:ext cx="374154" cy="157041"/>
              </a:xfrm>
              <a:custGeom>
                <a:avLst/>
                <a:gdLst>
                  <a:gd name="T0" fmla="*/ 384 w 771"/>
                  <a:gd name="T1" fmla="*/ 0 h 422"/>
                  <a:gd name="T2" fmla="*/ 549 w 771"/>
                  <a:gd name="T3" fmla="*/ 110 h 422"/>
                  <a:gd name="T4" fmla="*/ 551 w 771"/>
                  <a:gd name="T5" fmla="*/ 115 h 422"/>
                  <a:gd name="T6" fmla="*/ 565 w 771"/>
                  <a:gd name="T7" fmla="*/ 110 h 422"/>
                  <a:gd name="T8" fmla="*/ 612 w 771"/>
                  <a:gd name="T9" fmla="*/ 103 h 422"/>
                  <a:gd name="T10" fmla="*/ 771 w 771"/>
                  <a:gd name="T11" fmla="*/ 262 h 422"/>
                  <a:gd name="T12" fmla="*/ 628 w 771"/>
                  <a:gd name="T13" fmla="*/ 420 h 422"/>
                  <a:gd name="T14" fmla="*/ 616 w 771"/>
                  <a:gd name="T15" fmla="*/ 421 h 422"/>
                  <a:gd name="T16" fmla="*/ 610 w 771"/>
                  <a:gd name="T17" fmla="*/ 421 h 422"/>
                  <a:gd name="T18" fmla="*/ 98 w 771"/>
                  <a:gd name="T19" fmla="*/ 421 h 422"/>
                  <a:gd name="T20" fmla="*/ 91 w 771"/>
                  <a:gd name="T21" fmla="*/ 422 h 422"/>
                  <a:gd name="T22" fmla="*/ 74 w 771"/>
                  <a:gd name="T23" fmla="*/ 419 h 422"/>
                  <a:gd name="T24" fmla="*/ 12 w 771"/>
                  <a:gd name="T25" fmla="*/ 312 h 422"/>
                  <a:gd name="T26" fmla="*/ 101 w 771"/>
                  <a:gd name="T27" fmla="*/ 247 h 422"/>
                  <a:gd name="T28" fmla="*/ 108 w 771"/>
                  <a:gd name="T29" fmla="*/ 249 h 422"/>
                  <a:gd name="T30" fmla="*/ 106 w 771"/>
                  <a:gd name="T31" fmla="*/ 238 h 422"/>
                  <a:gd name="T32" fmla="*/ 119 w 771"/>
                  <a:gd name="T33" fmla="*/ 179 h 422"/>
                  <a:gd name="T34" fmla="*/ 201 w 771"/>
                  <a:gd name="T35" fmla="*/ 128 h 422"/>
                  <a:gd name="T36" fmla="*/ 213 w 771"/>
                  <a:gd name="T37" fmla="*/ 128 h 422"/>
                  <a:gd name="T38" fmla="*/ 213 w 771"/>
                  <a:gd name="T39" fmla="*/ 127 h 422"/>
                  <a:gd name="T40" fmla="*/ 384 w 771"/>
                  <a:gd name="T4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1" h="422">
                    <a:moveTo>
                      <a:pt x="384" y="0"/>
                    </a:moveTo>
                    <a:cubicBezTo>
                      <a:pt x="458" y="0"/>
                      <a:pt x="522" y="46"/>
                      <a:pt x="549" y="110"/>
                    </a:cubicBezTo>
                    <a:cubicBezTo>
                      <a:pt x="551" y="115"/>
                      <a:pt x="551" y="115"/>
                      <a:pt x="551" y="115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80" y="105"/>
                      <a:pt x="596" y="103"/>
                      <a:pt x="612" y="103"/>
                    </a:cubicBezTo>
                    <a:cubicBezTo>
                      <a:pt x="700" y="103"/>
                      <a:pt x="771" y="174"/>
                      <a:pt x="771" y="262"/>
                    </a:cubicBezTo>
                    <a:cubicBezTo>
                      <a:pt x="771" y="344"/>
                      <a:pt x="708" y="412"/>
                      <a:pt x="628" y="420"/>
                    </a:cubicBezTo>
                    <a:cubicBezTo>
                      <a:pt x="616" y="421"/>
                      <a:pt x="616" y="421"/>
                      <a:pt x="616" y="421"/>
                    </a:cubicBezTo>
                    <a:cubicBezTo>
                      <a:pt x="610" y="421"/>
                      <a:pt x="610" y="421"/>
                      <a:pt x="610" y="421"/>
                    </a:cubicBezTo>
                    <a:cubicBezTo>
                      <a:pt x="98" y="421"/>
                      <a:pt x="98" y="421"/>
                      <a:pt x="98" y="421"/>
                    </a:cubicBezTo>
                    <a:cubicBezTo>
                      <a:pt x="91" y="422"/>
                      <a:pt x="91" y="422"/>
                      <a:pt x="91" y="422"/>
                    </a:cubicBezTo>
                    <a:cubicBezTo>
                      <a:pt x="85" y="421"/>
                      <a:pt x="79" y="420"/>
                      <a:pt x="74" y="419"/>
                    </a:cubicBezTo>
                    <a:cubicBezTo>
                      <a:pt x="27" y="406"/>
                      <a:pt x="0" y="359"/>
                      <a:pt x="12" y="312"/>
                    </a:cubicBezTo>
                    <a:cubicBezTo>
                      <a:pt x="23" y="271"/>
                      <a:pt x="61" y="245"/>
                      <a:pt x="101" y="247"/>
                    </a:cubicBezTo>
                    <a:cubicBezTo>
                      <a:pt x="108" y="249"/>
                      <a:pt x="108" y="249"/>
                      <a:pt x="108" y="249"/>
                    </a:cubicBezTo>
                    <a:cubicBezTo>
                      <a:pt x="106" y="238"/>
                      <a:pt x="106" y="238"/>
                      <a:pt x="106" y="238"/>
                    </a:cubicBezTo>
                    <a:cubicBezTo>
                      <a:pt x="105" y="218"/>
                      <a:pt x="109" y="198"/>
                      <a:pt x="119" y="179"/>
                    </a:cubicBezTo>
                    <a:cubicBezTo>
                      <a:pt x="137" y="148"/>
                      <a:pt x="168" y="130"/>
                      <a:pt x="201" y="128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3" y="127"/>
                      <a:pt x="213" y="127"/>
                      <a:pt x="213" y="127"/>
                    </a:cubicBezTo>
                    <a:cubicBezTo>
                      <a:pt x="236" y="53"/>
                      <a:pt x="304" y="0"/>
                      <a:pt x="3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90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rPr>
                  <a:t>WAN</a:t>
                </a:r>
              </a:p>
            </p:txBody>
          </p:sp>
          <p:sp>
            <p:nvSpPr>
              <p:cNvPr id="148" name="cloud" title="Icon of a cloud">
                <a:extLst>
                  <a:ext uri="{FF2B5EF4-FFF2-40B4-BE49-F238E27FC236}">
                    <a16:creationId xmlns:a16="http://schemas.microsoft.com/office/drawing/2014/main" id="{44D63094-6B58-4CF5-A115-ECA369E80F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1414" y="4865932"/>
                <a:ext cx="322825" cy="205671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49" name="cloud" title="Icon of a cloud">
                <a:extLst>
                  <a:ext uri="{FF2B5EF4-FFF2-40B4-BE49-F238E27FC236}">
                    <a16:creationId xmlns:a16="http://schemas.microsoft.com/office/drawing/2014/main" id="{59E7B6AB-9B53-42FB-BF27-430A8241D9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12429" y="5122652"/>
                <a:ext cx="322825" cy="205671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60" name="shield_3" title="Icon of a shield with an exclamation point inside">
                <a:extLst>
                  <a:ext uri="{FF2B5EF4-FFF2-40B4-BE49-F238E27FC236}">
                    <a16:creationId xmlns:a16="http://schemas.microsoft.com/office/drawing/2014/main" id="{3B43735F-51B0-4C62-A1B0-3A2FC739E8E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906621" y="5022058"/>
                <a:ext cx="177560" cy="179959"/>
              </a:xfrm>
              <a:custGeom>
                <a:avLst/>
                <a:gdLst>
                  <a:gd name="T0" fmla="*/ 55 w 322"/>
                  <a:gd name="T1" fmla="*/ 246 h 329"/>
                  <a:gd name="T2" fmla="*/ 4 w 322"/>
                  <a:gd name="T3" fmla="*/ 101 h 329"/>
                  <a:gd name="T4" fmla="*/ 4 w 322"/>
                  <a:gd name="T5" fmla="*/ 44 h 329"/>
                  <a:gd name="T6" fmla="*/ 72 w 322"/>
                  <a:gd name="T7" fmla="*/ 34 h 329"/>
                  <a:gd name="T8" fmla="*/ 161 w 322"/>
                  <a:gd name="T9" fmla="*/ 0 h 329"/>
                  <a:gd name="T10" fmla="*/ 250 w 322"/>
                  <a:gd name="T11" fmla="*/ 34 h 329"/>
                  <a:gd name="T12" fmla="*/ 318 w 322"/>
                  <a:gd name="T13" fmla="*/ 44 h 329"/>
                  <a:gd name="T14" fmla="*/ 318 w 322"/>
                  <a:gd name="T15" fmla="*/ 101 h 329"/>
                  <a:gd name="T16" fmla="*/ 267 w 322"/>
                  <a:gd name="T17" fmla="*/ 246 h 329"/>
                  <a:gd name="T18" fmla="*/ 161 w 322"/>
                  <a:gd name="T19" fmla="*/ 329 h 329"/>
                  <a:gd name="T20" fmla="*/ 55 w 322"/>
                  <a:gd name="T21" fmla="*/ 246 h 329"/>
                  <a:gd name="T22" fmla="*/ 161 w 322"/>
                  <a:gd name="T23" fmla="*/ 53 h 329"/>
                  <a:gd name="T24" fmla="*/ 161 w 322"/>
                  <a:gd name="T25" fmla="*/ 207 h 329"/>
                  <a:gd name="T26" fmla="*/ 161 w 322"/>
                  <a:gd name="T27" fmla="*/ 231 h 329"/>
                  <a:gd name="T28" fmla="*/ 161 w 322"/>
                  <a:gd name="T29" fmla="*/ 25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2" h="329">
                    <a:moveTo>
                      <a:pt x="55" y="246"/>
                    </a:moveTo>
                    <a:cubicBezTo>
                      <a:pt x="0" y="179"/>
                      <a:pt x="4" y="101"/>
                      <a:pt x="4" y="101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38" y="45"/>
                      <a:pt x="72" y="34"/>
                    </a:cubicBezTo>
                    <a:cubicBezTo>
                      <a:pt x="107" y="22"/>
                      <a:pt x="124" y="0"/>
                      <a:pt x="161" y="0"/>
                    </a:cubicBezTo>
                    <a:cubicBezTo>
                      <a:pt x="198" y="0"/>
                      <a:pt x="215" y="22"/>
                      <a:pt x="250" y="34"/>
                    </a:cubicBezTo>
                    <a:cubicBezTo>
                      <a:pt x="284" y="45"/>
                      <a:pt x="318" y="44"/>
                      <a:pt x="318" y="44"/>
                    </a:cubicBezTo>
                    <a:cubicBezTo>
                      <a:pt x="318" y="101"/>
                      <a:pt x="318" y="101"/>
                      <a:pt x="318" y="101"/>
                    </a:cubicBezTo>
                    <a:cubicBezTo>
                      <a:pt x="318" y="101"/>
                      <a:pt x="322" y="179"/>
                      <a:pt x="267" y="246"/>
                    </a:cubicBezTo>
                    <a:cubicBezTo>
                      <a:pt x="234" y="286"/>
                      <a:pt x="161" y="329"/>
                      <a:pt x="161" y="329"/>
                    </a:cubicBezTo>
                    <a:cubicBezTo>
                      <a:pt x="161" y="329"/>
                      <a:pt x="88" y="286"/>
                      <a:pt x="55" y="246"/>
                    </a:cubicBezTo>
                    <a:close/>
                    <a:moveTo>
                      <a:pt x="161" y="53"/>
                    </a:moveTo>
                    <a:cubicBezTo>
                      <a:pt x="161" y="207"/>
                      <a:pt x="161" y="207"/>
                      <a:pt x="161" y="207"/>
                    </a:cubicBezTo>
                    <a:moveTo>
                      <a:pt x="161" y="231"/>
                    </a:moveTo>
                    <a:cubicBezTo>
                      <a:pt x="161" y="251"/>
                      <a:pt x="161" y="251"/>
                      <a:pt x="161" y="251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885CB9-AA6A-4964-888E-26E0473B2DE5}"/>
                </a:ext>
              </a:extLst>
            </p:cNvPr>
            <p:cNvGrpSpPr/>
            <p:nvPr/>
          </p:nvGrpSpPr>
          <p:grpSpPr>
            <a:xfrm>
              <a:off x="9727380" y="4735040"/>
              <a:ext cx="1873363" cy="875517"/>
              <a:chOff x="9670736" y="4735040"/>
              <a:chExt cx="1873363" cy="875517"/>
            </a:xfrm>
          </p:grpSpPr>
          <p:sp>
            <p:nvSpPr>
              <p:cNvPr id="105" name="globe_2" title="Icon of a sphere made of lines">
                <a:extLst>
                  <a:ext uri="{FF2B5EF4-FFF2-40B4-BE49-F238E27FC236}">
                    <a16:creationId xmlns:a16="http://schemas.microsoft.com/office/drawing/2014/main" id="{CBEB9927-B4B0-485F-8B87-2873F1F44EF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1020814" y="5370719"/>
                <a:ext cx="239838" cy="239838"/>
              </a:xfrm>
              <a:custGeom>
                <a:avLst/>
                <a:gdLst>
                  <a:gd name="T0" fmla="*/ 0 w 335"/>
                  <a:gd name="T1" fmla="*/ 168 h 335"/>
                  <a:gd name="T2" fmla="*/ 168 w 335"/>
                  <a:gd name="T3" fmla="*/ 0 h 335"/>
                  <a:gd name="T4" fmla="*/ 335 w 335"/>
                  <a:gd name="T5" fmla="*/ 168 h 335"/>
                  <a:gd name="T6" fmla="*/ 168 w 335"/>
                  <a:gd name="T7" fmla="*/ 335 h 335"/>
                  <a:gd name="T8" fmla="*/ 0 w 335"/>
                  <a:gd name="T9" fmla="*/ 168 h 335"/>
                  <a:gd name="T10" fmla="*/ 168 w 335"/>
                  <a:gd name="T11" fmla="*/ 335 h 335"/>
                  <a:gd name="T12" fmla="*/ 253 w 335"/>
                  <a:gd name="T13" fmla="*/ 168 h 335"/>
                  <a:gd name="T14" fmla="*/ 168 w 335"/>
                  <a:gd name="T15" fmla="*/ 0 h 335"/>
                  <a:gd name="T16" fmla="*/ 82 w 335"/>
                  <a:gd name="T17" fmla="*/ 168 h 335"/>
                  <a:gd name="T18" fmla="*/ 168 w 335"/>
                  <a:gd name="T19" fmla="*/ 335 h 335"/>
                  <a:gd name="T20" fmla="*/ 8 w 335"/>
                  <a:gd name="T21" fmla="*/ 116 h 335"/>
                  <a:gd name="T22" fmla="*/ 327 w 335"/>
                  <a:gd name="T23" fmla="*/ 116 h 335"/>
                  <a:gd name="T24" fmla="*/ 9 w 335"/>
                  <a:gd name="T25" fmla="*/ 221 h 335"/>
                  <a:gd name="T26" fmla="*/ 326 w 335"/>
                  <a:gd name="T27" fmla="*/ 22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335">
                    <a:moveTo>
                      <a:pt x="0" y="168"/>
                    </a:moveTo>
                    <a:cubicBezTo>
                      <a:pt x="0" y="75"/>
                      <a:pt x="75" y="0"/>
                      <a:pt x="168" y="0"/>
                    </a:cubicBezTo>
                    <a:cubicBezTo>
                      <a:pt x="260" y="0"/>
                      <a:pt x="335" y="75"/>
                      <a:pt x="335" y="168"/>
                    </a:cubicBezTo>
                    <a:cubicBezTo>
                      <a:pt x="335" y="260"/>
                      <a:pt x="260" y="335"/>
                      <a:pt x="168" y="335"/>
                    </a:cubicBezTo>
                    <a:cubicBezTo>
                      <a:pt x="75" y="335"/>
                      <a:pt x="0" y="260"/>
                      <a:pt x="0" y="168"/>
                    </a:cubicBezTo>
                    <a:close/>
                    <a:moveTo>
                      <a:pt x="168" y="335"/>
                    </a:moveTo>
                    <a:cubicBezTo>
                      <a:pt x="215" y="335"/>
                      <a:pt x="253" y="260"/>
                      <a:pt x="253" y="168"/>
                    </a:cubicBezTo>
                    <a:cubicBezTo>
                      <a:pt x="253" y="75"/>
                      <a:pt x="215" y="0"/>
                      <a:pt x="168" y="0"/>
                    </a:cubicBezTo>
                    <a:cubicBezTo>
                      <a:pt x="120" y="0"/>
                      <a:pt x="82" y="75"/>
                      <a:pt x="82" y="168"/>
                    </a:cubicBezTo>
                    <a:cubicBezTo>
                      <a:pt x="82" y="260"/>
                      <a:pt x="120" y="335"/>
                      <a:pt x="168" y="335"/>
                    </a:cubicBezTo>
                    <a:close/>
                    <a:moveTo>
                      <a:pt x="8" y="116"/>
                    </a:moveTo>
                    <a:cubicBezTo>
                      <a:pt x="327" y="116"/>
                      <a:pt x="327" y="116"/>
                      <a:pt x="327" y="116"/>
                    </a:cubicBezTo>
                    <a:moveTo>
                      <a:pt x="9" y="221"/>
                    </a:moveTo>
                    <a:cubicBezTo>
                      <a:pt x="326" y="221"/>
                      <a:pt x="326" y="221"/>
                      <a:pt x="326" y="221"/>
                    </a:cubicBezTo>
                  </a:path>
                </a:pathLst>
              </a:custGeom>
              <a:noFill/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02" name="people_4" title="Icon of a person">
                <a:extLst>
                  <a:ext uri="{FF2B5EF4-FFF2-40B4-BE49-F238E27FC236}">
                    <a16:creationId xmlns:a16="http://schemas.microsoft.com/office/drawing/2014/main" id="{6F678410-AACD-4AE2-876B-3AF1C48295E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670736" y="4945030"/>
                <a:ext cx="281001" cy="314155"/>
              </a:xfrm>
              <a:custGeom>
                <a:avLst/>
                <a:gdLst>
                  <a:gd name="T0" fmla="*/ 48 w 246"/>
                  <a:gd name="T1" fmla="*/ 76 h 275"/>
                  <a:gd name="T2" fmla="*/ 124 w 246"/>
                  <a:gd name="T3" fmla="*/ 0 h 275"/>
                  <a:gd name="T4" fmla="*/ 201 w 246"/>
                  <a:gd name="T5" fmla="*/ 76 h 275"/>
                  <a:gd name="T6" fmla="*/ 124 w 246"/>
                  <a:gd name="T7" fmla="*/ 152 h 275"/>
                  <a:gd name="T8" fmla="*/ 48 w 246"/>
                  <a:gd name="T9" fmla="*/ 76 h 275"/>
                  <a:gd name="T10" fmla="*/ 246 w 246"/>
                  <a:gd name="T11" fmla="*/ 275 h 275"/>
                  <a:gd name="T12" fmla="*/ 123 w 246"/>
                  <a:gd name="T13" fmla="*/ 152 h 275"/>
                  <a:gd name="T14" fmla="*/ 0 w 246"/>
                  <a:gd name="T15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275">
                    <a:moveTo>
                      <a:pt x="48" y="76"/>
                    </a:moveTo>
                    <a:cubicBezTo>
                      <a:pt x="48" y="34"/>
                      <a:pt x="82" y="0"/>
                      <a:pt x="124" y="0"/>
                    </a:cubicBezTo>
                    <a:cubicBezTo>
                      <a:pt x="166" y="0"/>
                      <a:pt x="201" y="34"/>
                      <a:pt x="201" y="76"/>
                    </a:cubicBezTo>
                    <a:cubicBezTo>
                      <a:pt x="201" y="118"/>
                      <a:pt x="166" y="152"/>
                      <a:pt x="124" y="152"/>
                    </a:cubicBezTo>
                    <a:cubicBezTo>
                      <a:pt x="82" y="152"/>
                      <a:pt x="48" y="118"/>
                      <a:pt x="48" y="76"/>
                    </a:cubicBezTo>
                    <a:close/>
                    <a:moveTo>
                      <a:pt x="246" y="275"/>
                    </a:moveTo>
                    <a:cubicBezTo>
                      <a:pt x="246" y="207"/>
                      <a:pt x="191" y="152"/>
                      <a:pt x="123" y="152"/>
                    </a:cubicBezTo>
                    <a:cubicBezTo>
                      <a:pt x="55" y="152"/>
                      <a:pt x="0" y="207"/>
                      <a:pt x="0" y="275"/>
                    </a:cubicBez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FB2A3FF7-7BB0-4102-A1DA-E1C6736652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9216" y="4920555"/>
                <a:ext cx="331386" cy="19197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loud" title="Icon of a cloud">
                <a:extLst>
                  <a:ext uri="{FF2B5EF4-FFF2-40B4-BE49-F238E27FC236}">
                    <a16:creationId xmlns:a16="http://schemas.microsoft.com/office/drawing/2014/main" id="{C61E75B6-FB64-4BED-8CB7-DC429D4E1A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962821" y="4735040"/>
                <a:ext cx="322825" cy="205671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08" name="cloud" title="Icon of a cloud">
                <a:extLst>
                  <a:ext uri="{FF2B5EF4-FFF2-40B4-BE49-F238E27FC236}">
                    <a16:creationId xmlns:a16="http://schemas.microsoft.com/office/drawing/2014/main" id="{C11121A6-CD56-4475-8D67-813F53B137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21274" y="5034396"/>
                <a:ext cx="322825" cy="205671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BB79510F-E3F7-4706-AF78-5217EEAB5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3775" y="5158453"/>
                <a:ext cx="366160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C48A9D65-1D61-4D34-86B7-5043823F5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3775" y="5204906"/>
                <a:ext cx="331386" cy="19197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353962DD-E8F0-4FC3-8AD0-774AD9F0C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82441" y="5146605"/>
                <a:ext cx="174667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plug" title="Icon of a power plug showing an A to B connection">
                <a:extLst>
                  <a:ext uri="{FF2B5EF4-FFF2-40B4-BE49-F238E27FC236}">
                    <a16:creationId xmlns:a16="http://schemas.microsoft.com/office/drawing/2014/main" id="{DBC4E1A7-C332-4F66-850C-B37B09A1A9F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151451" y="5024458"/>
                <a:ext cx="295657" cy="280249"/>
              </a:xfrm>
              <a:custGeom>
                <a:avLst/>
                <a:gdLst>
                  <a:gd name="T0" fmla="*/ 169 w 346"/>
                  <a:gd name="T1" fmla="*/ 90 h 328"/>
                  <a:gd name="T2" fmla="*/ 199 w 346"/>
                  <a:gd name="T3" fmla="*/ 61 h 328"/>
                  <a:gd name="T4" fmla="*/ 279 w 346"/>
                  <a:gd name="T5" fmla="*/ 63 h 328"/>
                  <a:gd name="T6" fmla="*/ 279 w 346"/>
                  <a:gd name="T7" fmla="*/ 63 h 328"/>
                  <a:gd name="T8" fmla="*/ 277 w 346"/>
                  <a:gd name="T9" fmla="*/ 143 h 328"/>
                  <a:gd name="T10" fmla="*/ 247 w 346"/>
                  <a:gd name="T11" fmla="*/ 172 h 328"/>
                  <a:gd name="T12" fmla="*/ 169 w 346"/>
                  <a:gd name="T13" fmla="*/ 90 h 328"/>
                  <a:gd name="T14" fmla="*/ 279 w 346"/>
                  <a:gd name="T15" fmla="*/ 63 h 328"/>
                  <a:gd name="T16" fmla="*/ 346 w 346"/>
                  <a:gd name="T17" fmla="*/ 0 h 328"/>
                  <a:gd name="T18" fmla="*/ 99 w 346"/>
                  <a:gd name="T19" fmla="*/ 156 h 328"/>
                  <a:gd name="T20" fmla="*/ 69 w 346"/>
                  <a:gd name="T21" fmla="*/ 185 h 328"/>
                  <a:gd name="T22" fmla="*/ 67 w 346"/>
                  <a:gd name="T23" fmla="*/ 265 h 328"/>
                  <a:gd name="T24" fmla="*/ 67 w 346"/>
                  <a:gd name="T25" fmla="*/ 265 h 328"/>
                  <a:gd name="T26" fmla="*/ 147 w 346"/>
                  <a:gd name="T27" fmla="*/ 267 h 328"/>
                  <a:gd name="T28" fmla="*/ 177 w 346"/>
                  <a:gd name="T29" fmla="*/ 238 h 328"/>
                  <a:gd name="T30" fmla="*/ 99 w 346"/>
                  <a:gd name="T31" fmla="*/ 156 h 328"/>
                  <a:gd name="T32" fmla="*/ 67 w 346"/>
                  <a:gd name="T33" fmla="*/ 265 h 328"/>
                  <a:gd name="T34" fmla="*/ 0 w 346"/>
                  <a:gd name="T35" fmla="*/ 328 h 328"/>
                  <a:gd name="T36" fmla="*/ 157 w 346"/>
                  <a:gd name="T37" fmla="*/ 143 h 328"/>
                  <a:gd name="T38" fmla="*/ 120 w 346"/>
                  <a:gd name="T39" fmla="*/ 178 h 328"/>
                  <a:gd name="T40" fmla="*/ 193 w 346"/>
                  <a:gd name="T41" fmla="*/ 181 h 328"/>
                  <a:gd name="T42" fmla="*/ 156 w 346"/>
                  <a:gd name="T43" fmla="*/ 21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6" h="328">
                    <a:moveTo>
                      <a:pt x="169" y="90"/>
                    </a:moveTo>
                    <a:cubicBezTo>
                      <a:pt x="199" y="61"/>
                      <a:pt x="199" y="61"/>
                      <a:pt x="199" y="61"/>
                    </a:cubicBezTo>
                    <a:cubicBezTo>
                      <a:pt x="222" y="40"/>
                      <a:pt x="258" y="41"/>
                      <a:pt x="279" y="63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300" y="86"/>
                      <a:pt x="300" y="122"/>
                      <a:pt x="277" y="143"/>
                    </a:cubicBezTo>
                    <a:cubicBezTo>
                      <a:pt x="247" y="172"/>
                      <a:pt x="247" y="172"/>
                      <a:pt x="247" y="172"/>
                    </a:cubicBezTo>
                    <a:lnTo>
                      <a:pt x="169" y="90"/>
                    </a:lnTo>
                    <a:close/>
                    <a:moveTo>
                      <a:pt x="279" y="63"/>
                    </a:moveTo>
                    <a:cubicBezTo>
                      <a:pt x="346" y="0"/>
                      <a:pt x="346" y="0"/>
                      <a:pt x="346" y="0"/>
                    </a:cubicBezTo>
                    <a:moveTo>
                      <a:pt x="99" y="156"/>
                    </a:moveTo>
                    <a:cubicBezTo>
                      <a:pt x="69" y="185"/>
                      <a:pt x="69" y="185"/>
                      <a:pt x="69" y="185"/>
                    </a:cubicBezTo>
                    <a:cubicBezTo>
                      <a:pt x="46" y="206"/>
                      <a:pt x="46" y="242"/>
                      <a:pt x="67" y="265"/>
                    </a:cubicBezTo>
                    <a:cubicBezTo>
                      <a:pt x="67" y="265"/>
                      <a:pt x="67" y="265"/>
                      <a:pt x="67" y="265"/>
                    </a:cubicBezTo>
                    <a:cubicBezTo>
                      <a:pt x="88" y="287"/>
                      <a:pt x="124" y="288"/>
                      <a:pt x="147" y="267"/>
                    </a:cubicBezTo>
                    <a:cubicBezTo>
                      <a:pt x="177" y="238"/>
                      <a:pt x="177" y="238"/>
                      <a:pt x="177" y="238"/>
                    </a:cubicBezTo>
                    <a:lnTo>
                      <a:pt x="99" y="156"/>
                    </a:lnTo>
                    <a:close/>
                    <a:moveTo>
                      <a:pt x="67" y="265"/>
                    </a:moveTo>
                    <a:cubicBezTo>
                      <a:pt x="0" y="328"/>
                      <a:pt x="0" y="328"/>
                      <a:pt x="0" y="328"/>
                    </a:cubicBezTo>
                    <a:moveTo>
                      <a:pt x="157" y="143"/>
                    </a:moveTo>
                    <a:cubicBezTo>
                      <a:pt x="120" y="178"/>
                      <a:pt x="120" y="178"/>
                      <a:pt x="120" y="178"/>
                    </a:cubicBezTo>
                    <a:moveTo>
                      <a:pt x="193" y="181"/>
                    </a:moveTo>
                    <a:cubicBezTo>
                      <a:pt x="156" y="216"/>
                      <a:pt x="156" y="216"/>
                      <a:pt x="156" y="216"/>
                    </a:cubicBez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154" name="network_3" title="Icon of a server connected to a network">
                <a:extLst>
                  <a:ext uri="{FF2B5EF4-FFF2-40B4-BE49-F238E27FC236}">
                    <a16:creationId xmlns:a16="http://schemas.microsoft.com/office/drawing/2014/main" id="{30511108-CF88-4091-936D-1CDE499A7D4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575634" y="5232436"/>
                <a:ext cx="176827" cy="183499"/>
              </a:xfrm>
              <a:custGeom>
                <a:avLst/>
                <a:gdLst>
                  <a:gd name="T0" fmla="*/ 136 w 270"/>
                  <a:gd name="T1" fmla="*/ 281 h 281"/>
                  <a:gd name="T2" fmla="*/ 71 w 270"/>
                  <a:gd name="T3" fmla="*/ 281 h 281"/>
                  <a:gd name="T4" fmla="*/ 71 w 270"/>
                  <a:gd name="T5" fmla="*/ 240 h 281"/>
                  <a:gd name="T6" fmla="*/ 115 w 270"/>
                  <a:gd name="T7" fmla="*/ 240 h 281"/>
                  <a:gd name="T8" fmla="*/ 115 w 270"/>
                  <a:gd name="T9" fmla="*/ 218 h 281"/>
                  <a:gd name="T10" fmla="*/ 157 w 270"/>
                  <a:gd name="T11" fmla="*/ 218 h 281"/>
                  <a:gd name="T12" fmla="*/ 157 w 270"/>
                  <a:gd name="T13" fmla="*/ 240 h 281"/>
                  <a:gd name="T14" fmla="*/ 198 w 270"/>
                  <a:gd name="T15" fmla="*/ 240 h 281"/>
                  <a:gd name="T16" fmla="*/ 198 w 270"/>
                  <a:gd name="T17" fmla="*/ 281 h 281"/>
                  <a:gd name="T18" fmla="*/ 136 w 270"/>
                  <a:gd name="T19" fmla="*/ 281 h 281"/>
                  <a:gd name="T20" fmla="*/ 71 w 270"/>
                  <a:gd name="T21" fmla="*/ 260 h 281"/>
                  <a:gd name="T22" fmla="*/ 0 w 270"/>
                  <a:gd name="T23" fmla="*/ 260 h 281"/>
                  <a:gd name="T24" fmla="*/ 198 w 270"/>
                  <a:gd name="T25" fmla="*/ 260 h 281"/>
                  <a:gd name="T26" fmla="*/ 270 w 270"/>
                  <a:gd name="T27" fmla="*/ 260 h 281"/>
                  <a:gd name="T28" fmla="*/ 135 w 270"/>
                  <a:gd name="T29" fmla="*/ 218 h 281"/>
                  <a:gd name="T30" fmla="*/ 135 w 270"/>
                  <a:gd name="T31" fmla="*/ 190 h 281"/>
                  <a:gd name="T32" fmla="*/ 191 w 270"/>
                  <a:gd name="T33" fmla="*/ 189 h 281"/>
                  <a:gd name="T34" fmla="*/ 191 w 270"/>
                  <a:gd name="T35" fmla="*/ 14 h 281"/>
                  <a:gd name="T36" fmla="*/ 177 w 270"/>
                  <a:gd name="T37" fmla="*/ 0 h 281"/>
                  <a:gd name="T38" fmla="*/ 93 w 270"/>
                  <a:gd name="T39" fmla="*/ 0 h 281"/>
                  <a:gd name="T40" fmla="*/ 79 w 270"/>
                  <a:gd name="T41" fmla="*/ 14 h 281"/>
                  <a:gd name="T42" fmla="*/ 79 w 270"/>
                  <a:gd name="T43" fmla="*/ 189 h 281"/>
                  <a:gd name="T44" fmla="*/ 191 w 270"/>
                  <a:gd name="T45" fmla="*/ 189 h 281"/>
                  <a:gd name="T46" fmla="*/ 110 w 270"/>
                  <a:gd name="T47" fmla="*/ 37 h 281"/>
                  <a:gd name="T48" fmla="*/ 160 w 270"/>
                  <a:gd name="T49" fmla="*/ 37 h 281"/>
                  <a:gd name="T50" fmla="*/ 110 w 270"/>
                  <a:gd name="T51" fmla="*/ 113 h 281"/>
                  <a:gd name="T52" fmla="*/ 160 w 270"/>
                  <a:gd name="T53" fmla="*/ 113 h 281"/>
                  <a:gd name="T54" fmla="*/ 110 w 270"/>
                  <a:gd name="T55" fmla="*/ 150 h 281"/>
                  <a:gd name="T56" fmla="*/ 160 w 270"/>
                  <a:gd name="T57" fmla="*/ 15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0" h="281">
                    <a:moveTo>
                      <a:pt x="136" y="281"/>
                    </a:moveTo>
                    <a:cubicBezTo>
                      <a:pt x="71" y="281"/>
                      <a:pt x="71" y="281"/>
                      <a:pt x="71" y="281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5" y="218"/>
                      <a:pt x="115" y="218"/>
                      <a:pt x="115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40"/>
                      <a:pt x="157" y="240"/>
                      <a:pt x="157" y="240"/>
                    </a:cubicBezTo>
                    <a:cubicBezTo>
                      <a:pt x="198" y="240"/>
                      <a:pt x="198" y="240"/>
                      <a:pt x="198" y="240"/>
                    </a:cubicBezTo>
                    <a:cubicBezTo>
                      <a:pt x="198" y="281"/>
                      <a:pt x="198" y="281"/>
                      <a:pt x="198" y="281"/>
                    </a:cubicBezTo>
                    <a:lnTo>
                      <a:pt x="136" y="281"/>
                    </a:lnTo>
                    <a:close/>
                    <a:moveTo>
                      <a:pt x="71" y="260"/>
                    </a:moveTo>
                    <a:cubicBezTo>
                      <a:pt x="0" y="260"/>
                      <a:pt x="0" y="260"/>
                      <a:pt x="0" y="260"/>
                    </a:cubicBezTo>
                    <a:moveTo>
                      <a:pt x="198" y="260"/>
                    </a:moveTo>
                    <a:cubicBezTo>
                      <a:pt x="270" y="260"/>
                      <a:pt x="270" y="260"/>
                      <a:pt x="270" y="260"/>
                    </a:cubicBezTo>
                    <a:moveTo>
                      <a:pt x="135" y="218"/>
                    </a:moveTo>
                    <a:cubicBezTo>
                      <a:pt x="135" y="190"/>
                      <a:pt x="135" y="190"/>
                      <a:pt x="135" y="190"/>
                    </a:cubicBezTo>
                    <a:moveTo>
                      <a:pt x="191" y="189"/>
                    </a:moveTo>
                    <a:cubicBezTo>
                      <a:pt x="191" y="14"/>
                      <a:pt x="191" y="14"/>
                      <a:pt x="191" y="14"/>
                    </a:cubicBezTo>
                    <a:cubicBezTo>
                      <a:pt x="191" y="6"/>
                      <a:pt x="185" y="0"/>
                      <a:pt x="177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85" y="0"/>
                      <a:pt x="79" y="6"/>
                      <a:pt x="79" y="14"/>
                    </a:cubicBezTo>
                    <a:cubicBezTo>
                      <a:pt x="79" y="189"/>
                      <a:pt x="79" y="189"/>
                      <a:pt x="79" y="189"/>
                    </a:cubicBezTo>
                    <a:lnTo>
                      <a:pt x="191" y="189"/>
                    </a:lnTo>
                    <a:close/>
                    <a:moveTo>
                      <a:pt x="110" y="37"/>
                    </a:moveTo>
                    <a:cubicBezTo>
                      <a:pt x="160" y="37"/>
                      <a:pt x="160" y="37"/>
                      <a:pt x="160" y="37"/>
                    </a:cubicBezTo>
                    <a:moveTo>
                      <a:pt x="110" y="113"/>
                    </a:moveTo>
                    <a:cubicBezTo>
                      <a:pt x="160" y="113"/>
                      <a:pt x="160" y="113"/>
                      <a:pt x="160" y="113"/>
                    </a:cubicBezTo>
                    <a:moveTo>
                      <a:pt x="110" y="150"/>
                    </a:moveTo>
                    <a:cubicBezTo>
                      <a:pt x="160" y="150"/>
                      <a:pt x="160" y="150"/>
                      <a:pt x="160" y="150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64" name="shield_3" title="Icon of a shield with an exclamation point inside">
                <a:extLst>
                  <a:ext uri="{FF2B5EF4-FFF2-40B4-BE49-F238E27FC236}">
                    <a16:creationId xmlns:a16="http://schemas.microsoft.com/office/drawing/2014/main" id="{E850B980-2CB7-4BFE-9515-D5E2E15286D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597345" y="5090588"/>
                <a:ext cx="128558" cy="130295"/>
              </a:xfrm>
              <a:custGeom>
                <a:avLst/>
                <a:gdLst>
                  <a:gd name="T0" fmla="*/ 55 w 322"/>
                  <a:gd name="T1" fmla="*/ 246 h 329"/>
                  <a:gd name="T2" fmla="*/ 4 w 322"/>
                  <a:gd name="T3" fmla="*/ 101 h 329"/>
                  <a:gd name="T4" fmla="*/ 4 w 322"/>
                  <a:gd name="T5" fmla="*/ 44 h 329"/>
                  <a:gd name="T6" fmla="*/ 72 w 322"/>
                  <a:gd name="T7" fmla="*/ 34 h 329"/>
                  <a:gd name="T8" fmla="*/ 161 w 322"/>
                  <a:gd name="T9" fmla="*/ 0 h 329"/>
                  <a:gd name="T10" fmla="*/ 250 w 322"/>
                  <a:gd name="T11" fmla="*/ 34 h 329"/>
                  <a:gd name="T12" fmla="*/ 318 w 322"/>
                  <a:gd name="T13" fmla="*/ 44 h 329"/>
                  <a:gd name="T14" fmla="*/ 318 w 322"/>
                  <a:gd name="T15" fmla="*/ 101 h 329"/>
                  <a:gd name="T16" fmla="*/ 267 w 322"/>
                  <a:gd name="T17" fmla="*/ 246 h 329"/>
                  <a:gd name="T18" fmla="*/ 161 w 322"/>
                  <a:gd name="T19" fmla="*/ 329 h 329"/>
                  <a:gd name="T20" fmla="*/ 55 w 322"/>
                  <a:gd name="T21" fmla="*/ 246 h 329"/>
                  <a:gd name="T22" fmla="*/ 161 w 322"/>
                  <a:gd name="T23" fmla="*/ 53 h 329"/>
                  <a:gd name="T24" fmla="*/ 161 w 322"/>
                  <a:gd name="T25" fmla="*/ 207 h 329"/>
                  <a:gd name="T26" fmla="*/ 161 w 322"/>
                  <a:gd name="T27" fmla="*/ 231 h 329"/>
                  <a:gd name="T28" fmla="*/ 161 w 322"/>
                  <a:gd name="T29" fmla="*/ 25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2" h="329">
                    <a:moveTo>
                      <a:pt x="55" y="246"/>
                    </a:moveTo>
                    <a:cubicBezTo>
                      <a:pt x="0" y="179"/>
                      <a:pt x="4" y="101"/>
                      <a:pt x="4" y="101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38" y="45"/>
                      <a:pt x="72" y="34"/>
                    </a:cubicBezTo>
                    <a:cubicBezTo>
                      <a:pt x="107" y="22"/>
                      <a:pt x="124" y="0"/>
                      <a:pt x="161" y="0"/>
                    </a:cubicBezTo>
                    <a:cubicBezTo>
                      <a:pt x="198" y="0"/>
                      <a:pt x="215" y="22"/>
                      <a:pt x="250" y="34"/>
                    </a:cubicBezTo>
                    <a:cubicBezTo>
                      <a:pt x="284" y="45"/>
                      <a:pt x="318" y="44"/>
                      <a:pt x="318" y="44"/>
                    </a:cubicBezTo>
                    <a:cubicBezTo>
                      <a:pt x="318" y="101"/>
                      <a:pt x="318" y="101"/>
                      <a:pt x="318" y="101"/>
                    </a:cubicBezTo>
                    <a:cubicBezTo>
                      <a:pt x="318" y="101"/>
                      <a:pt x="322" y="179"/>
                      <a:pt x="267" y="246"/>
                    </a:cubicBezTo>
                    <a:cubicBezTo>
                      <a:pt x="234" y="286"/>
                      <a:pt x="161" y="329"/>
                      <a:pt x="161" y="329"/>
                    </a:cubicBezTo>
                    <a:cubicBezTo>
                      <a:pt x="161" y="329"/>
                      <a:pt x="88" y="286"/>
                      <a:pt x="55" y="246"/>
                    </a:cubicBezTo>
                    <a:close/>
                    <a:moveTo>
                      <a:pt x="161" y="53"/>
                    </a:moveTo>
                    <a:cubicBezTo>
                      <a:pt x="161" y="207"/>
                      <a:pt x="161" y="207"/>
                      <a:pt x="161" y="207"/>
                    </a:cubicBezTo>
                    <a:moveTo>
                      <a:pt x="161" y="231"/>
                    </a:moveTo>
                    <a:cubicBezTo>
                      <a:pt x="161" y="251"/>
                      <a:pt x="161" y="251"/>
                      <a:pt x="161" y="251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4E0678-AE10-4630-984F-B605A3AD8DB1}"/>
              </a:ext>
            </a:extLst>
          </p:cNvPr>
          <p:cNvGrpSpPr/>
          <p:nvPr/>
        </p:nvGrpSpPr>
        <p:grpSpPr>
          <a:xfrm>
            <a:off x="120849" y="970044"/>
            <a:ext cx="11755017" cy="4808803"/>
            <a:chOff x="120001" y="969695"/>
            <a:chExt cx="11756685" cy="480948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0C67C8-CA80-44C9-9192-62324E22C738}"/>
                </a:ext>
              </a:extLst>
            </p:cNvPr>
            <p:cNvCxnSpPr/>
            <p:nvPr/>
          </p:nvCxnSpPr>
          <p:spPr>
            <a:xfrm>
              <a:off x="120001" y="2172067"/>
              <a:ext cx="1175668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0AF78F-CD8D-4FB1-883C-13F95AD73CB5}"/>
                </a:ext>
              </a:extLst>
            </p:cNvPr>
            <p:cNvCxnSpPr/>
            <p:nvPr/>
          </p:nvCxnSpPr>
          <p:spPr>
            <a:xfrm>
              <a:off x="120001" y="969695"/>
              <a:ext cx="1175668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CED31198-CB6C-476B-935F-B00461680034}"/>
                </a:ext>
              </a:extLst>
            </p:cNvPr>
            <p:cNvCxnSpPr/>
            <p:nvPr/>
          </p:nvCxnSpPr>
          <p:spPr>
            <a:xfrm>
              <a:off x="120001" y="3374438"/>
              <a:ext cx="1175668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BEC8F81-B3D7-4EE9-95E8-F0935E46EA49}"/>
                </a:ext>
              </a:extLst>
            </p:cNvPr>
            <p:cNvCxnSpPr/>
            <p:nvPr/>
          </p:nvCxnSpPr>
          <p:spPr>
            <a:xfrm>
              <a:off x="120001" y="4576809"/>
              <a:ext cx="1175668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B80498F-CF83-42F5-B09D-8EB36F9AEF8E}"/>
                </a:ext>
              </a:extLst>
            </p:cNvPr>
            <p:cNvCxnSpPr/>
            <p:nvPr/>
          </p:nvCxnSpPr>
          <p:spPr>
            <a:xfrm>
              <a:off x="120001" y="5779181"/>
              <a:ext cx="1175668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81F7E0-9613-4EDE-A6DE-E50926D090AB}"/>
              </a:ext>
            </a:extLst>
          </p:cNvPr>
          <p:cNvGrpSpPr/>
          <p:nvPr/>
        </p:nvGrpSpPr>
        <p:grpSpPr>
          <a:xfrm>
            <a:off x="6861937" y="1142735"/>
            <a:ext cx="4464227" cy="885688"/>
            <a:chOff x="6862046" y="1142411"/>
            <a:chExt cx="4464860" cy="88581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07EB3B-4B0B-411A-B816-4E0993FCC85E}"/>
                </a:ext>
              </a:extLst>
            </p:cNvPr>
            <p:cNvGrpSpPr/>
            <p:nvPr/>
          </p:nvGrpSpPr>
          <p:grpSpPr>
            <a:xfrm>
              <a:off x="9868620" y="1142411"/>
              <a:ext cx="1458286" cy="736072"/>
              <a:chOff x="9875923" y="1151719"/>
              <a:chExt cx="1566232" cy="790558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19FE67C-8D21-47F5-AFF2-F40026C3036C}"/>
                  </a:ext>
                </a:extLst>
              </p:cNvPr>
              <p:cNvGrpSpPr/>
              <p:nvPr/>
            </p:nvGrpSpPr>
            <p:grpSpPr>
              <a:xfrm>
                <a:off x="9875923" y="1151719"/>
                <a:ext cx="1566232" cy="790558"/>
                <a:chOff x="10105410" y="1298531"/>
                <a:chExt cx="1697834" cy="856984"/>
              </a:xfrm>
            </p:grpSpPr>
            <p:sp>
              <p:nvSpPr>
                <p:cNvPr id="137" name="cloud" title="Icon of a cloud">
                  <a:extLst>
                    <a:ext uri="{FF2B5EF4-FFF2-40B4-BE49-F238E27FC236}">
                      <a16:creationId xmlns:a16="http://schemas.microsoft.com/office/drawing/2014/main" id="{837BA3A2-18D1-4C63-9B15-ACDC325800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583798" y="1718352"/>
                  <a:ext cx="686179" cy="437163"/>
                </a:xfrm>
                <a:custGeom>
                  <a:avLst/>
                  <a:gdLst>
                    <a:gd name="T0" fmla="*/ 281 w 344"/>
                    <a:gd name="T1" fmla="*/ 216 h 217"/>
                    <a:gd name="T2" fmla="*/ 281 w 344"/>
                    <a:gd name="T3" fmla="*/ 217 h 217"/>
                    <a:gd name="T4" fmla="*/ 88 w 344"/>
                    <a:gd name="T5" fmla="*/ 217 h 217"/>
                    <a:gd name="T6" fmla="*/ 88 w 344"/>
                    <a:gd name="T7" fmla="*/ 217 h 217"/>
                    <a:gd name="T8" fmla="*/ 86 w 344"/>
                    <a:gd name="T9" fmla="*/ 217 h 217"/>
                    <a:gd name="T10" fmla="*/ 0 w 344"/>
                    <a:gd name="T11" fmla="*/ 130 h 217"/>
                    <a:gd name="T12" fmla="*/ 86 w 344"/>
                    <a:gd name="T13" fmla="*/ 44 h 217"/>
                    <a:gd name="T14" fmla="*/ 104 w 344"/>
                    <a:gd name="T15" fmla="*/ 45 h 217"/>
                    <a:gd name="T16" fmla="*/ 184 w 344"/>
                    <a:gd name="T17" fmla="*/ 0 h 217"/>
                    <a:gd name="T18" fmla="*/ 278 w 344"/>
                    <a:gd name="T19" fmla="*/ 85 h 217"/>
                    <a:gd name="T20" fmla="*/ 278 w 344"/>
                    <a:gd name="T21" fmla="*/ 85 h 217"/>
                    <a:gd name="T22" fmla="*/ 344 w 344"/>
                    <a:gd name="T23" fmla="*/ 151 h 217"/>
                    <a:gd name="T24" fmla="*/ 281 w 344"/>
                    <a:gd name="T25" fmla="*/ 21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4" h="217">
                      <a:moveTo>
                        <a:pt x="281" y="216"/>
                      </a:moveTo>
                      <a:cubicBezTo>
                        <a:pt x="281" y="217"/>
                        <a:pt x="281" y="217"/>
                        <a:pt x="281" y="217"/>
                      </a:cubicBezTo>
                      <a:cubicBezTo>
                        <a:pt x="88" y="217"/>
                        <a:pt x="88" y="217"/>
                        <a:pt x="88" y="217"/>
                      </a:cubicBezTo>
                      <a:cubicBezTo>
                        <a:pt x="88" y="217"/>
                        <a:pt x="88" y="217"/>
                        <a:pt x="88" y="217"/>
                      </a:cubicBezTo>
                      <a:cubicBezTo>
                        <a:pt x="87" y="217"/>
                        <a:pt x="87" y="217"/>
                        <a:pt x="86" y="217"/>
                      </a:cubicBezTo>
                      <a:cubicBezTo>
                        <a:pt x="39" y="217"/>
                        <a:pt x="0" y="178"/>
                        <a:pt x="0" y="130"/>
                      </a:cubicBezTo>
                      <a:cubicBezTo>
                        <a:pt x="0" y="82"/>
                        <a:pt x="39" y="44"/>
                        <a:pt x="86" y="44"/>
                      </a:cubicBezTo>
                      <a:cubicBezTo>
                        <a:pt x="92" y="44"/>
                        <a:pt x="98" y="44"/>
                        <a:pt x="104" y="45"/>
                      </a:cubicBezTo>
                      <a:cubicBezTo>
                        <a:pt x="121" y="18"/>
                        <a:pt x="150" y="0"/>
                        <a:pt x="184" y="0"/>
                      </a:cubicBezTo>
                      <a:cubicBezTo>
                        <a:pt x="233" y="0"/>
                        <a:pt x="273" y="37"/>
                        <a:pt x="278" y="85"/>
                      </a:cubicBezTo>
                      <a:cubicBezTo>
                        <a:pt x="278" y="85"/>
                        <a:pt x="278" y="85"/>
                        <a:pt x="278" y="85"/>
                      </a:cubicBezTo>
                      <a:cubicBezTo>
                        <a:pt x="315" y="85"/>
                        <a:pt x="344" y="114"/>
                        <a:pt x="344" y="151"/>
                      </a:cubicBezTo>
                      <a:cubicBezTo>
                        <a:pt x="344" y="186"/>
                        <a:pt x="316" y="215"/>
                        <a:pt x="281" y="216"/>
                      </a:cubicBezTo>
                      <a:close/>
                    </a:path>
                  </a:pathLst>
                </a:custGeom>
                <a:noFill/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b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784">
                      <a:gradFill>
                        <a:gsLst>
                          <a:gs pos="0">
                            <a:srgbClr val="505050"/>
                          </a:gs>
                          <a:gs pos="100000">
                            <a:srgbClr val="505050"/>
                          </a:gs>
                        </a:gsLst>
                      </a:gradFill>
                    </a:rPr>
                    <a:t>SaaS</a:t>
                  </a:r>
                </a:p>
              </p:txBody>
            </p:sp>
            <p:sp>
              <p:nvSpPr>
                <p:cNvPr id="138" name="people_4" title="Icon of a person">
                  <a:extLst>
                    <a:ext uri="{FF2B5EF4-FFF2-40B4-BE49-F238E27FC236}">
                      <a16:creationId xmlns:a16="http://schemas.microsoft.com/office/drawing/2014/main" id="{0EA93439-48D7-4D0B-9572-0470CF65459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105410" y="1953870"/>
                  <a:ext cx="156480" cy="174942"/>
                </a:xfrm>
                <a:custGeom>
                  <a:avLst/>
                  <a:gdLst>
                    <a:gd name="T0" fmla="*/ 48 w 246"/>
                    <a:gd name="T1" fmla="*/ 76 h 275"/>
                    <a:gd name="T2" fmla="*/ 124 w 246"/>
                    <a:gd name="T3" fmla="*/ 0 h 275"/>
                    <a:gd name="T4" fmla="*/ 201 w 246"/>
                    <a:gd name="T5" fmla="*/ 76 h 275"/>
                    <a:gd name="T6" fmla="*/ 124 w 246"/>
                    <a:gd name="T7" fmla="*/ 152 h 275"/>
                    <a:gd name="T8" fmla="*/ 48 w 246"/>
                    <a:gd name="T9" fmla="*/ 76 h 275"/>
                    <a:gd name="T10" fmla="*/ 246 w 246"/>
                    <a:gd name="T11" fmla="*/ 275 h 275"/>
                    <a:gd name="T12" fmla="*/ 123 w 246"/>
                    <a:gd name="T13" fmla="*/ 152 h 275"/>
                    <a:gd name="T14" fmla="*/ 0 w 246"/>
                    <a:gd name="T15" fmla="*/ 27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6" h="275">
                      <a:moveTo>
                        <a:pt x="48" y="76"/>
                      </a:moveTo>
                      <a:cubicBezTo>
                        <a:pt x="48" y="34"/>
                        <a:pt x="82" y="0"/>
                        <a:pt x="124" y="0"/>
                      </a:cubicBezTo>
                      <a:cubicBezTo>
                        <a:pt x="166" y="0"/>
                        <a:pt x="201" y="34"/>
                        <a:pt x="201" y="76"/>
                      </a:cubicBezTo>
                      <a:cubicBezTo>
                        <a:pt x="201" y="118"/>
                        <a:pt x="166" y="152"/>
                        <a:pt x="124" y="152"/>
                      </a:cubicBezTo>
                      <a:cubicBezTo>
                        <a:pt x="82" y="152"/>
                        <a:pt x="48" y="118"/>
                        <a:pt x="48" y="76"/>
                      </a:cubicBezTo>
                      <a:close/>
                      <a:moveTo>
                        <a:pt x="246" y="275"/>
                      </a:moveTo>
                      <a:cubicBezTo>
                        <a:pt x="246" y="207"/>
                        <a:pt x="191" y="152"/>
                        <a:pt x="123" y="152"/>
                      </a:cubicBezTo>
                      <a:cubicBezTo>
                        <a:pt x="55" y="152"/>
                        <a:pt x="0" y="207"/>
                        <a:pt x="0" y="275"/>
                      </a:cubicBezTo>
                    </a:path>
                  </a:pathLst>
                </a:custGeom>
                <a:noFill/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29"/>
                </a:p>
              </p:txBody>
            </p:sp>
            <p:sp>
              <p:nvSpPr>
                <p:cNvPr id="139" name="people_4" title="Icon of a person">
                  <a:extLst>
                    <a:ext uri="{FF2B5EF4-FFF2-40B4-BE49-F238E27FC236}">
                      <a16:creationId xmlns:a16="http://schemas.microsoft.com/office/drawing/2014/main" id="{8550A0BB-7467-4224-B1D9-EC3259DC4EE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1646764" y="1916138"/>
                  <a:ext cx="156480" cy="174942"/>
                </a:xfrm>
                <a:custGeom>
                  <a:avLst/>
                  <a:gdLst>
                    <a:gd name="T0" fmla="*/ 48 w 246"/>
                    <a:gd name="T1" fmla="*/ 76 h 275"/>
                    <a:gd name="T2" fmla="*/ 124 w 246"/>
                    <a:gd name="T3" fmla="*/ 0 h 275"/>
                    <a:gd name="T4" fmla="*/ 201 w 246"/>
                    <a:gd name="T5" fmla="*/ 76 h 275"/>
                    <a:gd name="T6" fmla="*/ 124 w 246"/>
                    <a:gd name="T7" fmla="*/ 152 h 275"/>
                    <a:gd name="T8" fmla="*/ 48 w 246"/>
                    <a:gd name="T9" fmla="*/ 76 h 275"/>
                    <a:gd name="T10" fmla="*/ 246 w 246"/>
                    <a:gd name="T11" fmla="*/ 275 h 275"/>
                    <a:gd name="T12" fmla="*/ 123 w 246"/>
                    <a:gd name="T13" fmla="*/ 152 h 275"/>
                    <a:gd name="T14" fmla="*/ 0 w 246"/>
                    <a:gd name="T15" fmla="*/ 27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6" h="275">
                      <a:moveTo>
                        <a:pt x="48" y="76"/>
                      </a:moveTo>
                      <a:cubicBezTo>
                        <a:pt x="48" y="34"/>
                        <a:pt x="82" y="0"/>
                        <a:pt x="124" y="0"/>
                      </a:cubicBezTo>
                      <a:cubicBezTo>
                        <a:pt x="166" y="0"/>
                        <a:pt x="201" y="34"/>
                        <a:pt x="201" y="76"/>
                      </a:cubicBezTo>
                      <a:cubicBezTo>
                        <a:pt x="201" y="118"/>
                        <a:pt x="166" y="152"/>
                        <a:pt x="124" y="152"/>
                      </a:cubicBezTo>
                      <a:cubicBezTo>
                        <a:pt x="82" y="152"/>
                        <a:pt x="48" y="118"/>
                        <a:pt x="48" y="76"/>
                      </a:cubicBezTo>
                      <a:close/>
                      <a:moveTo>
                        <a:pt x="246" y="275"/>
                      </a:moveTo>
                      <a:cubicBezTo>
                        <a:pt x="246" y="207"/>
                        <a:pt x="191" y="152"/>
                        <a:pt x="123" y="152"/>
                      </a:cubicBezTo>
                      <a:cubicBezTo>
                        <a:pt x="55" y="152"/>
                        <a:pt x="0" y="207"/>
                        <a:pt x="0" y="275"/>
                      </a:cubicBezTo>
                    </a:path>
                  </a:pathLst>
                </a:custGeom>
                <a:noFill/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29"/>
                </a:p>
              </p:txBody>
            </p:sp>
            <p:sp>
              <p:nvSpPr>
                <p:cNvPr id="140" name="people_4" title="Icon of a person">
                  <a:extLst>
                    <a:ext uri="{FF2B5EF4-FFF2-40B4-BE49-F238E27FC236}">
                      <a16:creationId xmlns:a16="http://schemas.microsoft.com/office/drawing/2014/main" id="{71C9B85D-648E-4F20-BF25-E97F252F5C4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1240247" y="1298531"/>
                  <a:ext cx="156480" cy="174942"/>
                </a:xfrm>
                <a:custGeom>
                  <a:avLst/>
                  <a:gdLst>
                    <a:gd name="T0" fmla="*/ 48 w 246"/>
                    <a:gd name="T1" fmla="*/ 76 h 275"/>
                    <a:gd name="T2" fmla="*/ 124 w 246"/>
                    <a:gd name="T3" fmla="*/ 0 h 275"/>
                    <a:gd name="T4" fmla="*/ 201 w 246"/>
                    <a:gd name="T5" fmla="*/ 76 h 275"/>
                    <a:gd name="T6" fmla="*/ 124 w 246"/>
                    <a:gd name="T7" fmla="*/ 152 h 275"/>
                    <a:gd name="T8" fmla="*/ 48 w 246"/>
                    <a:gd name="T9" fmla="*/ 76 h 275"/>
                    <a:gd name="T10" fmla="*/ 246 w 246"/>
                    <a:gd name="T11" fmla="*/ 275 h 275"/>
                    <a:gd name="T12" fmla="*/ 123 w 246"/>
                    <a:gd name="T13" fmla="*/ 152 h 275"/>
                    <a:gd name="T14" fmla="*/ 0 w 246"/>
                    <a:gd name="T15" fmla="*/ 27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6" h="275">
                      <a:moveTo>
                        <a:pt x="48" y="76"/>
                      </a:moveTo>
                      <a:cubicBezTo>
                        <a:pt x="48" y="34"/>
                        <a:pt x="82" y="0"/>
                        <a:pt x="124" y="0"/>
                      </a:cubicBezTo>
                      <a:cubicBezTo>
                        <a:pt x="166" y="0"/>
                        <a:pt x="201" y="34"/>
                        <a:pt x="201" y="76"/>
                      </a:cubicBezTo>
                      <a:cubicBezTo>
                        <a:pt x="201" y="118"/>
                        <a:pt x="166" y="152"/>
                        <a:pt x="124" y="152"/>
                      </a:cubicBezTo>
                      <a:cubicBezTo>
                        <a:pt x="82" y="152"/>
                        <a:pt x="48" y="118"/>
                        <a:pt x="48" y="76"/>
                      </a:cubicBezTo>
                      <a:close/>
                      <a:moveTo>
                        <a:pt x="246" y="275"/>
                      </a:moveTo>
                      <a:cubicBezTo>
                        <a:pt x="246" y="207"/>
                        <a:pt x="191" y="152"/>
                        <a:pt x="123" y="152"/>
                      </a:cubicBezTo>
                      <a:cubicBezTo>
                        <a:pt x="55" y="152"/>
                        <a:pt x="0" y="207"/>
                        <a:pt x="0" y="275"/>
                      </a:cubicBezTo>
                    </a:path>
                  </a:pathLst>
                </a:custGeom>
                <a:noFill/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29"/>
                </a:p>
              </p:txBody>
            </p:sp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47C14D9C-5297-4589-BC7F-16573A4F2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91075" y="1996734"/>
                  <a:ext cx="258855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FD58F6D5-36E4-403A-9545-482621263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04781" y="1526122"/>
                  <a:ext cx="156917" cy="21220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39632E38-E32A-4198-842F-B88721AEC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517" y="2001764"/>
                  <a:ext cx="269700" cy="695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Database_EFC7" title="Icon of a cylinder">
                <a:extLst>
                  <a:ext uri="{FF2B5EF4-FFF2-40B4-BE49-F238E27FC236}">
                    <a16:creationId xmlns:a16="http://schemas.microsoft.com/office/drawing/2014/main" id="{13B3613C-E2CA-4B36-99EA-DD1807FE494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385927" y="1718428"/>
                <a:ext cx="104825" cy="136256"/>
              </a:xfrm>
              <a:custGeom>
                <a:avLst/>
                <a:gdLst>
                  <a:gd name="T0" fmla="*/ 2470 w 2511"/>
                  <a:gd name="T1" fmla="*/ 627 h 3264"/>
                  <a:gd name="T2" fmla="*/ 2511 w 2511"/>
                  <a:gd name="T3" fmla="*/ 627 h 3264"/>
                  <a:gd name="T4" fmla="*/ 2511 w 2511"/>
                  <a:gd name="T5" fmla="*/ 2762 h 3264"/>
                  <a:gd name="T6" fmla="*/ 1255 w 2511"/>
                  <a:gd name="T7" fmla="*/ 3264 h 3264"/>
                  <a:gd name="T8" fmla="*/ 0 w 2511"/>
                  <a:gd name="T9" fmla="*/ 2762 h 3264"/>
                  <a:gd name="T10" fmla="*/ 0 w 2511"/>
                  <a:gd name="T11" fmla="*/ 627 h 3264"/>
                  <a:gd name="T12" fmla="*/ 41 w 2511"/>
                  <a:gd name="T13" fmla="*/ 627 h 3264"/>
                  <a:gd name="T14" fmla="*/ 1255 w 2511"/>
                  <a:gd name="T15" fmla="*/ 1004 h 3264"/>
                  <a:gd name="T16" fmla="*/ 2470 w 2511"/>
                  <a:gd name="T17" fmla="*/ 627 h 3264"/>
                  <a:gd name="T18" fmla="*/ 1255 w 2511"/>
                  <a:gd name="T19" fmla="*/ 0 h 3264"/>
                  <a:gd name="T20" fmla="*/ 0 w 2511"/>
                  <a:gd name="T21" fmla="*/ 502 h 3264"/>
                  <a:gd name="T22" fmla="*/ 1255 w 2511"/>
                  <a:gd name="T23" fmla="*/ 1004 h 3264"/>
                  <a:gd name="T24" fmla="*/ 2511 w 2511"/>
                  <a:gd name="T25" fmla="*/ 502 h 3264"/>
                  <a:gd name="T26" fmla="*/ 1255 w 2511"/>
                  <a:gd name="T27" fmla="*/ 0 h 3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1" h="3264">
                    <a:moveTo>
                      <a:pt x="2470" y="627"/>
                    </a:moveTo>
                    <a:cubicBezTo>
                      <a:pt x="2511" y="627"/>
                      <a:pt x="2511" y="627"/>
                      <a:pt x="2511" y="627"/>
                    </a:cubicBezTo>
                    <a:cubicBezTo>
                      <a:pt x="2511" y="2762"/>
                      <a:pt x="2511" y="2762"/>
                      <a:pt x="2511" y="2762"/>
                    </a:cubicBezTo>
                    <a:cubicBezTo>
                      <a:pt x="2511" y="3040"/>
                      <a:pt x="1949" y="3264"/>
                      <a:pt x="1255" y="3264"/>
                    </a:cubicBezTo>
                    <a:cubicBezTo>
                      <a:pt x="562" y="3264"/>
                      <a:pt x="0" y="3040"/>
                      <a:pt x="0" y="2762"/>
                    </a:cubicBezTo>
                    <a:cubicBezTo>
                      <a:pt x="0" y="627"/>
                      <a:pt x="0" y="627"/>
                      <a:pt x="0" y="627"/>
                    </a:cubicBezTo>
                    <a:cubicBezTo>
                      <a:pt x="41" y="627"/>
                      <a:pt x="41" y="627"/>
                      <a:pt x="41" y="627"/>
                    </a:cubicBezTo>
                    <a:cubicBezTo>
                      <a:pt x="180" y="844"/>
                      <a:pt x="671" y="1004"/>
                      <a:pt x="1255" y="1004"/>
                    </a:cubicBezTo>
                    <a:cubicBezTo>
                      <a:pt x="1840" y="1004"/>
                      <a:pt x="2330" y="844"/>
                      <a:pt x="2470" y="627"/>
                    </a:cubicBezTo>
                    <a:close/>
                    <a:moveTo>
                      <a:pt x="1255" y="0"/>
                    </a:moveTo>
                    <a:cubicBezTo>
                      <a:pt x="562" y="0"/>
                      <a:pt x="0" y="224"/>
                      <a:pt x="0" y="502"/>
                    </a:cubicBezTo>
                    <a:cubicBezTo>
                      <a:pt x="0" y="779"/>
                      <a:pt x="562" y="1004"/>
                      <a:pt x="1255" y="1004"/>
                    </a:cubicBezTo>
                    <a:cubicBezTo>
                      <a:pt x="1949" y="1004"/>
                      <a:pt x="2511" y="779"/>
                      <a:pt x="2511" y="502"/>
                    </a:cubicBezTo>
                    <a:cubicBezTo>
                      <a:pt x="2511" y="224"/>
                      <a:pt x="1949" y="0"/>
                      <a:pt x="1255" y="0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sp>
            <p:nvSpPr>
              <p:cNvPr id="132" name="Database_EFC7" title="Icon of a cylinder">
                <a:extLst>
                  <a:ext uri="{FF2B5EF4-FFF2-40B4-BE49-F238E27FC236}">
                    <a16:creationId xmlns:a16="http://schemas.microsoft.com/office/drawing/2014/main" id="{A4132759-85CC-4DA6-A6AC-4FE675EE240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770530" y="1760800"/>
                <a:ext cx="104825" cy="136256"/>
              </a:xfrm>
              <a:custGeom>
                <a:avLst/>
                <a:gdLst>
                  <a:gd name="T0" fmla="*/ 2470 w 2511"/>
                  <a:gd name="T1" fmla="*/ 627 h 3264"/>
                  <a:gd name="T2" fmla="*/ 2511 w 2511"/>
                  <a:gd name="T3" fmla="*/ 627 h 3264"/>
                  <a:gd name="T4" fmla="*/ 2511 w 2511"/>
                  <a:gd name="T5" fmla="*/ 2762 h 3264"/>
                  <a:gd name="T6" fmla="*/ 1255 w 2511"/>
                  <a:gd name="T7" fmla="*/ 3264 h 3264"/>
                  <a:gd name="T8" fmla="*/ 0 w 2511"/>
                  <a:gd name="T9" fmla="*/ 2762 h 3264"/>
                  <a:gd name="T10" fmla="*/ 0 w 2511"/>
                  <a:gd name="T11" fmla="*/ 627 h 3264"/>
                  <a:gd name="T12" fmla="*/ 41 w 2511"/>
                  <a:gd name="T13" fmla="*/ 627 h 3264"/>
                  <a:gd name="T14" fmla="*/ 1255 w 2511"/>
                  <a:gd name="T15" fmla="*/ 1004 h 3264"/>
                  <a:gd name="T16" fmla="*/ 2470 w 2511"/>
                  <a:gd name="T17" fmla="*/ 627 h 3264"/>
                  <a:gd name="T18" fmla="*/ 1255 w 2511"/>
                  <a:gd name="T19" fmla="*/ 0 h 3264"/>
                  <a:gd name="T20" fmla="*/ 0 w 2511"/>
                  <a:gd name="T21" fmla="*/ 502 h 3264"/>
                  <a:gd name="T22" fmla="*/ 1255 w 2511"/>
                  <a:gd name="T23" fmla="*/ 1004 h 3264"/>
                  <a:gd name="T24" fmla="*/ 2511 w 2511"/>
                  <a:gd name="T25" fmla="*/ 502 h 3264"/>
                  <a:gd name="T26" fmla="*/ 1255 w 2511"/>
                  <a:gd name="T27" fmla="*/ 0 h 3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1" h="3264">
                    <a:moveTo>
                      <a:pt x="2470" y="627"/>
                    </a:moveTo>
                    <a:cubicBezTo>
                      <a:pt x="2511" y="627"/>
                      <a:pt x="2511" y="627"/>
                      <a:pt x="2511" y="627"/>
                    </a:cubicBezTo>
                    <a:cubicBezTo>
                      <a:pt x="2511" y="2762"/>
                      <a:pt x="2511" y="2762"/>
                      <a:pt x="2511" y="2762"/>
                    </a:cubicBezTo>
                    <a:cubicBezTo>
                      <a:pt x="2511" y="3040"/>
                      <a:pt x="1949" y="3264"/>
                      <a:pt x="1255" y="3264"/>
                    </a:cubicBezTo>
                    <a:cubicBezTo>
                      <a:pt x="562" y="3264"/>
                      <a:pt x="0" y="3040"/>
                      <a:pt x="0" y="2762"/>
                    </a:cubicBezTo>
                    <a:cubicBezTo>
                      <a:pt x="0" y="627"/>
                      <a:pt x="0" y="627"/>
                      <a:pt x="0" y="627"/>
                    </a:cubicBezTo>
                    <a:cubicBezTo>
                      <a:pt x="41" y="627"/>
                      <a:pt x="41" y="627"/>
                      <a:pt x="41" y="627"/>
                    </a:cubicBezTo>
                    <a:cubicBezTo>
                      <a:pt x="180" y="844"/>
                      <a:pt x="671" y="1004"/>
                      <a:pt x="1255" y="1004"/>
                    </a:cubicBezTo>
                    <a:cubicBezTo>
                      <a:pt x="1840" y="1004"/>
                      <a:pt x="2330" y="844"/>
                      <a:pt x="2470" y="627"/>
                    </a:cubicBezTo>
                    <a:close/>
                    <a:moveTo>
                      <a:pt x="1255" y="0"/>
                    </a:moveTo>
                    <a:cubicBezTo>
                      <a:pt x="562" y="0"/>
                      <a:pt x="0" y="224"/>
                      <a:pt x="0" y="502"/>
                    </a:cubicBezTo>
                    <a:cubicBezTo>
                      <a:pt x="0" y="779"/>
                      <a:pt x="562" y="1004"/>
                      <a:pt x="1255" y="1004"/>
                    </a:cubicBezTo>
                    <a:cubicBezTo>
                      <a:pt x="1949" y="1004"/>
                      <a:pt x="2511" y="779"/>
                      <a:pt x="2511" y="502"/>
                    </a:cubicBezTo>
                    <a:cubicBezTo>
                      <a:pt x="2511" y="224"/>
                      <a:pt x="1949" y="0"/>
                      <a:pt x="1255" y="0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sp>
            <p:nvSpPr>
              <p:cNvPr id="133" name="Browser" title="Icon of a browser window">
                <a:extLst>
                  <a:ext uri="{FF2B5EF4-FFF2-40B4-BE49-F238E27FC236}">
                    <a16:creationId xmlns:a16="http://schemas.microsoft.com/office/drawing/2014/main" id="{8158348E-08B8-4C0A-9F7B-A051E417178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581271" y="1589003"/>
                <a:ext cx="163674" cy="130991"/>
              </a:xfrm>
              <a:custGeom>
                <a:avLst/>
                <a:gdLst>
                  <a:gd name="T0" fmla="*/ 3750 w 3750"/>
                  <a:gd name="T1" fmla="*/ 3000 h 3000"/>
                  <a:gd name="T2" fmla="*/ 0 w 3750"/>
                  <a:gd name="T3" fmla="*/ 3000 h 3000"/>
                  <a:gd name="T4" fmla="*/ 0 w 3750"/>
                  <a:gd name="T5" fmla="*/ 0 h 3000"/>
                  <a:gd name="T6" fmla="*/ 3750 w 3750"/>
                  <a:gd name="T7" fmla="*/ 0 h 3000"/>
                  <a:gd name="T8" fmla="*/ 3750 w 3750"/>
                  <a:gd name="T9" fmla="*/ 3000 h 3000"/>
                  <a:gd name="T10" fmla="*/ 0 w 3750"/>
                  <a:gd name="T11" fmla="*/ 750 h 3000"/>
                  <a:gd name="T12" fmla="*/ 3750 w 3750"/>
                  <a:gd name="T13" fmla="*/ 750 h 3000"/>
                  <a:gd name="T14" fmla="*/ 3335 w 3750"/>
                  <a:gd name="T15" fmla="*/ 375 h 3000"/>
                  <a:gd name="T16" fmla="*/ 3375 w 3750"/>
                  <a:gd name="T17" fmla="*/ 415 h 3000"/>
                  <a:gd name="T18" fmla="*/ 3414 w 3750"/>
                  <a:gd name="T19" fmla="*/ 375 h 3000"/>
                  <a:gd name="T20" fmla="*/ 3375 w 3750"/>
                  <a:gd name="T21" fmla="*/ 336 h 3000"/>
                  <a:gd name="T22" fmla="*/ 3335 w 3750"/>
                  <a:gd name="T23" fmla="*/ 375 h 3000"/>
                  <a:gd name="T24" fmla="*/ 2886 w 3750"/>
                  <a:gd name="T25" fmla="*/ 375 h 3000"/>
                  <a:gd name="T26" fmla="*/ 2925 w 3750"/>
                  <a:gd name="T27" fmla="*/ 415 h 3000"/>
                  <a:gd name="T28" fmla="*/ 2965 w 3750"/>
                  <a:gd name="T29" fmla="*/ 375 h 3000"/>
                  <a:gd name="T30" fmla="*/ 2925 w 3750"/>
                  <a:gd name="T31" fmla="*/ 336 h 3000"/>
                  <a:gd name="T32" fmla="*/ 2886 w 3750"/>
                  <a:gd name="T33" fmla="*/ 375 h 3000"/>
                  <a:gd name="T34" fmla="*/ 2437 w 3750"/>
                  <a:gd name="T35" fmla="*/ 375 h 3000"/>
                  <a:gd name="T36" fmla="*/ 2476 w 3750"/>
                  <a:gd name="T37" fmla="*/ 415 h 3000"/>
                  <a:gd name="T38" fmla="*/ 2516 w 3750"/>
                  <a:gd name="T39" fmla="*/ 375 h 3000"/>
                  <a:gd name="T40" fmla="*/ 2476 w 3750"/>
                  <a:gd name="T41" fmla="*/ 336 h 3000"/>
                  <a:gd name="T42" fmla="*/ 2437 w 3750"/>
                  <a:gd name="T43" fmla="*/ 375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50" h="3000">
                    <a:moveTo>
                      <a:pt x="3750" y="3000"/>
                    </a:moveTo>
                    <a:cubicBezTo>
                      <a:pt x="0" y="3000"/>
                      <a:pt x="0" y="3000"/>
                      <a:pt x="0" y="3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750" y="0"/>
                      <a:pt x="3750" y="0"/>
                      <a:pt x="3750" y="0"/>
                    </a:cubicBezTo>
                    <a:lnTo>
                      <a:pt x="3750" y="3000"/>
                    </a:lnTo>
                    <a:close/>
                    <a:moveTo>
                      <a:pt x="0" y="750"/>
                    </a:moveTo>
                    <a:cubicBezTo>
                      <a:pt x="3750" y="750"/>
                      <a:pt x="3750" y="750"/>
                      <a:pt x="3750" y="750"/>
                    </a:cubicBezTo>
                    <a:moveTo>
                      <a:pt x="3335" y="375"/>
                    </a:moveTo>
                    <a:cubicBezTo>
                      <a:pt x="3335" y="397"/>
                      <a:pt x="3353" y="415"/>
                      <a:pt x="3375" y="415"/>
                    </a:cubicBezTo>
                    <a:cubicBezTo>
                      <a:pt x="3397" y="415"/>
                      <a:pt x="3414" y="397"/>
                      <a:pt x="3414" y="375"/>
                    </a:cubicBezTo>
                    <a:cubicBezTo>
                      <a:pt x="3414" y="353"/>
                      <a:pt x="3397" y="336"/>
                      <a:pt x="3375" y="336"/>
                    </a:cubicBezTo>
                    <a:cubicBezTo>
                      <a:pt x="3353" y="336"/>
                      <a:pt x="3335" y="353"/>
                      <a:pt x="3335" y="375"/>
                    </a:cubicBezTo>
                    <a:close/>
                    <a:moveTo>
                      <a:pt x="2886" y="375"/>
                    </a:moveTo>
                    <a:cubicBezTo>
                      <a:pt x="2886" y="397"/>
                      <a:pt x="2904" y="415"/>
                      <a:pt x="2925" y="415"/>
                    </a:cubicBezTo>
                    <a:cubicBezTo>
                      <a:pt x="2947" y="415"/>
                      <a:pt x="2965" y="397"/>
                      <a:pt x="2965" y="375"/>
                    </a:cubicBezTo>
                    <a:cubicBezTo>
                      <a:pt x="2965" y="353"/>
                      <a:pt x="2947" y="336"/>
                      <a:pt x="2925" y="336"/>
                    </a:cubicBezTo>
                    <a:cubicBezTo>
                      <a:pt x="2904" y="336"/>
                      <a:pt x="2886" y="353"/>
                      <a:pt x="2886" y="375"/>
                    </a:cubicBezTo>
                    <a:close/>
                    <a:moveTo>
                      <a:pt x="2437" y="375"/>
                    </a:moveTo>
                    <a:cubicBezTo>
                      <a:pt x="2437" y="397"/>
                      <a:pt x="2454" y="415"/>
                      <a:pt x="2476" y="415"/>
                    </a:cubicBezTo>
                    <a:cubicBezTo>
                      <a:pt x="2498" y="415"/>
                      <a:pt x="2516" y="397"/>
                      <a:pt x="2516" y="375"/>
                    </a:cubicBezTo>
                    <a:cubicBezTo>
                      <a:pt x="2516" y="353"/>
                      <a:pt x="2498" y="336"/>
                      <a:pt x="2476" y="336"/>
                    </a:cubicBezTo>
                    <a:cubicBezTo>
                      <a:pt x="2454" y="336"/>
                      <a:pt x="2437" y="353"/>
                      <a:pt x="2437" y="375"/>
                    </a:cubicBezTo>
                    <a:close/>
                  </a:path>
                </a:pathLst>
              </a:custGeom>
              <a:noFill/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4BC5C1-F068-4C4A-8F47-1C77A999E3E0}"/>
                </a:ext>
              </a:extLst>
            </p:cNvPr>
            <p:cNvGrpSpPr/>
            <p:nvPr/>
          </p:nvGrpSpPr>
          <p:grpSpPr>
            <a:xfrm>
              <a:off x="6862046" y="1292670"/>
              <a:ext cx="2115459" cy="735555"/>
              <a:chOff x="6862046" y="1292670"/>
              <a:chExt cx="2115459" cy="73555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6D2BB14-A472-46BA-8A21-F504E0C24E67}"/>
                  </a:ext>
                </a:extLst>
              </p:cNvPr>
              <p:cNvGrpSpPr/>
              <p:nvPr/>
            </p:nvGrpSpPr>
            <p:grpSpPr>
              <a:xfrm>
                <a:off x="6997987" y="1472983"/>
                <a:ext cx="1782958" cy="352016"/>
                <a:chOff x="7234822" y="1531885"/>
                <a:chExt cx="1914937" cy="378074"/>
              </a:xfrm>
            </p:grpSpPr>
            <p:sp>
              <p:nvSpPr>
                <p:cNvPr id="31" name="building_4" title="Icon of a tall rectangular building in front of two shorter buildings">
                  <a:extLst>
                    <a:ext uri="{FF2B5EF4-FFF2-40B4-BE49-F238E27FC236}">
                      <a16:creationId xmlns:a16="http://schemas.microsoft.com/office/drawing/2014/main" id="{61C62997-4D37-4FFE-AAF4-677387C3DB1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611048" y="1572549"/>
                  <a:ext cx="332178" cy="337410"/>
                </a:xfrm>
                <a:custGeom>
                  <a:avLst/>
                  <a:gdLst>
                    <a:gd name="T0" fmla="*/ 200 w 254"/>
                    <a:gd name="T1" fmla="*/ 258 h 258"/>
                    <a:gd name="T2" fmla="*/ 55 w 254"/>
                    <a:gd name="T3" fmla="*/ 44 h 258"/>
                    <a:gd name="T4" fmla="*/ 200 w 254"/>
                    <a:gd name="T5" fmla="*/ 44 h 258"/>
                    <a:gd name="T6" fmla="*/ 55 w 254"/>
                    <a:gd name="T7" fmla="*/ 72 h 258"/>
                    <a:gd name="T8" fmla="*/ 0 w 254"/>
                    <a:gd name="T9" fmla="*/ 258 h 258"/>
                    <a:gd name="T10" fmla="*/ 21 w 254"/>
                    <a:gd name="T11" fmla="*/ 102 h 258"/>
                    <a:gd name="T12" fmla="*/ 21 w 254"/>
                    <a:gd name="T13" fmla="*/ 128 h 258"/>
                    <a:gd name="T14" fmla="*/ 21 w 254"/>
                    <a:gd name="T15" fmla="*/ 155 h 258"/>
                    <a:gd name="T16" fmla="*/ 21 w 254"/>
                    <a:gd name="T17" fmla="*/ 182 h 258"/>
                    <a:gd name="T18" fmla="*/ 21 w 254"/>
                    <a:gd name="T19" fmla="*/ 209 h 258"/>
                    <a:gd name="T20" fmla="*/ 200 w 254"/>
                    <a:gd name="T21" fmla="*/ 258 h 258"/>
                    <a:gd name="T22" fmla="*/ 254 w 254"/>
                    <a:gd name="T23" fmla="*/ 72 h 258"/>
                    <a:gd name="T24" fmla="*/ 234 w 254"/>
                    <a:gd name="T25" fmla="*/ 102 h 258"/>
                    <a:gd name="T26" fmla="*/ 234 w 254"/>
                    <a:gd name="T27" fmla="*/ 128 h 258"/>
                    <a:gd name="T28" fmla="*/ 234 w 254"/>
                    <a:gd name="T29" fmla="*/ 155 h 258"/>
                    <a:gd name="T30" fmla="*/ 234 w 254"/>
                    <a:gd name="T31" fmla="*/ 182 h 258"/>
                    <a:gd name="T32" fmla="*/ 234 w 254"/>
                    <a:gd name="T33" fmla="*/ 209 h 258"/>
                    <a:gd name="T34" fmla="*/ 96 w 254"/>
                    <a:gd name="T35" fmla="*/ 71 h 258"/>
                    <a:gd name="T36" fmla="*/ 87 w 254"/>
                    <a:gd name="T37" fmla="*/ 66 h 258"/>
                    <a:gd name="T38" fmla="*/ 96 w 254"/>
                    <a:gd name="T39" fmla="*/ 76 h 258"/>
                    <a:gd name="T40" fmla="*/ 132 w 254"/>
                    <a:gd name="T41" fmla="*/ 71 h 258"/>
                    <a:gd name="T42" fmla="*/ 122 w 254"/>
                    <a:gd name="T43" fmla="*/ 66 h 258"/>
                    <a:gd name="T44" fmla="*/ 132 w 254"/>
                    <a:gd name="T45" fmla="*/ 76 h 258"/>
                    <a:gd name="T46" fmla="*/ 168 w 254"/>
                    <a:gd name="T47" fmla="*/ 71 h 258"/>
                    <a:gd name="T48" fmla="*/ 158 w 254"/>
                    <a:gd name="T49" fmla="*/ 66 h 258"/>
                    <a:gd name="T50" fmla="*/ 168 w 254"/>
                    <a:gd name="T51" fmla="*/ 76 h 258"/>
                    <a:gd name="T52" fmla="*/ 96 w 254"/>
                    <a:gd name="T53" fmla="*/ 109 h 258"/>
                    <a:gd name="T54" fmla="*/ 87 w 254"/>
                    <a:gd name="T55" fmla="*/ 104 h 258"/>
                    <a:gd name="T56" fmla="*/ 96 w 254"/>
                    <a:gd name="T57" fmla="*/ 114 h 258"/>
                    <a:gd name="T58" fmla="*/ 132 w 254"/>
                    <a:gd name="T59" fmla="*/ 109 h 258"/>
                    <a:gd name="T60" fmla="*/ 122 w 254"/>
                    <a:gd name="T61" fmla="*/ 104 h 258"/>
                    <a:gd name="T62" fmla="*/ 132 w 254"/>
                    <a:gd name="T63" fmla="*/ 114 h 258"/>
                    <a:gd name="T64" fmla="*/ 168 w 254"/>
                    <a:gd name="T65" fmla="*/ 109 h 258"/>
                    <a:gd name="T66" fmla="*/ 158 w 254"/>
                    <a:gd name="T67" fmla="*/ 104 h 258"/>
                    <a:gd name="T68" fmla="*/ 168 w 254"/>
                    <a:gd name="T69" fmla="*/ 114 h 258"/>
                    <a:gd name="T70" fmla="*/ 96 w 254"/>
                    <a:gd name="T71" fmla="*/ 147 h 258"/>
                    <a:gd name="T72" fmla="*/ 87 w 254"/>
                    <a:gd name="T73" fmla="*/ 142 h 258"/>
                    <a:gd name="T74" fmla="*/ 96 w 254"/>
                    <a:gd name="T75" fmla="*/ 152 h 258"/>
                    <a:gd name="T76" fmla="*/ 132 w 254"/>
                    <a:gd name="T77" fmla="*/ 147 h 258"/>
                    <a:gd name="T78" fmla="*/ 122 w 254"/>
                    <a:gd name="T79" fmla="*/ 142 h 258"/>
                    <a:gd name="T80" fmla="*/ 132 w 254"/>
                    <a:gd name="T81" fmla="*/ 152 h 258"/>
                    <a:gd name="T82" fmla="*/ 168 w 254"/>
                    <a:gd name="T83" fmla="*/ 147 h 258"/>
                    <a:gd name="T84" fmla="*/ 158 w 254"/>
                    <a:gd name="T85" fmla="*/ 142 h 258"/>
                    <a:gd name="T86" fmla="*/ 168 w 254"/>
                    <a:gd name="T87" fmla="*/ 152 h 258"/>
                    <a:gd name="T88" fmla="*/ 96 w 254"/>
                    <a:gd name="T89" fmla="*/ 185 h 258"/>
                    <a:gd name="T90" fmla="*/ 87 w 254"/>
                    <a:gd name="T91" fmla="*/ 180 h 258"/>
                    <a:gd name="T92" fmla="*/ 96 w 254"/>
                    <a:gd name="T93" fmla="*/ 190 h 258"/>
                    <a:gd name="T94" fmla="*/ 132 w 254"/>
                    <a:gd name="T95" fmla="*/ 186 h 258"/>
                    <a:gd name="T96" fmla="*/ 122 w 254"/>
                    <a:gd name="T97" fmla="*/ 180 h 258"/>
                    <a:gd name="T98" fmla="*/ 132 w 254"/>
                    <a:gd name="T99" fmla="*/ 190 h 258"/>
                    <a:gd name="T100" fmla="*/ 168 w 254"/>
                    <a:gd name="T101" fmla="*/ 184 h 258"/>
                    <a:gd name="T102" fmla="*/ 158 w 254"/>
                    <a:gd name="T103" fmla="*/ 180 h 258"/>
                    <a:gd name="T104" fmla="*/ 168 w 254"/>
                    <a:gd name="T105" fmla="*/ 190 h 258"/>
                    <a:gd name="T106" fmla="*/ 163 w 254"/>
                    <a:gd name="T107" fmla="*/ 258 h 258"/>
                    <a:gd name="T108" fmla="*/ 92 w 254"/>
                    <a:gd name="T109" fmla="*/ 217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54" h="258">
                      <a:moveTo>
                        <a:pt x="200" y="146"/>
                      </a:moveTo>
                      <a:lnTo>
                        <a:pt x="200" y="258"/>
                      </a:lnTo>
                      <a:lnTo>
                        <a:pt x="55" y="258"/>
                      </a:lnTo>
                      <a:lnTo>
                        <a:pt x="55" y="44"/>
                      </a:lnTo>
                      <a:lnTo>
                        <a:pt x="127" y="0"/>
                      </a:lnTo>
                      <a:lnTo>
                        <a:pt x="200" y="44"/>
                      </a:lnTo>
                      <a:lnTo>
                        <a:pt x="200" y="146"/>
                      </a:lnTo>
                      <a:moveTo>
                        <a:pt x="55" y="72"/>
                      </a:moveTo>
                      <a:lnTo>
                        <a:pt x="0" y="72"/>
                      </a:lnTo>
                      <a:lnTo>
                        <a:pt x="0" y="258"/>
                      </a:lnTo>
                      <a:lnTo>
                        <a:pt x="55" y="258"/>
                      </a:lnTo>
                      <a:moveTo>
                        <a:pt x="21" y="102"/>
                      </a:moveTo>
                      <a:lnTo>
                        <a:pt x="55" y="102"/>
                      </a:lnTo>
                      <a:moveTo>
                        <a:pt x="21" y="128"/>
                      </a:moveTo>
                      <a:lnTo>
                        <a:pt x="55" y="128"/>
                      </a:lnTo>
                      <a:moveTo>
                        <a:pt x="21" y="155"/>
                      </a:moveTo>
                      <a:lnTo>
                        <a:pt x="55" y="155"/>
                      </a:lnTo>
                      <a:moveTo>
                        <a:pt x="21" y="182"/>
                      </a:moveTo>
                      <a:lnTo>
                        <a:pt x="55" y="182"/>
                      </a:lnTo>
                      <a:moveTo>
                        <a:pt x="21" y="209"/>
                      </a:moveTo>
                      <a:lnTo>
                        <a:pt x="55" y="209"/>
                      </a:lnTo>
                      <a:moveTo>
                        <a:pt x="200" y="258"/>
                      </a:moveTo>
                      <a:lnTo>
                        <a:pt x="254" y="258"/>
                      </a:lnTo>
                      <a:lnTo>
                        <a:pt x="254" y="72"/>
                      </a:lnTo>
                      <a:lnTo>
                        <a:pt x="200" y="72"/>
                      </a:lnTo>
                      <a:moveTo>
                        <a:pt x="234" y="102"/>
                      </a:moveTo>
                      <a:lnTo>
                        <a:pt x="200" y="102"/>
                      </a:lnTo>
                      <a:moveTo>
                        <a:pt x="234" y="128"/>
                      </a:moveTo>
                      <a:lnTo>
                        <a:pt x="200" y="128"/>
                      </a:lnTo>
                      <a:moveTo>
                        <a:pt x="234" y="155"/>
                      </a:moveTo>
                      <a:lnTo>
                        <a:pt x="200" y="155"/>
                      </a:lnTo>
                      <a:moveTo>
                        <a:pt x="234" y="182"/>
                      </a:moveTo>
                      <a:lnTo>
                        <a:pt x="200" y="182"/>
                      </a:lnTo>
                      <a:moveTo>
                        <a:pt x="234" y="209"/>
                      </a:moveTo>
                      <a:lnTo>
                        <a:pt x="200" y="209"/>
                      </a:lnTo>
                      <a:moveTo>
                        <a:pt x="96" y="71"/>
                      </a:moveTo>
                      <a:lnTo>
                        <a:pt x="96" y="66"/>
                      </a:lnTo>
                      <a:lnTo>
                        <a:pt x="87" y="66"/>
                      </a:lnTo>
                      <a:lnTo>
                        <a:pt x="87" y="76"/>
                      </a:lnTo>
                      <a:lnTo>
                        <a:pt x="96" y="76"/>
                      </a:lnTo>
                      <a:lnTo>
                        <a:pt x="96" y="71"/>
                      </a:lnTo>
                      <a:moveTo>
                        <a:pt x="132" y="71"/>
                      </a:moveTo>
                      <a:lnTo>
                        <a:pt x="132" y="66"/>
                      </a:lnTo>
                      <a:lnTo>
                        <a:pt x="122" y="66"/>
                      </a:lnTo>
                      <a:lnTo>
                        <a:pt x="122" y="76"/>
                      </a:lnTo>
                      <a:lnTo>
                        <a:pt x="132" y="76"/>
                      </a:lnTo>
                      <a:lnTo>
                        <a:pt x="132" y="71"/>
                      </a:lnTo>
                      <a:moveTo>
                        <a:pt x="168" y="71"/>
                      </a:moveTo>
                      <a:lnTo>
                        <a:pt x="168" y="66"/>
                      </a:lnTo>
                      <a:lnTo>
                        <a:pt x="158" y="66"/>
                      </a:lnTo>
                      <a:lnTo>
                        <a:pt x="158" y="76"/>
                      </a:lnTo>
                      <a:lnTo>
                        <a:pt x="168" y="76"/>
                      </a:lnTo>
                      <a:lnTo>
                        <a:pt x="168" y="71"/>
                      </a:lnTo>
                      <a:moveTo>
                        <a:pt x="96" y="109"/>
                      </a:moveTo>
                      <a:lnTo>
                        <a:pt x="96" y="104"/>
                      </a:lnTo>
                      <a:lnTo>
                        <a:pt x="87" y="104"/>
                      </a:lnTo>
                      <a:lnTo>
                        <a:pt x="87" y="114"/>
                      </a:lnTo>
                      <a:lnTo>
                        <a:pt x="96" y="114"/>
                      </a:lnTo>
                      <a:lnTo>
                        <a:pt x="96" y="109"/>
                      </a:lnTo>
                      <a:moveTo>
                        <a:pt x="132" y="109"/>
                      </a:moveTo>
                      <a:lnTo>
                        <a:pt x="132" y="104"/>
                      </a:lnTo>
                      <a:lnTo>
                        <a:pt x="122" y="104"/>
                      </a:lnTo>
                      <a:lnTo>
                        <a:pt x="122" y="114"/>
                      </a:lnTo>
                      <a:lnTo>
                        <a:pt x="132" y="114"/>
                      </a:lnTo>
                      <a:lnTo>
                        <a:pt x="132" y="109"/>
                      </a:lnTo>
                      <a:moveTo>
                        <a:pt x="168" y="109"/>
                      </a:moveTo>
                      <a:lnTo>
                        <a:pt x="168" y="104"/>
                      </a:lnTo>
                      <a:lnTo>
                        <a:pt x="158" y="104"/>
                      </a:lnTo>
                      <a:lnTo>
                        <a:pt x="158" y="114"/>
                      </a:lnTo>
                      <a:lnTo>
                        <a:pt x="168" y="114"/>
                      </a:lnTo>
                      <a:lnTo>
                        <a:pt x="168" y="109"/>
                      </a:lnTo>
                      <a:moveTo>
                        <a:pt x="96" y="147"/>
                      </a:moveTo>
                      <a:lnTo>
                        <a:pt x="96" y="142"/>
                      </a:lnTo>
                      <a:lnTo>
                        <a:pt x="87" y="142"/>
                      </a:lnTo>
                      <a:lnTo>
                        <a:pt x="87" y="152"/>
                      </a:lnTo>
                      <a:lnTo>
                        <a:pt x="96" y="152"/>
                      </a:lnTo>
                      <a:lnTo>
                        <a:pt x="96" y="147"/>
                      </a:lnTo>
                      <a:moveTo>
                        <a:pt x="132" y="147"/>
                      </a:moveTo>
                      <a:lnTo>
                        <a:pt x="132" y="142"/>
                      </a:lnTo>
                      <a:lnTo>
                        <a:pt x="122" y="142"/>
                      </a:lnTo>
                      <a:lnTo>
                        <a:pt x="122" y="152"/>
                      </a:lnTo>
                      <a:lnTo>
                        <a:pt x="132" y="152"/>
                      </a:lnTo>
                      <a:lnTo>
                        <a:pt x="132" y="147"/>
                      </a:lnTo>
                      <a:moveTo>
                        <a:pt x="168" y="147"/>
                      </a:moveTo>
                      <a:lnTo>
                        <a:pt x="168" y="142"/>
                      </a:lnTo>
                      <a:lnTo>
                        <a:pt x="158" y="142"/>
                      </a:lnTo>
                      <a:lnTo>
                        <a:pt x="158" y="152"/>
                      </a:lnTo>
                      <a:lnTo>
                        <a:pt x="168" y="152"/>
                      </a:lnTo>
                      <a:lnTo>
                        <a:pt x="168" y="147"/>
                      </a:lnTo>
                      <a:moveTo>
                        <a:pt x="96" y="185"/>
                      </a:moveTo>
                      <a:lnTo>
                        <a:pt x="96" y="180"/>
                      </a:lnTo>
                      <a:lnTo>
                        <a:pt x="87" y="180"/>
                      </a:lnTo>
                      <a:lnTo>
                        <a:pt x="87" y="190"/>
                      </a:lnTo>
                      <a:lnTo>
                        <a:pt x="96" y="190"/>
                      </a:lnTo>
                      <a:lnTo>
                        <a:pt x="96" y="185"/>
                      </a:lnTo>
                      <a:moveTo>
                        <a:pt x="132" y="186"/>
                      </a:moveTo>
                      <a:lnTo>
                        <a:pt x="132" y="180"/>
                      </a:lnTo>
                      <a:lnTo>
                        <a:pt x="122" y="180"/>
                      </a:lnTo>
                      <a:lnTo>
                        <a:pt x="122" y="190"/>
                      </a:lnTo>
                      <a:lnTo>
                        <a:pt x="132" y="190"/>
                      </a:lnTo>
                      <a:lnTo>
                        <a:pt x="132" y="186"/>
                      </a:lnTo>
                      <a:moveTo>
                        <a:pt x="168" y="184"/>
                      </a:moveTo>
                      <a:lnTo>
                        <a:pt x="168" y="180"/>
                      </a:lnTo>
                      <a:lnTo>
                        <a:pt x="158" y="180"/>
                      </a:lnTo>
                      <a:lnTo>
                        <a:pt x="158" y="190"/>
                      </a:lnTo>
                      <a:lnTo>
                        <a:pt x="168" y="190"/>
                      </a:lnTo>
                      <a:lnTo>
                        <a:pt x="168" y="184"/>
                      </a:lnTo>
                      <a:moveTo>
                        <a:pt x="163" y="258"/>
                      </a:moveTo>
                      <a:lnTo>
                        <a:pt x="163" y="217"/>
                      </a:lnTo>
                      <a:lnTo>
                        <a:pt x="92" y="217"/>
                      </a:lnTo>
                      <a:lnTo>
                        <a:pt x="92" y="258"/>
                      </a:lnTo>
                    </a:path>
                  </a:pathLst>
                </a:custGeom>
                <a:noFill/>
                <a:ln w="1587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29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endParaRPr>
                </a:p>
              </p:txBody>
            </p:sp>
            <p:sp>
              <p:nvSpPr>
                <p:cNvPr id="32" name="people_12" title="Icon of three people">
                  <a:extLst>
                    <a:ext uri="{FF2B5EF4-FFF2-40B4-BE49-F238E27FC236}">
                      <a16:creationId xmlns:a16="http://schemas.microsoft.com/office/drawing/2014/main" id="{AF2317C3-E164-4CEB-B5B4-CFF19473F67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234822" y="1572549"/>
                  <a:ext cx="395475" cy="337410"/>
                </a:xfrm>
                <a:custGeom>
                  <a:avLst/>
                  <a:gdLst>
                    <a:gd name="T0" fmla="*/ 110 w 349"/>
                    <a:gd name="T1" fmla="*/ 142 h 296"/>
                    <a:gd name="T2" fmla="*/ 174 w 349"/>
                    <a:gd name="T3" fmla="*/ 78 h 296"/>
                    <a:gd name="T4" fmla="*/ 238 w 349"/>
                    <a:gd name="T5" fmla="*/ 142 h 296"/>
                    <a:gd name="T6" fmla="*/ 174 w 349"/>
                    <a:gd name="T7" fmla="*/ 206 h 296"/>
                    <a:gd name="T8" fmla="*/ 110 w 349"/>
                    <a:gd name="T9" fmla="*/ 142 h 296"/>
                    <a:gd name="T10" fmla="*/ 264 w 349"/>
                    <a:gd name="T11" fmla="*/ 296 h 296"/>
                    <a:gd name="T12" fmla="*/ 174 w 349"/>
                    <a:gd name="T13" fmla="*/ 207 h 296"/>
                    <a:gd name="T14" fmla="*/ 85 w 349"/>
                    <a:gd name="T15" fmla="*/ 296 h 296"/>
                    <a:gd name="T16" fmla="*/ 56 w 349"/>
                    <a:gd name="T17" fmla="*/ 80 h 296"/>
                    <a:gd name="T18" fmla="*/ 96 w 349"/>
                    <a:gd name="T19" fmla="*/ 40 h 296"/>
                    <a:gd name="T20" fmla="*/ 56 w 349"/>
                    <a:gd name="T21" fmla="*/ 0 h 296"/>
                    <a:gd name="T22" fmla="*/ 16 w 349"/>
                    <a:gd name="T23" fmla="*/ 40 h 296"/>
                    <a:gd name="T24" fmla="*/ 56 w 349"/>
                    <a:gd name="T25" fmla="*/ 80 h 296"/>
                    <a:gd name="T26" fmla="*/ 111 w 349"/>
                    <a:gd name="T27" fmla="*/ 136 h 296"/>
                    <a:gd name="T28" fmla="*/ 56 w 349"/>
                    <a:gd name="T29" fmla="*/ 81 h 296"/>
                    <a:gd name="T30" fmla="*/ 0 w 349"/>
                    <a:gd name="T31" fmla="*/ 136 h 296"/>
                    <a:gd name="T32" fmla="*/ 293 w 349"/>
                    <a:gd name="T33" fmla="*/ 80 h 296"/>
                    <a:gd name="T34" fmla="*/ 333 w 349"/>
                    <a:gd name="T35" fmla="*/ 40 h 296"/>
                    <a:gd name="T36" fmla="*/ 293 w 349"/>
                    <a:gd name="T37" fmla="*/ 0 h 296"/>
                    <a:gd name="T38" fmla="*/ 253 w 349"/>
                    <a:gd name="T39" fmla="*/ 40 h 296"/>
                    <a:gd name="T40" fmla="*/ 293 w 349"/>
                    <a:gd name="T41" fmla="*/ 80 h 296"/>
                    <a:gd name="T42" fmla="*/ 349 w 349"/>
                    <a:gd name="T43" fmla="*/ 136 h 296"/>
                    <a:gd name="T44" fmla="*/ 293 w 349"/>
                    <a:gd name="T45" fmla="*/ 81 h 296"/>
                    <a:gd name="T46" fmla="*/ 237 w 349"/>
                    <a:gd name="T47" fmla="*/ 136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49" h="296">
                      <a:moveTo>
                        <a:pt x="110" y="142"/>
                      </a:moveTo>
                      <a:cubicBezTo>
                        <a:pt x="110" y="107"/>
                        <a:pt x="139" y="78"/>
                        <a:pt x="174" y="78"/>
                      </a:cubicBezTo>
                      <a:cubicBezTo>
                        <a:pt x="210" y="78"/>
                        <a:pt x="238" y="107"/>
                        <a:pt x="238" y="142"/>
                      </a:cubicBezTo>
                      <a:cubicBezTo>
                        <a:pt x="238" y="177"/>
                        <a:pt x="210" y="206"/>
                        <a:pt x="174" y="206"/>
                      </a:cubicBezTo>
                      <a:cubicBezTo>
                        <a:pt x="139" y="206"/>
                        <a:pt x="110" y="177"/>
                        <a:pt x="110" y="142"/>
                      </a:cubicBezTo>
                      <a:close/>
                      <a:moveTo>
                        <a:pt x="264" y="296"/>
                      </a:moveTo>
                      <a:cubicBezTo>
                        <a:pt x="264" y="247"/>
                        <a:pt x="224" y="207"/>
                        <a:pt x="174" y="207"/>
                      </a:cubicBezTo>
                      <a:cubicBezTo>
                        <a:pt x="125" y="207"/>
                        <a:pt x="85" y="247"/>
                        <a:pt x="85" y="296"/>
                      </a:cubicBezTo>
                      <a:moveTo>
                        <a:pt x="56" y="80"/>
                      </a:moveTo>
                      <a:cubicBezTo>
                        <a:pt x="78" y="80"/>
                        <a:pt x="96" y="62"/>
                        <a:pt x="96" y="40"/>
                      </a:cubicBezTo>
                      <a:cubicBezTo>
                        <a:pt x="96" y="18"/>
                        <a:pt x="78" y="0"/>
                        <a:pt x="56" y="0"/>
                      </a:cubicBezTo>
                      <a:cubicBezTo>
                        <a:pt x="34" y="0"/>
                        <a:pt x="16" y="18"/>
                        <a:pt x="16" y="40"/>
                      </a:cubicBezTo>
                      <a:cubicBezTo>
                        <a:pt x="16" y="62"/>
                        <a:pt x="34" y="80"/>
                        <a:pt x="56" y="80"/>
                      </a:cubicBezTo>
                      <a:close/>
                      <a:moveTo>
                        <a:pt x="111" y="136"/>
                      </a:moveTo>
                      <a:cubicBezTo>
                        <a:pt x="111" y="106"/>
                        <a:pt x="86" y="81"/>
                        <a:pt x="56" y="81"/>
                      </a:cubicBezTo>
                      <a:cubicBezTo>
                        <a:pt x="25" y="81"/>
                        <a:pt x="0" y="106"/>
                        <a:pt x="0" y="136"/>
                      </a:cubicBezTo>
                      <a:moveTo>
                        <a:pt x="293" y="80"/>
                      </a:moveTo>
                      <a:cubicBezTo>
                        <a:pt x="315" y="80"/>
                        <a:pt x="333" y="62"/>
                        <a:pt x="333" y="40"/>
                      </a:cubicBezTo>
                      <a:cubicBezTo>
                        <a:pt x="333" y="18"/>
                        <a:pt x="315" y="0"/>
                        <a:pt x="293" y="0"/>
                      </a:cubicBezTo>
                      <a:cubicBezTo>
                        <a:pt x="271" y="0"/>
                        <a:pt x="253" y="18"/>
                        <a:pt x="253" y="40"/>
                      </a:cubicBezTo>
                      <a:cubicBezTo>
                        <a:pt x="253" y="62"/>
                        <a:pt x="271" y="80"/>
                        <a:pt x="293" y="80"/>
                      </a:cubicBezTo>
                      <a:close/>
                      <a:moveTo>
                        <a:pt x="349" y="136"/>
                      </a:moveTo>
                      <a:cubicBezTo>
                        <a:pt x="349" y="106"/>
                        <a:pt x="324" y="81"/>
                        <a:pt x="293" y="81"/>
                      </a:cubicBezTo>
                      <a:cubicBezTo>
                        <a:pt x="262" y="81"/>
                        <a:pt x="237" y="106"/>
                        <a:pt x="237" y="136"/>
                      </a:cubicBezTo>
                    </a:path>
                  </a:pathLst>
                </a:custGeom>
                <a:noFill/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29"/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546EBA65-ABFF-4D07-9E75-462DA7DC77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27898" y="1741253"/>
                  <a:ext cx="787555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Database_EFC7" title="Icon of a cylinder">
                  <a:extLst>
                    <a:ext uri="{FF2B5EF4-FFF2-40B4-BE49-F238E27FC236}">
                      <a16:creationId xmlns:a16="http://schemas.microsoft.com/office/drawing/2014/main" id="{026A9655-7CB8-4ACA-87CD-025C1F6349B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992575" y="1703223"/>
                  <a:ext cx="152207" cy="197847"/>
                </a:xfrm>
                <a:custGeom>
                  <a:avLst/>
                  <a:gdLst>
                    <a:gd name="T0" fmla="*/ 2470 w 2511"/>
                    <a:gd name="T1" fmla="*/ 627 h 3264"/>
                    <a:gd name="T2" fmla="*/ 2511 w 2511"/>
                    <a:gd name="T3" fmla="*/ 627 h 3264"/>
                    <a:gd name="T4" fmla="*/ 2511 w 2511"/>
                    <a:gd name="T5" fmla="*/ 2762 h 3264"/>
                    <a:gd name="T6" fmla="*/ 1255 w 2511"/>
                    <a:gd name="T7" fmla="*/ 3264 h 3264"/>
                    <a:gd name="T8" fmla="*/ 0 w 2511"/>
                    <a:gd name="T9" fmla="*/ 2762 h 3264"/>
                    <a:gd name="T10" fmla="*/ 0 w 2511"/>
                    <a:gd name="T11" fmla="*/ 627 h 3264"/>
                    <a:gd name="T12" fmla="*/ 41 w 2511"/>
                    <a:gd name="T13" fmla="*/ 627 h 3264"/>
                    <a:gd name="T14" fmla="*/ 1255 w 2511"/>
                    <a:gd name="T15" fmla="*/ 1004 h 3264"/>
                    <a:gd name="T16" fmla="*/ 2470 w 2511"/>
                    <a:gd name="T17" fmla="*/ 627 h 3264"/>
                    <a:gd name="T18" fmla="*/ 1255 w 2511"/>
                    <a:gd name="T19" fmla="*/ 0 h 3264"/>
                    <a:gd name="T20" fmla="*/ 0 w 2511"/>
                    <a:gd name="T21" fmla="*/ 502 h 3264"/>
                    <a:gd name="T22" fmla="*/ 1255 w 2511"/>
                    <a:gd name="T23" fmla="*/ 1004 h 3264"/>
                    <a:gd name="T24" fmla="*/ 2511 w 2511"/>
                    <a:gd name="T25" fmla="*/ 502 h 3264"/>
                    <a:gd name="T26" fmla="*/ 1255 w 2511"/>
                    <a:gd name="T27" fmla="*/ 0 h 3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511" h="3264">
                      <a:moveTo>
                        <a:pt x="2470" y="627"/>
                      </a:moveTo>
                      <a:cubicBezTo>
                        <a:pt x="2511" y="627"/>
                        <a:pt x="2511" y="627"/>
                        <a:pt x="2511" y="627"/>
                      </a:cubicBezTo>
                      <a:cubicBezTo>
                        <a:pt x="2511" y="2762"/>
                        <a:pt x="2511" y="2762"/>
                        <a:pt x="2511" y="2762"/>
                      </a:cubicBezTo>
                      <a:cubicBezTo>
                        <a:pt x="2511" y="3040"/>
                        <a:pt x="1949" y="3264"/>
                        <a:pt x="1255" y="3264"/>
                      </a:cubicBezTo>
                      <a:cubicBezTo>
                        <a:pt x="562" y="3264"/>
                        <a:pt x="0" y="3040"/>
                        <a:pt x="0" y="2762"/>
                      </a:cubicBezTo>
                      <a:cubicBezTo>
                        <a:pt x="0" y="627"/>
                        <a:pt x="0" y="627"/>
                        <a:pt x="0" y="627"/>
                      </a:cubicBezTo>
                      <a:cubicBezTo>
                        <a:pt x="41" y="627"/>
                        <a:pt x="41" y="627"/>
                        <a:pt x="41" y="627"/>
                      </a:cubicBezTo>
                      <a:cubicBezTo>
                        <a:pt x="180" y="844"/>
                        <a:pt x="671" y="1004"/>
                        <a:pt x="1255" y="1004"/>
                      </a:cubicBezTo>
                      <a:cubicBezTo>
                        <a:pt x="1840" y="1004"/>
                        <a:pt x="2330" y="844"/>
                        <a:pt x="2470" y="627"/>
                      </a:cubicBezTo>
                      <a:close/>
                      <a:moveTo>
                        <a:pt x="1255" y="0"/>
                      </a:moveTo>
                      <a:cubicBezTo>
                        <a:pt x="562" y="0"/>
                        <a:pt x="0" y="224"/>
                        <a:pt x="0" y="502"/>
                      </a:cubicBezTo>
                      <a:cubicBezTo>
                        <a:pt x="0" y="779"/>
                        <a:pt x="562" y="1004"/>
                        <a:pt x="1255" y="1004"/>
                      </a:cubicBezTo>
                      <a:cubicBezTo>
                        <a:pt x="1949" y="1004"/>
                        <a:pt x="2511" y="779"/>
                        <a:pt x="2511" y="502"/>
                      </a:cubicBezTo>
                      <a:cubicBezTo>
                        <a:pt x="2511" y="224"/>
                        <a:pt x="1949" y="0"/>
                        <a:pt x="1255" y="0"/>
                      </a:cubicBezTo>
                      <a:close/>
                    </a:path>
                  </a:pathLst>
                </a:custGeom>
                <a:noFill/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29"/>
                </a:p>
              </p:txBody>
            </p:sp>
            <p:sp>
              <p:nvSpPr>
                <p:cNvPr id="177" name="Browser" title="Icon of a browser window">
                  <a:extLst>
                    <a:ext uri="{FF2B5EF4-FFF2-40B4-BE49-F238E27FC236}">
                      <a16:creationId xmlns:a16="http://schemas.microsoft.com/office/drawing/2014/main" id="{C93A0D5E-4D45-4238-9F57-283A6E07EC2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986085" y="1531885"/>
                  <a:ext cx="163674" cy="130991"/>
                </a:xfrm>
                <a:custGeom>
                  <a:avLst/>
                  <a:gdLst>
                    <a:gd name="T0" fmla="*/ 3750 w 3750"/>
                    <a:gd name="T1" fmla="*/ 3000 h 3000"/>
                    <a:gd name="T2" fmla="*/ 0 w 3750"/>
                    <a:gd name="T3" fmla="*/ 3000 h 3000"/>
                    <a:gd name="T4" fmla="*/ 0 w 3750"/>
                    <a:gd name="T5" fmla="*/ 0 h 3000"/>
                    <a:gd name="T6" fmla="*/ 3750 w 3750"/>
                    <a:gd name="T7" fmla="*/ 0 h 3000"/>
                    <a:gd name="T8" fmla="*/ 3750 w 3750"/>
                    <a:gd name="T9" fmla="*/ 3000 h 3000"/>
                    <a:gd name="T10" fmla="*/ 0 w 3750"/>
                    <a:gd name="T11" fmla="*/ 750 h 3000"/>
                    <a:gd name="T12" fmla="*/ 3750 w 3750"/>
                    <a:gd name="T13" fmla="*/ 750 h 3000"/>
                    <a:gd name="T14" fmla="*/ 3335 w 3750"/>
                    <a:gd name="T15" fmla="*/ 375 h 3000"/>
                    <a:gd name="T16" fmla="*/ 3375 w 3750"/>
                    <a:gd name="T17" fmla="*/ 415 h 3000"/>
                    <a:gd name="T18" fmla="*/ 3414 w 3750"/>
                    <a:gd name="T19" fmla="*/ 375 h 3000"/>
                    <a:gd name="T20" fmla="*/ 3375 w 3750"/>
                    <a:gd name="T21" fmla="*/ 336 h 3000"/>
                    <a:gd name="T22" fmla="*/ 3335 w 3750"/>
                    <a:gd name="T23" fmla="*/ 375 h 3000"/>
                    <a:gd name="T24" fmla="*/ 2886 w 3750"/>
                    <a:gd name="T25" fmla="*/ 375 h 3000"/>
                    <a:gd name="T26" fmla="*/ 2925 w 3750"/>
                    <a:gd name="T27" fmla="*/ 415 h 3000"/>
                    <a:gd name="T28" fmla="*/ 2965 w 3750"/>
                    <a:gd name="T29" fmla="*/ 375 h 3000"/>
                    <a:gd name="T30" fmla="*/ 2925 w 3750"/>
                    <a:gd name="T31" fmla="*/ 336 h 3000"/>
                    <a:gd name="T32" fmla="*/ 2886 w 3750"/>
                    <a:gd name="T33" fmla="*/ 375 h 3000"/>
                    <a:gd name="T34" fmla="*/ 2437 w 3750"/>
                    <a:gd name="T35" fmla="*/ 375 h 3000"/>
                    <a:gd name="T36" fmla="*/ 2476 w 3750"/>
                    <a:gd name="T37" fmla="*/ 415 h 3000"/>
                    <a:gd name="T38" fmla="*/ 2516 w 3750"/>
                    <a:gd name="T39" fmla="*/ 375 h 3000"/>
                    <a:gd name="T40" fmla="*/ 2476 w 3750"/>
                    <a:gd name="T41" fmla="*/ 336 h 3000"/>
                    <a:gd name="T42" fmla="*/ 2437 w 3750"/>
                    <a:gd name="T43" fmla="*/ 375 h 3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0" h="3000">
                      <a:moveTo>
                        <a:pt x="3750" y="3000"/>
                      </a:moveTo>
                      <a:cubicBezTo>
                        <a:pt x="0" y="3000"/>
                        <a:pt x="0" y="3000"/>
                        <a:pt x="0" y="30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750" y="0"/>
                        <a:pt x="3750" y="0"/>
                        <a:pt x="3750" y="0"/>
                      </a:cubicBezTo>
                      <a:lnTo>
                        <a:pt x="3750" y="3000"/>
                      </a:lnTo>
                      <a:close/>
                      <a:moveTo>
                        <a:pt x="0" y="750"/>
                      </a:moveTo>
                      <a:cubicBezTo>
                        <a:pt x="3750" y="750"/>
                        <a:pt x="3750" y="750"/>
                        <a:pt x="3750" y="750"/>
                      </a:cubicBezTo>
                      <a:moveTo>
                        <a:pt x="3335" y="375"/>
                      </a:moveTo>
                      <a:cubicBezTo>
                        <a:pt x="3335" y="397"/>
                        <a:pt x="3353" y="415"/>
                        <a:pt x="3375" y="415"/>
                      </a:cubicBezTo>
                      <a:cubicBezTo>
                        <a:pt x="3397" y="415"/>
                        <a:pt x="3414" y="397"/>
                        <a:pt x="3414" y="375"/>
                      </a:cubicBezTo>
                      <a:cubicBezTo>
                        <a:pt x="3414" y="353"/>
                        <a:pt x="3397" y="336"/>
                        <a:pt x="3375" y="336"/>
                      </a:cubicBezTo>
                      <a:cubicBezTo>
                        <a:pt x="3353" y="336"/>
                        <a:pt x="3335" y="353"/>
                        <a:pt x="3335" y="375"/>
                      </a:cubicBezTo>
                      <a:close/>
                      <a:moveTo>
                        <a:pt x="2886" y="375"/>
                      </a:moveTo>
                      <a:cubicBezTo>
                        <a:pt x="2886" y="397"/>
                        <a:pt x="2904" y="415"/>
                        <a:pt x="2925" y="415"/>
                      </a:cubicBezTo>
                      <a:cubicBezTo>
                        <a:pt x="2947" y="415"/>
                        <a:pt x="2965" y="397"/>
                        <a:pt x="2965" y="375"/>
                      </a:cubicBezTo>
                      <a:cubicBezTo>
                        <a:pt x="2965" y="353"/>
                        <a:pt x="2947" y="336"/>
                        <a:pt x="2925" y="336"/>
                      </a:cubicBezTo>
                      <a:cubicBezTo>
                        <a:pt x="2904" y="336"/>
                        <a:pt x="2886" y="353"/>
                        <a:pt x="2886" y="375"/>
                      </a:cubicBezTo>
                      <a:close/>
                      <a:moveTo>
                        <a:pt x="2437" y="375"/>
                      </a:moveTo>
                      <a:cubicBezTo>
                        <a:pt x="2437" y="397"/>
                        <a:pt x="2454" y="415"/>
                        <a:pt x="2476" y="415"/>
                      </a:cubicBezTo>
                      <a:cubicBezTo>
                        <a:pt x="2498" y="415"/>
                        <a:pt x="2516" y="397"/>
                        <a:pt x="2516" y="375"/>
                      </a:cubicBezTo>
                      <a:cubicBezTo>
                        <a:pt x="2516" y="353"/>
                        <a:pt x="2498" y="336"/>
                        <a:pt x="2476" y="336"/>
                      </a:cubicBezTo>
                      <a:cubicBezTo>
                        <a:pt x="2454" y="336"/>
                        <a:pt x="2437" y="353"/>
                        <a:pt x="2437" y="375"/>
                      </a:cubicBezTo>
                      <a:close/>
                    </a:path>
                  </a:pathLst>
                </a:custGeom>
                <a:noFill/>
                <a:ln w="952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29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73A60EF-36E9-4B71-B744-280657DAF7F4}"/>
                  </a:ext>
                </a:extLst>
              </p:cNvPr>
              <p:cNvSpPr/>
              <p:nvPr/>
            </p:nvSpPr>
            <p:spPr bwMode="auto">
              <a:xfrm>
                <a:off x="6862046" y="1292670"/>
                <a:ext cx="2115459" cy="735555"/>
              </a:xfrm>
              <a:prstGeom prst="ellipse">
                <a:avLst/>
              </a:prstGeom>
              <a:noFill/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61" name="Freeform 13" title="Icon of a cloud">
              <a:extLst>
                <a:ext uri="{FF2B5EF4-FFF2-40B4-BE49-F238E27FC236}">
                  <a16:creationId xmlns:a16="http://schemas.microsoft.com/office/drawing/2014/main" id="{2F685069-A0E0-45D8-8A7F-EDAEB03094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73265" y="1553689"/>
              <a:ext cx="420638" cy="197082"/>
            </a:xfrm>
            <a:custGeom>
              <a:avLst/>
              <a:gdLst>
                <a:gd name="T0" fmla="*/ 384 w 771"/>
                <a:gd name="T1" fmla="*/ 0 h 422"/>
                <a:gd name="T2" fmla="*/ 549 w 771"/>
                <a:gd name="T3" fmla="*/ 110 h 422"/>
                <a:gd name="T4" fmla="*/ 551 w 771"/>
                <a:gd name="T5" fmla="*/ 115 h 422"/>
                <a:gd name="T6" fmla="*/ 565 w 771"/>
                <a:gd name="T7" fmla="*/ 110 h 422"/>
                <a:gd name="T8" fmla="*/ 612 w 771"/>
                <a:gd name="T9" fmla="*/ 103 h 422"/>
                <a:gd name="T10" fmla="*/ 771 w 771"/>
                <a:gd name="T11" fmla="*/ 262 h 422"/>
                <a:gd name="T12" fmla="*/ 628 w 771"/>
                <a:gd name="T13" fmla="*/ 420 h 422"/>
                <a:gd name="T14" fmla="*/ 616 w 771"/>
                <a:gd name="T15" fmla="*/ 421 h 422"/>
                <a:gd name="T16" fmla="*/ 610 w 771"/>
                <a:gd name="T17" fmla="*/ 421 h 422"/>
                <a:gd name="T18" fmla="*/ 98 w 771"/>
                <a:gd name="T19" fmla="*/ 421 h 422"/>
                <a:gd name="T20" fmla="*/ 91 w 771"/>
                <a:gd name="T21" fmla="*/ 422 h 422"/>
                <a:gd name="T22" fmla="*/ 74 w 771"/>
                <a:gd name="T23" fmla="*/ 419 h 422"/>
                <a:gd name="T24" fmla="*/ 12 w 771"/>
                <a:gd name="T25" fmla="*/ 312 h 422"/>
                <a:gd name="T26" fmla="*/ 101 w 771"/>
                <a:gd name="T27" fmla="*/ 247 h 422"/>
                <a:gd name="T28" fmla="*/ 108 w 771"/>
                <a:gd name="T29" fmla="*/ 249 h 422"/>
                <a:gd name="T30" fmla="*/ 106 w 771"/>
                <a:gd name="T31" fmla="*/ 238 h 422"/>
                <a:gd name="T32" fmla="*/ 119 w 771"/>
                <a:gd name="T33" fmla="*/ 179 h 422"/>
                <a:gd name="T34" fmla="*/ 201 w 771"/>
                <a:gd name="T35" fmla="*/ 128 h 422"/>
                <a:gd name="T36" fmla="*/ 213 w 771"/>
                <a:gd name="T37" fmla="*/ 128 h 422"/>
                <a:gd name="T38" fmla="*/ 213 w 771"/>
                <a:gd name="T39" fmla="*/ 127 h 422"/>
                <a:gd name="T40" fmla="*/ 384 w 771"/>
                <a:gd name="T4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1" h="422">
                  <a:moveTo>
                    <a:pt x="384" y="0"/>
                  </a:moveTo>
                  <a:cubicBezTo>
                    <a:pt x="458" y="0"/>
                    <a:pt x="522" y="46"/>
                    <a:pt x="549" y="110"/>
                  </a:cubicBezTo>
                  <a:cubicBezTo>
                    <a:pt x="551" y="115"/>
                    <a:pt x="551" y="115"/>
                    <a:pt x="551" y="115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80" y="105"/>
                    <a:pt x="596" y="103"/>
                    <a:pt x="612" y="103"/>
                  </a:cubicBezTo>
                  <a:cubicBezTo>
                    <a:pt x="700" y="103"/>
                    <a:pt x="771" y="174"/>
                    <a:pt x="771" y="262"/>
                  </a:cubicBezTo>
                  <a:cubicBezTo>
                    <a:pt x="771" y="344"/>
                    <a:pt x="708" y="412"/>
                    <a:pt x="628" y="420"/>
                  </a:cubicBezTo>
                  <a:cubicBezTo>
                    <a:pt x="616" y="421"/>
                    <a:pt x="616" y="421"/>
                    <a:pt x="616" y="421"/>
                  </a:cubicBezTo>
                  <a:cubicBezTo>
                    <a:pt x="610" y="421"/>
                    <a:pt x="610" y="421"/>
                    <a:pt x="610" y="421"/>
                  </a:cubicBezTo>
                  <a:cubicBezTo>
                    <a:pt x="98" y="421"/>
                    <a:pt x="98" y="421"/>
                    <a:pt x="98" y="421"/>
                  </a:cubicBezTo>
                  <a:cubicBezTo>
                    <a:pt x="91" y="422"/>
                    <a:pt x="91" y="422"/>
                    <a:pt x="91" y="422"/>
                  </a:cubicBezTo>
                  <a:cubicBezTo>
                    <a:pt x="85" y="421"/>
                    <a:pt x="79" y="420"/>
                    <a:pt x="74" y="419"/>
                  </a:cubicBezTo>
                  <a:cubicBezTo>
                    <a:pt x="27" y="406"/>
                    <a:pt x="0" y="359"/>
                    <a:pt x="12" y="312"/>
                  </a:cubicBezTo>
                  <a:cubicBezTo>
                    <a:pt x="23" y="271"/>
                    <a:pt x="61" y="245"/>
                    <a:pt x="101" y="247"/>
                  </a:cubicBezTo>
                  <a:cubicBezTo>
                    <a:pt x="108" y="249"/>
                    <a:pt x="108" y="249"/>
                    <a:pt x="108" y="249"/>
                  </a:cubicBezTo>
                  <a:cubicBezTo>
                    <a:pt x="106" y="238"/>
                    <a:pt x="106" y="238"/>
                    <a:pt x="106" y="238"/>
                  </a:cubicBezTo>
                  <a:cubicBezTo>
                    <a:pt x="105" y="218"/>
                    <a:pt x="109" y="198"/>
                    <a:pt x="119" y="179"/>
                  </a:cubicBezTo>
                  <a:cubicBezTo>
                    <a:pt x="137" y="148"/>
                    <a:pt x="168" y="130"/>
                    <a:pt x="201" y="128"/>
                  </a:cubicBezTo>
                  <a:cubicBezTo>
                    <a:pt x="213" y="128"/>
                    <a:pt x="213" y="128"/>
                    <a:pt x="213" y="128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36" y="53"/>
                    <a:pt x="304" y="0"/>
                    <a:pt x="384" y="0"/>
                  </a:cubicBezTo>
                  <a:close/>
                </a:path>
              </a:pathLst>
            </a:custGeom>
            <a:solidFill>
              <a:schemeClr val="bg2"/>
            </a:solidFill>
            <a:ln w="952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30" tIns="44814" rIns="89630" bIns="44814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686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rPr>
                <a:t>MPLS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9C2060-EB1C-4108-9F7C-621F94489FAF}"/>
              </a:ext>
            </a:extLst>
          </p:cNvPr>
          <p:cNvGrpSpPr/>
          <p:nvPr/>
        </p:nvGrpSpPr>
        <p:grpSpPr>
          <a:xfrm>
            <a:off x="7019774" y="3502485"/>
            <a:ext cx="4561263" cy="981191"/>
            <a:chOff x="7019905" y="3502495"/>
            <a:chExt cx="4561910" cy="981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BB9673-2D0C-496E-87FA-F55B172654C2}"/>
                </a:ext>
              </a:extLst>
            </p:cNvPr>
            <p:cNvSpPr txBox="1"/>
            <p:nvPr/>
          </p:nvSpPr>
          <p:spPr>
            <a:xfrm>
              <a:off x="7151879" y="4028324"/>
              <a:ext cx="1382423" cy="417898"/>
            </a:xfrm>
            <a:prstGeom prst="rect">
              <a:avLst/>
            </a:prstGeom>
            <a:noFill/>
          </p:spPr>
          <p:txBody>
            <a:bodyPr wrap="square" lIns="179259" tIns="143407" rIns="179259" bIns="143407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Network Perimeter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AC48A3A-AF29-4273-96C3-8D76944CC915}"/>
                </a:ext>
              </a:extLst>
            </p:cNvPr>
            <p:cNvGrpSpPr/>
            <p:nvPr/>
          </p:nvGrpSpPr>
          <p:grpSpPr>
            <a:xfrm>
              <a:off x="7019905" y="3727998"/>
              <a:ext cx="1795687" cy="375484"/>
              <a:chOff x="7302581" y="2995998"/>
              <a:chExt cx="2090659" cy="437163"/>
            </a:xfrm>
          </p:grpSpPr>
          <p:sp>
            <p:nvSpPr>
              <p:cNvPr id="5" name="people_4" title="Icon of a person">
                <a:extLst>
                  <a:ext uri="{FF2B5EF4-FFF2-40B4-BE49-F238E27FC236}">
                    <a16:creationId xmlns:a16="http://schemas.microsoft.com/office/drawing/2014/main" id="{C953F958-569B-45C7-BEC1-DCC5069D294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302581" y="3040062"/>
                <a:ext cx="327161" cy="365760"/>
              </a:xfrm>
              <a:custGeom>
                <a:avLst/>
                <a:gdLst>
                  <a:gd name="T0" fmla="*/ 48 w 246"/>
                  <a:gd name="T1" fmla="*/ 76 h 275"/>
                  <a:gd name="T2" fmla="*/ 124 w 246"/>
                  <a:gd name="T3" fmla="*/ 0 h 275"/>
                  <a:gd name="T4" fmla="*/ 201 w 246"/>
                  <a:gd name="T5" fmla="*/ 76 h 275"/>
                  <a:gd name="T6" fmla="*/ 124 w 246"/>
                  <a:gd name="T7" fmla="*/ 152 h 275"/>
                  <a:gd name="T8" fmla="*/ 48 w 246"/>
                  <a:gd name="T9" fmla="*/ 76 h 275"/>
                  <a:gd name="T10" fmla="*/ 246 w 246"/>
                  <a:gd name="T11" fmla="*/ 275 h 275"/>
                  <a:gd name="T12" fmla="*/ 123 w 246"/>
                  <a:gd name="T13" fmla="*/ 152 h 275"/>
                  <a:gd name="T14" fmla="*/ 0 w 246"/>
                  <a:gd name="T15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275">
                    <a:moveTo>
                      <a:pt x="48" y="76"/>
                    </a:moveTo>
                    <a:cubicBezTo>
                      <a:pt x="48" y="34"/>
                      <a:pt x="82" y="0"/>
                      <a:pt x="124" y="0"/>
                    </a:cubicBezTo>
                    <a:cubicBezTo>
                      <a:pt x="166" y="0"/>
                      <a:pt x="201" y="34"/>
                      <a:pt x="201" y="76"/>
                    </a:cubicBezTo>
                    <a:cubicBezTo>
                      <a:pt x="201" y="118"/>
                      <a:pt x="166" y="152"/>
                      <a:pt x="124" y="152"/>
                    </a:cubicBezTo>
                    <a:cubicBezTo>
                      <a:pt x="82" y="152"/>
                      <a:pt x="48" y="118"/>
                      <a:pt x="48" y="76"/>
                    </a:cubicBezTo>
                    <a:close/>
                    <a:moveTo>
                      <a:pt x="246" y="275"/>
                    </a:moveTo>
                    <a:cubicBezTo>
                      <a:pt x="246" y="207"/>
                      <a:pt x="191" y="152"/>
                      <a:pt x="123" y="152"/>
                    </a:cubicBezTo>
                    <a:cubicBezTo>
                      <a:pt x="55" y="152"/>
                      <a:pt x="0" y="207"/>
                      <a:pt x="0" y="275"/>
                    </a:cubicBez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sp>
            <p:nvSpPr>
              <p:cNvPr id="8" name="cloud" title="Icon of a cloud">
                <a:extLst>
                  <a:ext uri="{FF2B5EF4-FFF2-40B4-BE49-F238E27FC236}">
                    <a16:creationId xmlns:a16="http://schemas.microsoft.com/office/drawing/2014/main" id="{377D0FEA-9ED0-4488-8D9C-82FF3A8EB5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07061" y="2995998"/>
                <a:ext cx="686179" cy="437163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0FD05BE-A7B5-468B-A49E-15AB1E292A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41858" y="3198426"/>
                <a:ext cx="889003" cy="1615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shield_3" title="Icon of a shield with an exclamation point inside">
                <a:extLst>
                  <a:ext uri="{FF2B5EF4-FFF2-40B4-BE49-F238E27FC236}">
                    <a16:creationId xmlns:a16="http://schemas.microsoft.com/office/drawing/2014/main" id="{B496911E-2EBB-4D36-9BD6-429E7A132B2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43838" y="3109819"/>
                <a:ext cx="206727" cy="209520"/>
              </a:xfrm>
              <a:custGeom>
                <a:avLst/>
                <a:gdLst>
                  <a:gd name="T0" fmla="*/ 55 w 322"/>
                  <a:gd name="T1" fmla="*/ 246 h 329"/>
                  <a:gd name="T2" fmla="*/ 4 w 322"/>
                  <a:gd name="T3" fmla="*/ 101 h 329"/>
                  <a:gd name="T4" fmla="*/ 4 w 322"/>
                  <a:gd name="T5" fmla="*/ 44 h 329"/>
                  <a:gd name="T6" fmla="*/ 72 w 322"/>
                  <a:gd name="T7" fmla="*/ 34 h 329"/>
                  <a:gd name="T8" fmla="*/ 161 w 322"/>
                  <a:gd name="T9" fmla="*/ 0 h 329"/>
                  <a:gd name="T10" fmla="*/ 250 w 322"/>
                  <a:gd name="T11" fmla="*/ 34 h 329"/>
                  <a:gd name="T12" fmla="*/ 318 w 322"/>
                  <a:gd name="T13" fmla="*/ 44 h 329"/>
                  <a:gd name="T14" fmla="*/ 318 w 322"/>
                  <a:gd name="T15" fmla="*/ 101 h 329"/>
                  <a:gd name="T16" fmla="*/ 267 w 322"/>
                  <a:gd name="T17" fmla="*/ 246 h 329"/>
                  <a:gd name="T18" fmla="*/ 161 w 322"/>
                  <a:gd name="T19" fmla="*/ 329 h 329"/>
                  <a:gd name="T20" fmla="*/ 55 w 322"/>
                  <a:gd name="T21" fmla="*/ 246 h 329"/>
                  <a:gd name="T22" fmla="*/ 161 w 322"/>
                  <a:gd name="T23" fmla="*/ 53 h 329"/>
                  <a:gd name="T24" fmla="*/ 161 w 322"/>
                  <a:gd name="T25" fmla="*/ 207 h 329"/>
                  <a:gd name="T26" fmla="*/ 161 w 322"/>
                  <a:gd name="T27" fmla="*/ 231 h 329"/>
                  <a:gd name="T28" fmla="*/ 161 w 322"/>
                  <a:gd name="T29" fmla="*/ 25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2" h="329">
                    <a:moveTo>
                      <a:pt x="55" y="246"/>
                    </a:moveTo>
                    <a:cubicBezTo>
                      <a:pt x="0" y="179"/>
                      <a:pt x="4" y="101"/>
                      <a:pt x="4" y="101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38" y="45"/>
                      <a:pt x="72" y="34"/>
                    </a:cubicBezTo>
                    <a:cubicBezTo>
                      <a:pt x="107" y="22"/>
                      <a:pt x="124" y="0"/>
                      <a:pt x="161" y="0"/>
                    </a:cubicBezTo>
                    <a:cubicBezTo>
                      <a:pt x="198" y="0"/>
                      <a:pt x="215" y="22"/>
                      <a:pt x="250" y="34"/>
                    </a:cubicBezTo>
                    <a:cubicBezTo>
                      <a:pt x="284" y="45"/>
                      <a:pt x="318" y="44"/>
                      <a:pt x="318" y="44"/>
                    </a:cubicBezTo>
                    <a:cubicBezTo>
                      <a:pt x="318" y="101"/>
                      <a:pt x="318" y="101"/>
                      <a:pt x="318" y="101"/>
                    </a:cubicBezTo>
                    <a:cubicBezTo>
                      <a:pt x="318" y="101"/>
                      <a:pt x="322" y="179"/>
                      <a:pt x="267" y="246"/>
                    </a:cubicBezTo>
                    <a:cubicBezTo>
                      <a:pt x="234" y="286"/>
                      <a:pt x="161" y="329"/>
                      <a:pt x="161" y="329"/>
                    </a:cubicBezTo>
                    <a:cubicBezTo>
                      <a:pt x="161" y="329"/>
                      <a:pt x="88" y="286"/>
                      <a:pt x="55" y="246"/>
                    </a:cubicBezTo>
                    <a:close/>
                    <a:moveTo>
                      <a:pt x="161" y="53"/>
                    </a:moveTo>
                    <a:cubicBezTo>
                      <a:pt x="161" y="207"/>
                      <a:pt x="161" y="207"/>
                      <a:pt x="161" y="207"/>
                    </a:cubicBezTo>
                    <a:moveTo>
                      <a:pt x="161" y="231"/>
                    </a:moveTo>
                    <a:cubicBezTo>
                      <a:pt x="161" y="251"/>
                      <a:pt x="161" y="251"/>
                      <a:pt x="161" y="251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26" name="question" title="Icon of a question mark">
                <a:extLst>
                  <a:ext uri="{FF2B5EF4-FFF2-40B4-BE49-F238E27FC236}">
                    <a16:creationId xmlns:a16="http://schemas.microsoft.com/office/drawing/2014/main" id="{CA63DDB3-0EC2-46D5-8D17-340DA3D28F4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996867" y="3109819"/>
                <a:ext cx="117393" cy="220448"/>
              </a:xfrm>
              <a:custGeom>
                <a:avLst/>
                <a:gdLst>
                  <a:gd name="T0" fmla="*/ 0 w 180"/>
                  <a:gd name="T1" fmla="*/ 90 h 340"/>
                  <a:gd name="T2" fmla="*/ 90 w 180"/>
                  <a:gd name="T3" fmla="*/ 0 h 340"/>
                  <a:gd name="T4" fmla="*/ 180 w 180"/>
                  <a:gd name="T5" fmla="*/ 90 h 340"/>
                  <a:gd name="T6" fmla="*/ 148 w 180"/>
                  <a:gd name="T7" fmla="*/ 156 h 340"/>
                  <a:gd name="T8" fmla="*/ 95 w 180"/>
                  <a:gd name="T9" fmla="*/ 217 h 340"/>
                  <a:gd name="T10" fmla="*/ 90 w 180"/>
                  <a:gd name="T11" fmla="*/ 279 h 340"/>
                  <a:gd name="T12" fmla="*/ 86 w 180"/>
                  <a:gd name="T13" fmla="*/ 340 h 340"/>
                  <a:gd name="T14" fmla="*/ 94 w 180"/>
                  <a:gd name="T15" fmla="*/ 340 h 340"/>
                  <a:gd name="T16" fmla="*/ 94 w 180"/>
                  <a:gd name="T17" fmla="*/ 332 h 340"/>
                  <a:gd name="T18" fmla="*/ 86 w 180"/>
                  <a:gd name="T19" fmla="*/ 332 h 340"/>
                  <a:gd name="T20" fmla="*/ 86 w 180"/>
                  <a:gd name="T2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340">
                    <a:moveTo>
                      <a:pt x="0" y="90"/>
                    </a:moveTo>
                    <a:cubicBezTo>
                      <a:pt x="0" y="40"/>
                      <a:pt x="40" y="0"/>
                      <a:pt x="90" y="0"/>
                    </a:cubicBezTo>
                    <a:cubicBezTo>
                      <a:pt x="139" y="0"/>
                      <a:pt x="180" y="40"/>
                      <a:pt x="180" y="90"/>
                    </a:cubicBezTo>
                    <a:cubicBezTo>
                      <a:pt x="180" y="116"/>
                      <a:pt x="169" y="138"/>
                      <a:pt x="148" y="156"/>
                    </a:cubicBezTo>
                    <a:cubicBezTo>
                      <a:pt x="148" y="156"/>
                      <a:pt x="109" y="186"/>
                      <a:pt x="95" y="217"/>
                    </a:cubicBezTo>
                    <a:cubicBezTo>
                      <a:pt x="86" y="236"/>
                      <a:pt x="90" y="279"/>
                      <a:pt x="90" y="279"/>
                    </a:cubicBezTo>
                    <a:moveTo>
                      <a:pt x="86" y="340"/>
                    </a:moveTo>
                    <a:cubicBezTo>
                      <a:pt x="94" y="340"/>
                      <a:pt x="94" y="340"/>
                      <a:pt x="94" y="340"/>
                    </a:cubicBezTo>
                    <a:cubicBezTo>
                      <a:pt x="94" y="332"/>
                      <a:pt x="94" y="332"/>
                      <a:pt x="94" y="332"/>
                    </a:cubicBezTo>
                    <a:cubicBezTo>
                      <a:pt x="86" y="332"/>
                      <a:pt x="86" y="332"/>
                      <a:pt x="86" y="332"/>
                    </a:cubicBezTo>
                    <a:lnTo>
                      <a:pt x="86" y="340"/>
                    </a:ln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27" name="network_3" title="Icon of a server connected to a network">
                <a:extLst>
                  <a:ext uri="{FF2B5EF4-FFF2-40B4-BE49-F238E27FC236}">
                    <a16:creationId xmlns:a16="http://schemas.microsoft.com/office/drawing/2014/main" id="{32536109-DF86-4176-AF8A-BA0866DEA1A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965511" y="3055302"/>
                <a:ext cx="352461" cy="365760"/>
              </a:xfrm>
              <a:custGeom>
                <a:avLst/>
                <a:gdLst>
                  <a:gd name="T0" fmla="*/ 136 w 270"/>
                  <a:gd name="T1" fmla="*/ 281 h 281"/>
                  <a:gd name="T2" fmla="*/ 71 w 270"/>
                  <a:gd name="T3" fmla="*/ 281 h 281"/>
                  <a:gd name="T4" fmla="*/ 71 w 270"/>
                  <a:gd name="T5" fmla="*/ 240 h 281"/>
                  <a:gd name="T6" fmla="*/ 115 w 270"/>
                  <a:gd name="T7" fmla="*/ 240 h 281"/>
                  <a:gd name="T8" fmla="*/ 115 w 270"/>
                  <a:gd name="T9" fmla="*/ 218 h 281"/>
                  <a:gd name="T10" fmla="*/ 157 w 270"/>
                  <a:gd name="T11" fmla="*/ 218 h 281"/>
                  <a:gd name="T12" fmla="*/ 157 w 270"/>
                  <a:gd name="T13" fmla="*/ 240 h 281"/>
                  <a:gd name="T14" fmla="*/ 198 w 270"/>
                  <a:gd name="T15" fmla="*/ 240 h 281"/>
                  <a:gd name="T16" fmla="*/ 198 w 270"/>
                  <a:gd name="T17" fmla="*/ 281 h 281"/>
                  <a:gd name="T18" fmla="*/ 136 w 270"/>
                  <a:gd name="T19" fmla="*/ 281 h 281"/>
                  <a:gd name="T20" fmla="*/ 71 w 270"/>
                  <a:gd name="T21" fmla="*/ 260 h 281"/>
                  <a:gd name="T22" fmla="*/ 0 w 270"/>
                  <a:gd name="T23" fmla="*/ 260 h 281"/>
                  <a:gd name="T24" fmla="*/ 198 w 270"/>
                  <a:gd name="T25" fmla="*/ 260 h 281"/>
                  <a:gd name="T26" fmla="*/ 270 w 270"/>
                  <a:gd name="T27" fmla="*/ 260 h 281"/>
                  <a:gd name="T28" fmla="*/ 135 w 270"/>
                  <a:gd name="T29" fmla="*/ 218 h 281"/>
                  <a:gd name="T30" fmla="*/ 135 w 270"/>
                  <a:gd name="T31" fmla="*/ 190 h 281"/>
                  <a:gd name="T32" fmla="*/ 191 w 270"/>
                  <a:gd name="T33" fmla="*/ 189 h 281"/>
                  <a:gd name="T34" fmla="*/ 191 w 270"/>
                  <a:gd name="T35" fmla="*/ 14 h 281"/>
                  <a:gd name="T36" fmla="*/ 177 w 270"/>
                  <a:gd name="T37" fmla="*/ 0 h 281"/>
                  <a:gd name="T38" fmla="*/ 93 w 270"/>
                  <a:gd name="T39" fmla="*/ 0 h 281"/>
                  <a:gd name="T40" fmla="*/ 79 w 270"/>
                  <a:gd name="T41" fmla="*/ 14 h 281"/>
                  <a:gd name="T42" fmla="*/ 79 w 270"/>
                  <a:gd name="T43" fmla="*/ 189 h 281"/>
                  <a:gd name="T44" fmla="*/ 191 w 270"/>
                  <a:gd name="T45" fmla="*/ 189 h 281"/>
                  <a:gd name="T46" fmla="*/ 110 w 270"/>
                  <a:gd name="T47" fmla="*/ 37 h 281"/>
                  <a:gd name="T48" fmla="*/ 160 w 270"/>
                  <a:gd name="T49" fmla="*/ 37 h 281"/>
                  <a:gd name="T50" fmla="*/ 110 w 270"/>
                  <a:gd name="T51" fmla="*/ 113 h 281"/>
                  <a:gd name="T52" fmla="*/ 160 w 270"/>
                  <a:gd name="T53" fmla="*/ 113 h 281"/>
                  <a:gd name="T54" fmla="*/ 110 w 270"/>
                  <a:gd name="T55" fmla="*/ 150 h 281"/>
                  <a:gd name="T56" fmla="*/ 160 w 270"/>
                  <a:gd name="T57" fmla="*/ 15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0" h="281">
                    <a:moveTo>
                      <a:pt x="136" y="281"/>
                    </a:moveTo>
                    <a:cubicBezTo>
                      <a:pt x="71" y="281"/>
                      <a:pt x="71" y="281"/>
                      <a:pt x="71" y="281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5" y="218"/>
                      <a:pt x="115" y="218"/>
                      <a:pt x="115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40"/>
                      <a:pt x="157" y="240"/>
                      <a:pt x="157" y="240"/>
                    </a:cubicBezTo>
                    <a:cubicBezTo>
                      <a:pt x="198" y="240"/>
                      <a:pt x="198" y="240"/>
                      <a:pt x="198" y="240"/>
                    </a:cubicBezTo>
                    <a:cubicBezTo>
                      <a:pt x="198" y="281"/>
                      <a:pt x="198" y="281"/>
                      <a:pt x="198" y="281"/>
                    </a:cubicBezTo>
                    <a:lnTo>
                      <a:pt x="136" y="281"/>
                    </a:lnTo>
                    <a:close/>
                    <a:moveTo>
                      <a:pt x="71" y="260"/>
                    </a:moveTo>
                    <a:cubicBezTo>
                      <a:pt x="0" y="260"/>
                      <a:pt x="0" y="260"/>
                      <a:pt x="0" y="260"/>
                    </a:cubicBezTo>
                    <a:moveTo>
                      <a:pt x="198" y="260"/>
                    </a:moveTo>
                    <a:cubicBezTo>
                      <a:pt x="270" y="260"/>
                      <a:pt x="270" y="260"/>
                      <a:pt x="270" y="260"/>
                    </a:cubicBezTo>
                    <a:moveTo>
                      <a:pt x="135" y="218"/>
                    </a:moveTo>
                    <a:cubicBezTo>
                      <a:pt x="135" y="190"/>
                      <a:pt x="135" y="190"/>
                      <a:pt x="135" y="190"/>
                    </a:cubicBezTo>
                    <a:moveTo>
                      <a:pt x="191" y="189"/>
                    </a:moveTo>
                    <a:cubicBezTo>
                      <a:pt x="191" y="14"/>
                      <a:pt x="191" y="14"/>
                      <a:pt x="191" y="14"/>
                    </a:cubicBezTo>
                    <a:cubicBezTo>
                      <a:pt x="191" y="6"/>
                      <a:pt x="185" y="0"/>
                      <a:pt x="177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85" y="0"/>
                      <a:pt x="79" y="6"/>
                      <a:pt x="79" y="14"/>
                    </a:cubicBezTo>
                    <a:cubicBezTo>
                      <a:pt x="79" y="189"/>
                      <a:pt x="79" y="189"/>
                      <a:pt x="79" y="189"/>
                    </a:cubicBezTo>
                    <a:lnTo>
                      <a:pt x="191" y="189"/>
                    </a:lnTo>
                    <a:close/>
                    <a:moveTo>
                      <a:pt x="110" y="37"/>
                    </a:moveTo>
                    <a:cubicBezTo>
                      <a:pt x="160" y="37"/>
                      <a:pt x="160" y="37"/>
                      <a:pt x="160" y="37"/>
                    </a:cubicBezTo>
                    <a:moveTo>
                      <a:pt x="110" y="113"/>
                    </a:moveTo>
                    <a:cubicBezTo>
                      <a:pt x="160" y="113"/>
                      <a:pt x="160" y="113"/>
                      <a:pt x="160" y="113"/>
                    </a:cubicBezTo>
                    <a:moveTo>
                      <a:pt x="110" y="150"/>
                    </a:moveTo>
                    <a:cubicBezTo>
                      <a:pt x="160" y="150"/>
                      <a:pt x="160" y="150"/>
                      <a:pt x="160" y="150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28" name="shield_3" title="Icon of a shield with an exclamation point inside">
                <a:extLst>
                  <a:ext uri="{FF2B5EF4-FFF2-40B4-BE49-F238E27FC236}">
                    <a16:creationId xmlns:a16="http://schemas.microsoft.com/office/drawing/2014/main" id="{3A1C1009-065A-44C6-9761-219E6C1AF64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255175" y="3107795"/>
                <a:ext cx="206727" cy="209520"/>
              </a:xfrm>
              <a:custGeom>
                <a:avLst/>
                <a:gdLst>
                  <a:gd name="T0" fmla="*/ 55 w 322"/>
                  <a:gd name="T1" fmla="*/ 246 h 329"/>
                  <a:gd name="T2" fmla="*/ 4 w 322"/>
                  <a:gd name="T3" fmla="*/ 101 h 329"/>
                  <a:gd name="T4" fmla="*/ 4 w 322"/>
                  <a:gd name="T5" fmla="*/ 44 h 329"/>
                  <a:gd name="T6" fmla="*/ 72 w 322"/>
                  <a:gd name="T7" fmla="*/ 34 h 329"/>
                  <a:gd name="T8" fmla="*/ 161 w 322"/>
                  <a:gd name="T9" fmla="*/ 0 h 329"/>
                  <a:gd name="T10" fmla="*/ 250 w 322"/>
                  <a:gd name="T11" fmla="*/ 34 h 329"/>
                  <a:gd name="T12" fmla="*/ 318 w 322"/>
                  <a:gd name="T13" fmla="*/ 44 h 329"/>
                  <a:gd name="T14" fmla="*/ 318 w 322"/>
                  <a:gd name="T15" fmla="*/ 101 h 329"/>
                  <a:gd name="T16" fmla="*/ 267 w 322"/>
                  <a:gd name="T17" fmla="*/ 246 h 329"/>
                  <a:gd name="T18" fmla="*/ 161 w 322"/>
                  <a:gd name="T19" fmla="*/ 329 h 329"/>
                  <a:gd name="T20" fmla="*/ 55 w 322"/>
                  <a:gd name="T21" fmla="*/ 246 h 329"/>
                  <a:gd name="T22" fmla="*/ 161 w 322"/>
                  <a:gd name="T23" fmla="*/ 53 h 329"/>
                  <a:gd name="T24" fmla="*/ 161 w 322"/>
                  <a:gd name="T25" fmla="*/ 207 h 329"/>
                  <a:gd name="T26" fmla="*/ 161 w 322"/>
                  <a:gd name="T27" fmla="*/ 231 h 329"/>
                  <a:gd name="T28" fmla="*/ 161 w 322"/>
                  <a:gd name="T29" fmla="*/ 25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2" h="329">
                    <a:moveTo>
                      <a:pt x="55" y="246"/>
                    </a:moveTo>
                    <a:cubicBezTo>
                      <a:pt x="0" y="179"/>
                      <a:pt x="4" y="101"/>
                      <a:pt x="4" y="101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38" y="45"/>
                      <a:pt x="72" y="34"/>
                    </a:cubicBezTo>
                    <a:cubicBezTo>
                      <a:pt x="107" y="22"/>
                      <a:pt x="124" y="0"/>
                      <a:pt x="161" y="0"/>
                    </a:cubicBezTo>
                    <a:cubicBezTo>
                      <a:pt x="198" y="0"/>
                      <a:pt x="215" y="22"/>
                      <a:pt x="250" y="34"/>
                    </a:cubicBezTo>
                    <a:cubicBezTo>
                      <a:pt x="284" y="45"/>
                      <a:pt x="318" y="44"/>
                      <a:pt x="318" y="44"/>
                    </a:cubicBezTo>
                    <a:cubicBezTo>
                      <a:pt x="318" y="101"/>
                      <a:pt x="318" y="101"/>
                      <a:pt x="318" y="101"/>
                    </a:cubicBezTo>
                    <a:cubicBezTo>
                      <a:pt x="318" y="101"/>
                      <a:pt x="322" y="179"/>
                      <a:pt x="267" y="246"/>
                    </a:cubicBezTo>
                    <a:cubicBezTo>
                      <a:pt x="234" y="286"/>
                      <a:pt x="161" y="329"/>
                      <a:pt x="161" y="329"/>
                    </a:cubicBezTo>
                    <a:cubicBezTo>
                      <a:pt x="161" y="329"/>
                      <a:pt x="88" y="286"/>
                      <a:pt x="55" y="246"/>
                    </a:cubicBezTo>
                    <a:close/>
                    <a:moveTo>
                      <a:pt x="161" y="53"/>
                    </a:moveTo>
                    <a:cubicBezTo>
                      <a:pt x="161" y="207"/>
                      <a:pt x="161" y="207"/>
                      <a:pt x="161" y="207"/>
                    </a:cubicBezTo>
                    <a:moveTo>
                      <a:pt x="161" y="231"/>
                    </a:moveTo>
                    <a:cubicBezTo>
                      <a:pt x="161" y="251"/>
                      <a:pt x="161" y="251"/>
                      <a:pt x="161" y="251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AFDFE51-D5EE-4B23-8565-0AF0AAF6FEF5}"/>
                </a:ext>
              </a:extLst>
            </p:cNvPr>
            <p:cNvGrpSpPr/>
            <p:nvPr/>
          </p:nvGrpSpPr>
          <p:grpSpPr>
            <a:xfrm>
              <a:off x="9741722" y="3502495"/>
              <a:ext cx="1840093" cy="981330"/>
              <a:chOff x="9741722" y="3502495"/>
              <a:chExt cx="1840093" cy="981330"/>
            </a:xfrm>
          </p:grpSpPr>
          <p:sp>
            <p:nvSpPr>
              <p:cNvPr id="23" name="people_4" title="Icon of a person">
                <a:extLst>
                  <a:ext uri="{FF2B5EF4-FFF2-40B4-BE49-F238E27FC236}">
                    <a16:creationId xmlns:a16="http://schemas.microsoft.com/office/drawing/2014/main" id="{6F7C415D-938D-474C-9BCF-59B2302B95B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764733" y="4095467"/>
                <a:ext cx="162328" cy="181479"/>
              </a:xfrm>
              <a:custGeom>
                <a:avLst/>
                <a:gdLst>
                  <a:gd name="T0" fmla="*/ 48 w 246"/>
                  <a:gd name="T1" fmla="*/ 76 h 275"/>
                  <a:gd name="T2" fmla="*/ 124 w 246"/>
                  <a:gd name="T3" fmla="*/ 0 h 275"/>
                  <a:gd name="T4" fmla="*/ 201 w 246"/>
                  <a:gd name="T5" fmla="*/ 76 h 275"/>
                  <a:gd name="T6" fmla="*/ 124 w 246"/>
                  <a:gd name="T7" fmla="*/ 152 h 275"/>
                  <a:gd name="T8" fmla="*/ 48 w 246"/>
                  <a:gd name="T9" fmla="*/ 76 h 275"/>
                  <a:gd name="T10" fmla="*/ 246 w 246"/>
                  <a:gd name="T11" fmla="*/ 275 h 275"/>
                  <a:gd name="T12" fmla="*/ 123 w 246"/>
                  <a:gd name="T13" fmla="*/ 152 h 275"/>
                  <a:gd name="T14" fmla="*/ 0 w 246"/>
                  <a:gd name="T15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275">
                    <a:moveTo>
                      <a:pt x="48" y="76"/>
                    </a:moveTo>
                    <a:cubicBezTo>
                      <a:pt x="48" y="34"/>
                      <a:pt x="82" y="0"/>
                      <a:pt x="124" y="0"/>
                    </a:cubicBezTo>
                    <a:cubicBezTo>
                      <a:pt x="166" y="0"/>
                      <a:pt x="201" y="34"/>
                      <a:pt x="201" y="76"/>
                    </a:cubicBezTo>
                    <a:cubicBezTo>
                      <a:pt x="201" y="118"/>
                      <a:pt x="166" y="152"/>
                      <a:pt x="124" y="152"/>
                    </a:cubicBezTo>
                    <a:cubicBezTo>
                      <a:pt x="82" y="152"/>
                      <a:pt x="48" y="118"/>
                      <a:pt x="48" y="76"/>
                    </a:cubicBezTo>
                    <a:close/>
                    <a:moveTo>
                      <a:pt x="246" y="275"/>
                    </a:moveTo>
                    <a:cubicBezTo>
                      <a:pt x="246" y="207"/>
                      <a:pt x="191" y="152"/>
                      <a:pt x="123" y="152"/>
                    </a:cubicBezTo>
                    <a:cubicBezTo>
                      <a:pt x="55" y="152"/>
                      <a:pt x="0" y="207"/>
                      <a:pt x="0" y="275"/>
                    </a:cubicBez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6F21F5-55D3-46CB-8EFA-B11239AF2556}"/>
                  </a:ext>
                </a:extLst>
              </p:cNvPr>
              <p:cNvSpPr txBox="1"/>
              <p:nvPr/>
            </p:nvSpPr>
            <p:spPr>
              <a:xfrm>
                <a:off x="10192719" y="3598264"/>
                <a:ext cx="448381" cy="138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Identity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F4EE118F-4DC2-4092-8F16-C17568FCFB64}"/>
                  </a:ext>
                </a:extLst>
              </p:cNvPr>
              <p:cNvSpPr txBox="1"/>
              <p:nvPr/>
            </p:nvSpPr>
            <p:spPr>
              <a:xfrm>
                <a:off x="11095528" y="3604236"/>
                <a:ext cx="448381" cy="138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Device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E521F003-78B3-4080-9DD0-BF9269591979}"/>
                  </a:ext>
                </a:extLst>
              </p:cNvPr>
              <p:cNvSpPr txBox="1"/>
              <p:nvPr/>
            </p:nvSpPr>
            <p:spPr>
              <a:xfrm>
                <a:off x="11133434" y="4243911"/>
                <a:ext cx="448381" cy="138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Services</a:t>
                </a: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2AFE2633-12B3-40A9-9D73-0E532289F765}"/>
                  </a:ext>
                </a:extLst>
              </p:cNvPr>
              <p:cNvSpPr/>
              <p:nvPr/>
            </p:nvSpPr>
            <p:spPr bwMode="auto">
              <a:xfrm>
                <a:off x="10495216" y="3625504"/>
                <a:ext cx="742161" cy="756906"/>
              </a:xfrm>
              <a:prstGeom prst="ellipse">
                <a:avLst/>
              </a:prstGeom>
              <a:solidFill>
                <a:srgbClr val="F2F2F2"/>
              </a:solidFill>
              <a:ln w="12700" cap="sq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 err="1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F22A222F-1344-4282-8574-D542B1FCEC35}"/>
                  </a:ext>
                </a:extLst>
              </p:cNvPr>
              <p:cNvGrpSpPr/>
              <p:nvPr/>
            </p:nvGrpSpPr>
            <p:grpSpPr>
              <a:xfrm>
                <a:off x="10735391" y="3502495"/>
                <a:ext cx="255139" cy="254337"/>
                <a:chOff x="11085137" y="7381358"/>
                <a:chExt cx="255139" cy="254337"/>
              </a:xfrm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FBF9E4FC-157B-4191-9A17-DE4154AC5A3A}"/>
                    </a:ext>
                  </a:extLst>
                </p:cNvPr>
                <p:cNvSpPr/>
                <p:nvPr/>
              </p:nvSpPr>
              <p:spPr bwMode="auto">
                <a:xfrm>
                  <a:off x="11085137" y="7381358"/>
                  <a:ext cx="255139" cy="254337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3229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6" name="Laptop_E770" title="Icon of a laptop">
                  <a:extLst>
                    <a:ext uri="{FF2B5EF4-FFF2-40B4-BE49-F238E27FC236}">
                      <a16:creationId xmlns:a16="http://schemas.microsoft.com/office/drawing/2014/main" id="{65BC4214-1990-4240-B4CB-79FDF4A90C8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1100956" y="7431214"/>
                  <a:ext cx="224224" cy="149619"/>
                </a:xfrm>
                <a:custGeom>
                  <a:avLst/>
                  <a:gdLst>
                    <a:gd name="T0" fmla="*/ 3250 w 3750"/>
                    <a:gd name="T1" fmla="*/ 1750 h 2500"/>
                    <a:gd name="T2" fmla="*/ 500 w 3750"/>
                    <a:gd name="T3" fmla="*/ 1750 h 2500"/>
                    <a:gd name="T4" fmla="*/ 500 w 3750"/>
                    <a:gd name="T5" fmla="*/ 0 h 2500"/>
                    <a:gd name="T6" fmla="*/ 3250 w 3750"/>
                    <a:gd name="T7" fmla="*/ 0 h 2500"/>
                    <a:gd name="T8" fmla="*/ 3250 w 3750"/>
                    <a:gd name="T9" fmla="*/ 1750 h 2500"/>
                    <a:gd name="T10" fmla="*/ 0 w 3750"/>
                    <a:gd name="T11" fmla="*/ 2375 h 2500"/>
                    <a:gd name="T12" fmla="*/ 125 w 3750"/>
                    <a:gd name="T13" fmla="*/ 2500 h 2500"/>
                    <a:gd name="T14" fmla="*/ 3625 w 3750"/>
                    <a:gd name="T15" fmla="*/ 2500 h 2500"/>
                    <a:gd name="T16" fmla="*/ 3750 w 3750"/>
                    <a:gd name="T17" fmla="*/ 2375 h 2500"/>
                    <a:gd name="T18" fmla="*/ 3688 w 3750"/>
                    <a:gd name="T19" fmla="*/ 2187 h 2500"/>
                    <a:gd name="T20" fmla="*/ 3250 w 3750"/>
                    <a:gd name="T21" fmla="*/ 1750 h 2500"/>
                    <a:gd name="T22" fmla="*/ 500 w 3750"/>
                    <a:gd name="T23" fmla="*/ 1750 h 2500"/>
                    <a:gd name="T24" fmla="*/ 63 w 3750"/>
                    <a:gd name="T25" fmla="*/ 2187 h 2500"/>
                    <a:gd name="T26" fmla="*/ 0 w 3750"/>
                    <a:gd name="T27" fmla="*/ 2375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50" h="2500">
                      <a:moveTo>
                        <a:pt x="3250" y="1750"/>
                      </a:moveTo>
                      <a:cubicBezTo>
                        <a:pt x="500" y="1750"/>
                        <a:pt x="500" y="1750"/>
                        <a:pt x="500" y="1750"/>
                      </a:cubicBezTo>
                      <a:cubicBezTo>
                        <a:pt x="500" y="0"/>
                        <a:pt x="500" y="0"/>
                        <a:pt x="500" y="0"/>
                      </a:cubicBezTo>
                      <a:cubicBezTo>
                        <a:pt x="3250" y="0"/>
                        <a:pt x="3250" y="0"/>
                        <a:pt x="3250" y="0"/>
                      </a:cubicBezTo>
                      <a:lnTo>
                        <a:pt x="3250" y="1750"/>
                      </a:lnTo>
                      <a:close/>
                      <a:moveTo>
                        <a:pt x="0" y="2375"/>
                      </a:moveTo>
                      <a:cubicBezTo>
                        <a:pt x="0" y="2444"/>
                        <a:pt x="56" y="2500"/>
                        <a:pt x="125" y="2500"/>
                      </a:cubicBezTo>
                      <a:cubicBezTo>
                        <a:pt x="3625" y="2500"/>
                        <a:pt x="3625" y="2500"/>
                        <a:pt x="3625" y="2500"/>
                      </a:cubicBezTo>
                      <a:cubicBezTo>
                        <a:pt x="3694" y="2500"/>
                        <a:pt x="3750" y="2444"/>
                        <a:pt x="3750" y="2375"/>
                      </a:cubicBezTo>
                      <a:cubicBezTo>
                        <a:pt x="3750" y="2302"/>
                        <a:pt x="3726" y="2235"/>
                        <a:pt x="3688" y="2187"/>
                      </a:cubicBezTo>
                      <a:cubicBezTo>
                        <a:pt x="3250" y="1750"/>
                        <a:pt x="3250" y="1750"/>
                        <a:pt x="3250" y="1750"/>
                      </a:cubicBezTo>
                      <a:cubicBezTo>
                        <a:pt x="500" y="1750"/>
                        <a:pt x="500" y="1750"/>
                        <a:pt x="500" y="1750"/>
                      </a:cubicBezTo>
                      <a:cubicBezTo>
                        <a:pt x="63" y="2187"/>
                        <a:pt x="63" y="2187"/>
                        <a:pt x="63" y="2187"/>
                      </a:cubicBezTo>
                      <a:cubicBezTo>
                        <a:pt x="24" y="2235"/>
                        <a:pt x="0" y="2302"/>
                        <a:pt x="0" y="237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endParaRP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BAA0391-2494-427A-938A-9199F0F9532A}"/>
                  </a:ext>
                </a:extLst>
              </p:cNvPr>
              <p:cNvGrpSpPr/>
              <p:nvPr/>
            </p:nvGrpSpPr>
            <p:grpSpPr>
              <a:xfrm>
                <a:off x="10381033" y="3885151"/>
                <a:ext cx="255139" cy="254337"/>
                <a:chOff x="10728700" y="7014053"/>
                <a:chExt cx="255139" cy="25433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F617B7BC-BB32-4855-B9D7-86895CFCAE16}"/>
                    </a:ext>
                  </a:extLst>
                </p:cNvPr>
                <p:cNvSpPr/>
                <p:nvPr/>
              </p:nvSpPr>
              <p:spPr bwMode="auto">
                <a:xfrm>
                  <a:off x="10728700" y="7014053"/>
                  <a:ext cx="255139" cy="254337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3229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7" name="people_5" title="Icon of a person with a box around them">
                  <a:extLst>
                    <a:ext uri="{FF2B5EF4-FFF2-40B4-BE49-F238E27FC236}">
                      <a16:creationId xmlns:a16="http://schemas.microsoft.com/office/drawing/2014/main" id="{A8CF89F1-3E42-44A8-8163-CDB6FCF11EF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763667" y="7042611"/>
                  <a:ext cx="176633" cy="175933"/>
                </a:xfrm>
                <a:custGeom>
                  <a:avLst/>
                  <a:gdLst>
                    <a:gd name="T0" fmla="*/ 90 w 347"/>
                    <a:gd name="T1" fmla="*/ 124 h 347"/>
                    <a:gd name="T2" fmla="*/ 175 w 347"/>
                    <a:gd name="T3" fmla="*/ 39 h 347"/>
                    <a:gd name="T4" fmla="*/ 260 w 347"/>
                    <a:gd name="T5" fmla="*/ 124 h 347"/>
                    <a:gd name="T6" fmla="*/ 175 w 347"/>
                    <a:gd name="T7" fmla="*/ 209 h 347"/>
                    <a:gd name="T8" fmla="*/ 90 w 347"/>
                    <a:gd name="T9" fmla="*/ 124 h 347"/>
                    <a:gd name="T10" fmla="*/ 325 w 347"/>
                    <a:gd name="T11" fmla="*/ 347 h 347"/>
                    <a:gd name="T12" fmla="*/ 347 w 347"/>
                    <a:gd name="T13" fmla="*/ 347 h 347"/>
                    <a:gd name="T14" fmla="*/ 347 w 347"/>
                    <a:gd name="T15" fmla="*/ 0 h 347"/>
                    <a:gd name="T16" fmla="*/ 0 w 347"/>
                    <a:gd name="T17" fmla="*/ 0 h 347"/>
                    <a:gd name="T18" fmla="*/ 0 w 347"/>
                    <a:gd name="T19" fmla="*/ 347 h 347"/>
                    <a:gd name="T20" fmla="*/ 19 w 347"/>
                    <a:gd name="T21" fmla="*/ 347 h 347"/>
                    <a:gd name="T22" fmla="*/ 36 w 347"/>
                    <a:gd name="T23" fmla="*/ 347 h 347"/>
                    <a:gd name="T24" fmla="*/ 174 w 347"/>
                    <a:gd name="T25" fmla="*/ 209 h 347"/>
                    <a:gd name="T26" fmla="*/ 311 w 347"/>
                    <a:gd name="T27" fmla="*/ 347 h 347"/>
                    <a:gd name="T28" fmla="*/ 325 w 347"/>
                    <a:gd name="T29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47" h="347">
                      <a:moveTo>
                        <a:pt x="90" y="124"/>
                      </a:moveTo>
                      <a:cubicBezTo>
                        <a:pt x="90" y="77"/>
                        <a:pt x="128" y="39"/>
                        <a:pt x="175" y="39"/>
                      </a:cubicBezTo>
                      <a:cubicBezTo>
                        <a:pt x="222" y="39"/>
                        <a:pt x="260" y="77"/>
                        <a:pt x="260" y="124"/>
                      </a:cubicBezTo>
                      <a:cubicBezTo>
                        <a:pt x="260" y="171"/>
                        <a:pt x="222" y="209"/>
                        <a:pt x="175" y="209"/>
                      </a:cubicBezTo>
                      <a:cubicBezTo>
                        <a:pt x="128" y="209"/>
                        <a:pt x="90" y="171"/>
                        <a:pt x="90" y="124"/>
                      </a:cubicBezTo>
                      <a:close/>
                      <a:moveTo>
                        <a:pt x="325" y="347"/>
                      </a:moveTo>
                      <a:cubicBezTo>
                        <a:pt x="347" y="347"/>
                        <a:pt x="347" y="347"/>
                        <a:pt x="347" y="347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19" y="347"/>
                        <a:pt x="19" y="347"/>
                        <a:pt x="19" y="347"/>
                      </a:cubicBezTo>
                      <a:cubicBezTo>
                        <a:pt x="36" y="347"/>
                        <a:pt x="36" y="347"/>
                        <a:pt x="36" y="347"/>
                      </a:cubicBezTo>
                      <a:cubicBezTo>
                        <a:pt x="36" y="271"/>
                        <a:pt x="98" y="209"/>
                        <a:pt x="174" y="209"/>
                      </a:cubicBezTo>
                      <a:cubicBezTo>
                        <a:pt x="249" y="209"/>
                        <a:pt x="311" y="271"/>
                        <a:pt x="311" y="347"/>
                      </a:cubicBezTo>
                      <a:lnTo>
                        <a:pt x="325" y="34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8FD0F8A-E169-425E-A865-D21A4708518A}"/>
                  </a:ext>
                </a:extLst>
              </p:cNvPr>
              <p:cNvGrpSpPr/>
              <p:nvPr/>
            </p:nvGrpSpPr>
            <p:grpSpPr>
              <a:xfrm>
                <a:off x="11125293" y="3870692"/>
                <a:ext cx="255139" cy="254337"/>
                <a:chOff x="10731336" y="7738758"/>
                <a:chExt cx="255139" cy="254337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3DED530F-0C54-4E0E-9A10-67B2A027DDB6}"/>
                    </a:ext>
                  </a:extLst>
                </p:cNvPr>
                <p:cNvSpPr/>
                <p:nvPr/>
              </p:nvSpPr>
              <p:spPr bwMode="auto">
                <a:xfrm>
                  <a:off x="10731336" y="7738758"/>
                  <a:ext cx="255139" cy="254337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3229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9" name="Browser" title="Icon of a browser window">
                  <a:extLst>
                    <a:ext uri="{FF2B5EF4-FFF2-40B4-BE49-F238E27FC236}">
                      <a16:creationId xmlns:a16="http://schemas.microsoft.com/office/drawing/2014/main" id="{493915BF-8C90-428B-9CF8-1ECCF29B19F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752004" y="7776209"/>
                  <a:ext cx="201812" cy="161514"/>
                </a:xfrm>
                <a:custGeom>
                  <a:avLst/>
                  <a:gdLst>
                    <a:gd name="T0" fmla="*/ 3750 w 3750"/>
                    <a:gd name="T1" fmla="*/ 3000 h 3000"/>
                    <a:gd name="T2" fmla="*/ 0 w 3750"/>
                    <a:gd name="T3" fmla="*/ 3000 h 3000"/>
                    <a:gd name="T4" fmla="*/ 0 w 3750"/>
                    <a:gd name="T5" fmla="*/ 0 h 3000"/>
                    <a:gd name="T6" fmla="*/ 3750 w 3750"/>
                    <a:gd name="T7" fmla="*/ 0 h 3000"/>
                    <a:gd name="T8" fmla="*/ 3750 w 3750"/>
                    <a:gd name="T9" fmla="*/ 3000 h 3000"/>
                    <a:gd name="T10" fmla="*/ 0 w 3750"/>
                    <a:gd name="T11" fmla="*/ 750 h 3000"/>
                    <a:gd name="T12" fmla="*/ 3750 w 3750"/>
                    <a:gd name="T13" fmla="*/ 750 h 3000"/>
                    <a:gd name="T14" fmla="*/ 3335 w 3750"/>
                    <a:gd name="T15" fmla="*/ 375 h 3000"/>
                    <a:gd name="T16" fmla="*/ 3375 w 3750"/>
                    <a:gd name="T17" fmla="*/ 415 h 3000"/>
                    <a:gd name="T18" fmla="*/ 3414 w 3750"/>
                    <a:gd name="T19" fmla="*/ 375 h 3000"/>
                    <a:gd name="T20" fmla="*/ 3375 w 3750"/>
                    <a:gd name="T21" fmla="*/ 336 h 3000"/>
                    <a:gd name="T22" fmla="*/ 3335 w 3750"/>
                    <a:gd name="T23" fmla="*/ 375 h 3000"/>
                    <a:gd name="T24" fmla="*/ 2886 w 3750"/>
                    <a:gd name="T25" fmla="*/ 375 h 3000"/>
                    <a:gd name="T26" fmla="*/ 2925 w 3750"/>
                    <a:gd name="T27" fmla="*/ 415 h 3000"/>
                    <a:gd name="T28" fmla="*/ 2965 w 3750"/>
                    <a:gd name="T29" fmla="*/ 375 h 3000"/>
                    <a:gd name="T30" fmla="*/ 2925 w 3750"/>
                    <a:gd name="T31" fmla="*/ 336 h 3000"/>
                    <a:gd name="T32" fmla="*/ 2886 w 3750"/>
                    <a:gd name="T33" fmla="*/ 375 h 3000"/>
                    <a:gd name="T34" fmla="*/ 2437 w 3750"/>
                    <a:gd name="T35" fmla="*/ 375 h 3000"/>
                    <a:gd name="T36" fmla="*/ 2476 w 3750"/>
                    <a:gd name="T37" fmla="*/ 415 h 3000"/>
                    <a:gd name="T38" fmla="*/ 2516 w 3750"/>
                    <a:gd name="T39" fmla="*/ 375 h 3000"/>
                    <a:gd name="T40" fmla="*/ 2476 w 3750"/>
                    <a:gd name="T41" fmla="*/ 336 h 3000"/>
                    <a:gd name="T42" fmla="*/ 2437 w 3750"/>
                    <a:gd name="T43" fmla="*/ 375 h 3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0" h="3000">
                      <a:moveTo>
                        <a:pt x="3750" y="3000"/>
                      </a:moveTo>
                      <a:cubicBezTo>
                        <a:pt x="0" y="3000"/>
                        <a:pt x="0" y="3000"/>
                        <a:pt x="0" y="30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750" y="0"/>
                        <a:pt x="3750" y="0"/>
                        <a:pt x="3750" y="0"/>
                      </a:cubicBezTo>
                      <a:lnTo>
                        <a:pt x="3750" y="3000"/>
                      </a:lnTo>
                      <a:close/>
                      <a:moveTo>
                        <a:pt x="0" y="750"/>
                      </a:moveTo>
                      <a:cubicBezTo>
                        <a:pt x="3750" y="750"/>
                        <a:pt x="3750" y="750"/>
                        <a:pt x="3750" y="750"/>
                      </a:cubicBezTo>
                      <a:moveTo>
                        <a:pt x="3335" y="375"/>
                      </a:moveTo>
                      <a:cubicBezTo>
                        <a:pt x="3335" y="397"/>
                        <a:pt x="3353" y="415"/>
                        <a:pt x="3375" y="415"/>
                      </a:cubicBezTo>
                      <a:cubicBezTo>
                        <a:pt x="3397" y="415"/>
                        <a:pt x="3414" y="397"/>
                        <a:pt x="3414" y="375"/>
                      </a:cubicBezTo>
                      <a:cubicBezTo>
                        <a:pt x="3414" y="353"/>
                        <a:pt x="3397" y="336"/>
                        <a:pt x="3375" y="336"/>
                      </a:cubicBezTo>
                      <a:cubicBezTo>
                        <a:pt x="3353" y="336"/>
                        <a:pt x="3335" y="353"/>
                        <a:pt x="3335" y="375"/>
                      </a:cubicBezTo>
                      <a:close/>
                      <a:moveTo>
                        <a:pt x="2886" y="375"/>
                      </a:moveTo>
                      <a:cubicBezTo>
                        <a:pt x="2886" y="397"/>
                        <a:pt x="2904" y="415"/>
                        <a:pt x="2925" y="415"/>
                      </a:cubicBezTo>
                      <a:cubicBezTo>
                        <a:pt x="2947" y="415"/>
                        <a:pt x="2965" y="397"/>
                        <a:pt x="2965" y="375"/>
                      </a:cubicBezTo>
                      <a:cubicBezTo>
                        <a:pt x="2965" y="353"/>
                        <a:pt x="2947" y="336"/>
                        <a:pt x="2925" y="336"/>
                      </a:cubicBezTo>
                      <a:cubicBezTo>
                        <a:pt x="2904" y="336"/>
                        <a:pt x="2886" y="353"/>
                        <a:pt x="2886" y="375"/>
                      </a:cubicBezTo>
                      <a:close/>
                      <a:moveTo>
                        <a:pt x="2437" y="375"/>
                      </a:moveTo>
                      <a:cubicBezTo>
                        <a:pt x="2437" y="397"/>
                        <a:pt x="2454" y="415"/>
                        <a:pt x="2476" y="415"/>
                      </a:cubicBezTo>
                      <a:cubicBezTo>
                        <a:pt x="2498" y="415"/>
                        <a:pt x="2516" y="397"/>
                        <a:pt x="2516" y="375"/>
                      </a:cubicBezTo>
                      <a:cubicBezTo>
                        <a:pt x="2516" y="353"/>
                        <a:pt x="2498" y="336"/>
                        <a:pt x="2476" y="336"/>
                      </a:cubicBezTo>
                      <a:cubicBezTo>
                        <a:pt x="2454" y="336"/>
                        <a:pt x="2437" y="353"/>
                        <a:pt x="2437" y="37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/>
                </a:p>
              </p:txBody>
            </p:sp>
          </p:grpSp>
          <p:sp>
            <p:nvSpPr>
              <p:cNvPr id="170" name="cloud" title="Icon of a cloud">
                <a:extLst>
                  <a:ext uri="{FF2B5EF4-FFF2-40B4-BE49-F238E27FC236}">
                    <a16:creationId xmlns:a16="http://schemas.microsoft.com/office/drawing/2014/main" id="{26347558-02FA-4B69-8DF2-B95BC26B95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7331" y="3812898"/>
                <a:ext cx="466440" cy="297167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36" name="check" title="Icon of a checkmark">
                <a:extLst>
                  <a:ext uri="{FF2B5EF4-FFF2-40B4-BE49-F238E27FC236}">
                    <a16:creationId xmlns:a16="http://schemas.microsoft.com/office/drawing/2014/main" id="{C777A00F-BECE-4586-8B99-85ED873BA4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75495" y="3912118"/>
                <a:ext cx="179394" cy="126674"/>
              </a:xfrm>
              <a:custGeom>
                <a:avLst/>
                <a:gdLst>
                  <a:gd name="T0" fmla="*/ 245 w 245"/>
                  <a:gd name="T1" fmla="*/ 0 h 173"/>
                  <a:gd name="T2" fmla="*/ 73 w 245"/>
                  <a:gd name="T3" fmla="*/ 173 h 173"/>
                  <a:gd name="T4" fmla="*/ 0 w 245"/>
                  <a:gd name="T5" fmla="*/ 10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173">
                    <a:moveTo>
                      <a:pt x="245" y="0"/>
                    </a:moveTo>
                    <a:lnTo>
                      <a:pt x="73" y="173"/>
                    </a:lnTo>
                    <a:lnTo>
                      <a:pt x="0" y="101"/>
                    </a:ln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E8622E7-FB6E-465D-AFBF-D40DE0464600}"/>
                  </a:ext>
                </a:extLst>
              </p:cNvPr>
              <p:cNvSpPr txBox="1"/>
              <p:nvPr/>
            </p:nvSpPr>
            <p:spPr>
              <a:xfrm>
                <a:off x="10213689" y="4239859"/>
                <a:ext cx="448381" cy="138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Data</a:t>
                </a:r>
              </a:p>
            </p:txBody>
          </p:sp>
          <p:sp>
            <p:nvSpPr>
              <p:cNvPr id="48" name="people_7" title="Icon of two people">
                <a:extLst>
                  <a:ext uri="{FF2B5EF4-FFF2-40B4-BE49-F238E27FC236}">
                    <a16:creationId xmlns:a16="http://schemas.microsoft.com/office/drawing/2014/main" id="{2D8D37BB-57AE-43C7-9333-D615994C3AE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741722" y="3693248"/>
                <a:ext cx="218944" cy="239021"/>
              </a:xfrm>
              <a:custGeom>
                <a:avLst/>
                <a:gdLst>
                  <a:gd name="T0" fmla="*/ 26 w 316"/>
                  <a:gd name="T1" fmla="*/ 200 h 345"/>
                  <a:gd name="T2" fmla="*/ 85 w 316"/>
                  <a:gd name="T3" fmla="*/ 141 h 345"/>
                  <a:gd name="T4" fmla="*/ 144 w 316"/>
                  <a:gd name="T5" fmla="*/ 200 h 345"/>
                  <a:gd name="T6" fmla="*/ 85 w 316"/>
                  <a:gd name="T7" fmla="*/ 259 h 345"/>
                  <a:gd name="T8" fmla="*/ 26 w 316"/>
                  <a:gd name="T9" fmla="*/ 200 h 345"/>
                  <a:gd name="T10" fmla="*/ 172 w 316"/>
                  <a:gd name="T11" fmla="*/ 345 h 345"/>
                  <a:gd name="T12" fmla="*/ 86 w 316"/>
                  <a:gd name="T13" fmla="*/ 259 h 345"/>
                  <a:gd name="T14" fmla="*/ 0 w 316"/>
                  <a:gd name="T15" fmla="*/ 345 h 345"/>
                  <a:gd name="T16" fmla="*/ 229 w 316"/>
                  <a:gd name="T17" fmla="*/ 118 h 345"/>
                  <a:gd name="T18" fmla="*/ 288 w 316"/>
                  <a:gd name="T19" fmla="*/ 59 h 345"/>
                  <a:gd name="T20" fmla="*/ 229 w 316"/>
                  <a:gd name="T21" fmla="*/ 0 h 345"/>
                  <a:gd name="T22" fmla="*/ 170 w 316"/>
                  <a:gd name="T23" fmla="*/ 59 h 345"/>
                  <a:gd name="T24" fmla="*/ 229 w 316"/>
                  <a:gd name="T25" fmla="*/ 118 h 345"/>
                  <a:gd name="T26" fmla="*/ 316 w 316"/>
                  <a:gd name="T27" fmla="*/ 204 h 345"/>
                  <a:gd name="T28" fmla="*/ 230 w 316"/>
                  <a:gd name="T29" fmla="*/ 118 h 345"/>
                  <a:gd name="T30" fmla="*/ 144 w 316"/>
                  <a:gd name="T31" fmla="*/ 204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6" h="345">
                    <a:moveTo>
                      <a:pt x="26" y="200"/>
                    </a:moveTo>
                    <a:cubicBezTo>
                      <a:pt x="26" y="167"/>
                      <a:pt x="52" y="141"/>
                      <a:pt x="85" y="141"/>
                    </a:cubicBezTo>
                    <a:cubicBezTo>
                      <a:pt x="117" y="141"/>
                      <a:pt x="144" y="167"/>
                      <a:pt x="144" y="200"/>
                    </a:cubicBezTo>
                    <a:cubicBezTo>
                      <a:pt x="144" y="233"/>
                      <a:pt x="117" y="259"/>
                      <a:pt x="85" y="259"/>
                    </a:cubicBezTo>
                    <a:cubicBezTo>
                      <a:pt x="52" y="259"/>
                      <a:pt x="26" y="233"/>
                      <a:pt x="26" y="200"/>
                    </a:cubicBezTo>
                    <a:close/>
                    <a:moveTo>
                      <a:pt x="172" y="345"/>
                    </a:moveTo>
                    <a:cubicBezTo>
                      <a:pt x="172" y="298"/>
                      <a:pt x="133" y="259"/>
                      <a:pt x="86" y="259"/>
                    </a:cubicBezTo>
                    <a:cubicBezTo>
                      <a:pt x="38" y="259"/>
                      <a:pt x="0" y="298"/>
                      <a:pt x="0" y="345"/>
                    </a:cubicBezTo>
                    <a:moveTo>
                      <a:pt x="229" y="118"/>
                    </a:moveTo>
                    <a:cubicBezTo>
                      <a:pt x="261" y="118"/>
                      <a:pt x="288" y="92"/>
                      <a:pt x="288" y="59"/>
                    </a:cubicBezTo>
                    <a:cubicBezTo>
                      <a:pt x="288" y="26"/>
                      <a:pt x="261" y="0"/>
                      <a:pt x="229" y="0"/>
                    </a:cubicBezTo>
                    <a:cubicBezTo>
                      <a:pt x="196" y="0"/>
                      <a:pt x="170" y="26"/>
                      <a:pt x="170" y="59"/>
                    </a:cubicBezTo>
                    <a:cubicBezTo>
                      <a:pt x="170" y="92"/>
                      <a:pt x="196" y="118"/>
                      <a:pt x="229" y="118"/>
                    </a:cubicBezTo>
                    <a:close/>
                    <a:moveTo>
                      <a:pt x="316" y="204"/>
                    </a:moveTo>
                    <a:cubicBezTo>
                      <a:pt x="316" y="157"/>
                      <a:pt x="277" y="118"/>
                      <a:pt x="230" y="118"/>
                    </a:cubicBezTo>
                    <a:cubicBezTo>
                      <a:pt x="182" y="118"/>
                      <a:pt x="144" y="157"/>
                      <a:pt x="144" y="204"/>
                    </a:cubicBez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28AE8D5D-AA65-4F6D-A2AF-FD15E83BA8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9773" y="3797625"/>
                <a:ext cx="380757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F1C8EE1A-93F4-4566-BF0F-A9E9F158A3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3837" y="3999512"/>
                <a:ext cx="380757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5029220F-7EA0-4317-A9B6-6A3332604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7348" y="4189365"/>
                <a:ext cx="380757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3C1F42B-15FA-42F8-9990-E16A48EEC726}"/>
                  </a:ext>
                </a:extLst>
              </p:cNvPr>
              <p:cNvGrpSpPr/>
              <p:nvPr/>
            </p:nvGrpSpPr>
            <p:grpSpPr>
              <a:xfrm>
                <a:off x="10726472" y="4229488"/>
                <a:ext cx="255139" cy="254337"/>
                <a:chOff x="10701570" y="7744086"/>
                <a:chExt cx="255139" cy="254337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2A6F7100-6291-4D41-868C-86533FC4C545}"/>
                    </a:ext>
                  </a:extLst>
                </p:cNvPr>
                <p:cNvGrpSpPr/>
                <p:nvPr/>
              </p:nvGrpSpPr>
              <p:grpSpPr>
                <a:xfrm>
                  <a:off x="10701570" y="7744086"/>
                  <a:ext cx="255139" cy="254337"/>
                  <a:chOff x="10364358" y="7383310"/>
                  <a:chExt cx="255139" cy="254337"/>
                </a:xfrm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CB95854-E2FD-4050-A89E-89745082D1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64358" y="7383310"/>
                    <a:ext cx="255139" cy="254337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3229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err="1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208" name="Page2_E7C3" title="Icon of a document">
                    <a:extLst>
                      <a:ext uri="{FF2B5EF4-FFF2-40B4-BE49-F238E27FC236}">
                        <a16:creationId xmlns:a16="http://schemas.microsoft.com/office/drawing/2014/main" id="{CCD0A7D9-C2C8-4A45-94A6-B05CB683B7E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433726" y="7423154"/>
                    <a:ext cx="132641" cy="165740"/>
                  </a:xfrm>
                  <a:custGeom>
                    <a:avLst/>
                    <a:gdLst>
                      <a:gd name="T0" fmla="*/ 3310 w 3310"/>
                      <a:gd name="T1" fmla="*/ 1102 h 4136"/>
                      <a:gd name="T2" fmla="*/ 2206 w 3310"/>
                      <a:gd name="T3" fmla="*/ 1102 h 4136"/>
                      <a:gd name="T4" fmla="*/ 2206 w 3310"/>
                      <a:gd name="T5" fmla="*/ 0 h 4136"/>
                      <a:gd name="T6" fmla="*/ 3310 w 3310"/>
                      <a:gd name="T7" fmla="*/ 1102 h 4136"/>
                      <a:gd name="T8" fmla="*/ 2206 w 3310"/>
                      <a:gd name="T9" fmla="*/ 0 h 4136"/>
                      <a:gd name="T10" fmla="*/ 0 w 3310"/>
                      <a:gd name="T11" fmla="*/ 0 h 4136"/>
                      <a:gd name="T12" fmla="*/ 0 w 3310"/>
                      <a:gd name="T13" fmla="*/ 4136 h 4136"/>
                      <a:gd name="T14" fmla="*/ 3310 w 3310"/>
                      <a:gd name="T15" fmla="*/ 4136 h 4136"/>
                      <a:gd name="T16" fmla="*/ 3310 w 3310"/>
                      <a:gd name="T17" fmla="*/ 1102 h 4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310" h="4136">
                        <a:moveTo>
                          <a:pt x="3310" y="1102"/>
                        </a:moveTo>
                        <a:lnTo>
                          <a:pt x="2206" y="1102"/>
                        </a:lnTo>
                        <a:lnTo>
                          <a:pt x="2206" y="0"/>
                        </a:lnTo>
                        <a:moveTo>
                          <a:pt x="3310" y="1102"/>
                        </a:moveTo>
                        <a:lnTo>
                          <a:pt x="2206" y="0"/>
                        </a:lnTo>
                        <a:lnTo>
                          <a:pt x="0" y="0"/>
                        </a:lnTo>
                        <a:lnTo>
                          <a:pt x="0" y="4136"/>
                        </a:lnTo>
                        <a:lnTo>
                          <a:pt x="3310" y="4136"/>
                        </a:lnTo>
                        <a:lnTo>
                          <a:pt x="3310" y="1102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27" tIns="45713" rIns="91427" bIns="4571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36"/>
                  </a:p>
                </p:txBody>
              </p:sp>
            </p:grpSp>
            <p:sp>
              <p:nvSpPr>
                <p:cNvPr id="167" name="Lock" title="Icon of a padlock">
                  <a:extLst>
                    <a:ext uri="{FF2B5EF4-FFF2-40B4-BE49-F238E27FC236}">
                      <a16:creationId xmlns:a16="http://schemas.microsoft.com/office/drawing/2014/main" id="{2988E776-0C90-45C8-908A-3986AB02CA7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801324" y="7848440"/>
                  <a:ext cx="53777" cy="75162"/>
                </a:xfrm>
                <a:custGeom>
                  <a:avLst/>
                  <a:gdLst>
                    <a:gd name="T0" fmla="*/ 239 w 239"/>
                    <a:gd name="T1" fmla="*/ 335 h 335"/>
                    <a:gd name="T2" fmla="*/ 0 w 239"/>
                    <a:gd name="T3" fmla="*/ 335 h 335"/>
                    <a:gd name="T4" fmla="*/ 0 w 239"/>
                    <a:gd name="T5" fmla="*/ 157 h 335"/>
                    <a:gd name="T6" fmla="*/ 239 w 239"/>
                    <a:gd name="T7" fmla="*/ 157 h 335"/>
                    <a:gd name="T8" fmla="*/ 239 w 239"/>
                    <a:gd name="T9" fmla="*/ 335 h 335"/>
                    <a:gd name="T10" fmla="*/ 196 w 239"/>
                    <a:gd name="T11" fmla="*/ 157 h 335"/>
                    <a:gd name="T12" fmla="*/ 196 w 239"/>
                    <a:gd name="T13" fmla="*/ 75 h 335"/>
                    <a:gd name="T14" fmla="*/ 121 w 239"/>
                    <a:gd name="T15" fmla="*/ 0 h 335"/>
                    <a:gd name="T16" fmla="*/ 46 w 239"/>
                    <a:gd name="T17" fmla="*/ 75 h 335"/>
                    <a:gd name="T18" fmla="*/ 46 w 239"/>
                    <a:gd name="T19" fmla="*/ 157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9" h="335">
                      <a:moveTo>
                        <a:pt x="239" y="335"/>
                      </a:moveTo>
                      <a:cubicBezTo>
                        <a:pt x="0" y="335"/>
                        <a:pt x="0" y="335"/>
                        <a:pt x="0" y="335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lnTo>
                        <a:pt x="239" y="335"/>
                      </a:lnTo>
                      <a:close/>
                      <a:moveTo>
                        <a:pt x="196" y="157"/>
                      </a:moveTo>
                      <a:cubicBezTo>
                        <a:pt x="196" y="75"/>
                        <a:pt x="196" y="75"/>
                        <a:pt x="196" y="75"/>
                      </a:cubicBezTo>
                      <a:cubicBezTo>
                        <a:pt x="196" y="34"/>
                        <a:pt x="163" y="0"/>
                        <a:pt x="121" y="0"/>
                      </a:cubicBezTo>
                      <a:cubicBezTo>
                        <a:pt x="79" y="0"/>
                        <a:pt x="46" y="34"/>
                        <a:pt x="46" y="75"/>
                      </a:cubicBezTo>
                      <a:cubicBezTo>
                        <a:pt x="46" y="157"/>
                        <a:pt x="46" y="157"/>
                        <a:pt x="46" y="157"/>
                      </a:cubicBezTo>
                    </a:path>
                  </a:pathLst>
                </a:custGeom>
                <a:noFill/>
                <a:ln w="63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80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endParaRPr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8ADBCF-5439-4D66-94EF-98AE63C585B6}"/>
              </a:ext>
            </a:extLst>
          </p:cNvPr>
          <p:cNvGrpSpPr/>
          <p:nvPr/>
        </p:nvGrpSpPr>
        <p:grpSpPr>
          <a:xfrm>
            <a:off x="7183419" y="5940185"/>
            <a:ext cx="4252538" cy="758475"/>
            <a:chOff x="7183573" y="5940540"/>
            <a:chExt cx="4253141" cy="75858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52CF2F-7F7F-4261-9B98-885B50B89AC2}"/>
                </a:ext>
              </a:extLst>
            </p:cNvPr>
            <p:cNvGrpSpPr/>
            <p:nvPr/>
          </p:nvGrpSpPr>
          <p:grpSpPr>
            <a:xfrm>
              <a:off x="7183573" y="5965873"/>
              <a:ext cx="1411788" cy="644529"/>
              <a:chOff x="7232125" y="5965873"/>
              <a:chExt cx="1411788" cy="644529"/>
            </a:xfrm>
          </p:grpSpPr>
          <p:sp>
            <p:nvSpPr>
              <p:cNvPr id="134" name="people_4" title="Icon of a person">
                <a:extLst>
                  <a:ext uri="{FF2B5EF4-FFF2-40B4-BE49-F238E27FC236}">
                    <a16:creationId xmlns:a16="http://schemas.microsoft.com/office/drawing/2014/main" id="{3FF02092-06A8-479C-B439-E893CD1A080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232125" y="6126438"/>
                <a:ext cx="281002" cy="314155"/>
              </a:xfrm>
              <a:custGeom>
                <a:avLst/>
                <a:gdLst>
                  <a:gd name="T0" fmla="*/ 48 w 246"/>
                  <a:gd name="T1" fmla="*/ 76 h 275"/>
                  <a:gd name="T2" fmla="*/ 124 w 246"/>
                  <a:gd name="T3" fmla="*/ 0 h 275"/>
                  <a:gd name="T4" fmla="*/ 201 w 246"/>
                  <a:gd name="T5" fmla="*/ 76 h 275"/>
                  <a:gd name="T6" fmla="*/ 124 w 246"/>
                  <a:gd name="T7" fmla="*/ 152 h 275"/>
                  <a:gd name="T8" fmla="*/ 48 w 246"/>
                  <a:gd name="T9" fmla="*/ 76 h 275"/>
                  <a:gd name="T10" fmla="*/ 246 w 246"/>
                  <a:gd name="T11" fmla="*/ 275 h 275"/>
                  <a:gd name="T12" fmla="*/ 123 w 246"/>
                  <a:gd name="T13" fmla="*/ 152 h 275"/>
                  <a:gd name="T14" fmla="*/ 0 w 246"/>
                  <a:gd name="T15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275">
                    <a:moveTo>
                      <a:pt x="48" y="76"/>
                    </a:moveTo>
                    <a:cubicBezTo>
                      <a:pt x="48" y="34"/>
                      <a:pt x="82" y="0"/>
                      <a:pt x="124" y="0"/>
                    </a:cubicBezTo>
                    <a:cubicBezTo>
                      <a:pt x="166" y="0"/>
                      <a:pt x="201" y="34"/>
                      <a:pt x="201" y="76"/>
                    </a:cubicBezTo>
                    <a:cubicBezTo>
                      <a:pt x="201" y="118"/>
                      <a:pt x="166" y="152"/>
                      <a:pt x="124" y="152"/>
                    </a:cubicBezTo>
                    <a:cubicBezTo>
                      <a:pt x="82" y="152"/>
                      <a:pt x="48" y="118"/>
                      <a:pt x="48" y="76"/>
                    </a:cubicBezTo>
                    <a:close/>
                    <a:moveTo>
                      <a:pt x="246" y="275"/>
                    </a:moveTo>
                    <a:cubicBezTo>
                      <a:pt x="246" y="207"/>
                      <a:pt x="191" y="152"/>
                      <a:pt x="123" y="152"/>
                    </a:cubicBezTo>
                    <a:cubicBezTo>
                      <a:pt x="55" y="152"/>
                      <a:pt x="0" y="207"/>
                      <a:pt x="0" y="275"/>
                    </a:cubicBez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5EE1EA2A-E641-4774-B6DD-8A5FE333A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7608" y="6283515"/>
                <a:ext cx="666102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globe_2" title="Icon of a sphere made of lines">
                <a:extLst>
                  <a:ext uri="{FF2B5EF4-FFF2-40B4-BE49-F238E27FC236}">
                    <a16:creationId xmlns:a16="http://schemas.microsoft.com/office/drawing/2014/main" id="{27592184-B304-4E74-A978-EA361314A61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329758" y="6296247"/>
                <a:ext cx="314155" cy="314155"/>
              </a:xfrm>
              <a:custGeom>
                <a:avLst/>
                <a:gdLst>
                  <a:gd name="T0" fmla="*/ 0 w 335"/>
                  <a:gd name="T1" fmla="*/ 168 h 335"/>
                  <a:gd name="T2" fmla="*/ 168 w 335"/>
                  <a:gd name="T3" fmla="*/ 0 h 335"/>
                  <a:gd name="T4" fmla="*/ 335 w 335"/>
                  <a:gd name="T5" fmla="*/ 168 h 335"/>
                  <a:gd name="T6" fmla="*/ 168 w 335"/>
                  <a:gd name="T7" fmla="*/ 335 h 335"/>
                  <a:gd name="T8" fmla="*/ 0 w 335"/>
                  <a:gd name="T9" fmla="*/ 168 h 335"/>
                  <a:gd name="T10" fmla="*/ 168 w 335"/>
                  <a:gd name="T11" fmla="*/ 335 h 335"/>
                  <a:gd name="T12" fmla="*/ 253 w 335"/>
                  <a:gd name="T13" fmla="*/ 168 h 335"/>
                  <a:gd name="T14" fmla="*/ 168 w 335"/>
                  <a:gd name="T15" fmla="*/ 0 h 335"/>
                  <a:gd name="T16" fmla="*/ 82 w 335"/>
                  <a:gd name="T17" fmla="*/ 168 h 335"/>
                  <a:gd name="T18" fmla="*/ 168 w 335"/>
                  <a:gd name="T19" fmla="*/ 335 h 335"/>
                  <a:gd name="T20" fmla="*/ 8 w 335"/>
                  <a:gd name="T21" fmla="*/ 116 h 335"/>
                  <a:gd name="T22" fmla="*/ 327 w 335"/>
                  <a:gd name="T23" fmla="*/ 116 h 335"/>
                  <a:gd name="T24" fmla="*/ 9 w 335"/>
                  <a:gd name="T25" fmla="*/ 221 h 335"/>
                  <a:gd name="T26" fmla="*/ 326 w 335"/>
                  <a:gd name="T27" fmla="*/ 22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335">
                    <a:moveTo>
                      <a:pt x="0" y="168"/>
                    </a:moveTo>
                    <a:cubicBezTo>
                      <a:pt x="0" y="75"/>
                      <a:pt x="75" y="0"/>
                      <a:pt x="168" y="0"/>
                    </a:cubicBezTo>
                    <a:cubicBezTo>
                      <a:pt x="260" y="0"/>
                      <a:pt x="335" y="75"/>
                      <a:pt x="335" y="168"/>
                    </a:cubicBezTo>
                    <a:cubicBezTo>
                      <a:pt x="335" y="260"/>
                      <a:pt x="260" y="335"/>
                      <a:pt x="168" y="335"/>
                    </a:cubicBezTo>
                    <a:cubicBezTo>
                      <a:pt x="75" y="335"/>
                      <a:pt x="0" y="260"/>
                      <a:pt x="0" y="168"/>
                    </a:cubicBezTo>
                    <a:close/>
                    <a:moveTo>
                      <a:pt x="168" y="335"/>
                    </a:moveTo>
                    <a:cubicBezTo>
                      <a:pt x="215" y="335"/>
                      <a:pt x="253" y="260"/>
                      <a:pt x="253" y="168"/>
                    </a:cubicBezTo>
                    <a:cubicBezTo>
                      <a:pt x="253" y="75"/>
                      <a:pt x="215" y="0"/>
                      <a:pt x="168" y="0"/>
                    </a:cubicBezTo>
                    <a:cubicBezTo>
                      <a:pt x="120" y="0"/>
                      <a:pt x="82" y="75"/>
                      <a:pt x="82" y="168"/>
                    </a:cubicBezTo>
                    <a:cubicBezTo>
                      <a:pt x="82" y="260"/>
                      <a:pt x="120" y="335"/>
                      <a:pt x="168" y="335"/>
                    </a:cubicBezTo>
                    <a:close/>
                    <a:moveTo>
                      <a:pt x="8" y="116"/>
                    </a:moveTo>
                    <a:cubicBezTo>
                      <a:pt x="327" y="116"/>
                      <a:pt x="327" y="116"/>
                      <a:pt x="327" y="116"/>
                    </a:cubicBezTo>
                    <a:moveTo>
                      <a:pt x="9" y="221"/>
                    </a:moveTo>
                    <a:cubicBezTo>
                      <a:pt x="326" y="221"/>
                      <a:pt x="326" y="221"/>
                      <a:pt x="326" y="221"/>
                    </a:cubicBezTo>
                  </a:path>
                </a:pathLst>
              </a:custGeom>
              <a:noFill/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04" name="network_3" title="Icon of a server connected to a network">
                <a:extLst>
                  <a:ext uri="{FF2B5EF4-FFF2-40B4-BE49-F238E27FC236}">
                    <a16:creationId xmlns:a16="http://schemas.microsoft.com/office/drawing/2014/main" id="{91E4FBFD-CCC0-4406-A335-A9B3AE503C3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693248" y="6139007"/>
                <a:ext cx="302733" cy="314155"/>
              </a:xfrm>
              <a:custGeom>
                <a:avLst/>
                <a:gdLst>
                  <a:gd name="T0" fmla="*/ 136 w 270"/>
                  <a:gd name="T1" fmla="*/ 281 h 281"/>
                  <a:gd name="T2" fmla="*/ 71 w 270"/>
                  <a:gd name="T3" fmla="*/ 281 h 281"/>
                  <a:gd name="T4" fmla="*/ 71 w 270"/>
                  <a:gd name="T5" fmla="*/ 240 h 281"/>
                  <a:gd name="T6" fmla="*/ 115 w 270"/>
                  <a:gd name="T7" fmla="*/ 240 h 281"/>
                  <a:gd name="T8" fmla="*/ 115 w 270"/>
                  <a:gd name="T9" fmla="*/ 218 h 281"/>
                  <a:gd name="T10" fmla="*/ 157 w 270"/>
                  <a:gd name="T11" fmla="*/ 218 h 281"/>
                  <a:gd name="T12" fmla="*/ 157 w 270"/>
                  <a:gd name="T13" fmla="*/ 240 h 281"/>
                  <a:gd name="T14" fmla="*/ 198 w 270"/>
                  <a:gd name="T15" fmla="*/ 240 h 281"/>
                  <a:gd name="T16" fmla="*/ 198 w 270"/>
                  <a:gd name="T17" fmla="*/ 281 h 281"/>
                  <a:gd name="T18" fmla="*/ 136 w 270"/>
                  <a:gd name="T19" fmla="*/ 281 h 281"/>
                  <a:gd name="T20" fmla="*/ 71 w 270"/>
                  <a:gd name="T21" fmla="*/ 260 h 281"/>
                  <a:gd name="T22" fmla="*/ 0 w 270"/>
                  <a:gd name="T23" fmla="*/ 260 h 281"/>
                  <a:gd name="T24" fmla="*/ 198 w 270"/>
                  <a:gd name="T25" fmla="*/ 260 h 281"/>
                  <a:gd name="T26" fmla="*/ 270 w 270"/>
                  <a:gd name="T27" fmla="*/ 260 h 281"/>
                  <a:gd name="T28" fmla="*/ 135 w 270"/>
                  <a:gd name="T29" fmla="*/ 218 h 281"/>
                  <a:gd name="T30" fmla="*/ 135 w 270"/>
                  <a:gd name="T31" fmla="*/ 190 h 281"/>
                  <a:gd name="T32" fmla="*/ 191 w 270"/>
                  <a:gd name="T33" fmla="*/ 189 h 281"/>
                  <a:gd name="T34" fmla="*/ 191 w 270"/>
                  <a:gd name="T35" fmla="*/ 14 h 281"/>
                  <a:gd name="T36" fmla="*/ 177 w 270"/>
                  <a:gd name="T37" fmla="*/ 0 h 281"/>
                  <a:gd name="T38" fmla="*/ 93 w 270"/>
                  <a:gd name="T39" fmla="*/ 0 h 281"/>
                  <a:gd name="T40" fmla="*/ 79 w 270"/>
                  <a:gd name="T41" fmla="*/ 14 h 281"/>
                  <a:gd name="T42" fmla="*/ 79 w 270"/>
                  <a:gd name="T43" fmla="*/ 189 h 281"/>
                  <a:gd name="T44" fmla="*/ 191 w 270"/>
                  <a:gd name="T45" fmla="*/ 189 h 281"/>
                  <a:gd name="T46" fmla="*/ 110 w 270"/>
                  <a:gd name="T47" fmla="*/ 37 h 281"/>
                  <a:gd name="T48" fmla="*/ 160 w 270"/>
                  <a:gd name="T49" fmla="*/ 37 h 281"/>
                  <a:gd name="T50" fmla="*/ 110 w 270"/>
                  <a:gd name="T51" fmla="*/ 113 h 281"/>
                  <a:gd name="T52" fmla="*/ 160 w 270"/>
                  <a:gd name="T53" fmla="*/ 113 h 281"/>
                  <a:gd name="T54" fmla="*/ 110 w 270"/>
                  <a:gd name="T55" fmla="*/ 150 h 281"/>
                  <a:gd name="T56" fmla="*/ 160 w 270"/>
                  <a:gd name="T57" fmla="*/ 15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0" h="281">
                    <a:moveTo>
                      <a:pt x="136" y="281"/>
                    </a:moveTo>
                    <a:cubicBezTo>
                      <a:pt x="71" y="281"/>
                      <a:pt x="71" y="281"/>
                      <a:pt x="71" y="281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5" y="218"/>
                      <a:pt x="115" y="218"/>
                      <a:pt x="115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40"/>
                      <a:pt x="157" y="240"/>
                      <a:pt x="157" y="240"/>
                    </a:cubicBezTo>
                    <a:cubicBezTo>
                      <a:pt x="198" y="240"/>
                      <a:pt x="198" y="240"/>
                      <a:pt x="198" y="240"/>
                    </a:cubicBezTo>
                    <a:cubicBezTo>
                      <a:pt x="198" y="281"/>
                      <a:pt x="198" y="281"/>
                      <a:pt x="198" y="281"/>
                    </a:cubicBezTo>
                    <a:lnTo>
                      <a:pt x="136" y="281"/>
                    </a:lnTo>
                    <a:close/>
                    <a:moveTo>
                      <a:pt x="71" y="260"/>
                    </a:moveTo>
                    <a:cubicBezTo>
                      <a:pt x="0" y="260"/>
                      <a:pt x="0" y="260"/>
                      <a:pt x="0" y="260"/>
                    </a:cubicBezTo>
                    <a:moveTo>
                      <a:pt x="198" y="260"/>
                    </a:moveTo>
                    <a:cubicBezTo>
                      <a:pt x="270" y="260"/>
                      <a:pt x="270" y="260"/>
                      <a:pt x="270" y="260"/>
                    </a:cubicBezTo>
                    <a:moveTo>
                      <a:pt x="135" y="218"/>
                    </a:moveTo>
                    <a:cubicBezTo>
                      <a:pt x="135" y="190"/>
                      <a:pt x="135" y="190"/>
                      <a:pt x="135" y="190"/>
                    </a:cubicBezTo>
                    <a:moveTo>
                      <a:pt x="191" y="189"/>
                    </a:moveTo>
                    <a:cubicBezTo>
                      <a:pt x="191" y="14"/>
                      <a:pt x="191" y="14"/>
                      <a:pt x="191" y="14"/>
                    </a:cubicBezTo>
                    <a:cubicBezTo>
                      <a:pt x="191" y="6"/>
                      <a:pt x="185" y="0"/>
                      <a:pt x="177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85" y="0"/>
                      <a:pt x="79" y="6"/>
                      <a:pt x="79" y="14"/>
                    </a:cubicBezTo>
                    <a:cubicBezTo>
                      <a:pt x="79" y="189"/>
                      <a:pt x="79" y="189"/>
                      <a:pt x="79" y="189"/>
                    </a:cubicBezTo>
                    <a:lnTo>
                      <a:pt x="191" y="189"/>
                    </a:lnTo>
                    <a:close/>
                    <a:moveTo>
                      <a:pt x="110" y="37"/>
                    </a:moveTo>
                    <a:cubicBezTo>
                      <a:pt x="160" y="37"/>
                      <a:pt x="160" y="37"/>
                      <a:pt x="160" y="37"/>
                    </a:cubicBezTo>
                    <a:moveTo>
                      <a:pt x="110" y="113"/>
                    </a:moveTo>
                    <a:cubicBezTo>
                      <a:pt x="160" y="113"/>
                      <a:pt x="160" y="113"/>
                      <a:pt x="160" y="113"/>
                    </a:cubicBezTo>
                    <a:moveTo>
                      <a:pt x="110" y="150"/>
                    </a:moveTo>
                    <a:cubicBezTo>
                      <a:pt x="160" y="150"/>
                      <a:pt x="160" y="150"/>
                      <a:pt x="160" y="150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19" name="cloud" title="Icon of a cloud">
                <a:extLst>
                  <a:ext uri="{FF2B5EF4-FFF2-40B4-BE49-F238E27FC236}">
                    <a16:creationId xmlns:a16="http://schemas.microsoft.com/office/drawing/2014/main" id="{59088534-8550-4E89-A350-E3E497A796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14373" y="5965873"/>
                <a:ext cx="322825" cy="205671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CEBEF86-007C-4F83-8128-A852B22EF6C3}"/>
                </a:ext>
              </a:extLst>
            </p:cNvPr>
            <p:cNvGrpSpPr/>
            <p:nvPr/>
          </p:nvGrpSpPr>
          <p:grpSpPr>
            <a:xfrm>
              <a:off x="9795239" y="5940540"/>
              <a:ext cx="1641475" cy="758583"/>
              <a:chOff x="9795239" y="5940540"/>
              <a:chExt cx="1641475" cy="758583"/>
            </a:xfrm>
          </p:grpSpPr>
          <p:sp>
            <p:nvSpPr>
              <p:cNvPr id="109" name="network_3" title="Icon of a server connected to a network">
                <a:extLst>
                  <a:ext uri="{FF2B5EF4-FFF2-40B4-BE49-F238E27FC236}">
                    <a16:creationId xmlns:a16="http://schemas.microsoft.com/office/drawing/2014/main" id="{DB971BC7-A1FF-423B-91D1-7CF16F6E767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500702" y="6012564"/>
                <a:ext cx="175197" cy="181807"/>
              </a:xfrm>
              <a:custGeom>
                <a:avLst/>
                <a:gdLst>
                  <a:gd name="T0" fmla="*/ 136 w 270"/>
                  <a:gd name="T1" fmla="*/ 281 h 281"/>
                  <a:gd name="T2" fmla="*/ 71 w 270"/>
                  <a:gd name="T3" fmla="*/ 281 h 281"/>
                  <a:gd name="T4" fmla="*/ 71 w 270"/>
                  <a:gd name="T5" fmla="*/ 240 h 281"/>
                  <a:gd name="T6" fmla="*/ 115 w 270"/>
                  <a:gd name="T7" fmla="*/ 240 h 281"/>
                  <a:gd name="T8" fmla="*/ 115 w 270"/>
                  <a:gd name="T9" fmla="*/ 218 h 281"/>
                  <a:gd name="T10" fmla="*/ 157 w 270"/>
                  <a:gd name="T11" fmla="*/ 218 h 281"/>
                  <a:gd name="T12" fmla="*/ 157 w 270"/>
                  <a:gd name="T13" fmla="*/ 240 h 281"/>
                  <a:gd name="T14" fmla="*/ 198 w 270"/>
                  <a:gd name="T15" fmla="*/ 240 h 281"/>
                  <a:gd name="T16" fmla="*/ 198 w 270"/>
                  <a:gd name="T17" fmla="*/ 281 h 281"/>
                  <a:gd name="T18" fmla="*/ 136 w 270"/>
                  <a:gd name="T19" fmla="*/ 281 h 281"/>
                  <a:gd name="T20" fmla="*/ 71 w 270"/>
                  <a:gd name="T21" fmla="*/ 260 h 281"/>
                  <a:gd name="T22" fmla="*/ 0 w 270"/>
                  <a:gd name="T23" fmla="*/ 260 h 281"/>
                  <a:gd name="T24" fmla="*/ 198 w 270"/>
                  <a:gd name="T25" fmla="*/ 260 h 281"/>
                  <a:gd name="T26" fmla="*/ 270 w 270"/>
                  <a:gd name="T27" fmla="*/ 260 h 281"/>
                  <a:gd name="T28" fmla="*/ 135 w 270"/>
                  <a:gd name="T29" fmla="*/ 218 h 281"/>
                  <a:gd name="T30" fmla="*/ 135 w 270"/>
                  <a:gd name="T31" fmla="*/ 190 h 281"/>
                  <a:gd name="T32" fmla="*/ 191 w 270"/>
                  <a:gd name="T33" fmla="*/ 189 h 281"/>
                  <a:gd name="T34" fmla="*/ 191 w 270"/>
                  <a:gd name="T35" fmla="*/ 14 h 281"/>
                  <a:gd name="T36" fmla="*/ 177 w 270"/>
                  <a:gd name="T37" fmla="*/ 0 h 281"/>
                  <a:gd name="T38" fmla="*/ 93 w 270"/>
                  <a:gd name="T39" fmla="*/ 0 h 281"/>
                  <a:gd name="T40" fmla="*/ 79 w 270"/>
                  <a:gd name="T41" fmla="*/ 14 h 281"/>
                  <a:gd name="T42" fmla="*/ 79 w 270"/>
                  <a:gd name="T43" fmla="*/ 189 h 281"/>
                  <a:gd name="T44" fmla="*/ 191 w 270"/>
                  <a:gd name="T45" fmla="*/ 189 h 281"/>
                  <a:gd name="T46" fmla="*/ 110 w 270"/>
                  <a:gd name="T47" fmla="*/ 37 h 281"/>
                  <a:gd name="T48" fmla="*/ 160 w 270"/>
                  <a:gd name="T49" fmla="*/ 37 h 281"/>
                  <a:gd name="T50" fmla="*/ 110 w 270"/>
                  <a:gd name="T51" fmla="*/ 113 h 281"/>
                  <a:gd name="T52" fmla="*/ 160 w 270"/>
                  <a:gd name="T53" fmla="*/ 113 h 281"/>
                  <a:gd name="T54" fmla="*/ 110 w 270"/>
                  <a:gd name="T55" fmla="*/ 150 h 281"/>
                  <a:gd name="T56" fmla="*/ 160 w 270"/>
                  <a:gd name="T57" fmla="*/ 15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0" h="281">
                    <a:moveTo>
                      <a:pt x="136" y="281"/>
                    </a:moveTo>
                    <a:cubicBezTo>
                      <a:pt x="71" y="281"/>
                      <a:pt x="71" y="281"/>
                      <a:pt x="71" y="281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5" y="218"/>
                      <a:pt x="115" y="218"/>
                      <a:pt x="115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40"/>
                      <a:pt x="157" y="240"/>
                      <a:pt x="157" y="240"/>
                    </a:cubicBezTo>
                    <a:cubicBezTo>
                      <a:pt x="198" y="240"/>
                      <a:pt x="198" y="240"/>
                      <a:pt x="198" y="240"/>
                    </a:cubicBezTo>
                    <a:cubicBezTo>
                      <a:pt x="198" y="281"/>
                      <a:pt x="198" y="281"/>
                      <a:pt x="198" y="281"/>
                    </a:cubicBezTo>
                    <a:lnTo>
                      <a:pt x="136" y="281"/>
                    </a:lnTo>
                    <a:close/>
                    <a:moveTo>
                      <a:pt x="71" y="260"/>
                    </a:moveTo>
                    <a:cubicBezTo>
                      <a:pt x="0" y="260"/>
                      <a:pt x="0" y="260"/>
                      <a:pt x="0" y="260"/>
                    </a:cubicBezTo>
                    <a:moveTo>
                      <a:pt x="198" y="260"/>
                    </a:moveTo>
                    <a:cubicBezTo>
                      <a:pt x="270" y="260"/>
                      <a:pt x="270" y="260"/>
                      <a:pt x="270" y="260"/>
                    </a:cubicBezTo>
                    <a:moveTo>
                      <a:pt x="135" y="218"/>
                    </a:moveTo>
                    <a:cubicBezTo>
                      <a:pt x="135" y="190"/>
                      <a:pt x="135" y="190"/>
                      <a:pt x="135" y="190"/>
                    </a:cubicBezTo>
                    <a:moveTo>
                      <a:pt x="191" y="189"/>
                    </a:moveTo>
                    <a:cubicBezTo>
                      <a:pt x="191" y="14"/>
                      <a:pt x="191" y="14"/>
                      <a:pt x="191" y="14"/>
                    </a:cubicBezTo>
                    <a:cubicBezTo>
                      <a:pt x="191" y="6"/>
                      <a:pt x="185" y="0"/>
                      <a:pt x="177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85" y="0"/>
                      <a:pt x="79" y="6"/>
                      <a:pt x="79" y="14"/>
                    </a:cubicBezTo>
                    <a:cubicBezTo>
                      <a:pt x="79" y="189"/>
                      <a:pt x="79" y="189"/>
                      <a:pt x="79" y="189"/>
                    </a:cubicBezTo>
                    <a:lnTo>
                      <a:pt x="191" y="189"/>
                    </a:lnTo>
                    <a:close/>
                    <a:moveTo>
                      <a:pt x="110" y="37"/>
                    </a:moveTo>
                    <a:cubicBezTo>
                      <a:pt x="160" y="37"/>
                      <a:pt x="160" y="37"/>
                      <a:pt x="160" y="37"/>
                    </a:cubicBezTo>
                    <a:moveTo>
                      <a:pt x="110" y="113"/>
                    </a:moveTo>
                    <a:cubicBezTo>
                      <a:pt x="160" y="113"/>
                      <a:pt x="160" y="113"/>
                      <a:pt x="160" y="113"/>
                    </a:cubicBezTo>
                    <a:moveTo>
                      <a:pt x="110" y="150"/>
                    </a:moveTo>
                    <a:cubicBezTo>
                      <a:pt x="160" y="150"/>
                      <a:pt x="160" y="150"/>
                      <a:pt x="160" y="150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11" name="cloud" title="Icon of a cloud">
                <a:extLst>
                  <a:ext uri="{FF2B5EF4-FFF2-40B4-BE49-F238E27FC236}">
                    <a16:creationId xmlns:a16="http://schemas.microsoft.com/office/drawing/2014/main" id="{8672A51D-17AA-4323-B33A-0180D114AB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7128" y="5952606"/>
                <a:ext cx="441269" cy="281130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noFill/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20" name="people_4" title="Icon of a person">
                <a:extLst>
                  <a:ext uri="{FF2B5EF4-FFF2-40B4-BE49-F238E27FC236}">
                    <a16:creationId xmlns:a16="http://schemas.microsoft.com/office/drawing/2014/main" id="{5DA997CC-EDCA-4C95-9B2C-E0DFC6304A9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795239" y="6247131"/>
                <a:ext cx="281002" cy="314155"/>
              </a:xfrm>
              <a:custGeom>
                <a:avLst/>
                <a:gdLst>
                  <a:gd name="T0" fmla="*/ 48 w 246"/>
                  <a:gd name="T1" fmla="*/ 76 h 275"/>
                  <a:gd name="T2" fmla="*/ 124 w 246"/>
                  <a:gd name="T3" fmla="*/ 0 h 275"/>
                  <a:gd name="T4" fmla="*/ 201 w 246"/>
                  <a:gd name="T5" fmla="*/ 76 h 275"/>
                  <a:gd name="T6" fmla="*/ 124 w 246"/>
                  <a:gd name="T7" fmla="*/ 152 h 275"/>
                  <a:gd name="T8" fmla="*/ 48 w 246"/>
                  <a:gd name="T9" fmla="*/ 76 h 275"/>
                  <a:gd name="T10" fmla="*/ 246 w 246"/>
                  <a:gd name="T11" fmla="*/ 275 h 275"/>
                  <a:gd name="T12" fmla="*/ 123 w 246"/>
                  <a:gd name="T13" fmla="*/ 152 h 275"/>
                  <a:gd name="T14" fmla="*/ 0 w 246"/>
                  <a:gd name="T15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275">
                    <a:moveTo>
                      <a:pt x="48" y="76"/>
                    </a:moveTo>
                    <a:cubicBezTo>
                      <a:pt x="48" y="34"/>
                      <a:pt x="82" y="0"/>
                      <a:pt x="124" y="0"/>
                    </a:cubicBezTo>
                    <a:cubicBezTo>
                      <a:pt x="166" y="0"/>
                      <a:pt x="201" y="34"/>
                      <a:pt x="201" y="76"/>
                    </a:cubicBezTo>
                    <a:cubicBezTo>
                      <a:pt x="201" y="118"/>
                      <a:pt x="166" y="152"/>
                      <a:pt x="124" y="152"/>
                    </a:cubicBezTo>
                    <a:cubicBezTo>
                      <a:pt x="82" y="152"/>
                      <a:pt x="48" y="118"/>
                      <a:pt x="48" y="76"/>
                    </a:cubicBezTo>
                    <a:close/>
                    <a:moveTo>
                      <a:pt x="246" y="275"/>
                    </a:moveTo>
                    <a:cubicBezTo>
                      <a:pt x="246" y="207"/>
                      <a:pt x="191" y="152"/>
                      <a:pt x="123" y="152"/>
                    </a:cubicBezTo>
                    <a:cubicBezTo>
                      <a:pt x="55" y="152"/>
                      <a:pt x="0" y="207"/>
                      <a:pt x="0" y="275"/>
                    </a:cubicBezTo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sp>
            <p:nvSpPr>
              <p:cNvPr id="123" name="globe_2" title="Icon of a sphere made of lines">
                <a:extLst>
                  <a:ext uri="{FF2B5EF4-FFF2-40B4-BE49-F238E27FC236}">
                    <a16:creationId xmlns:a16="http://schemas.microsoft.com/office/drawing/2014/main" id="{EC2059AA-6F0F-44A7-BD75-67DF5F9E746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1122559" y="5940540"/>
                <a:ext cx="314155" cy="314155"/>
              </a:xfrm>
              <a:custGeom>
                <a:avLst/>
                <a:gdLst>
                  <a:gd name="T0" fmla="*/ 0 w 335"/>
                  <a:gd name="T1" fmla="*/ 168 h 335"/>
                  <a:gd name="T2" fmla="*/ 168 w 335"/>
                  <a:gd name="T3" fmla="*/ 0 h 335"/>
                  <a:gd name="T4" fmla="*/ 335 w 335"/>
                  <a:gd name="T5" fmla="*/ 168 h 335"/>
                  <a:gd name="T6" fmla="*/ 168 w 335"/>
                  <a:gd name="T7" fmla="*/ 335 h 335"/>
                  <a:gd name="T8" fmla="*/ 0 w 335"/>
                  <a:gd name="T9" fmla="*/ 168 h 335"/>
                  <a:gd name="T10" fmla="*/ 168 w 335"/>
                  <a:gd name="T11" fmla="*/ 335 h 335"/>
                  <a:gd name="T12" fmla="*/ 253 w 335"/>
                  <a:gd name="T13" fmla="*/ 168 h 335"/>
                  <a:gd name="T14" fmla="*/ 168 w 335"/>
                  <a:gd name="T15" fmla="*/ 0 h 335"/>
                  <a:gd name="T16" fmla="*/ 82 w 335"/>
                  <a:gd name="T17" fmla="*/ 168 h 335"/>
                  <a:gd name="T18" fmla="*/ 168 w 335"/>
                  <a:gd name="T19" fmla="*/ 335 h 335"/>
                  <a:gd name="T20" fmla="*/ 8 w 335"/>
                  <a:gd name="T21" fmla="*/ 116 h 335"/>
                  <a:gd name="T22" fmla="*/ 327 w 335"/>
                  <a:gd name="T23" fmla="*/ 116 h 335"/>
                  <a:gd name="T24" fmla="*/ 9 w 335"/>
                  <a:gd name="T25" fmla="*/ 221 h 335"/>
                  <a:gd name="T26" fmla="*/ 326 w 335"/>
                  <a:gd name="T27" fmla="*/ 22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335">
                    <a:moveTo>
                      <a:pt x="0" y="168"/>
                    </a:moveTo>
                    <a:cubicBezTo>
                      <a:pt x="0" y="75"/>
                      <a:pt x="75" y="0"/>
                      <a:pt x="168" y="0"/>
                    </a:cubicBezTo>
                    <a:cubicBezTo>
                      <a:pt x="260" y="0"/>
                      <a:pt x="335" y="75"/>
                      <a:pt x="335" y="168"/>
                    </a:cubicBezTo>
                    <a:cubicBezTo>
                      <a:pt x="335" y="260"/>
                      <a:pt x="260" y="335"/>
                      <a:pt x="168" y="335"/>
                    </a:cubicBezTo>
                    <a:cubicBezTo>
                      <a:pt x="75" y="335"/>
                      <a:pt x="0" y="260"/>
                      <a:pt x="0" y="168"/>
                    </a:cubicBezTo>
                    <a:close/>
                    <a:moveTo>
                      <a:pt x="168" y="335"/>
                    </a:moveTo>
                    <a:cubicBezTo>
                      <a:pt x="215" y="335"/>
                      <a:pt x="253" y="260"/>
                      <a:pt x="253" y="168"/>
                    </a:cubicBezTo>
                    <a:cubicBezTo>
                      <a:pt x="253" y="75"/>
                      <a:pt x="215" y="0"/>
                      <a:pt x="168" y="0"/>
                    </a:cubicBezTo>
                    <a:cubicBezTo>
                      <a:pt x="120" y="0"/>
                      <a:pt x="82" y="75"/>
                      <a:pt x="82" y="168"/>
                    </a:cubicBezTo>
                    <a:cubicBezTo>
                      <a:pt x="82" y="260"/>
                      <a:pt x="120" y="335"/>
                      <a:pt x="168" y="335"/>
                    </a:cubicBezTo>
                    <a:close/>
                    <a:moveTo>
                      <a:pt x="8" y="116"/>
                    </a:moveTo>
                    <a:cubicBezTo>
                      <a:pt x="327" y="116"/>
                      <a:pt x="327" y="116"/>
                      <a:pt x="327" y="116"/>
                    </a:cubicBezTo>
                    <a:moveTo>
                      <a:pt x="9" y="221"/>
                    </a:moveTo>
                    <a:cubicBezTo>
                      <a:pt x="326" y="221"/>
                      <a:pt x="326" y="221"/>
                      <a:pt x="326" y="221"/>
                    </a:cubicBezTo>
                  </a:path>
                </a:pathLst>
              </a:custGeom>
              <a:noFill/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ABEBE4AC-6514-43DC-96BD-8FA2272CA0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0721" y="6226463"/>
                <a:ext cx="166064" cy="9692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326F85A0-0B36-446E-AE75-F94E6D0C7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4917" y="6125802"/>
                <a:ext cx="222541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A632C86A-348C-4B0A-AB40-80908E5FF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9830" y="6247192"/>
                <a:ext cx="0" cy="21881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53452B2F-5EFB-4EA5-81D2-DC074DE5A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0762" y="6483952"/>
                <a:ext cx="189703" cy="11233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cloud" title="Icon of a cloud">
                <a:extLst>
                  <a:ext uri="{FF2B5EF4-FFF2-40B4-BE49-F238E27FC236}">
                    <a16:creationId xmlns:a16="http://schemas.microsoft.com/office/drawing/2014/main" id="{C39AB351-3B64-44B2-9F8F-E9B45746DB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81976" y="6407160"/>
                <a:ext cx="458271" cy="291963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82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sp>
            <p:nvSpPr>
              <p:cNvPr id="14" name="shield_3" title="Icon of a shield with an exclamation point inside">
                <a:extLst>
                  <a:ext uri="{FF2B5EF4-FFF2-40B4-BE49-F238E27FC236}">
                    <a16:creationId xmlns:a16="http://schemas.microsoft.com/office/drawing/2014/main" id="{A22019B9-61CE-447B-957C-1483E29364C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430225" y="6503406"/>
                <a:ext cx="166548" cy="168798"/>
              </a:xfrm>
              <a:custGeom>
                <a:avLst/>
                <a:gdLst>
                  <a:gd name="T0" fmla="*/ 55 w 322"/>
                  <a:gd name="T1" fmla="*/ 246 h 329"/>
                  <a:gd name="T2" fmla="*/ 4 w 322"/>
                  <a:gd name="T3" fmla="*/ 101 h 329"/>
                  <a:gd name="T4" fmla="*/ 4 w 322"/>
                  <a:gd name="T5" fmla="*/ 44 h 329"/>
                  <a:gd name="T6" fmla="*/ 72 w 322"/>
                  <a:gd name="T7" fmla="*/ 34 h 329"/>
                  <a:gd name="T8" fmla="*/ 161 w 322"/>
                  <a:gd name="T9" fmla="*/ 0 h 329"/>
                  <a:gd name="T10" fmla="*/ 250 w 322"/>
                  <a:gd name="T11" fmla="*/ 34 h 329"/>
                  <a:gd name="T12" fmla="*/ 318 w 322"/>
                  <a:gd name="T13" fmla="*/ 44 h 329"/>
                  <a:gd name="T14" fmla="*/ 318 w 322"/>
                  <a:gd name="T15" fmla="*/ 101 h 329"/>
                  <a:gd name="T16" fmla="*/ 267 w 322"/>
                  <a:gd name="T17" fmla="*/ 246 h 329"/>
                  <a:gd name="T18" fmla="*/ 161 w 322"/>
                  <a:gd name="T19" fmla="*/ 329 h 329"/>
                  <a:gd name="T20" fmla="*/ 55 w 322"/>
                  <a:gd name="T21" fmla="*/ 246 h 329"/>
                  <a:gd name="T22" fmla="*/ 161 w 322"/>
                  <a:gd name="T23" fmla="*/ 53 h 329"/>
                  <a:gd name="T24" fmla="*/ 161 w 322"/>
                  <a:gd name="T25" fmla="*/ 207 h 329"/>
                  <a:gd name="T26" fmla="*/ 161 w 322"/>
                  <a:gd name="T27" fmla="*/ 231 h 329"/>
                  <a:gd name="T28" fmla="*/ 161 w 322"/>
                  <a:gd name="T29" fmla="*/ 25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2" h="329">
                    <a:moveTo>
                      <a:pt x="55" y="246"/>
                    </a:moveTo>
                    <a:cubicBezTo>
                      <a:pt x="0" y="179"/>
                      <a:pt x="4" y="101"/>
                      <a:pt x="4" y="101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38" y="45"/>
                      <a:pt x="72" y="34"/>
                    </a:cubicBezTo>
                    <a:cubicBezTo>
                      <a:pt x="107" y="22"/>
                      <a:pt x="124" y="0"/>
                      <a:pt x="161" y="0"/>
                    </a:cubicBezTo>
                    <a:cubicBezTo>
                      <a:pt x="198" y="0"/>
                      <a:pt x="215" y="22"/>
                      <a:pt x="250" y="34"/>
                    </a:cubicBezTo>
                    <a:cubicBezTo>
                      <a:pt x="284" y="45"/>
                      <a:pt x="318" y="44"/>
                      <a:pt x="318" y="44"/>
                    </a:cubicBezTo>
                    <a:cubicBezTo>
                      <a:pt x="318" y="101"/>
                      <a:pt x="318" y="101"/>
                      <a:pt x="318" y="101"/>
                    </a:cubicBezTo>
                    <a:cubicBezTo>
                      <a:pt x="318" y="101"/>
                      <a:pt x="322" y="179"/>
                      <a:pt x="267" y="246"/>
                    </a:cubicBezTo>
                    <a:cubicBezTo>
                      <a:pt x="234" y="286"/>
                      <a:pt x="161" y="329"/>
                      <a:pt x="161" y="329"/>
                    </a:cubicBezTo>
                    <a:cubicBezTo>
                      <a:pt x="161" y="329"/>
                      <a:pt x="88" y="286"/>
                      <a:pt x="55" y="246"/>
                    </a:cubicBezTo>
                    <a:close/>
                    <a:moveTo>
                      <a:pt x="161" y="53"/>
                    </a:moveTo>
                    <a:cubicBezTo>
                      <a:pt x="161" y="207"/>
                      <a:pt x="161" y="207"/>
                      <a:pt x="161" y="207"/>
                    </a:cubicBezTo>
                    <a:moveTo>
                      <a:pt x="161" y="231"/>
                    </a:moveTo>
                    <a:cubicBezTo>
                      <a:pt x="161" y="251"/>
                      <a:pt x="161" y="251"/>
                      <a:pt x="161" y="251"/>
                    </a:cubicBezTo>
                  </a:path>
                </a:pathLst>
              </a:custGeom>
              <a:solidFill>
                <a:schemeClr val="bg2"/>
              </a:solidFill>
              <a:ln w="95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8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2346AD9-E385-4529-A536-5D6E6487C0C8}"/>
                  </a:ext>
                </a:extLst>
              </p:cNvPr>
              <p:cNvGrpSpPr/>
              <p:nvPr/>
            </p:nvGrpSpPr>
            <p:grpSpPr>
              <a:xfrm>
                <a:off x="10622280" y="6496062"/>
                <a:ext cx="132641" cy="165740"/>
                <a:chOff x="11091980" y="6478416"/>
                <a:chExt cx="132641" cy="165740"/>
              </a:xfrm>
            </p:grpSpPr>
            <p:sp>
              <p:nvSpPr>
                <p:cNvPr id="19" name="Page2_E7C3" title="Icon of a document">
                  <a:extLst>
                    <a:ext uri="{FF2B5EF4-FFF2-40B4-BE49-F238E27FC236}">
                      <a16:creationId xmlns:a16="http://schemas.microsoft.com/office/drawing/2014/main" id="{48F99D77-A2B9-40FD-AD04-D49FF818DB1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1091980" y="6478416"/>
                  <a:ext cx="132641" cy="165740"/>
                </a:xfrm>
                <a:custGeom>
                  <a:avLst/>
                  <a:gdLst>
                    <a:gd name="T0" fmla="*/ 3310 w 3310"/>
                    <a:gd name="T1" fmla="*/ 1102 h 4136"/>
                    <a:gd name="T2" fmla="*/ 2206 w 3310"/>
                    <a:gd name="T3" fmla="*/ 1102 h 4136"/>
                    <a:gd name="T4" fmla="*/ 2206 w 3310"/>
                    <a:gd name="T5" fmla="*/ 0 h 4136"/>
                    <a:gd name="T6" fmla="*/ 3310 w 3310"/>
                    <a:gd name="T7" fmla="*/ 1102 h 4136"/>
                    <a:gd name="T8" fmla="*/ 2206 w 3310"/>
                    <a:gd name="T9" fmla="*/ 0 h 4136"/>
                    <a:gd name="T10" fmla="*/ 0 w 3310"/>
                    <a:gd name="T11" fmla="*/ 0 h 4136"/>
                    <a:gd name="T12" fmla="*/ 0 w 3310"/>
                    <a:gd name="T13" fmla="*/ 4136 h 4136"/>
                    <a:gd name="T14" fmla="*/ 3310 w 3310"/>
                    <a:gd name="T15" fmla="*/ 4136 h 4136"/>
                    <a:gd name="T16" fmla="*/ 3310 w 3310"/>
                    <a:gd name="T17" fmla="*/ 1102 h 4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10" h="4136">
                      <a:moveTo>
                        <a:pt x="3310" y="1102"/>
                      </a:moveTo>
                      <a:lnTo>
                        <a:pt x="2206" y="1102"/>
                      </a:lnTo>
                      <a:lnTo>
                        <a:pt x="2206" y="0"/>
                      </a:lnTo>
                      <a:moveTo>
                        <a:pt x="3310" y="1102"/>
                      </a:moveTo>
                      <a:lnTo>
                        <a:pt x="2206" y="0"/>
                      </a:lnTo>
                      <a:lnTo>
                        <a:pt x="0" y="0"/>
                      </a:lnTo>
                      <a:lnTo>
                        <a:pt x="0" y="4136"/>
                      </a:lnTo>
                      <a:lnTo>
                        <a:pt x="3310" y="4136"/>
                      </a:lnTo>
                      <a:lnTo>
                        <a:pt x="3310" y="1102"/>
                      </a:lnTo>
                    </a:path>
                  </a:pathLst>
                </a:custGeom>
                <a:solidFill>
                  <a:srgbClr val="F2F2F2"/>
                </a:solidFill>
                <a:ln w="9525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/>
                </a:p>
              </p:txBody>
            </p:sp>
            <p:sp>
              <p:nvSpPr>
                <p:cNvPr id="34" name="Lock" title="Icon of a padlock">
                  <a:extLst>
                    <a:ext uri="{FF2B5EF4-FFF2-40B4-BE49-F238E27FC236}">
                      <a16:creationId xmlns:a16="http://schemas.microsoft.com/office/drawing/2014/main" id="{3FD05A46-CE34-4409-A302-CC16998B4E4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1120834" y="6521125"/>
                  <a:ext cx="53777" cy="75162"/>
                </a:xfrm>
                <a:custGeom>
                  <a:avLst/>
                  <a:gdLst>
                    <a:gd name="T0" fmla="*/ 239 w 239"/>
                    <a:gd name="T1" fmla="*/ 335 h 335"/>
                    <a:gd name="T2" fmla="*/ 0 w 239"/>
                    <a:gd name="T3" fmla="*/ 335 h 335"/>
                    <a:gd name="T4" fmla="*/ 0 w 239"/>
                    <a:gd name="T5" fmla="*/ 157 h 335"/>
                    <a:gd name="T6" fmla="*/ 239 w 239"/>
                    <a:gd name="T7" fmla="*/ 157 h 335"/>
                    <a:gd name="T8" fmla="*/ 239 w 239"/>
                    <a:gd name="T9" fmla="*/ 335 h 335"/>
                    <a:gd name="T10" fmla="*/ 196 w 239"/>
                    <a:gd name="T11" fmla="*/ 157 h 335"/>
                    <a:gd name="T12" fmla="*/ 196 w 239"/>
                    <a:gd name="T13" fmla="*/ 75 h 335"/>
                    <a:gd name="T14" fmla="*/ 121 w 239"/>
                    <a:gd name="T15" fmla="*/ 0 h 335"/>
                    <a:gd name="T16" fmla="*/ 46 w 239"/>
                    <a:gd name="T17" fmla="*/ 75 h 335"/>
                    <a:gd name="T18" fmla="*/ 46 w 239"/>
                    <a:gd name="T19" fmla="*/ 157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9" h="335">
                      <a:moveTo>
                        <a:pt x="239" y="335"/>
                      </a:moveTo>
                      <a:cubicBezTo>
                        <a:pt x="0" y="335"/>
                        <a:pt x="0" y="335"/>
                        <a:pt x="0" y="335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lnTo>
                        <a:pt x="239" y="335"/>
                      </a:lnTo>
                      <a:close/>
                      <a:moveTo>
                        <a:pt x="196" y="157"/>
                      </a:moveTo>
                      <a:cubicBezTo>
                        <a:pt x="196" y="75"/>
                        <a:pt x="196" y="75"/>
                        <a:pt x="196" y="75"/>
                      </a:cubicBezTo>
                      <a:cubicBezTo>
                        <a:pt x="196" y="34"/>
                        <a:pt x="163" y="0"/>
                        <a:pt x="121" y="0"/>
                      </a:cubicBezTo>
                      <a:cubicBezTo>
                        <a:pt x="79" y="0"/>
                        <a:pt x="46" y="34"/>
                        <a:pt x="46" y="75"/>
                      </a:cubicBezTo>
                      <a:cubicBezTo>
                        <a:pt x="46" y="157"/>
                        <a:pt x="46" y="157"/>
                        <a:pt x="46" y="157"/>
                      </a:cubicBezTo>
                    </a:path>
                  </a:pathLst>
                </a:custGeom>
                <a:noFill/>
                <a:ln w="6350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80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</a:gra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300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CE38-D0EE-40F5-B69A-885B815A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82" y="246855"/>
            <a:ext cx="11397896" cy="523220"/>
          </a:xfrm>
        </p:spPr>
        <p:txBody>
          <a:bodyPr/>
          <a:lstStyle/>
          <a:p>
            <a:r>
              <a:rPr lang="en-US" sz="3400" dirty="0"/>
              <a:t>When it comes to SaaS experience – slow is the new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FB10-DBCD-449E-A9AB-63C0035F3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82" y="1214516"/>
            <a:ext cx="10872232" cy="1950194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Latency - main currency in the world of cloud performance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First mile</a:t>
            </a:r>
            <a:r>
              <a:rPr lang="en-US" sz="2100" dirty="0"/>
              <a:t> optimization is done within the cloud and by the cloud</a:t>
            </a:r>
          </a:p>
          <a:p>
            <a:pPr>
              <a:spcBef>
                <a:spcPts val="1200"/>
              </a:spcBef>
            </a:pPr>
            <a:r>
              <a:rPr lang="en-US" sz="2100" i="1" dirty="0"/>
              <a:t>Last mile</a:t>
            </a:r>
            <a:r>
              <a:rPr lang="en-US" sz="2100" dirty="0"/>
              <a:t> and </a:t>
            </a:r>
            <a:r>
              <a:rPr lang="en-US" sz="2100" i="1" dirty="0"/>
              <a:t>Middle mile </a:t>
            </a:r>
            <a:r>
              <a:rPr lang="en-US" sz="2100" dirty="0"/>
              <a:t>efficiency is largely driven by the customer choices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[1] Backhauling</a:t>
            </a:r>
            <a:r>
              <a:rPr lang="en-US" sz="1900" i="1" dirty="0"/>
              <a:t> distances</a:t>
            </a:r>
            <a:r>
              <a:rPr lang="en-US" sz="1900" dirty="0"/>
              <a:t> </a:t>
            </a:r>
          </a:p>
          <a:p>
            <a:pPr lvl="1"/>
            <a:r>
              <a:rPr lang="en-US" sz="1900" dirty="0"/>
              <a:t>[2] Processing </a:t>
            </a:r>
            <a:r>
              <a:rPr lang="en-US" sz="1900" i="1" dirty="0"/>
              <a:t>overhead</a:t>
            </a:r>
            <a:r>
              <a:rPr lang="en-US" sz="1900" dirty="0"/>
              <a:t> at the perimeter</a:t>
            </a:r>
          </a:p>
          <a:p>
            <a:pPr lvl="1"/>
            <a:r>
              <a:rPr lang="en-US" sz="1900" dirty="0"/>
              <a:t>[3] Choice of ISP or NSP and their </a:t>
            </a:r>
            <a:r>
              <a:rPr lang="en-US" sz="1900" i="1" dirty="0"/>
              <a:t>peering</a:t>
            </a:r>
            <a:r>
              <a:rPr lang="en-US" sz="1900" dirty="0"/>
              <a:t> and </a:t>
            </a:r>
            <a:r>
              <a:rPr lang="en-US" sz="1900" i="1" dirty="0"/>
              <a:t>routing</a:t>
            </a:r>
            <a:r>
              <a:rPr lang="en-US" sz="1900" dirty="0"/>
              <a:t> policies</a:t>
            </a:r>
          </a:p>
          <a:p>
            <a:endParaRPr lang="en-US" sz="2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5142EA-A38C-46DC-A9A5-8F639C4BC5DE}"/>
              </a:ext>
            </a:extLst>
          </p:cNvPr>
          <p:cNvGrpSpPr/>
          <p:nvPr/>
        </p:nvGrpSpPr>
        <p:grpSpPr>
          <a:xfrm>
            <a:off x="2633642" y="3238702"/>
            <a:ext cx="3495245" cy="2657709"/>
            <a:chOff x="1724831" y="3811890"/>
            <a:chExt cx="4433240" cy="337093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3BEA89D-A817-4317-8E9D-44A427CF79D4}"/>
                </a:ext>
              </a:extLst>
            </p:cNvPr>
            <p:cNvSpPr/>
            <p:nvPr/>
          </p:nvSpPr>
          <p:spPr bwMode="auto">
            <a:xfrm>
              <a:off x="1727140" y="4516672"/>
              <a:ext cx="2761772" cy="11705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9AA7666-E285-4437-B9E5-B0F3B1953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8829" y="4871636"/>
              <a:ext cx="1850386" cy="1"/>
            </a:xfrm>
            <a:prstGeom prst="straightConnector1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EA27F2E-7E57-4A72-9188-BFC4B6BFDA09}"/>
                </a:ext>
              </a:extLst>
            </p:cNvPr>
            <p:cNvSpPr/>
            <p:nvPr/>
          </p:nvSpPr>
          <p:spPr bwMode="auto">
            <a:xfrm>
              <a:off x="1775396" y="4459940"/>
              <a:ext cx="2761772" cy="1176163"/>
            </a:xfrm>
            <a:prstGeom prst="rect">
              <a:avLst/>
            </a:prstGeom>
            <a:solidFill>
              <a:srgbClr val="C3E5FF"/>
            </a:solidFill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DF2F0D8-C6BD-4EFB-A66D-6803E96F8575}"/>
                </a:ext>
              </a:extLst>
            </p:cNvPr>
            <p:cNvCxnSpPr>
              <a:cxnSpLocks/>
            </p:cNvCxnSpPr>
            <p:nvPr/>
          </p:nvCxnSpPr>
          <p:spPr>
            <a:xfrm>
              <a:off x="5302585" y="4871637"/>
              <a:ext cx="636246" cy="407098"/>
            </a:xfrm>
            <a:prstGeom prst="straightConnector1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3D2D23D-9137-4375-AABE-202393C8C609}"/>
                </a:ext>
              </a:extLst>
            </p:cNvPr>
            <p:cNvCxnSpPr>
              <a:cxnSpLocks/>
              <a:stCxn id="121" idx="3"/>
            </p:cNvCxnSpPr>
            <p:nvPr/>
          </p:nvCxnSpPr>
          <p:spPr>
            <a:xfrm flipV="1">
              <a:off x="4497747" y="6024462"/>
              <a:ext cx="872345" cy="296"/>
            </a:xfrm>
            <a:prstGeom prst="straightConnector1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301F764-5DB2-4BD2-8C7A-BAB884DC41C5}"/>
                </a:ext>
              </a:extLst>
            </p:cNvPr>
            <p:cNvCxnSpPr>
              <a:cxnSpLocks/>
            </p:cNvCxnSpPr>
            <p:nvPr/>
          </p:nvCxnSpPr>
          <p:spPr>
            <a:xfrm>
              <a:off x="2447091" y="4878221"/>
              <a:ext cx="1952259" cy="0"/>
            </a:xfrm>
            <a:prstGeom prst="straightConnector1">
              <a:avLst/>
            </a:prstGeom>
            <a:noFill/>
            <a:ln w="38100" cap="sq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3E2EFD5-E71A-4FFA-A10D-3855BCD20E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2585" y="5612711"/>
              <a:ext cx="636246" cy="407098"/>
            </a:xfrm>
            <a:prstGeom prst="straightConnector1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02C4340-3408-4DA3-85FC-4DA627B6547F}"/>
                </a:ext>
              </a:extLst>
            </p:cNvPr>
            <p:cNvSpPr txBox="1"/>
            <p:nvPr/>
          </p:nvSpPr>
          <p:spPr>
            <a:xfrm>
              <a:off x="1811206" y="5275250"/>
              <a:ext cx="2707146" cy="222704"/>
            </a:xfrm>
            <a:prstGeom prst="rect">
              <a:avLst/>
            </a:prstGeom>
            <a:noFill/>
            <a:ln w="15875" cap="sq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175" b="1"/>
                <a:t>Customer On-Premises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2E5E382-3034-4255-B95E-6E4C51F57470}"/>
                </a:ext>
              </a:extLst>
            </p:cNvPr>
            <p:cNvSpPr txBox="1"/>
            <p:nvPr/>
          </p:nvSpPr>
          <p:spPr>
            <a:xfrm>
              <a:off x="3620067" y="6237043"/>
              <a:ext cx="1184692" cy="268508"/>
            </a:xfrm>
            <a:prstGeom prst="rect">
              <a:avLst/>
            </a:prstGeom>
            <a:noFill/>
            <a:ln w="15875" cap="sq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175" b="1"/>
                <a:t>Mobile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72CFCF9-1BB5-489F-B3D4-EE48C35FDFE6}"/>
                </a:ext>
              </a:extLst>
            </p:cNvPr>
            <p:cNvGrpSpPr/>
            <p:nvPr/>
          </p:nvGrpSpPr>
          <p:grpSpPr>
            <a:xfrm>
              <a:off x="4823818" y="4687938"/>
              <a:ext cx="984792" cy="570506"/>
              <a:chOff x="7146223" y="4294199"/>
              <a:chExt cx="3426498" cy="2615117"/>
            </a:xfrm>
            <a:solidFill>
              <a:schemeClr val="bg1"/>
            </a:solidFill>
          </p:grpSpPr>
          <p:sp>
            <p:nvSpPr>
              <p:cNvPr id="102" name="cloud" title="Icon of a cloud">
                <a:extLst>
                  <a:ext uri="{FF2B5EF4-FFF2-40B4-BE49-F238E27FC236}">
                    <a16:creationId xmlns:a16="http://schemas.microsoft.com/office/drawing/2014/main" id="{79B144B4-11C2-42A2-BF37-98EE342B92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13603" y="4294199"/>
                <a:ext cx="3359118" cy="2140086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solidFill>
                <a:srgbClr val="E5F4FF"/>
              </a:solidFill>
              <a:ln w="222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567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6895403-F298-4511-ABD3-44D1739243E0}"/>
                  </a:ext>
                </a:extLst>
              </p:cNvPr>
              <p:cNvSpPr txBox="1"/>
              <p:nvPr/>
            </p:nvSpPr>
            <p:spPr>
              <a:xfrm>
                <a:off x="7146223" y="6511598"/>
                <a:ext cx="3074473" cy="397718"/>
              </a:xfrm>
              <a:prstGeom prst="rect">
                <a:avLst/>
              </a:prstGeom>
              <a:grpFill/>
              <a:ln w="22225" cap="sq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1600"/>
                </a:lvl1pPr>
              </a:lstStyle>
              <a:p>
                <a:pPr algn="ctr"/>
                <a:r>
                  <a:rPr lang="en-US" sz="1000" b="1" dirty="0"/>
                  <a:t>ISP/NSP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ACA1726-FF14-4DD0-AA2F-1AA4F3D82137}"/>
                </a:ext>
              </a:extLst>
            </p:cNvPr>
            <p:cNvGrpSpPr/>
            <p:nvPr/>
          </p:nvGrpSpPr>
          <p:grpSpPr>
            <a:xfrm>
              <a:off x="4915999" y="5626780"/>
              <a:ext cx="965427" cy="560819"/>
              <a:chOff x="7213603" y="4294199"/>
              <a:chExt cx="3359118" cy="2570724"/>
            </a:xfrm>
            <a:solidFill>
              <a:schemeClr val="bg1"/>
            </a:solidFill>
          </p:grpSpPr>
          <p:sp>
            <p:nvSpPr>
              <p:cNvPr id="105" name="cloud" title="Icon of a cloud">
                <a:extLst>
                  <a:ext uri="{FF2B5EF4-FFF2-40B4-BE49-F238E27FC236}">
                    <a16:creationId xmlns:a16="http://schemas.microsoft.com/office/drawing/2014/main" id="{49F42DC2-C8E1-40BA-A84D-1ACE2053F0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13603" y="4294199"/>
                <a:ext cx="3359118" cy="2140086"/>
              </a:xfrm>
              <a:custGeom>
                <a:avLst/>
                <a:gdLst>
                  <a:gd name="T0" fmla="*/ 281 w 344"/>
                  <a:gd name="T1" fmla="*/ 216 h 217"/>
                  <a:gd name="T2" fmla="*/ 281 w 344"/>
                  <a:gd name="T3" fmla="*/ 217 h 217"/>
                  <a:gd name="T4" fmla="*/ 88 w 344"/>
                  <a:gd name="T5" fmla="*/ 217 h 217"/>
                  <a:gd name="T6" fmla="*/ 88 w 344"/>
                  <a:gd name="T7" fmla="*/ 217 h 217"/>
                  <a:gd name="T8" fmla="*/ 86 w 344"/>
                  <a:gd name="T9" fmla="*/ 217 h 217"/>
                  <a:gd name="T10" fmla="*/ 0 w 344"/>
                  <a:gd name="T11" fmla="*/ 130 h 217"/>
                  <a:gd name="T12" fmla="*/ 86 w 344"/>
                  <a:gd name="T13" fmla="*/ 44 h 217"/>
                  <a:gd name="T14" fmla="*/ 104 w 344"/>
                  <a:gd name="T15" fmla="*/ 45 h 217"/>
                  <a:gd name="T16" fmla="*/ 184 w 344"/>
                  <a:gd name="T17" fmla="*/ 0 h 217"/>
                  <a:gd name="T18" fmla="*/ 278 w 344"/>
                  <a:gd name="T19" fmla="*/ 85 h 217"/>
                  <a:gd name="T20" fmla="*/ 278 w 344"/>
                  <a:gd name="T21" fmla="*/ 85 h 217"/>
                  <a:gd name="T22" fmla="*/ 344 w 344"/>
                  <a:gd name="T23" fmla="*/ 151 h 217"/>
                  <a:gd name="T24" fmla="*/ 281 w 344"/>
                  <a:gd name="T25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17">
                    <a:moveTo>
                      <a:pt x="281" y="216"/>
                    </a:moveTo>
                    <a:cubicBezTo>
                      <a:pt x="281" y="217"/>
                      <a:pt x="281" y="217"/>
                      <a:pt x="281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7" y="217"/>
                      <a:pt x="87" y="217"/>
                      <a:pt x="86" y="217"/>
                    </a:cubicBezTo>
                    <a:cubicBezTo>
                      <a:pt x="39" y="217"/>
                      <a:pt x="0" y="178"/>
                      <a:pt x="0" y="130"/>
                    </a:cubicBezTo>
                    <a:cubicBezTo>
                      <a:pt x="0" y="82"/>
                      <a:pt x="39" y="44"/>
                      <a:pt x="86" y="44"/>
                    </a:cubicBezTo>
                    <a:cubicBezTo>
                      <a:pt x="92" y="44"/>
                      <a:pt x="98" y="44"/>
                      <a:pt x="104" y="45"/>
                    </a:cubicBezTo>
                    <a:cubicBezTo>
                      <a:pt x="121" y="18"/>
                      <a:pt x="150" y="0"/>
                      <a:pt x="184" y="0"/>
                    </a:cubicBezTo>
                    <a:cubicBezTo>
                      <a:pt x="233" y="0"/>
                      <a:pt x="273" y="37"/>
                      <a:pt x="278" y="85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315" y="85"/>
                      <a:pt x="344" y="114"/>
                      <a:pt x="344" y="151"/>
                    </a:cubicBezTo>
                    <a:cubicBezTo>
                      <a:pt x="344" y="186"/>
                      <a:pt x="316" y="215"/>
                      <a:pt x="281" y="21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222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567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C5C3AB-0A33-40D8-B85B-3E96183543A4}"/>
                  </a:ext>
                </a:extLst>
              </p:cNvPr>
              <p:cNvSpPr txBox="1"/>
              <p:nvPr/>
            </p:nvSpPr>
            <p:spPr>
              <a:xfrm>
                <a:off x="7889016" y="6599150"/>
                <a:ext cx="1991238" cy="265773"/>
              </a:xfrm>
              <a:prstGeom prst="rect">
                <a:avLst/>
              </a:prstGeom>
              <a:grpFill/>
              <a:ln w="22225" cap="sq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1600"/>
                </a:lvl1pPr>
              </a:lstStyle>
              <a:p>
                <a:pPr algn="ctr"/>
                <a:r>
                  <a:rPr lang="en-US" sz="1100" b="1"/>
                  <a:t>ISP</a:t>
                </a:r>
              </a:p>
            </p:txBody>
          </p:sp>
        </p:grpSp>
        <p:sp>
          <p:nvSpPr>
            <p:cNvPr id="108" name="network_3" title="Icon of a server connected to a network">
              <a:extLst>
                <a:ext uri="{FF2B5EF4-FFF2-40B4-BE49-F238E27FC236}">
                  <a16:creationId xmlns:a16="http://schemas.microsoft.com/office/drawing/2014/main" id="{E0A9E986-B617-4321-A597-06EA93A993D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43672" y="4602235"/>
              <a:ext cx="532617" cy="552714"/>
            </a:xfrm>
            <a:custGeom>
              <a:avLst/>
              <a:gdLst>
                <a:gd name="T0" fmla="*/ 136 w 270"/>
                <a:gd name="T1" fmla="*/ 281 h 281"/>
                <a:gd name="T2" fmla="*/ 71 w 270"/>
                <a:gd name="T3" fmla="*/ 281 h 281"/>
                <a:gd name="T4" fmla="*/ 71 w 270"/>
                <a:gd name="T5" fmla="*/ 240 h 281"/>
                <a:gd name="T6" fmla="*/ 115 w 270"/>
                <a:gd name="T7" fmla="*/ 240 h 281"/>
                <a:gd name="T8" fmla="*/ 115 w 270"/>
                <a:gd name="T9" fmla="*/ 218 h 281"/>
                <a:gd name="T10" fmla="*/ 157 w 270"/>
                <a:gd name="T11" fmla="*/ 218 h 281"/>
                <a:gd name="T12" fmla="*/ 157 w 270"/>
                <a:gd name="T13" fmla="*/ 240 h 281"/>
                <a:gd name="T14" fmla="*/ 198 w 270"/>
                <a:gd name="T15" fmla="*/ 240 h 281"/>
                <a:gd name="T16" fmla="*/ 198 w 270"/>
                <a:gd name="T17" fmla="*/ 281 h 281"/>
                <a:gd name="T18" fmla="*/ 136 w 270"/>
                <a:gd name="T19" fmla="*/ 281 h 281"/>
                <a:gd name="T20" fmla="*/ 71 w 270"/>
                <a:gd name="T21" fmla="*/ 260 h 281"/>
                <a:gd name="T22" fmla="*/ 0 w 270"/>
                <a:gd name="T23" fmla="*/ 260 h 281"/>
                <a:gd name="T24" fmla="*/ 198 w 270"/>
                <a:gd name="T25" fmla="*/ 260 h 281"/>
                <a:gd name="T26" fmla="*/ 270 w 270"/>
                <a:gd name="T27" fmla="*/ 260 h 281"/>
                <a:gd name="T28" fmla="*/ 135 w 270"/>
                <a:gd name="T29" fmla="*/ 218 h 281"/>
                <a:gd name="T30" fmla="*/ 135 w 270"/>
                <a:gd name="T31" fmla="*/ 190 h 281"/>
                <a:gd name="T32" fmla="*/ 191 w 270"/>
                <a:gd name="T33" fmla="*/ 189 h 281"/>
                <a:gd name="T34" fmla="*/ 191 w 270"/>
                <a:gd name="T35" fmla="*/ 14 h 281"/>
                <a:gd name="T36" fmla="*/ 177 w 270"/>
                <a:gd name="T37" fmla="*/ 0 h 281"/>
                <a:gd name="T38" fmla="*/ 93 w 270"/>
                <a:gd name="T39" fmla="*/ 0 h 281"/>
                <a:gd name="T40" fmla="*/ 79 w 270"/>
                <a:gd name="T41" fmla="*/ 14 h 281"/>
                <a:gd name="T42" fmla="*/ 79 w 270"/>
                <a:gd name="T43" fmla="*/ 189 h 281"/>
                <a:gd name="T44" fmla="*/ 191 w 270"/>
                <a:gd name="T45" fmla="*/ 189 h 281"/>
                <a:gd name="T46" fmla="*/ 110 w 270"/>
                <a:gd name="T47" fmla="*/ 37 h 281"/>
                <a:gd name="T48" fmla="*/ 160 w 270"/>
                <a:gd name="T49" fmla="*/ 37 h 281"/>
                <a:gd name="T50" fmla="*/ 110 w 270"/>
                <a:gd name="T51" fmla="*/ 113 h 281"/>
                <a:gd name="T52" fmla="*/ 160 w 270"/>
                <a:gd name="T53" fmla="*/ 113 h 281"/>
                <a:gd name="T54" fmla="*/ 110 w 270"/>
                <a:gd name="T55" fmla="*/ 150 h 281"/>
                <a:gd name="T56" fmla="*/ 160 w 270"/>
                <a:gd name="T57" fmla="*/ 15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0" h="281">
                  <a:moveTo>
                    <a:pt x="136" y="281"/>
                  </a:moveTo>
                  <a:cubicBezTo>
                    <a:pt x="71" y="281"/>
                    <a:pt x="71" y="281"/>
                    <a:pt x="71" y="281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18"/>
                    <a:pt x="115" y="218"/>
                    <a:pt x="115" y="218"/>
                  </a:cubicBezTo>
                  <a:cubicBezTo>
                    <a:pt x="157" y="218"/>
                    <a:pt x="157" y="218"/>
                    <a:pt x="157" y="218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8" y="281"/>
                    <a:pt x="198" y="281"/>
                    <a:pt x="198" y="281"/>
                  </a:cubicBezTo>
                  <a:lnTo>
                    <a:pt x="136" y="281"/>
                  </a:lnTo>
                  <a:close/>
                  <a:moveTo>
                    <a:pt x="71" y="260"/>
                  </a:moveTo>
                  <a:cubicBezTo>
                    <a:pt x="0" y="260"/>
                    <a:pt x="0" y="260"/>
                    <a:pt x="0" y="260"/>
                  </a:cubicBezTo>
                  <a:moveTo>
                    <a:pt x="198" y="260"/>
                  </a:moveTo>
                  <a:cubicBezTo>
                    <a:pt x="270" y="260"/>
                    <a:pt x="270" y="260"/>
                    <a:pt x="270" y="260"/>
                  </a:cubicBezTo>
                  <a:moveTo>
                    <a:pt x="135" y="218"/>
                  </a:moveTo>
                  <a:cubicBezTo>
                    <a:pt x="135" y="190"/>
                    <a:pt x="135" y="190"/>
                    <a:pt x="135" y="190"/>
                  </a:cubicBezTo>
                  <a:moveTo>
                    <a:pt x="191" y="189"/>
                  </a:move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5" y="0"/>
                    <a:pt x="17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5" y="0"/>
                    <a:pt x="79" y="6"/>
                    <a:pt x="79" y="14"/>
                  </a:cubicBezTo>
                  <a:cubicBezTo>
                    <a:pt x="79" y="189"/>
                    <a:pt x="79" y="189"/>
                    <a:pt x="79" y="189"/>
                  </a:cubicBezTo>
                  <a:lnTo>
                    <a:pt x="191" y="189"/>
                  </a:lnTo>
                  <a:close/>
                  <a:moveTo>
                    <a:pt x="110" y="37"/>
                  </a:moveTo>
                  <a:cubicBezTo>
                    <a:pt x="160" y="37"/>
                    <a:pt x="160" y="37"/>
                    <a:pt x="160" y="37"/>
                  </a:cubicBezTo>
                  <a:moveTo>
                    <a:pt x="110" y="113"/>
                  </a:moveTo>
                  <a:cubicBezTo>
                    <a:pt x="160" y="113"/>
                    <a:pt x="160" y="113"/>
                    <a:pt x="160" y="113"/>
                  </a:cubicBezTo>
                  <a:moveTo>
                    <a:pt x="110" y="150"/>
                  </a:moveTo>
                  <a:cubicBezTo>
                    <a:pt x="160" y="150"/>
                    <a:pt x="160" y="150"/>
                    <a:pt x="160" y="15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3A307B4-BC0B-4163-944E-30B46F52C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5127" y="4602231"/>
              <a:ext cx="534281" cy="534281"/>
            </a:xfrm>
            <a:prstGeom prst="rect">
              <a:avLst/>
            </a:prstGeom>
          </p:spPr>
        </p:pic>
        <p:sp>
          <p:nvSpPr>
            <p:cNvPr id="110" name="people_7" title="Icon of two people">
              <a:extLst>
                <a:ext uri="{FF2B5EF4-FFF2-40B4-BE49-F238E27FC236}">
                  <a16:creationId xmlns:a16="http://schemas.microsoft.com/office/drawing/2014/main" id="{141E4260-8C09-455B-8759-42BC889346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021736" y="4712046"/>
              <a:ext cx="303082" cy="330875"/>
            </a:xfrm>
            <a:custGeom>
              <a:avLst/>
              <a:gdLst>
                <a:gd name="T0" fmla="*/ 26 w 316"/>
                <a:gd name="T1" fmla="*/ 200 h 345"/>
                <a:gd name="T2" fmla="*/ 85 w 316"/>
                <a:gd name="T3" fmla="*/ 141 h 345"/>
                <a:gd name="T4" fmla="*/ 144 w 316"/>
                <a:gd name="T5" fmla="*/ 200 h 345"/>
                <a:gd name="T6" fmla="*/ 85 w 316"/>
                <a:gd name="T7" fmla="*/ 259 h 345"/>
                <a:gd name="T8" fmla="*/ 26 w 316"/>
                <a:gd name="T9" fmla="*/ 200 h 345"/>
                <a:gd name="T10" fmla="*/ 172 w 316"/>
                <a:gd name="T11" fmla="*/ 345 h 345"/>
                <a:gd name="T12" fmla="*/ 86 w 316"/>
                <a:gd name="T13" fmla="*/ 259 h 345"/>
                <a:gd name="T14" fmla="*/ 0 w 316"/>
                <a:gd name="T15" fmla="*/ 345 h 345"/>
                <a:gd name="T16" fmla="*/ 229 w 316"/>
                <a:gd name="T17" fmla="*/ 118 h 345"/>
                <a:gd name="T18" fmla="*/ 288 w 316"/>
                <a:gd name="T19" fmla="*/ 59 h 345"/>
                <a:gd name="T20" fmla="*/ 229 w 316"/>
                <a:gd name="T21" fmla="*/ 0 h 345"/>
                <a:gd name="T22" fmla="*/ 170 w 316"/>
                <a:gd name="T23" fmla="*/ 59 h 345"/>
                <a:gd name="T24" fmla="*/ 229 w 316"/>
                <a:gd name="T25" fmla="*/ 118 h 345"/>
                <a:gd name="T26" fmla="*/ 316 w 316"/>
                <a:gd name="T27" fmla="*/ 204 h 345"/>
                <a:gd name="T28" fmla="*/ 230 w 316"/>
                <a:gd name="T29" fmla="*/ 118 h 345"/>
                <a:gd name="T30" fmla="*/ 144 w 316"/>
                <a:gd name="T31" fmla="*/ 20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345">
                  <a:moveTo>
                    <a:pt x="26" y="200"/>
                  </a:moveTo>
                  <a:cubicBezTo>
                    <a:pt x="26" y="167"/>
                    <a:pt x="52" y="141"/>
                    <a:pt x="85" y="141"/>
                  </a:cubicBezTo>
                  <a:cubicBezTo>
                    <a:pt x="117" y="141"/>
                    <a:pt x="144" y="167"/>
                    <a:pt x="144" y="200"/>
                  </a:cubicBezTo>
                  <a:cubicBezTo>
                    <a:pt x="144" y="233"/>
                    <a:pt x="117" y="259"/>
                    <a:pt x="85" y="259"/>
                  </a:cubicBezTo>
                  <a:cubicBezTo>
                    <a:pt x="52" y="259"/>
                    <a:pt x="26" y="233"/>
                    <a:pt x="26" y="200"/>
                  </a:cubicBezTo>
                  <a:close/>
                  <a:moveTo>
                    <a:pt x="172" y="345"/>
                  </a:moveTo>
                  <a:cubicBezTo>
                    <a:pt x="172" y="298"/>
                    <a:pt x="133" y="259"/>
                    <a:pt x="86" y="259"/>
                  </a:cubicBezTo>
                  <a:cubicBezTo>
                    <a:pt x="38" y="259"/>
                    <a:pt x="0" y="298"/>
                    <a:pt x="0" y="345"/>
                  </a:cubicBezTo>
                  <a:moveTo>
                    <a:pt x="229" y="118"/>
                  </a:moveTo>
                  <a:cubicBezTo>
                    <a:pt x="261" y="118"/>
                    <a:pt x="288" y="92"/>
                    <a:pt x="288" y="59"/>
                  </a:cubicBezTo>
                  <a:cubicBezTo>
                    <a:pt x="288" y="26"/>
                    <a:pt x="261" y="0"/>
                    <a:pt x="229" y="0"/>
                  </a:cubicBezTo>
                  <a:cubicBezTo>
                    <a:pt x="196" y="0"/>
                    <a:pt x="170" y="26"/>
                    <a:pt x="170" y="59"/>
                  </a:cubicBezTo>
                  <a:cubicBezTo>
                    <a:pt x="170" y="92"/>
                    <a:pt x="196" y="118"/>
                    <a:pt x="229" y="118"/>
                  </a:cubicBezTo>
                  <a:close/>
                  <a:moveTo>
                    <a:pt x="316" y="204"/>
                  </a:moveTo>
                  <a:cubicBezTo>
                    <a:pt x="316" y="157"/>
                    <a:pt x="277" y="118"/>
                    <a:pt x="230" y="118"/>
                  </a:cubicBezTo>
                  <a:cubicBezTo>
                    <a:pt x="182" y="118"/>
                    <a:pt x="144" y="157"/>
                    <a:pt x="144" y="204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sp>
          <p:nvSpPr>
            <p:cNvPr id="111" name="cloud" title="Icon of a cloud">
              <a:extLst>
                <a:ext uri="{FF2B5EF4-FFF2-40B4-BE49-F238E27FC236}">
                  <a16:creationId xmlns:a16="http://schemas.microsoft.com/office/drawing/2014/main" id="{82AAECCB-36F9-4824-9FB9-81EC9130BF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5832" y="4586664"/>
              <a:ext cx="965427" cy="466873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222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67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81D1B9E-F548-4918-910A-502AFB0A900E}"/>
                </a:ext>
              </a:extLst>
            </p:cNvPr>
            <p:cNvSpPr txBox="1"/>
            <p:nvPr/>
          </p:nvSpPr>
          <p:spPr>
            <a:xfrm>
              <a:off x="3004103" y="4938901"/>
              <a:ext cx="791403" cy="159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 cap="sq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175" b="1" dirty="0"/>
                <a:t>WAN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C088EA8F-C0DB-437E-B816-F6488F326EA8}"/>
                </a:ext>
              </a:extLst>
            </p:cNvPr>
            <p:cNvCxnSpPr>
              <a:cxnSpLocks/>
            </p:cNvCxnSpPr>
            <p:nvPr/>
          </p:nvCxnSpPr>
          <p:spPr>
            <a:xfrm>
              <a:off x="1724831" y="6781348"/>
              <a:ext cx="27970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1021734-4B46-4381-9668-3273D1776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2251" y="6779846"/>
              <a:ext cx="1655820" cy="1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CF351A3-0D9C-4F9C-8268-BAE111567745}"/>
                </a:ext>
              </a:extLst>
            </p:cNvPr>
            <p:cNvSpPr txBox="1"/>
            <p:nvPr/>
          </p:nvSpPr>
          <p:spPr>
            <a:xfrm>
              <a:off x="4850345" y="6630104"/>
              <a:ext cx="1023282" cy="5465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70C0"/>
                  </a:solidFill>
                </a:rPr>
                <a:t>Middle Mile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FC87FE2-A143-4195-9B9A-713A8C98F652}"/>
                </a:ext>
              </a:extLst>
            </p:cNvPr>
            <p:cNvSpPr txBox="1"/>
            <p:nvPr/>
          </p:nvSpPr>
          <p:spPr>
            <a:xfrm>
              <a:off x="2053331" y="6636308"/>
              <a:ext cx="2097808" cy="5465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70C0"/>
                  </a:solidFill>
                </a:rPr>
                <a:t>(Enterprise) Last Mile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9427222-F217-4998-AF76-41A1BB12D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1074" y="5024591"/>
              <a:ext cx="15003" cy="17427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DA9875D-B092-445D-93DE-AE315AD9C2E6}"/>
                </a:ext>
              </a:extLst>
            </p:cNvPr>
            <p:cNvCxnSpPr>
              <a:cxnSpLocks/>
            </p:cNvCxnSpPr>
            <p:nvPr/>
          </p:nvCxnSpPr>
          <p:spPr>
            <a:xfrm>
              <a:off x="1724831" y="5128535"/>
              <a:ext cx="0" cy="16388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A1CE93BE-76E5-4AF8-AA78-284D526C5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3466" y="5757617"/>
              <a:ext cx="534281" cy="534281"/>
            </a:xfrm>
            <a:prstGeom prst="rect">
              <a:avLst/>
            </a:prstGeom>
          </p:spPr>
        </p:pic>
        <p:sp>
          <p:nvSpPr>
            <p:cNvPr id="122" name="people_4" title="Icon of a person">
              <a:extLst>
                <a:ext uri="{FF2B5EF4-FFF2-40B4-BE49-F238E27FC236}">
                  <a16:creationId xmlns:a16="http://schemas.microsoft.com/office/drawing/2014/main" id="{E08F0A48-1360-4C1E-8B93-7614D88DEE1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90876" y="5853786"/>
              <a:ext cx="281002" cy="314155"/>
            </a:xfrm>
            <a:custGeom>
              <a:avLst/>
              <a:gdLst>
                <a:gd name="T0" fmla="*/ 48 w 246"/>
                <a:gd name="T1" fmla="*/ 76 h 275"/>
                <a:gd name="T2" fmla="*/ 124 w 246"/>
                <a:gd name="T3" fmla="*/ 0 h 275"/>
                <a:gd name="T4" fmla="*/ 201 w 246"/>
                <a:gd name="T5" fmla="*/ 76 h 275"/>
                <a:gd name="T6" fmla="*/ 124 w 246"/>
                <a:gd name="T7" fmla="*/ 152 h 275"/>
                <a:gd name="T8" fmla="*/ 48 w 246"/>
                <a:gd name="T9" fmla="*/ 76 h 275"/>
                <a:gd name="T10" fmla="*/ 246 w 246"/>
                <a:gd name="T11" fmla="*/ 275 h 275"/>
                <a:gd name="T12" fmla="*/ 123 w 246"/>
                <a:gd name="T13" fmla="*/ 152 h 275"/>
                <a:gd name="T14" fmla="*/ 0 w 246"/>
                <a:gd name="T1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275">
                  <a:moveTo>
                    <a:pt x="48" y="76"/>
                  </a:moveTo>
                  <a:cubicBezTo>
                    <a:pt x="48" y="34"/>
                    <a:pt x="82" y="0"/>
                    <a:pt x="124" y="0"/>
                  </a:cubicBezTo>
                  <a:cubicBezTo>
                    <a:pt x="166" y="0"/>
                    <a:pt x="201" y="34"/>
                    <a:pt x="201" y="76"/>
                  </a:cubicBezTo>
                  <a:cubicBezTo>
                    <a:pt x="201" y="118"/>
                    <a:pt x="166" y="152"/>
                    <a:pt x="124" y="152"/>
                  </a:cubicBezTo>
                  <a:cubicBezTo>
                    <a:pt x="82" y="152"/>
                    <a:pt x="48" y="118"/>
                    <a:pt x="48" y="76"/>
                  </a:cubicBezTo>
                  <a:close/>
                  <a:moveTo>
                    <a:pt x="246" y="275"/>
                  </a:moveTo>
                  <a:cubicBezTo>
                    <a:pt x="246" y="207"/>
                    <a:pt x="191" y="152"/>
                    <a:pt x="123" y="152"/>
                  </a:cubicBezTo>
                  <a:cubicBezTo>
                    <a:pt x="55" y="152"/>
                    <a:pt x="0" y="207"/>
                    <a:pt x="0" y="275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endParaRPr lang="en-US" sz="1729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17975C6-8AFB-4E75-9A8C-9985452929B5}"/>
                </a:ext>
              </a:extLst>
            </p:cNvPr>
            <p:cNvGrpSpPr/>
            <p:nvPr/>
          </p:nvGrpSpPr>
          <p:grpSpPr>
            <a:xfrm>
              <a:off x="4825061" y="3811890"/>
              <a:ext cx="309996" cy="863395"/>
              <a:chOff x="7064396" y="3743718"/>
              <a:chExt cx="316211" cy="880708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70285A4-066D-40DC-86D8-B162C07B8E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9572" y="4019783"/>
                <a:ext cx="0" cy="604643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0CD338B-D192-4921-A9C6-BB081603B987}"/>
                  </a:ext>
                </a:extLst>
              </p:cNvPr>
              <p:cNvSpPr/>
              <p:nvPr/>
            </p:nvSpPr>
            <p:spPr bwMode="auto">
              <a:xfrm>
                <a:off x="7064396" y="3743718"/>
                <a:ext cx="316211" cy="31621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75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Arial Black" panose="020B0A04020102020204" pitchFamily="34" charset="0"/>
                    <a:ea typeface="Segoe UI" pitchFamily="34" charset="0"/>
                    <a:cs typeface="Segoe UI Semibold" panose="020B0702040204020203" pitchFamily="34" charset="0"/>
                  </a:rPr>
                  <a:t>3</a:t>
                </a:r>
                <a:endParaRPr lang="en-US" sz="784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Arial Black" panose="020B0A04020102020204" pitchFamily="34" charset="0"/>
                  <a:ea typeface="Segoe UI" pitchFamily="34" charset="0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51CBF691-588F-43B3-A5F0-B46BA957205C}"/>
                </a:ext>
              </a:extLst>
            </p:cNvPr>
            <p:cNvGrpSpPr/>
            <p:nvPr/>
          </p:nvGrpSpPr>
          <p:grpSpPr>
            <a:xfrm>
              <a:off x="4384445" y="3811891"/>
              <a:ext cx="309995" cy="695492"/>
              <a:chOff x="7349812" y="3743718"/>
              <a:chExt cx="316211" cy="709438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C0DB492-FD7A-4331-BF16-E01F5E1673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4962" y="4019782"/>
                <a:ext cx="1" cy="433374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66A77E5-8D28-4514-ABD8-5B9C0EB5F406}"/>
                  </a:ext>
                </a:extLst>
              </p:cNvPr>
              <p:cNvSpPr/>
              <p:nvPr/>
            </p:nvSpPr>
            <p:spPr bwMode="auto">
              <a:xfrm>
                <a:off x="7349812" y="3743718"/>
                <a:ext cx="316211" cy="31621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75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Arial Black" panose="020B0A04020102020204" pitchFamily="34" charset="0"/>
                    <a:ea typeface="Segoe UI" pitchFamily="34" charset="0"/>
                    <a:cs typeface="Segoe UI Semibold" panose="020B0702040204020203" pitchFamily="34" charset="0"/>
                  </a:rPr>
                  <a:t>2</a:t>
                </a:r>
                <a:endParaRPr lang="en-US" sz="784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Arial Black" panose="020B0A04020102020204" pitchFamily="34" charset="0"/>
                  <a:ea typeface="Segoe UI" pitchFamily="34" charset="0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472433AC-8986-4E5D-983A-DBC93256A490}"/>
                </a:ext>
              </a:extLst>
            </p:cNvPr>
            <p:cNvGrpSpPr/>
            <p:nvPr/>
          </p:nvGrpSpPr>
          <p:grpSpPr>
            <a:xfrm>
              <a:off x="3186334" y="3811891"/>
              <a:ext cx="309995" cy="695492"/>
              <a:chOff x="7349812" y="3743718"/>
              <a:chExt cx="316211" cy="709438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CA0E3C8-BD94-46B6-A847-232E52B911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4962" y="4019782"/>
                <a:ext cx="1" cy="433374"/>
              </a:xfrm>
              <a:prstGeom prst="line">
                <a:avLst/>
              </a:prstGeom>
              <a:ln w="12700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DC7D5B62-8DD6-4CCA-97E8-D4A5937BAC45}"/>
                  </a:ext>
                </a:extLst>
              </p:cNvPr>
              <p:cNvSpPr/>
              <p:nvPr/>
            </p:nvSpPr>
            <p:spPr bwMode="auto">
              <a:xfrm>
                <a:off x="7349812" y="3743718"/>
                <a:ext cx="316211" cy="31621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75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Arial Black" panose="020B0A04020102020204" pitchFamily="34" charset="0"/>
                    <a:ea typeface="Segoe UI" pitchFamily="34" charset="0"/>
                    <a:cs typeface="Segoe UI Semibold" panose="020B0702040204020203" pitchFamily="34" charset="0"/>
                  </a:rPr>
                  <a:t>1</a:t>
                </a:r>
                <a:endParaRPr lang="en-US" sz="784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Arial Black" panose="020B0A04020102020204" pitchFamily="34" charset="0"/>
                  <a:ea typeface="Segoe UI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107" name="cloud" title="Icon of a cloud">
              <a:extLst>
                <a:ext uri="{FF2B5EF4-FFF2-40B4-BE49-F238E27FC236}">
                  <a16:creationId xmlns:a16="http://schemas.microsoft.com/office/drawing/2014/main" id="{9FE97422-366E-4753-A875-B4672C978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16448" y="4620486"/>
              <a:ext cx="965427" cy="466873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solidFill>
              <a:srgbClr val="E5F4FF"/>
            </a:solidFill>
            <a:ln w="2222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67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ACF0D2-B923-408F-A9B4-2F01E0761380}"/>
              </a:ext>
            </a:extLst>
          </p:cNvPr>
          <p:cNvGrpSpPr/>
          <p:nvPr/>
        </p:nvGrpSpPr>
        <p:grpSpPr>
          <a:xfrm>
            <a:off x="5965841" y="3497800"/>
            <a:ext cx="3252780" cy="2393720"/>
            <a:chOff x="5965822" y="4132439"/>
            <a:chExt cx="4125706" cy="30361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DDFA84-FAF0-49BA-9FAF-70C87DA2CDBB}"/>
                </a:ext>
              </a:extLst>
            </p:cNvPr>
            <p:cNvGrpSpPr/>
            <p:nvPr/>
          </p:nvGrpSpPr>
          <p:grpSpPr>
            <a:xfrm>
              <a:off x="5965822" y="4132439"/>
              <a:ext cx="4120069" cy="2125386"/>
              <a:chOff x="5965822" y="4132439"/>
              <a:chExt cx="4120069" cy="212538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6A009E8-6162-4A41-A8F0-82495B4DCECA}"/>
                  </a:ext>
                </a:extLst>
              </p:cNvPr>
              <p:cNvGrpSpPr/>
              <p:nvPr/>
            </p:nvGrpSpPr>
            <p:grpSpPr>
              <a:xfrm>
                <a:off x="6158071" y="4132439"/>
                <a:ext cx="3927820" cy="2125386"/>
                <a:chOff x="7213603" y="4294199"/>
                <a:chExt cx="3359118" cy="2168002"/>
              </a:xfrm>
              <a:solidFill>
                <a:schemeClr val="bg1"/>
              </a:solidFill>
            </p:grpSpPr>
            <p:sp>
              <p:nvSpPr>
                <p:cNvPr id="79" name="cloud" title="Icon of a cloud">
                  <a:extLst>
                    <a:ext uri="{FF2B5EF4-FFF2-40B4-BE49-F238E27FC236}">
                      <a16:creationId xmlns:a16="http://schemas.microsoft.com/office/drawing/2014/main" id="{4372D2BB-7200-49B9-88CE-3C61639690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13603" y="4294199"/>
                  <a:ext cx="3359118" cy="2140086"/>
                </a:xfrm>
                <a:custGeom>
                  <a:avLst/>
                  <a:gdLst>
                    <a:gd name="T0" fmla="*/ 281 w 344"/>
                    <a:gd name="T1" fmla="*/ 216 h 217"/>
                    <a:gd name="T2" fmla="*/ 281 w 344"/>
                    <a:gd name="T3" fmla="*/ 217 h 217"/>
                    <a:gd name="T4" fmla="*/ 88 w 344"/>
                    <a:gd name="T5" fmla="*/ 217 h 217"/>
                    <a:gd name="T6" fmla="*/ 88 w 344"/>
                    <a:gd name="T7" fmla="*/ 217 h 217"/>
                    <a:gd name="T8" fmla="*/ 86 w 344"/>
                    <a:gd name="T9" fmla="*/ 217 h 217"/>
                    <a:gd name="T10" fmla="*/ 0 w 344"/>
                    <a:gd name="T11" fmla="*/ 130 h 217"/>
                    <a:gd name="T12" fmla="*/ 86 w 344"/>
                    <a:gd name="T13" fmla="*/ 44 h 217"/>
                    <a:gd name="T14" fmla="*/ 104 w 344"/>
                    <a:gd name="T15" fmla="*/ 45 h 217"/>
                    <a:gd name="T16" fmla="*/ 184 w 344"/>
                    <a:gd name="T17" fmla="*/ 0 h 217"/>
                    <a:gd name="T18" fmla="*/ 278 w 344"/>
                    <a:gd name="T19" fmla="*/ 85 h 217"/>
                    <a:gd name="T20" fmla="*/ 278 w 344"/>
                    <a:gd name="T21" fmla="*/ 85 h 217"/>
                    <a:gd name="T22" fmla="*/ 344 w 344"/>
                    <a:gd name="T23" fmla="*/ 151 h 217"/>
                    <a:gd name="T24" fmla="*/ 281 w 344"/>
                    <a:gd name="T25" fmla="*/ 21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4" h="217">
                      <a:moveTo>
                        <a:pt x="281" y="216"/>
                      </a:moveTo>
                      <a:cubicBezTo>
                        <a:pt x="281" y="217"/>
                        <a:pt x="281" y="217"/>
                        <a:pt x="281" y="217"/>
                      </a:cubicBezTo>
                      <a:cubicBezTo>
                        <a:pt x="88" y="217"/>
                        <a:pt x="88" y="217"/>
                        <a:pt x="88" y="217"/>
                      </a:cubicBezTo>
                      <a:cubicBezTo>
                        <a:pt x="88" y="217"/>
                        <a:pt x="88" y="217"/>
                        <a:pt x="88" y="217"/>
                      </a:cubicBezTo>
                      <a:cubicBezTo>
                        <a:pt x="87" y="217"/>
                        <a:pt x="87" y="217"/>
                        <a:pt x="86" y="217"/>
                      </a:cubicBezTo>
                      <a:cubicBezTo>
                        <a:pt x="39" y="217"/>
                        <a:pt x="0" y="178"/>
                        <a:pt x="0" y="130"/>
                      </a:cubicBezTo>
                      <a:cubicBezTo>
                        <a:pt x="0" y="82"/>
                        <a:pt x="39" y="44"/>
                        <a:pt x="86" y="44"/>
                      </a:cubicBezTo>
                      <a:cubicBezTo>
                        <a:pt x="92" y="44"/>
                        <a:pt x="98" y="44"/>
                        <a:pt x="104" y="45"/>
                      </a:cubicBezTo>
                      <a:cubicBezTo>
                        <a:pt x="121" y="18"/>
                        <a:pt x="150" y="0"/>
                        <a:pt x="184" y="0"/>
                      </a:cubicBezTo>
                      <a:cubicBezTo>
                        <a:pt x="233" y="0"/>
                        <a:pt x="273" y="37"/>
                        <a:pt x="278" y="85"/>
                      </a:cubicBezTo>
                      <a:cubicBezTo>
                        <a:pt x="278" y="85"/>
                        <a:pt x="278" y="85"/>
                        <a:pt x="278" y="85"/>
                      </a:cubicBezTo>
                      <a:cubicBezTo>
                        <a:pt x="315" y="85"/>
                        <a:pt x="344" y="114"/>
                        <a:pt x="344" y="151"/>
                      </a:cubicBezTo>
                      <a:cubicBezTo>
                        <a:pt x="344" y="186"/>
                        <a:pt x="316" y="215"/>
                        <a:pt x="281" y="216"/>
                      </a:cubicBezTo>
                      <a:close/>
                    </a:path>
                  </a:pathLst>
                </a:custGeom>
                <a:solidFill>
                  <a:srgbClr val="DC3C00">
                    <a:alpha val="20000"/>
                  </a:srgbClr>
                </a:solidFill>
                <a:ln w="2222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567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F39959C-8653-4DB5-B1EB-B9262162F5DD}"/>
                    </a:ext>
                  </a:extLst>
                </p:cNvPr>
                <p:cNvSpPr txBox="1"/>
                <p:nvPr/>
              </p:nvSpPr>
              <p:spPr>
                <a:xfrm>
                  <a:off x="8104008" y="5958097"/>
                  <a:ext cx="1603067" cy="504104"/>
                </a:xfrm>
                <a:prstGeom prst="rect">
                  <a:avLst/>
                </a:prstGeom>
                <a:solidFill>
                  <a:srgbClr val="EECEC2"/>
                </a:solidFill>
                <a:ln w="22225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>
                    <a:defRPr sz="1600"/>
                  </a:lvl1pPr>
                </a:lstStyle>
                <a:p>
                  <a:pPr algn="ctr"/>
                  <a:r>
                    <a:rPr lang="en-US" sz="1175" b="1" dirty="0"/>
                    <a:t>Microsoft Global Network</a:t>
                  </a:r>
                </a:p>
              </p:txBody>
            </p:sp>
          </p:grp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887B3A88-2929-4994-8226-7BA178C8AD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8550" y="5423783"/>
                <a:ext cx="246914" cy="0"/>
              </a:xfrm>
              <a:prstGeom prst="straightConnector1">
                <a:avLst/>
              </a:prstGeom>
              <a:noFill/>
              <a:ln w="44450" cap="sq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4E6C84A3-0F15-436E-9B87-98CA57687C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8936" y="5423783"/>
                <a:ext cx="1408704" cy="0"/>
              </a:xfrm>
              <a:prstGeom prst="straightConnector1">
                <a:avLst/>
              </a:prstGeom>
              <a:noFill/>
              <a:ln w="44450" cap="sq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EF2F432-CF75-4D5C-9847-7FC25CED72F0}"/>
                  </a:ext>
                </a:extLst>
              </p:cNvPr>
              <p:cNvGrpSpPr/>
              <p:nvPr/>
            </p:nvGrpSpPr>
            <p:grpSpPr>
              <a:xfrm>
                <a:off x="6841010" y="5199968"/>
                <a:ext cx="468761" cy="468761"/>
                <a:chOff x="5126342" y="5188116"/>
                <a:chExt cx="468761" cy="468761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F042C48F-6108-4FD4-8D9E-9BCFF48C85B3}"/>
                    </a:ext>
                  </a:extLst>
                </p:cNvPr>
                <p:cNvSpPr/>
                <p:nvPr/>
              </p:nvSpPr>
              <p:spPr bwMode="auto">
                <a:xfrm>
                  <a:off x="5126342" y="5188116"/>
                  <a:ext cx="468761" cy="468761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29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gradFill>
                      <a:gsLst>
                        <a:gs pos="40075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</a:endParaRPr>
                </a:p>
              </p:txBody>
            </p:sp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61068CEB-7EE0-459D-B577-D22D91975A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1019" y="5266883"/>
                  <a:ext cx="160973" cy="284070"/>
                </a:xfrm>
                <a:prstGeom prst="rect">
                  <a:avLst/>
                </a:prstGeom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1D309F9-9B33-4161-B6B8-CEEF978C5BAD}"/>
                  </a:ext>
                </a:extLst>
              </p:cNvPr>
              <p:cNvGrpSpPr/>
              <p:nvPr/>
            </p:nvGrpSpPr>
            <p:grpSpPr>
              <a:xfrm>
                <a:off x="5965822" y="5240673"/>
                <a:ext cx="387350" cy="387350"/>
                <a:chOff x="10758488" y="4386265"/>
                <a:chExt cx="387350" cy="38735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AABA803A-AEB8-4FC2-AAC6-E4B7410A2D66}"/>
                    </a:ext>
                  </a:extLst>
                </p:cNvPr>
                <p:cNvSpPr/>
                <p:nvPr/>
              </p:nvSpPr>
              <p:spPr bwMode="auto">
                <a:xfrm>
                  <a:off x="10866832" y="4492108"/>
                  <a:ext cx="170662" cy="17566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29"/>
                </a:p>
              </p:txBody>
            </p:sp>
            <p:sp>
              <p:nvSpPr>
                <p:cNvPr id="94" name="Freeform 13">
                  <a:extLst>
                    <a:ext uri="{FF2B5EF4-FFF2-40B4-BE49-F238E27FC236}">
                      <a16:creationId xmlns:a16="http://schemas.microsoft.com/office/drawing/2014/main" id="{1661B82D-2BA5-43DE-9933-A6A643373C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58488" y="4386265"/>
                  <a:ext cx="387350" cy="387350"/>
                </a:xfrm>
                <a:custGeom>
                  <a:avLst/>
                  <a:gdLst>
                    <a:gd name="T0" fmla="*/ 567 w 567"/>
                    <a:gd name="T1" fmla="*/ 283 h 566"/>
                    <a:gd name="T2" fmla="*/ 561 w 567"/>
                    <a:gd name="T3" fmla="*/ 336 h 566"/>
                    <a:gd name="T4" fmla="*/ 546 w 567"/>
                    <a:gd name="T5" fmla="*/ 387 h 566"/>
                    <a:gd name="T6" fmla="*/ 522 w 567"/>
                    <a:gd name="T7" fmla="*/ 434 h 566"/>
                    <a:gd name="T8" fmla="*/ 489 w 567"/>
                    <a:gd name="T9" fmla="*/ 476 h 566"/>
                    <a:gd name="T10" fmla="*/ 449 w 567"/>
                    <a:gd name="T11" fmla="*/ 511 h 566"/>
                    <a:gd name="T12" fmla="*/ 404 w 567"/>
                    <a:gd name="T13" fmla="*/ 539 h 566"/>
                    <a:gd name="T14" fmla="*/ 365 w 567"/>
                    <a:gd name="T15" fmla="*/ 554 h 566"/>
                    <a:gd name="T16" fmla="*/ 301 w 567"/>
                    <a:gd name="T17" fmla="*/ 565 h 566"/>
                    <a:gd name="T18" fmla="*/ 283 w 567"/>
                    <a:gd name="T19" fmla="*/ 566 h 566"/>
                    <a:gd name="T20" fmla="*/ 196 w 567"/>
                    <a:gd name="T21" fmla="*/ 552 h 566"/>
                    <a:gd name="T22" fmla="*/ 164 w 567"/>
                    <a:gd name="T23" fmla="*/ 540 h 566"/>
                    <a:gd name="T24" fmla="*/ 103 w 567"/>
                    <a:gd name="T25" fmla="*/ 501 h 566"/>
                    <a:gd name="T26" fmla="*/ 97 w 567"/>
                    <a:gd name="T27" fmla="*/ 497 h 566"/>
                    <a:gd name="T28" fmla="*/ 65 w 567"/>
                    <a:gd name="T29" fmla="*/ 464 h 566"/>
                    <a:gd name="T30" fmla="*/ 36 w 567"/>
                    <a:gd name="T31" fmla="*/ 419 h 566"/>
                    <a:gd name="T32" fmla="*/ 14 w 567"/>
                    <a:gd name="T33" fmla="*/ 371 h 566"/>
                    <a:gd name="T34" fmla="*/ 2 w 567"/>
                    <a:gd name="T35" fmla="*/ 319 h 566"/>
                    <a:gd name="T36" fmla="*/ 1 w 567"/>
                    <a:gd name="T37" fmla="*/ 266 h 566"/>
                    <a:gd name="T38" fmla="*/ 9 w 567"/>
                    <a:gd name="T39" fmla="*/ 213 h 566"/>
                    <a:gd name="T40" fmla="*/ 26 w 567"/>
                    <a:gd name="T41" fmla="*/ 163 h 566"/>
                    <a:gd name="T42" fmla="*/ 54 w 567"/>
                    <a:gd name="T43" fmla="*/ 117 h 566"/>
                    <a:gd name="T44" fmla="*/ 69 w 567"/>
                    <a:gd name="T45" fmla="*/ 97 h 566"/>
                    <a:gd name="T46" fmla="*/ 131 w 567"/>
                    <a:gd name="T47" fmla="*/ 44 h 566"/>
                    <a:gd name="T48" fmla="*/ 164 w 567"/>
                    <a:gd name="T49" fmla="*/ 26 h 566"/>
                    <a:gd name="T50" fmla="*/ 229 w 567"/>
                    <a:gd name="T51" fmla="*/ 5 h 566"/>
                    <a:gd name="T52" fmla="*/ 241 w 567"/>
                    <a:gd name="T53" fmla="*/ 3 h 566"/>
                    <a:gd name="T54" fmla="*/ 335 w 567"/>
                    <a:gd name="T55" fmla="*/ 5 h 566"/>
                    <a:gd name="T56" fmla="*/ 365 w 567"/>
                    <a:gd name="T57" fmla="*/ 11 h 566"/>
                    <a:gd name="T58" fmla="*/ 434 w 567"/>
                    <a:gd name="T59" fmla="*/ 43 h 566"/>
                    <a:gd name="T60" fmla="*/ 437 w 567"/>
                    <a:gd name="T61" fmla="*/ 45 h 566"/>
                    <a:gd name="T62" fmla="*/ 476 w 567"/>
                    <a:gd name="T63" fmla="*/ 76 h 566"/>
                    <a:gd name="T64" fmla="*/ 511 w 567"/>
                    <a:gd name="T65" fmla="*/ 116 h 566"/>
                    <a:gd name="T66" fmla="*/ 539 w 567"/>
                    <a:gd name="T67" fmla="*/ 161 h 566"/>
                    <a:gd name="T68" fmla="*/ 557 w 567"/>
                    <a:gd name="T69" fmla="*/ 211 h 566"/>
                    <a:gd name="T70" fmla="*/ 565 w 567"/>
                    <a:gd name="T71" fmla="*/ 264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67" h="566">
                      <a:moveTo>
                        <a:pt x="567" y="283"/>
                      </a:moveTo>
                      <a:lnTo>
                        <a:pt x="567" y="283"/>
                      </a:lnTo>
                      <a:lnTo>
                        <a:pt x="563" y="325"/>
                      </a:lnTo>
                      <a:lnTo>
                        <a:pt x="561" y="336"/>
                      </a:lnTo>
                      <a:moveTo>
                        <a:pt x="546" y="387"/>
                      </a:moveTo>
                      <a:lnTo>
                        <a:pt x="546" y="387"/>
                      </a:lnTo>
                      <a:lnTo>
                        <a:pt x="540" y="402"/>
                      </a:lnTo>
                      <a:lnTo>
                        <a:pt x="522" y="434"/>
                      </a:lnTo>
                      <a:moveTo>
                        <a:pt x="489" y="476"/>
                      </a:moveTo>
                      <a:lnTo>
                        <a:pt x="489" y="476"/>
                      </a:lnTo>
                      <a:lnTo>
                        <a:pt x="469" y="497"/>
                      </a:lnTo>
                      <a:lnTo>
                        <a:pt x="449" y="511"/>
                      </a:lnTo>
                      <a:moveTo>
                        <a:pt x="404" y="539"/>
                      </a:moveTo>
                      <a:lnTo>
                        <a:pt x="404" y="539"/>
                      </a:lnTo>
                      <a:lnTo>
                        <a:pt x="403" y="540"/>
                      </a:lnTo>
                      <a:lnTo>
                        <a:pt x="365" y="554"/>
                      </a:lnTo>
                      <a:lnTo>
                        <a:pt x="354" y="557"/>
                      </a:lnTo>
                      <a:moveTo>
                        <a:pt x="301" y="565"/>
                      </a:moveTo>
                      <a:lnTo>
                        <a:pt x="301" y="565"/>
                      </a:lnTo>
                      <a:lnTo>
                        <a:pt x="283" y="566"/>
                      </a:lnTo>
                      <a:lnTo>
                        <a:pt x="248" y="564"/>
                      </a:lnTo>
                      <a:moveTo>
                        <a:pt x="196" y="552"/>
                      </a:moveTo>
                      <a:lnTo>
                        <a:pt x="196" y="552"/>
                      </a:lnTo>
                      <a:lnTo>
                        <a:pt x="164" y="540"/>
                      </a:lnTo>
                      <a:lnTo>
                        <a:pt x="147" y="531"/>
                      </a:lnTo>
                      <a:moveTo>
                        <a:pt x="103" y="501"/>
                      </a:moveTo>
                      <a:lnTo>
                        <a:pt x="103" y="501"/>
                      </a:lnTo>
                      <a:lnTo>
                        <a:pt x="97" y="497"/>
                      </a:lnTo>
                      <a:lnTo>
                        <a:pt x="69" y="469"/>
                      </a:lnTo>
                      <a:lnTo>
                        <a:pt x="65" y="464"/>
                      </a:lnTo>
                      <a:moveTo>
                        <a:pt x="36" y="419"/>
                      </a:moveTo>
                      <a:lnTo>
                        <a:pt x="36" y="419"/>
                      </a:lnTo>
                      <a:lnTo>
                        <a:pt x="26" y="402"/>
                      </a:lnTo>
                      <a:lnTo>
                        <a:pt x="14" y="371"/>
                      </a:lnTo>
                      <a:moveTo>
                        <a:pt x="2" y="319"/>
                      </a:moveTo>
                      <a:lnTo>
                        <a:pt x="2" y="319"/>
                      </a:lnTo>
                      <a:lnTo>
                        <a:pt x="0" y="283"/>
                      </a:lnTo>
                      <a:lnTo>
                        <a:pt x="1" y="266"/>
                      </a:lnTo>
                      <a:moveTo>
                        <a:pt x="9" y="213"/>
                      </a:moveTo>
                      <a:lnTo>
                        <a:pt x="9" y="213"/>
                      </a:lnTo>
                      <a:lnTo>
                        <a:pt x="12" y="201"/>
                      </a:lnTo>
                      <a:lnTo>
                        <a:pt x="26" y="163"/>
                      </a:lnTo>
                      <a:lnTo>
                        <a:pt x="26" y="163"/>
                      </a:lnTo>
                      <a:moveTo>
                        <a:pt x="54" y="117"/>
                      </a:moveTo>
                      <a:lnTo>
                        <a:pt x="54" y="117"/>
                      </a:lnTo>
                      <a:lnTo>
                        <a:pt x="69" y="97"/>
                      </a:lnTo>
                      <a:lnTo>
                        <a:pt x="89" y="77"/>
                      </a:lnTo>
                      <a:moveTo>
                        <a:pt x="131" y="44"/>
                      </a:moveTo>
                      <a:lnTo>
                        <a:pt x="131" y="44"/>
                      </a:lnTo>
                      <a:lnTo>
                        <a:pt x="164" y="26"/>
                      </a:lnTo>
                      <a:lnTo>
                        <a:pt x="178" y="20"/>
                      </a:lnTo>
                      <a:moveTo>
                        <a:pt x="229" y="5"/>
                      </a:moveTo>
                      <a:lnTo>
                        <a:pt x="229" y="5"/>
                      </a:lnTo>
                      <a:lnTo>
                        <a:pt x="241" y="3"/>
                      </a:lnTo>
                      <a:lnTo>
                        <a:pt x="282" y="0"/>
                      </a:lnTo>
                      <a:moveTo>
                        <a:pt x="335" y="5"/>
                      </a:moveTo>
                      <a:lnTo>
                        <a:pt x="335" y="5"/>
                      </a:lnTo>
                      <a:lnTo>
                        <a:pt x="365" y="11"/>
                      </a:lnTo>
                      <a:lnTo>
                        <a:pt x="386" y="20"/>
                      </a:lnTo>
                      <a:moveTo>
                        <a:pt x="434" y="43"/>
                      </a:moveTo>
                      <a:lnTo>
                        <a:pt x="434" y="43"/>
                      </a:lnTo>
                      <a:lnTo>
                        <a:pt x="437" y="45"/>
                      </a:lnTo>
                      <a:lnTo>
                        <a:pt x="469" y="69"/>
                      </a:lnTo>
                      <a:lnTo>
                        <a:pt x="476" y="76"/>
                      </a:lnTo>
                      <a:moveTo>
                        <a:pt x="511" y="116"/>
                      </a:moveTo>
                      <a:lnTo>
                        <a:pt x="511" y="116"/>
                      </a:lnTo>
                      <a:lnTo>
                        <a:pt x="521" y="129"/>
                      </a:lnTo>
                      <a:lnTo>
                        <a:pt x="539" y="161"/>
                      </a:lnTo>
                      <a:moveTo>
                        <a:pt x="557" y="211"/>
                      </a:moveTo>
                      <a:lnTo>
                        <a:pt x="557" y="211"/>
                      </a:lnTo>
                      <a:lnTo>
                        <a:pt x="563" y="241"/>
                      </a:lnTo>
                      <a:lnTo>
                        <a:pt x="565" y="264"/>
                      </a:lnTo>
                    </a:path>
                  </a:pathLst>
                </a:custGeom>
                <a:noFill/>
                <a:ln w="17463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38AF621-166A-4976-9442-85695DB975E2}"/>
                  </a:ext>
                </a:extLst>
              </p:cNvPr>
              <p:cNvGrpSpPr/>
              <p:nvPr/>
            </p:nvGrpSpPr>
            <p:grpSpPr>
              <a:xfrm>
                <a:off x="8895107" y="5098907"/>
                <a:ext cx="670882" cy="670882"/>
                <a:chOff x="7134594" y="5088465"/>
                <a:chExt cx="670882" cy="670882"/>
              </a:xfrm>
            </p:grpSpPr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62C85A1-5AE6-4A3F-B43C-A80E8A7C3A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34594" y="5088465"/>
                  <a:ext cx="670882" cy="670882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3F06E8AD-CC9A-4E6C-A727-71D887E776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7328" y="5230129"/>
                  <a:ext cx="311259" cy="398411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CCCCAF6-1C76-4E64-BEA8-D9DB7E621D3D}"/>
                </a:ext>
              </a:extLst>
            </p:cNvPr>
            <p:cNvCxnSpPr>
              <a:cxnSpLocks/>
            </p:cNvCxnSpPr>
            <p:nvPr/>
          </p:nvCxnSpPr>
          <p:spPr>
            <a:xfrm>
              <a:off x="6158071" y="6766749"/>
              <a:ext cx="39278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789FB4E-B03E-4D89-824C-3FADE47B4749}"/>
                </a:ext>
              </a:extLst>
            </p:cNvPr>
            <p:cNvCxnSpPr>
              <a:cxnSpLocks/>
              <a:stCxn id="93" idx="4"/>
            </p:cNvCxnSpPr>
            <p:nvPr/>
          </p:nvCxnSpPr>
          <p:spPr>
            <a:xfrm>
              <a:off x="6159496" y="5522179"/>
              <a:ext cx="0" cy="12395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5DA5AC5-FAF7-42F1-B278-9CD5236DC4A4}"/>
                </a:ext>
              </a:extLst>
            </p:cNvPr>
            <p:cNvSpPr txBox="1"/>
            <p:nvPr/>
          </p:nvSpPr>
          <p:spPr>
            <a:xfrm>
              <a:off x="7635406" y="6622025"/>
              <a:ext cx="945492" cy="5465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70C0"/>
                  </a:solidFill>
                </a:rPr>
                <a:t>First Mile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8A1A563-9487-44A0-9660-D2FF48449C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86223" y="5478913"/>
              <a:ext cx="5305" cy="10817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8CF757-2FD5-4C6E-B945-E91653AFB90C}"/>
              </a:ext>
            </a:extLst>
          </p:cNvPr>
          <p:cNvGrpSpPr/>
          <p:nvPr/>
        </p:nvGrpSpPr>
        <p:grpSpPr>
          <a:xfrm>
            <a:off x="2633642" y="6068323"/>
            <a:ext cx="8270238" cy="488976"/>
            <a:chOff x="2633150" y="6068699"/>
            <a:chExt cx="8271412" cy="48904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E1EC7B-B92C-40A2-8061-881C8CB1C810}"/>
                </a:ext>
              </a:extLst>
            </p:cNvPr>
            <p:cNvSpPr/>
            <p:nvPr/>
          </p:nvSpPr>
          <p:spPr bwMode="auto">
            <a:xfrm>
              <a:off x="2633150" y="6121017"/>
              <a:ext cx="6585913" cy="436728"/>
            </a:xfrm>
            <a:custGeom>
              <a:avLst/>
              <a:gdLst>
                <a:gd name="connsiteX0" fmla="*/ 5711588 w 5711588"/>
                <a:gd name="connsiteY0" fmla="*/ 0 h 436728"/>
                <a:gd name="connsiteX1" fmla="*/ 5711588 w 5711588"/>
                <a:gd name="connsiteY1" fmla="*/ 436728 h 436728"/>
                <a:gd name="connsiteX2" fmla="*/ 0 w 5711588"/>
                <a:gd name="connsiteY2" fmla="*/ 436728 h 436728"/>
                <a:gd name="connsiteX3" fmla="*/ 5711588 w 5711588"/>
                <a:gd name="connsiteY3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588" h="436728">
                  <a:moveTo>
                    <a:pt x="5711588" y="0"/>
                  </a:moveTo>
                  <a:lnTo>
                    <a:pt x="5711588" y="436728"/>
                  </a:lnTo>
                  <a:lnTo>
                    <a:pt x="0" y="436728"/>
                  </a:lnTo>
                  <a:lnTo>
                    <a:pt x="5711588" y="0"/>
                  </a:lnTo>
                  <a:close/>
                </a:path>
              </a:pathLst>
            </a:custGeom>
            <a:solidFill>
              <a:srgbClr val="F8D8C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E829CE2-C015-4540-9E4F-72833D45A27F}"/>
                </a:ext>
              </a:extLst>
            </p:cNvPr>
            <p:cNvSpPr/>
            <p:nvPr/>
          </p:nvSpPr>
          <p:spPr bwMode="auto">
            <a:xfrm flipH="1" flipV="1">
              <a:off x="2635423" y="6068699"/>
              <a:ext cx="6585913" cy="436728"/>
            </a:xfrm>
            <a:custGeom>
              <a:avLst/>
              <a:gdLst>
                <a:gd name="connsiteX0" fmla="*/ 5711588 w 5711588"/>
                <a:gd name="connsiteY0" fmla="*/ 0 h 436728"/>
                <a:gd name="connsiteX1" fmla="*/ 5711588 w 5711588"/>
                <a:gd name="connsiteY1" fmla="*/ 436728 h 436728"/>
                <a:gd name="connsiteX2" fmla="*/ 0 w 5711588"/>
                <a:gd name="connsiteY2" fmla="*/ 436728 h 436728"/>
                <a:gd name="connsiteX3" fmla="*/ 5711588 w 5711588"/>
                <a:gd name="connsiteY3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588" h="436728">
                  <a:moveTo>
                    <a:pt x="5711588" y="0"/>
                  </a:moveTo>
                  <a:lnTo>
                    <a:pt x="5711588" y="436728"/>
                  </a:lnTo>
                  <a:lnTo>
                    <a:pt x="0" y="436728"/>
                  </a:lnTo>
                  <a:lnTo>
                    <a:pt x="571158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08A67E9-A19E-4224-8D50-F67F348266FE}"/>
                </a:ext>
              </a:extLst>
            </p:cNvPr>
            <p:cNvSpPr txBox="1"/>
            <p:nvPr/>
          </p:nvSpPr>
          <p:spPr>
            <a:xfrm>
              <a:off x="9328246" y="6121017"/>
              <a:ext cx="1576316" cy="4309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Ability to influence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39DF031-D624-455D-997C-E221CE5F6A13}"/>
                </a:ext>
              </a:extLst>
            </p:cNvPr>
            <p:cNvSpPr txBox="1"/>
            <p:nvPr/>
          </p:nvSpPr>
          <p:spPr>
            <a:xfrm>
              <a:off x="7273587" y="6256278"/>
              <a:ext cx="1576316" cy="2462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Microsoft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91A1B8F-BB78-431C-80B2-957267315117}"/>
                </a:ext>
              </a:extLst>
            </p:cNvPr>
            <p:cNvSpPr txBox="1"/>
            <p:nvPr/>
          </p:nvSpPr>
          <p:spPr>
            <a:xfrm>
              <a:off x="3459655" y="6113830"/>
              <a:ext cx="1576316" cy="2462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Customer</a:t>
              </a:r>
            </a:p>
          </p:txBody>
        </p: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142F424-BF4B-4113-97D1-82426999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26" y="3944452"/>
            <a:ext cx="1407274" cy="2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3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4">
            <a:extLst>
              <a:ext uri="{FF2B5EF4-FFF2-40B4-BE49-F238E27FC236}">
                <a16:creationId xmlns:a16="http://schemas.microsoft.com/office/drawing/2014/main" id="{DC1DCC5A-55EA-4C43-9208-F0A9D4CFFB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5512" y="5978424"/>
            <a:ext cx="709513" cy="709513"/>
            <a:chOff x="1750" y="2457"/>
            <a:chExt cx="447" cy="447"/>
          </a:xfrm>
        </p:grpSpPr>
        <p:sp>
          <p:nvSpPr>
            <p:cNvPr id="87" name="AutoShape 3">
              <a:extLst>
                <a:ext uri="{FF2B5EF4-FFF2-40B4-BE49-F238E27FC236}">
                  <a16:creationId xmlns:a16="http://schemas.microsoft.com/office/drawing/2014/main" id="{EF761CCA-0169-4A8A-A559-A92B4AD4FF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50" y="2458"/>
              <a:ext cx="444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AC8B2F4D-BEBC-4783-B33D-06977E3A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457"/>
              <a:ext cx="447" cy="447"/>
            </a:xfrm>
            <a:custGeom>
              <a:avLst/>
              <a:gdLst>
                <a:gd name="T0" fmla="*/ 1999 w 1999"/>
                <a:gd name="T1" fmla="*/ 999 h 1999"/>
                <a:gd name="T2" fmla="*/ 1999 w 1999"/>
                <a:gd name="T3" fmla="*/ 999 h 1999"/>
                <a:gd name="T4" fmla="*/ 999 w 1999"/>
                <a:gd name="T5" fmla="*/ 1999 h 1999"/>
                <a:gd name="T6" fmla="*/ 0 w 1999"/>
                <a:gd name="T7" fmla="*/ 999 h 1999"/>
                <a:gd name="T8" fmla="*/ 999 w 1999"/>
                <a:gd name="T9" fmla="*/ 0 h 1999"/>
                <a:gd name="T10" fmla="*/ 1999 w 1999"/>
                <a:gd name="T11" fmla="*/ 999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9" h="1999">
                  <a:moveTo>
                    <a:pt x="1999" y="999"/>
                  </a:moveTo>
                  <a:lnTo>
                    <a:pt x="1999" y="999"/>
                  </a:lnTo>
                  <a:cubicBezTo>
                    <a:pt x="1999" y="1552"/>
                    <a:pt x="1552" y="1999"/>
                    <a:pt x="999" y="1999"/>
                  </a:cubicBezTo>
                  <a:cubicBezTo>
                    <a:pt x="447" y="1999"/>
                    <a:pt x="0" y="1552"/>
                    <a:pt x="0" y="999"/>
                  </a:cubicBezTo>
                  <a:cubicBezTo>
                    <a:pt x="0" y="447"/>
                    <a:pt x="447" y="0"/>
                    <a:pt x="999" y="0"/>
                  </a:cubicBezTo>
                  <a:cubicBezTo>
                    <a:pt x="1552" y="0"/>
                    <a:pt x="1999" y="447"/>
                    <a:pt x="1999" y="99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sp>
        <p:nvSpPr>
          <p:cNvPr id="95" name="Arrow: Left 94">
            <a:extLst>
              <a:ext uri="{FF2B5EF4-FFF2-40B4-BE49-F238E27FC236}">
                <a16:creationId xmlns:a16="http://schemas.microsoft.com/office/drawing/2014/main" id="{7713A0E0-934E-4E3C-BE52-0FA9213D1124}"/>
              </a:ext>
            </a:extLst>
          </p:cNvPr>
          <p:cNvSpPr/>
          <p:nvPr/>
        </p:nvSpPr>
        <p:spPr bwMode="auto">
          <a:xfrm flipH="1">
            <a:off x="4234829" y="6195570"/>
            <a:ext cx="787379" cy="292128"/>
          </a:xfrm>
          <a:prstGeom prst="leftArrow">
            <a:avLst>
              <a:gd name="adj1" fmla="val 50000"/>
              <a:gd name="adj2" fmla="val 75607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92E7542-B0EE-4125-B158-1DCF92ADF48C}"/>
              </a:ext>
            </a:extLst>
          </p:cNvPr>
          <p:cNvSpPr/>
          <p:nvPr/>
        </p:nvSpPr>
        <p:spPr bwMode="auto">
          <a:xfrm flipH="1">
            <a:off x="4059063" y="6187245"/>
            <a:ext cx="239598" cy="302485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601DC8DF-2564-4FE7-8E9C-1EF18351A0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67507" y="3961985"/>
            <a:ext cx="709513" cy="709513"/>
            <a:chOff x="1750" y="2457"/>
            <a:chExt cx="447" cy="447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3251696D-F337-41DA-B8A5-17C5DA4957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50" y="2458"/>
              <a:ext cx="444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078276B-9920-4527-B330-6EAA836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457"/>
              <a:ext cx="447" cy="447"/>
            </a:xfrm>
            <a:custGeom>
              <a:avLst/>
              <a:gdLst>
                <a:gd name="T0" fmla="*/ 1999 w 1999"/>
                <a:gd name="T1" fmla="*/ 999 h 1999"/>
                <a:gd name="T2" fmla="*/ 1999 w 1999"/>
                <a:gd name="T3" fmla="*/ 999 h 1999"/>
                <a:gd name="T4" fmla="*/ 999 w 1999"/>
                <a:gd name="T5" fmla="*/ 1999 h 1999"/>
                <a:gd name="T6" fmla="*/ 0 w 1999"/>
                <a:gd name="T7" fmla="*/ 999 h 1999"/>
                <a:gd name="T8" fmla="*/ 999 w 1999"/>
                <a:gd name="T9" fmla="*/ 0 h 1999"/>
                <a:gd name="T10" fmla="*/ 1999 w 1999"/>
                <a:gd name="T11" fmla="*/ 999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9" h="1999">
                  <a:moveTo>
                    <a:pt x="1999" y="999"/>
                  </a:moveTo>
                  <a:lnTo>
                    <a:pt x="1999" y="999"/>
                  </a:lnTo>
                  <a:cubicBezTo>
                    <a:pt x="1999" y="1552"/>
                    <a:pt x="1552" y="1999"/>
                    <a:pt x="999" y="1999"/>
                  </a:cubicBezTo>
                  <a:cubicBezTo>
                    <a:pt x="447" y="1999"/>
                    <a:pt x="0" y="1552"/>
                    <a:pt x="0" y="999"/>
                  </a:cubicBezTo>
                  <a:cubicBezTo>
                    <a:pt x="0" y="447"/>
                    <a:pt x="447" y="0"/>
                    <a:pt x="999" y="0"/>
                  </a:cubicBezTo>
                  <a:cubicBezTo>
                    <a:pt x="1552" y="0"/>
                    <a:pt x="1999" y="447"/>
                    <a:pt x="1999" y="99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0A9C973A-34D3-4640-A130-E5B606E725A3}"/>
              </a:ext>
            </a:extLst>
          </p:cNvPr>
          <p:cNvSpPr/>
          <p:nvPr/>
        </p:nvSpPr>
        <p:spPr bwMode="auto">
          <a:xfrm>
            <a:off x="2060019" y="4818522"/>
            <a:ext cx="2761381" cy="78785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4F9B1-07AA-49FF-BE4C-F990F8AC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02" y="193339"/>
            <a:ext cx="11016957" cy="430826"/>
          </a:xfrm>
        </p:spPr>
        <p:txBody>
          <a:bodyPr>
            <a:normAutofit/>
          </a:bodyPr>
          <a:lstStyle/>
          <a:p>
            <a:r>
              <a:rPr lang="en-US" dirty="0"/>
              <a:t>Microsoft 365 location =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7868-A9D4-4661-9F51-0B783395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51" y="829611"/>
            <a:ext cx="11190504" cy="2529923"/>
          </a:xfrm>
        </p:spPr>
        <p:txBody>
          <a:bodyPr/>
          <a:lstStyle/>
          <a:p>
            <a:pPr marL="336145" indent="-336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Microsoft 365 is getting closer to </a:t>
            </a:r>
            <a:r>
              <a:rPr lang="en-US" u="sng" dirty="0"/>
              <a:t>all</a:t>
            </a:r>
            <a:r>
              <a:rPr lang="en-US" dirty="0"/>
              <a:t> users</a:t>
            </a:r>
          </a:p>
          <a:p>
            <a:pPr marL="504217" lvl="1" indent="-280121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dirty="0"/>
              <a:t>Microsoft Global Network (</a:t>
            </a:r>
            <a:r>
              <a:rPr lang="en-US" dirty="0">
                <a:hlinkClick r:id="rId2"/>
              </a:rPr>
              <a:t>AS8075</a:t>
            </a:r>
            <a:r>
              <a:rPr lang="en-US" dirty="0"/>
              <a:t>): Points of Presence | Peering | Backhaul</a:t>
            </a:r>
          </a:p>
          <a:p>
            <a:pPr marL="504217" lvl="1" indent="-280121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dirty="0"/>
              <a:t>Highly Distributed Service Front Door infrastructure</a:t>
            </a:r>
          </a:p>
          <a:p>
            <a:pPr marL="504217" lvl="1" indent="-280121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dirty="0"/>
              <a:t>Intelligent content and business logic placement optimized for performance</a:t>
            </a:r>
          </a:p>
          <a:p>
            <a:pPr marL="336145" indent="-336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Customer network imperative:</a:t>
            </a:r>
          </a:p>
          <a:p>
            <a:pPr marL="504217" lvl="1" indent="-280121">
              <a:buFont typeface="Arial" panose="020B0604020202020204" pitchFamily="34" charset="0"/>
              <a:buChar char="•"/>
            </a:pPr>
            <a:r>
              <a:rPr lang="en-US" dirty="0"/>
              <a:t>Allow your users to connect through the closest Microsoft network edge as efficiently as possible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6395D-2DE4-4D37-A593-2EC6ED60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643" y="6059291"/>
            <a:ext cx="534205" cy="5342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5218AB-6814-4308-AB69-1F9512308AAD}"/>
              </a:ext>
            </a:extLst>
          </p:cNvPr>
          <p:cNvGrpSpPr/>
          <p:nvPr/>
        </p:nvGrpSpPr>
        <p:grpSpPr>
          <a:xfrm>
            <a:off x="6490322" y="4434329"/>
            <a:ext cx="3927263" cy="2119355"/>
            <a:chOff x="7213603" y="4294199"/>
            <a:chExt cx="3359118" cy="2162163"/>
          </a:xfrm>
          <a:solidFill>
            <a:schemeClr val="bg1"/>
          </a:solidFill>
        </p:grpSpPr>
        <p:sp>
          <p:nvSpPr>
            <p:cNvPr id="8" name="cloud" title="Icon of a cloud">
              <a:extLst>
                <a:ext uri="{FF2B5EF4-FFF2-40B4-BE49-F238E27FC236}">
                  <a16:creationId xmlns:a16="http://schemas.microsoft.com/office/drawing/2014/main" id="{CBA46A1C-064C-4782-AE22-A3155FB436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13603" y="4294199"/>
              <a:ext cx="3359118" cy="2140086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solidFill>
              <a:srgbClr val="F8D8CC"/>
            </a:solidFill>
            <a:ln w="2222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67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A4F6A3-67A3-458C-9709-D17ECB4D30A7}"/>
                </a:ext>
              </a:extLst>
            </p:cNvPr>
            <p:cNvSpPr txBox="1"/>
            <p:nvPr/>
          </p:nvSpPr>
          <p:spPr>
            <a:xfrm>
              <a:off x="8321326" y="6041127"/>
              <a:ext cx="1261008" cy="415235"/>
            </a:xfrm>
            <a:prstGeom prst="rect">
              <a:avLst/>
            </a:prstGeom>
            <a:solidFill>
              <a:srgbClr val="F8D8CC"/>
            </a:solidFill>
            <a:ln w="22225" cap="sq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175" b="1" dirty="0"/>
                <a:t>Microsoft Global Network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07CE5E-12C4-4086-809C-D6BB3F29A774}"/>
              </a:ext>
            </a:extLst>
          </p:cNvPr>
          <p:cNvCxnSpPr>
            <a:cxnSpLocks/>
          </p:cNvCxnSpPr>
          <p:nvPr/>
        </p:nvCxnSpPr>
        <p:spPr>
          <a:xfrm flipV="1">
            <a:off x="2851595" y="5173437"/>
            <a:ext cx="1850123" cy="1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" name="people_4" title="Icon of a person">
            <a:extLst>
              <a:ext uri="{FF2B5EF4-FFF2-40B4-BE49-F238E27FC236}">
                <a16:creationId xmlns:a16="http://schemas.microsoft.com/office/drawing/2014/main" id="{413BFD7B-4977-4931-AD36-AA173A3890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38034" y="6155448"/>
            <a:ext cx="280962" cy="314110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endParaRPr lang="en-US" sz="1729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7B562F-CEF8-41DA-BA40-A305CBDA80BD}"/>
              </a:ext>
            </a:extLst>
          </p:cNvPr>
          <p:cNvSpPr/>
          <p:nvPr/>
        </p:nvSpPr>
        <p:spPr bwMode="auto">
          <a:xfrm>
            <a:off x="2108267" y="4761798"/>
            <a:ext cx="2761381" cy="7878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957456-FB35-4C0A-823C-932DBBA8BC9C}"/>
              </a:ext>
            </a:extLst>
          </p:cNvPr>
          <p:cNvCxnSpPr>
            <a:cxnSpLocks/>
          </p:cNvCxnSpPr>
          <p:nvPr/>
        </p:nvCxnSpPr>
        <p:spPr>
          <a:xfrm>
            <a:off x="5634957" y="5173436"/>
            <a:ext cx="636156" cy="40704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0707A87-1556-434E-ACAB-30CC32092DBA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444847" y="6326098"/>
            <a:ext cx="1190110" cy="296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52DED4-2EB7-4F31-B1E9-F84CAFCC72B7}"/>
              </a:ext>
            </a:extLst>
          </p:cNvPr>
          <p:cNvCxnSpPr>
            <a:cxnSpLocks/>
          </p:cNvCxnSpPr>
          <p:nvPr/>
        </p:nvCxnSpPr>
        <p:spPr>
          <a:xfrm>
            <a:off x="2779869" y="5180019"/>
            <a:ext cx="1951982" cy="0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4CBDEDA-C6BD-457B-9543-6D30B9472133}"/>
              </a:ext>
            </a:extLst>
          </p:cNvPr>
          <p:cNvCxnSpPr>
            <a:cxnSpLocks/>
          </p:cNvCxnSpPr>
          <p:nvPr/>
        </p:nvCxnSpPr>
        <p:spPr>
          <a:xfrm>
            <a:off x="6840750" y="5725504"/>
            <a:ext cx="246879" cy="0"/>
          </a:xfrm>
          <a:prstGeom prst="straightConnector1">
            <a:avLst/>
          </a:prstGeom>
          <a:noFill/>
          <a:ln w="4445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3F2AF66-D158-4273-BC01-CDF3E8A4DCED}"/>
              </a:ext>
            </a:extLst>
          </p:cNvPr>
          <p:cNvCxnSpPr>
            <a:cxnSpLocks/>
          </p:cNvCxnSpPr>
          <p:nvPr/>
        </p:nvCxnSpPr>
        <p:spPr>
          <a:xfrm>
            <a:off x="7751006" y="5725504"/>
            <a:ext cx="1408505" cy="0"/>
          </a:xfrm>
          <a:prstGeom prst="straightConnector1">
            <a:avLst/>
          </a:prstGeom>
          <a:noFill/>
          <a:ln w="4445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54CCE59-1638-4F3A-9FCF-441E994735D1}"/>
              </a:ext>
            </a:extLst>
          </p:cNvPr>
          <p:cNvGrpSpPr/>
          <p:nvPr/>
        </p:nvGrpSpPr>
        <p:grpSpPr>
          <a:xfrm>
            <a:off x="6652408" y="5501722"/>
            <a:ext cx="1505375" cy="716022"/>
            <a:chOff x="7688241" y="5172900"/>
            <a:chExt cx="1505589" cy="71612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786A85A-204D-46DA-A3A8-D667A685109E}"/>
                </a:ext>
              </a:extLst>
            </p:cNvPr>
            <p:cNvGrpSpPr/>
            <p:nvPr/>
          </p:nvGrpSpPr>
          <p:grpSpPr>
            <a:xfrm>
              <a:off x="8209071" y="5172900"/>
              <a:ext cx="468761" cy="468761"/>
              <a:chOff x="5126342" y="5188116"/>
              <a:chExt cx="468761" cy="46876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22F07BA-6D5C-45B1-8930-360414B27194}"/>
                  </a:ext>
                </a:extLst>
              </p:cNvPr>
              <p:cNvSpPr/>
              <p:nvPr/>
            </p:nvSpPr>
            <p:spPr bwMode="auto">
              <a:xfrm>
                <a:off x="5126342" y="5188116"/>
                <a:ext cx="468761" cy="46876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3C9DC0A-6560-434E-A191-4578CFE89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1019" y="5266883"/>
                <a:ext cx="160973" cy="28407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2BC0A90-1F31-4ABA-BAFE-7C9FE5573200}"/>
                </a:ext>
              </a:extLst>
            </p:cNvPr>
            <p:cNvSpPr txBox="1"/>
            <p:nvPr/>
          </p:nvSpPr>
          <p:spPr>
            <a:xfrm>
              <a:off x="7688241" y="5620515"/>
              <a:ext cx="1505589" cy="268509"/>
            </a:xfrm>
            <a:prstGeom prst="rect">
              <a:avLst/>
            </a:prstGeom>
            <a:noFill/>
            <a:ln w="15875" cap="sq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175"/>
                <a:t>Service</a:t>
              </a:r>
              <a:br>
                <a:rPr lang="en-US" sz="1175"/>
              </a:br>
              <a:r>
                <a:rPr lang="en-US" sz="1175"/>
                <a:t>Front Door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6CDE084-CA4E-4083-82C3-AB0AEAF616AB}"/>
              </a:ext>
            </a:extLst>
          </p:cNvPr>
          <p:cNvGrpSpPr/>
          <p:nvPr/>
        </p:nvGrpSpPr>
        <p:grpSpPr>
          <a:xfrm>
            <a:off x="6130309" y="5542422"/>
            <a:ext cx="772111" cy="795321"/>
            <a:chOff x="6730819" y="5213605"/>
            <a:chExt cx="772220" cy="7954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01985B3-633C-49AB-9EDD-64429CB2BD5E}"/>
                </a:ext>
              </a:extLst>
            </p:cNvPr>
            <p:cNvGrpSpPr/>
            <p:nvPr/>
          </p:nvGrpSpPr>
          <p:grpSpPr>
            <a:xfrm>
              <a:off x="6898633" y="5213605"/>
              <a:ext cx="387350" cy="387350"/>
              <a:chOff x="10758488" y="4386265"/>
              <a:chExt cx="387350" cy="38735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3AB1663-07B4-4966-A906-5CFE3456E096}"/>
                  </a:ext>
                </a:extLst>
              </p:cNvPr>
              <p:cNvSpPr/>
              <p:nvPr/>
            </p:nvSpPr>
            <p:spPr bwMode="auto">
              <a:xfrm>
                <a:off x="10866832" y="4492108"/>
                <a:ext cx="170662" cy="17566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158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29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E2ED0513-55C5-44C3-9F7D-699ED64897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58488" y="4386265"/>
                <a:ext cx="387350" cy="387350"/>
              </a:xfrm>
              <a:custGeom>
                <a:avLst/>
                <a:gdLst>
                  <a:gd name="T0" fmla="*/ 567 w 567"/>
                  <a:gd name="T1" fmla="*/ 283 h 566"/>
                  <a:gd name="T2" fmla="*/ 561 w 567"/>
                  <a:gd name="T3" fmla="*/ 336 h 566"/>
                  <a:gd name="T4" fmla="*/ 546 w 567"/>
                  <a:gd name="T5" fmla="*/ 387 h 566"/>
                  <a:gd name="T6" fmla="*/ 522 w 567"/>
                  <a:gd name="T7" fmla="*/ 434 h 566"/>
                  <a:gd name="T8" fmla="*/ 489 w 567"/>
                  <a:gd name="T9" fmla="*/ 476 h 566"/>
                  <a:gd name="T10" fmla="*/ 449 w 567"/>
                  <a:gd name="T11" fmla="*/ 511 h 566"/>
                  <a:gd name="T12" fmla="*/ 404 w 567"/>
                  <a:gd name="T13" fmla="*/ 539 h 566"/>
                  <a:gd name="T14" fmla="*/ 365 w 567"/>
                  <a:gd name="T15" fmla="*/ 554 h 566"/>
                  <a:gd name="T16" fmla="*/ 301 w 567"/>
                  <a:gd name="T17" fmla="*/ 565 h 566"/>
                  <a:gd name="T18" fmla="*/ 283 w 567"/>
                  <a:gd name="T19" fmla="*/ 566 h 566"/>
                  <a:gd name="T20" fmla="*/ 196 w 567"/>
                  <a:gd name="T21" fmla="*/ 552 h 566"/>
                  <a:gd name="T22" fmla="*/ 164 w 567"/>
                  <a:gd name="T23" fmla="*/ 540 h 566"/>
                  <a:gd name="T24" fmla="*/ 103 w 567"/>
                  <a:gd name="T25" fmla="*/ 501 h 566"/>
                  <a:gd name="T26" fmla="*/ 97 w 567"/>
                  <a:gd name="T27" fmla="*/ 497 h 566"/>
                  <a:gd name="T28" fmla="*/ 65 w 567"/>
                  <a:gd name="T29" fmla="*/ 464 h 566"/>
                  <a:gd name="T30" fmla="*/ 36 w 567"/>
                  <a:gd name="T31" fmla="*/ 419 h 566"/>
                  <a:gd name="T32" fmla="*/ 14 w 567"/>
                  <a:gd name="T33" fmla="*/ 371 h 566"/>
                  <a:gd name="T34" fmla="*/ 2 w 567"/>
                  <a:gd name="T35" fmla="*/ 319 h 566"/>
                  <a:gd name="T36" fmla="*/ 1 w 567"/>
                  <a:gd name="T37" fmla="*/ 266 h 566"/>
                  <a:gd name="T38" fmla="*/ 9 w 567"/>
                  <a:gd name="T39" fmla="*/ 213 h 566"/>
                  <a:gd name="T40" fmla="*/ 26 w 567"/>
                  <a:gd name="T41" fmla="*/ 163 h 566"/>
                  <a:gd name="T42" fmla="*/ 54 w 567"/>
                  <a:gd name="T43" fmla="*/ 117 h 566"/>
                  <a:gd name="T44" fmla="*/ 69 w 567"/>
                  <a:gd name="T45" fmla="*/ 97 h 566"/>
                  <a:gd name="T46" fmla="*/ 131 w 567"/>
                  <a:gd name="T47" fmla="*/ 44 h 566"/>
                  <a:gd name="T48" fmla="*/ 164 w 567"/>
                  <a:gd name="T49" fmla="*/ 26 h 566"/>
                  <a:gd name="T50" fmla="*/ 229 w 567"/>
                  <a:gd name="T51" fmla="*/ 5 h 566"/>
                  <a:gd name="T52" fmla="*/ 241 w 567"/>
                  <a:gd name="T53" fmla="*/ 3 h 566"/>
                  <a:gd name="T54" fmla="*/ 335 w 567"/>
                  <a:gd name="T55" fmla="*/ 5 h 566"/>
                  <a:gd name="T56" fmla="*/ 365 w 567"/>
                  <a:gd name="T57" fmla="*/ 11 h 566"/>
                  <a:gd name="T58" fmla="*/ 434 w 567"/>
                  <a:gd name="T59" fmla="*/ 43 h 566"/>
                  <a:gd name="T60" fmla="*/ 437 w 567"/>
                  <a:gd name="T61" fmla="*/ 45 h 566"/>
                  <a:gd name="T62" fmla="*/ 476 w 567"/>
                  <a:gd name="T63" fmla="*/ 76 h 566"/>
                  <a:gd name="T64" fmla="*/ 511 w 567"/>
                  <a:gd name="T65" fmla="*/ 116 h 566"/>
                  <a:gd name="T66" fmla="*/ 539 w 567"/>
                  <a:gd name="T67" fmla="*/ 161 h 566"/>
                  <a:gd name="T68" fmla="*/ 557 w 567"/>
                  <a:gd name="T69" fmla="*/ 211 h 566"/>
                  <a:gd name="T70" fmla="*/ 565 w 567"/>
                  <a:gd name="T71" fmla="*/ 26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67" h="566">
                    <a:moveTo>
                      <a:pt x="567" y="283"/>
                    </a:moveTo>
                    <a:lnTo>
                      <a:pt x="567" y="283"/>
                    </a:lnTo>
                    <a:lnTo>
                      <a:pt x="563" y="325"/>
                    </a:lnTo>
                    <a:lnTo>
                      <a:pt x="561" y="336"/>
                    </a:lnTo>
                    <a:moveTo>
                      <a:pt x="546" y="387"/>
                    </a:moveTo>
                    <a:lnTo>
                      <a:pt x="546" y="387"/>
                    </a:lnTo>
                    <a:lnTo>
                      <a:pt x="540" y="402"/>
                    </a:lnTo>
                    <a:lnTo>
                      <a:pt x="522" y="434"/>
                    </a:lnTo>
                    <a:moveTo>
                      <a:pt x="489" y="476"/>
                    </a:moveTo>
                    <a:lnTo>
                      <a:pt x="489" y="476"/>
                    </a:lnTo>
                    <a:lnTo>
                      <a:pt x="469" y="497"/>
                    </a:lnTo>
                    <a:lnTo>
                      <a:pt x="449" y="511"/>
                    </a:lnTo>
                    <a:moveTo>
                      <a:pt x="404" y="539"/>
                    </a:moveTo>
                    <a:lnTo>
                      <a:pt x="404" y="539"/>
                    </a:lnTo>
                    <a:lnTo>
                      <a:pt x="403" y="540"/>
                    </a:lnTo>
                    <a:lnTo>
                      <a:pt x="365" y="554"/>
                    </a:lnTo>
                    <a:lnTo>
                      <a:pt x="354" y="557"/>
                    </a:lnTo>
                    <a:moveTo>
                      <a:pt x="301" y="565"/>
                    </a:moveTo>
                    <a:lnTo>
                      <a:pt x="301" y="565"/>
                    </a:lnTo>
                    <a:lnTo>
                      <a:pt x="283" y="566"/>
                    </a:lnTo>
                    <a:lnTo>
                      <a:pt x="248" y="564"/>
                    </a:lnTo>
                    <a:moveTo>
                      <a:pt x="196" y="552"/>
                    </a:moveTo>
                    <a:lnTo>
                      <a:pt x="196" y="552"/>
                    </a:lnTo>
                    <a:lnTo>
                      <a:pt x="164" y="540"/>
                    </a:lnTo>
                    <a:lnTo>
                      <a:pt x="147" y="531"/>
                    </a:lnTo>
                    <a:moveTo>
                      <a:pt x="103" y="501"/>
                    </a:moveTo>
                    <a:lnTo>
                      <a:pt x="103" y="501"/>
                    </a:lnTo>
                    <a:lnTo>
                      <a:pt x="97" y="497"/>
                    </a:lnTo>
                    <a:lnTo>
                      <a:pt x="69" y="469"/>
                    </a:lnTo>
                    <a:lnTo>
                      <a:pt x="65" y="464"/>
                    </a:lnTo>
                    <a:moveTo>
                      <a:pt x="36" y="419"/>
                    </a:moveTo>
                    <a:lnTo>
                      <a:pt x="36" y="419"/>
                    </a:lnTo>
                    <a:lnTo>
                      <a:pt x="26" y="402"/>
                    </a:lnTo>
                    <a:lnTo>
                      <a:pt x="14" y="371"/>
                    </a:lnTo>
                    <a:moveTo>
                      <a:pt x="2" y="319"/>
                    </a:moveTo>
                    <a:lnTo>
                      <a:pt x="2" y="319"/>
                    </a:lnTo>
                    <a:lnTo>
                      <a:pt x="0" y="283"/>
                    </a:lnTo>
                    <a:lnTo>
                      <a:pt x="1" y="266"/>
                    </a:lnTo>
                    <a:moveTo>
                      <a:pt x="9" y="213"/>
                    </a:moveTo>
                    <a:lnTo>
                      <a:pt x="9" y="213"/>
                    </a:lnTo>
                    <a:lnTo>
                      <a:pt x="12" y="201"/>
                    </a:lnTo>
                    <a:lnTo>
                      <a:pt x="26" y="163"/>
                    </a:lnTo>
                    <a:lnTo>
                      <a:pt x="26" y="163"/>
                    </a:lnTo>
                    <a:moveTo>
                      <a:pt x="54" y="117"/>
                    </a:moveTo>
                    <a:lnTo>
                      <a:pt x="54" y="117"/>
                    </a:lnTo>
                    <a:lnTo>
                      <a:pt x="69" y="97"/>
                    </a:lnTo>
                    <a:lnTo>
                      <a:pt x="89" y="77"/>
                    </a:lnTo>
                    <a:moveTo>
                      <a:pt x="131" y="44"/>
                    </a:moveTo>
                    <a:lnTo>
                      <a:pt x="131" y="44"/>
                    </a:lnTo>
                    <a:lnTo>
                      <a:pt x="164" y="26"/>
                    </a:lnTo>
                    <a:lnTo>
                      <a:pt x="178" y="20"/>
                    </a:lnTo>
                    <a:moveTo>
                      <a:pt x="229" y="5"/>
                    </a:moveTo>
                    <a:lnTo>
                      <a:pt x="229" y="5"/>
                    </a:lnTo>
                    <a:lnTo>
                      <a:pt x="241" y="3"/>
                    </a:lnTo>
                    <a:lnTo>
                      <a:pt x="282" y="0"/>
                    </a:lnTo>
                    <a:moveTo>
                      <a:pt x="335" y="5"/>
                    </a:moveTo>
                    <a:lnTo>
                      <a:pt x="335" y="5"/>
                    </a:lnTo>
                    <a:lnTo>
                      <a:pt x="365" y="11"/>
                    </a:lnTo>
                    <a:lnTo>
                      <a:pt x="386" y="20"/>
                    </a:lnTo>
                    <a:moveTo>
                      <a:pt x="434" y="43"/>
                    </a:moveTo>
                    <a:lnTo>
                      <a:pt x="434" y="43"/>
                    </a:lnTo>
                    <a:lnTo>
                      <a:pt x="437" y="45"/>
                    </a:lnTo>
                    <a:lnTo>
                      <a:pt x="469" y="69"/>
                    </a:lnTo>
                    <a:lnTo>
                      <a:pt x="476" y="76"/>
                    </a:lnTo>
                    <a:moveTo>
                      <a:pt x="511" y="116"/>
                    </a:moveTo>
                    <a:lnTo>
                      <a:pt x="511" y="116"/>
                    </a:lnTo>
                    <a:lnTo>
                      <a:pt x="521" y="129"/>
                    </a:lnTo>
                    <a:lnTo>
                      <a:pt x="539" y="161"/>
                    </a:lnTo>
                    <a:moveTo>
                      <a:pt x="557" y="211"/>
                    </a:moveTo>
                    <a:lnTo>
                      <a:pt x="557" y="211"/>
                    </a:lnTo>
                    <a:lnTo>
                      <a:pt x="563" y="241"/>
                    </a:lnTo>
                    <a:lnTo>
                      <a:pt x="565" y="264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CEB46D-3D43-4792-B9D3-F86F9E41C146}"/>
                </a:ext>
              </a:extLst>
            </p:cNvPr>
            <p:cNvSpPr txBox="1"/>
            <p:nvPr/>
          </p:nvSpPr>
          <p:spPr>
            <a:xfrm>
              <a:off x="6730819" y="5611914"/>
              <a:ext cx="772220" cy="397124"/>
            </a:xfrm>
            <a:prstGeom prst="rect">
              <a:avLst/>
            </a:prstGeom>
            <a:solidFill>
              <a:schemeClr val="bg1"/>
            </a:solidFill>
            <a:ln w="15875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175" dirty="0"/>
                <a:t>Network</a:t>
              </a:r>
              <a:br>
                <a:rPr lang="en-US" sz="1175" dirty="0"/>
              </a:br>
              <a:r>
                <a:rPr lang="en-US" sz="1175" dirty="0"/>
                <a:t>POP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AF0C046-BA67-4731-93C0-718C8B2D7833}"/>
              </a:ext>
            </a:extLst>
          </p:cNvPr>
          <p:cNvCxnSpPr>
            <a:cxnSpLocks/>
          </p:cNvCxnSpPr>
          <p:nvPr/>
        </p:nvCxnSpPr>
        <p:spPr>
          <a:xfrm flipV="1">
            <a:off x="5634957" y="5914405"/>
            <a:ext cx="636156" cy="407040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FDE3554-F274-402F-A9F2-4F2C1FA0ADC2}"/>
              </a:ext>
            </a:extLst>
          </p:cNvPr>
          <p:cNvGrpSpPr/>
          <p:nvPr/>
        </p:nvGrpSpPr>
        <p:grpSpPr>
          <a:xfrm>
            <a:off x="6488180" y="3484930"/>
            <a:ext cx="1669602" cy="2029114"/>
            <a:chOff x="7615433" y="3155823"/>
            <a:chExt cx="1669839" cy="202940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2BC2DEE-B714-43E2-AFA0-C052B2C83B7B}"/>
                </a:ext>
              </a:extLst>
            </p:cNvPr>
            <p:cNvSpPr txBox="1"/>
            <p:nvPr/>
          </p:nvSpPr>
          <p:spPr>
            <a:xfrm>
              <a:off x="7615433" y="3155823"/>
              <a:ext cx="1669839" cy="45708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r>
                <a:rPr lang="en-US" dirty="0"/>
                <a:t>100+ Front Door locations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7BFAA58-2F23-470C-8234-A6D4166D5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3196" y="3561367"/>
              <a:ext cx="705244" cy="705244"/>
            </a:xfrm>
            <a:prstGeom prst="rect">
              <a:avLst/>
            </a:pr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1450D1B-4B0F-4A6A-AA34-9AAEF72A6C6A}"/>
                </a:ext>
              </a:extLst>
            </p:cNvPr>
            <p:cNvSpPr/>
            <p:nvPr/>
          </p:nvSpPr>
          <p:spPr bwMode="auto">
            <a:xfrm>
              <a:off x="8374555" y="3762726"/>
              <a:ext cx="302527" cy="302527"/>
            </a:xfrm>
            <a:prstGeom prst="ellipse">
              <a:avLst/>
            </a:prstGeom>
            <a:solidFill>
              <a:srgbClr val="DC3C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6A74D38-FADC-41AC-B0BB-E77F24F27647}"/>
                </a:ext>
              </a:extLst>
            </p:cNvPr>
            <p:cNvCxnSpPr>
              <a:cxnSpLocks/>
              <a:stCxn id="85" idx="4"/>
            </p:cNvCxnSpPr>
            <p:nvPr/>
          </p:nvCxnSpPr>
          <p:spPr>
            <a:xfrm>
              <a:off x="8525819" y="4065253"/>
              <a:ext cx="6196" cy="111997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EEBB887-A09B-4521-B2A7-1A0C9DD674AD}"/>
              </a:ext>
            </a:extLst>
          </p:cNvPr>
          <p:cNvGrpSpPr/>
          <p:nvPr/>
        </p:nvGrpSpPr>
        <p:grpSpPr>
          <a:xfrm>
            <a:off x="4756523" y="3974317"/>
            <a:ext cx="2084228" cy="1697648"/>
            <a:chOff x="5356837" y="3645280"/>
            <a:chExt cx="2084524" cy="169788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A7DD2DC-1FD6-4D81-AF00-CD3994AC033D}"/>
                </a:ext>
              </a:extLst>
            </p:cNvPr>
            <p:cNvSpPr txBox="1"/>
            <p:nvPr/>
          </p:nvSpPr>
          <p:spPr>
            <a:xfrm>
              <a:off x="5356837" y="3645280"/>
              <a:ext cx="1691217" cy="6305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algn="l"/>
              <a:r>
                <a:rPr lang="en-US"/>
                <a:t>160+ network edge sites</a:t>
              </a:r>
            </a:p>
            <a:p>
              <a:pPr algn="l"/>
              <a:r>
                <a:rPr lang="en-US"/>
                <a:t>200+ peering locations</a:t>
              </a:r>
            </a:p>
            <a:p>
              <a:pPr algn="l"/>
              <a:r>
                <a:rPr lang="en-US"/>
                <a:t>4000+ networks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F97F932-8983-4187-9FFD-7A7A168A710B}"/>
                </a:ext>
              </a:extLst>
            </p:cNvPr>
            <p:cNvGrpSpPr/>
            <p:nvPr/>
          </p:nvGrpSpPr>
          <p:grpSpPr>
            <a:xfrm>
              <a:off x="6736117" y="4079146"/>
              <a:ext cx="705244" cy="705244"/>
              <a:chOff x="8980092" y="2544901"/>
              <a:chExt cx="705244" cy="705244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E1A8A8B-CD50-4BDD-859C-03AD08E51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80092" y="2544901"/>
                <a:ext cx="705244" cy="705244"/>
              </a:xfrm>
              <a:prstGeom prst="rect">
                <a:avLst/>
              </a:prstGeom>
            </p:spPr>
          </p:pic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126BB4A-50FD-425E-9B27-52222763804C}"/>
                  </a:ext>
                </a:extLst>
              </p:cNvPr>
              <p:cNvSpPr/>
              <p:nvPr/>
            </p:nvSpPr>
            <p:spPr bwMode="auto">
              <a:xfrm>
                <a:off x="9181451" y="2746260"/>
                <a:ext cx="302527" cy="302527"/>
              </a:xfrm>
              <a:prstGeom prst="ellipse">
                <a:avLst/>
              </a:prstGeom>
              <a:solidFill>
                <a:srgbClr val="DC3C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gradFill>
                    <a:gsLst>
                      <a:gs pos="40075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54E5902-37AE-48E6-84A2-05B0B72E0AA5}"/>
                </a:ext>
              </a:extLst>
            </p:cNvPr>
            <p:cNvCxnSpPr>
              <a:cxnSpLocks/>
              <a:stCxn id="91" idx="4"/>
            </p:cNvCxnSpPr>
            <p:nvPr/>
          </p:nvCxnSpPr>
          <p:spPr>
            <a:xfrm>
              <a:off x="7088740" y="4583032"/>
              <a:ext cx="2142" cy="7601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34A2B23-8130-4A5B-A0A0-3E56302BB02A}"/>
              </a:ext>
            </a:extLst>
          </p:cNvPr>
          <p:cNvGrpSpPr/>
          <p:nvPr/>
        </p:nvGrpSpPr>
        <p:grpSpPr>
          <a:xfrm>
            <a:off x="8806998" y="3166672"/>
            <a:ext cx="1448106" cy="2505294"/>
            <a:chOff x="9407887" y="2837519"/>
            <a:chExt cx="1448312" cy="250564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6AF925E-8DA8-4DF6-9BA8-DD7B473BBF1D}"/>
                </a:ext>
              </a:extLst>
            </p:cNvPr>
            <p:cNvSpPr txBox="1"/>
            <p:nvPr/>
          </p:nvSpPr>
          <p:spPr>
            <a:xfrm>
              <a:off x="9407887" y="2837519"/>
              <a:ext cx="1448312" cy="3993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r>
                <a:rPr lang="en-US" dirty="0"/>
                <a:t>50+ datacenter regions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19B8ADB-FA15-455F-ACDE-2D3EDD893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6016" y="3185419"/>
              <a:ext cx="705244" cy="705244"/>
            </a:xfrm>
            <a:prstGeom prst="rect">
              <a:avLst/>
            </a:prstGeom>
          </p:spPr>
        </p:pic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7639D7C-D166-4672-818A-EF9FB1F3DB73}"/>
                </a:ext>
              </a:extLst>
            </p:cNvPr>
            <p:cNvSpPr/>
            <p:nvPr/>
          </p:nvSpPr>
          <p:spPr bwMode="auto">
            <a:xfrm>
              <a:off x="10017375" y="3386778"/>
              <a:ext cx="302527" cy="302527"/>
            </a:xfrm>
            <a:prstGeom prst="ellipse">
              <a:avLst/>
            </a:prstGeom>
            <a:solidFill>
              <a:srgbClr val="DC3C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4C2625F-0307-4B2F-9A14-99C3E35BB93F}"/>
                </a:ext>
              </a:extLst>
            </p:cNvPr>
            <p:cNvCxnSpPr>
              <a:cxnSpLocks/>
              <a:stCxn id="77" idx="4"/>
            </p:cNvCxnSpPr>
            <p:nvPr/>
          </p:nvCxnSpPr>
          <p:spPr>
            <a:xfrm flipH="1">
              <a:off x="10163233" y="3689305"/>
              <a:ext cx="5406" cy="16538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F57B305-4887-4686-BE67-1F03FC85C463}"/>
              </a:ext>
            </a:extLst>
          </p:cNvPr>
          <p:cNvGrpSpPr/>
          <p:nvPr/>
        </p:nvGrpSpPr>
        <p:grpSpPr>
          <a:xfrm>
            <a:off x="8970100" y="5400675"/>
            <a:ext cx="1184524" cy="948326"/>
            <a:chOff x="9571013" y="5071839"/>
            <a:chExt cx="1184692" cy="94846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689C502-05EE-47CA-AF4E-97B62469B332}"/>
                </a:ext>
              </a:extLst>
            </p:cNvPr>
            <p:cNvGrpSpPr/>
            <p:nvPr/>
          </p:nvGrpSpPr>
          <p:grpSpPr>
            <a:xfrm>
              <a:off x="9827918" y="5071839"/>
              <a:ext cx="670882" cy="670882"/>
              <a:chOff x="7134594" y="5088465"/>
              <a:chExt cx="670882" cy="67088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60AC58E-12E4-4FB5-AB66-AD0CE5B58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4594" y="5088465"/>
                <a:ext cx="670882" cy="67088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6ACE65E-DDDD-4012-8E2D-ABB94ECF0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7328" y="5230129"/>
                <a:ext cx="311259" cy="398411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7C0C4E-D3CD-43DF-A075-B08CD2C90153}"/>
                </a:ext>
              </a:extLst>
            </p:cNvPr>
            <p:cNvSpPr txBox="1"/>
            <p:nvPr/>
          </p:nvSpPr>
          <p:spPr>
            <a:xfrm>
              <a:off x="9571013" y="5751791"/>
              <a:ext cx="1184692" cy="268509"/>
            </a:xfrm>
            <a:prstGeom prst="rect">
              <a:avLst/>
            </a:prstGeom>
            <a:noFill/>
            <a:ln w="15875" cap="sq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175"/>
                <a:t>Data</a:t>
              </a:r>
              <a:br>
                <a:rPr lang="en-US" sz="1175"/>
              </a:br>
              <a:r>
                <a:rPr lang="en-US" sz="1175"/>
                <a:t>/Datacenter/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F4A0A7A-8CD1-42F1-BEDC-9136CD28D2DB}"/>
              </a:ext>
            </a:extLst>
          </p:cNvPr>
          <p:cNvSpPr txBox="1"/>
          <p:nvPr/>
        </p:nvSpPr>
        <p:spPr>
          <a:xfrm>
            <a:off x="2144072" y="5576993"/>
            <a:ext cx="2706762" cy="222672"/>
          </a:xfrm>
          <a:prstGeom prst="rect">
            <a:avLst/>
          </a:prstGeom>
          <a:noFill/>
          <a:ln w="15875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75" b="1"/>
              <a:t>Customer On-Premises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F85289-3869-4E74-AB37-8D3CEFB2B473}"/>
              </a:ext>
            </a:extLst>
          </p:cNvPr>
          <p:cNvSpPr txBox="1"/>
          <p:nvPr/>
        </p:nvSpPr>
        <p:spPr>
          <a:xfrm>
            <a:off x="3495555" y="6584652"/>
            <a:ext cx="1297649" cy="311229"/>
          </a:xfrm>
          <a:prstGeom prst="rect">
            <a:avLst/>
          </a:prstGeom>
          <a:noFill/>
          <a:ln w="15875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75"/>
              <a:t>Remote/Mobile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62FF481-4EA9-46EF-B5F4-A3E2CA0630DC}"/>
              </a:ext>
            </a:extLst>
          </p:cNvPr>
          <p:cNvGrpSpPr/>
          <p:nvPr/>
        </p:nvGrpSpPr>
        <p:grpSpPr>
          <a:xfrm>
            <a:off x="5175621" y="4989757"/>
            <a:ext cx="965290" cy="498352"/>
            <a:chOff x="7213603" y="4294199"/>
            <a:chExt cx="3359118" cy="2284710"/>
          </a:xfrm>
          <a:solidFill>
            <a:schemeClr val="bg1"/>
          </a:solidFill>
        </p:grpSpPr>
        <p:sp>
          <p:nvSpPr>
            <p:cNvPr id="63" name="cloud" title="Icon of a cloud">
              <a:extLst>
                <a:ext uri="{FF2B5EF4-FFF2-40B4-BE49-F238E27FC236}">
                  <a16:creationId xmlns:a16="http://schemas.microsoft.com/office/drawing/2014/main" id="{E68776E7-F24E-4787-9F89-63C08F04C5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13603" y="4294199"/>
              <a:ext cx="3359118" cy="2140086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grpFill/>
            <a:ln w="2222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67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48F58F0-F708-49E8-BF1C-6FE650B6EBA0}"/>
                </a:ext>
              </a:extLst>
            </p:cNvPr>
            <p:cNvSpPr txBox="1"/>
            <p:nvPr/>
          </p:nvSpPr>
          <p:spPr>
            <a:xfrm>
              <a:off x="7916368" y="6274342"/>
              <a:ext cx="2054589" cy="304567"/>
            </a:xfrm>
            <a:prstGeom prst="rect">
              <a:avLst/>
            </a:prstGeom>
            <a:grpFill/>
            <a:ln w="22225" cap="sq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050" b="1"/>
                <a:t>ISP/IX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52B845-D49C-4857-BEA3-C80B36E46585}"/>
              </a:ext>
            </a:extLst>
          </p:cNvPr>
          <p:cNvGrpSpPr/>
          <p:nvPr/>
        </p:nvGrpSpPr>
        <p:grpSpPr>
          <a:xfrm>
            <a:off x="5052950" y="6022824"/>
            <a:ext cx="965290" cy="490697"/>
            <a:chOff x="7213603" y="4294199"/>
            <a:chExt cx="3359118" cy="2249609"/>
          </a:xfrm>
          <a:solidFill>
            <a:schemeClr val="bg1"/>
          </a:solidFill>
        </p:grpSpPr>
        <p:sp>
          <p:nvSpPr>
            <p:cNvPr id="67" name="cloud" title="Icon of a cloud">
              <a:extLst>
                <a:ext uri="{FF2B5EF4-FFF2-40B4-BE49-F238E27FC236}">
                  <a16:creationId xmlns:a16="http://schemas.microsoft.com/office/drawing/2014/main" id="{E6A7A47E-865B-4E8B-A16F-AD28A982D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13603" y="4294199"/>
              <a:ext cx="3359118" cy="2140086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grpFill/>
            <a:ln w="22225" cap="sq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67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52922D3-48D9-47B1-B296-7D5969DE225C}"/>
                </a:ext>
              </a:extLst>
            </p:cNvPr>
            <p:cNvSpPr txBox="1"/>
            <p:nvPr/>
          </p:nvSpPr>
          <p:spPr>
            <a:xfrm>
              <a:off x="8192546" y="6261744"/>
              <a:ext cx="1603066" cy="282064"/>
            </a:xfrm>
            <a:prstGeom prst="rect">
              <a:avLst/>
            </a:prstGeom>
            <a:grpFill/>
            <a:ln w="22225" cap="sq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pPr algn="ctr"/>
              <a:r>
                <a:rPr lang="en-US" sz="1175" b="1"/>
                <a:t>ISP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7C88626-E147-44EA-88E5-994AB65A9B12}"/>
              </a:ext>
            </a:extLst>
          </p:cNvPr>
          <p:cNvSpPr txBox="1"/>
          <p:nvPr/>
        </p:nvSpPr>
        <p:spPr>
          <a:xfrm flipH="1">
            <a:off x="1815310" y="3608396"/>
            <a:ext cx="1478546" cy="418144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 cap="sq">
            <a:noFill/>
            <a:prstDash val="solid"/>
            <a:miter lim="800000"/>
            <a:headEnd/>
            <a:tailEnd/>
          </a:ln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/>
              <a:t>10-100s of branches per customer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E126E52-EA35-4419-9BDC-66AD521292A9}"/>
              </a:ext>
            </a:extLst>
          </p:cNvPr>
          <p:cNvSpPr/>
          <p:nvPr/>
        </p:nvSpPr>
        <p:spPr bwMode="auto">
          <a:xfrm flipH="1">
            <a:off x="2378816" y="4161469"/>
            <a:ext cx="302485" cy="302485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C66185-6149-46DA-85B6-8ECAF29D5DB6}"/>
              </a:ext>
            </a:extLst>
          </p:cNvPr>
          <p:cNvCxnSpPr>
            <a:cxnSpLocks/>
            <a:stCxn id="80" idx="4"/>
          </p:cNvCxnSpPr>
          <p:nvPr/>
        </p:nvCxnSpPr>
        <p:spPr>
          <a:xfrm>
            <a:off x="2530058" y="4463953"/>
            <a:ext cx="0" cy="7049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Arrow: Left 81">
            <a:extLst>
              <a:ext uri="{FF2B5EF4-FFF2-40B4-BE49-F238E27FC236}">
                <a16:creationId xmlns:a16="http://schemas.microsoft.com/office/drawing/2014/main" id="{37823AEA-6EC1-4457-A2DC-D56C15C90672}"/>
              </a:ext>
            </a:extLst>
          </p:cNvPr>
          <p:cNvSpPr/>
          <p:nvPr/>
        </p:nvSpPr>
        <p:spPr bwMode="auto">
          <a:xfrm flipH="1">
            <a:off x="2554584" y="4169794"/>
            <a:ext cx="2147136" cy="292128"/>
          </a:xfrm>
          <a:prstGeom prst="leftArrow">
            <a:avLst>
              <a:gd name="adj1" fmla="val 50000"/>
              <a:gd name="adj2" fmla="val 75607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9" name="cloud" title="Icon of a cloud">
            <a:extLst>
              <a:ext uri="{FF2B5EF4-FFF2-40B4-BE49-F238E27FC236}">
                <a16:creationId xmlns:a16="http://schemas.microsoft.com/office/drawing/2014/main" id="{E43D5395-0A9C-4A3C-9B22-F5D2B9567C28}"/>
              </a:ext>
            </a:extLst>
          </p:cNvPr>
          <p:cNvSpPr>
            <a:spLocks noChangeAspect="1"/>
          </p:cNvSpPr>
          <p:nvPr/>
        </p:nvSpPr>
        <p:spPr bwMode="auto">
          <a:xfrm>
            <a:off x="4948917" y="4922322"/>
            <a:ext cx="965290" cy="466807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1"/>
          </a:solidFill>
          <a:ln w="2222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7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BA2980-C49A-47FE-9A96-BC19D0649871}"/>
              </a:ext>
            </a:extLst>
          </p:cNvPr>
          <p:cNvGrpSpPr/>
          <p:nvPr/>
        </p:nvGrpSpPr>
        <p:grpSpPr>
          <a:xfrm>
            <a:off x="5209988" y="3717896"/>
            <a:ext cx="4302035" cy="1194041"/>
            <a:chOff x="5810366" y="3429186"/>
            <a:chExt cx="4302645" cy="1194210"/>
          </a:xfrm>
        </p:grpSpPr>
        <p:sp>
          <p:nvSpPr>
            <p:cNvPr id="106" name="Arrow: Left 105">
              <a:extLst>
                <a:ext uri="{FF2B5EF4-FFF2-40B4-BE49-F238E27FC236}">
                  <a16:creationId xmlns:a16="http://schemas.microsoft.com/office/drawing/2014/main" id="{F8806C5E-16C4-41B1-9903-B5D1A5447DD9}"/>
                </a:ext>
              </a:extLst>
            </p:cNvPr>
            <p:cNvSpPr/>
            <p:nvPr/>
          </p:nvSpPr>
          <p:spPr bwMode="auto">
            <a:xfrm>
              <a:off x="5810366" y="4331226"/>
              <a:ext cx="1201236" cy="292170"/>
            </a:xfrm>
            <a:prstGeom prst="leftArrow">
              <a:avLst>
                <a:gd name="adj1" fmla="val 50000"/>
                <a:gd name="adj2" fmla="val 75607"/>
              </a:avLst>
            </a:prstGeom>
            <a:solidFill>
              <a:srgbClr val="DC3C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4" name="Arrow: Left 103">
              <a:extLst>
                <a:ext uri="{FF2B5EF4-FFF2-40B4-BE49-F238E27FC236}">
                  <a16:creationId xmlns:a16="http://schemas.microsoft.com/office/drawing/2014/main" id="{C5E01610-566E-412F-8657-49B18E6FB6DF}"/>
                </a:ext>
              </a:extLst>
            </p:cNvPr>
            <p:cNvSpPr/>
            <p:nvPr/>
          </p:nvSpPr>
          <p:spPr bwMode="auto">
            <a:xfrm>
              <a:off x="9497870" y="3429186"/>
              <a:ext cx="615141" cy="292170"/>
            </a:xfrm>
            <a:prstGeom prst="leftArrow">
              <a:avLst>
                <a:gd name="adj1" fmla="val 50000"/>
                <a:gd name="adj2" fmla="val 75607"/>
              </a:avLst>
            </a:prstGeom>
            <a:solidFill>
              <a:srgbClr val="DC3C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5" name="Arrow: Left 104">
              <a:extLst>
                <a:ext uri="{FF2B5EF4-FFF2-40B4-BE49-F238E27FC236}">
                  <a16:creationId xmlns:a16="http://schemas.microsoft.com/office/drawing/2014/main" id="{38864520-2B20-4860-84B7-BCF8881228F5}"/>
                </a:ext>
              </a:extLst>
            </p:cNvPr>
            <p:cNvSpPr/>
            <p:nvPr/>
          </p:nvSpPr>
          <p:spPr bwMode="auto">
            <a:xfrm>
              <a:off x="7067790" y="3805702"/>
              <a:ext cx="886284" cy="292170"/>
            </a:xfrm>
            <a:prstGeom prst="leftArrow">
              <a:avLst>
                <a:gd name="adj1" fmla="val 50000"/>
                <a:gd name="adj2" fmla="val 75607"/>
              </a:avLst>
            </a:prstGeom>
            <a:solidFill>
              <a:srgbClr val="DC3C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0" name="network_3" title="Icon of a server connected to a network">
            <a:extLst>
              <a:ext uri="{FF2B5EF4-FFF2-40B4-BE49-F238E27FC236}">
                <a16:creationId xmlns:a16="http://schemas.microsoft.com/office/drawing/2014/main" id="{FE6F1CA9-2659-4F06-97A4-7C7331EEA4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76725" y="4985702"/>
            <a:ext cx="345483" cy="358519"/>
          </a:xfrm>
          <a:custGeom>
            <a:avLst/>
            <a:gdLst>
              <a:gd name="T0" fmla="*/ 136 w 270"/>
              <a:gd name="T1" fmla="*/ 281 h 281"/>
              <a:gd name="T2" fmla="*/ 71 w 270"/>
              <a:gd name="T3" fmla="*/ 281 h 281"/>
              <a:gd name="T4" fmla="*/ 71 w 270"/>
              <a:gd name="T5" fmla="*/ 240 h 281"/>
              <a:gd name="T6" fmla="*/ 115 w 270"/>
              <a:gd name="T7" fmla="*/ 240 h 281"/>
              <a:gd name="T8" fmla="*/ 115 w 270"/>
              <a:gd name="T9" fmla="*/ 218 h 281"/>
              <a:gd name="T10" fmla="*/ 157 w 270"/>
              <a:gd name="T11" fmla="*/ 218 h 281"/>
              <a:gd name="T12" fmla="*/ 157 w 270"/>
              <a:gd name="T13" fmla="*/ 240 h 281"/>
              <a:gd name="T14" fmla="*/ 198 w 270"/>
              <a:gd name="T15" fmla="*/ 240 h 281"/>
              <a:gd name="T16" fmla="*/ 198 w 270"/>
              <a:gd name="T17" fmla="*/ 281 h 281"/>
              <a:gd name="T18" fmla="*/ 136 w 270"/>
              <a:gd name="T19" fmla="*/ 281 h 281"/>
              <a:gd name="T20" fmla="*/ 71 w 270"/>
              <a:gd name="T21" fmla="*/ 260 h 281"/>
              <a:gd name="T22" fmla="*/ 0 w 270"/>
              <a:gd name="T23" fmla="*/ 260 h 281"/>
              <a:gd name="T24" fmla="*/ 198 w 270"/>
              <a:gd name="T25" fmla="*/ 260 h 281"/>
              <a:gd name="T26" fmla="*/ 270 w 270"/>
              <a:gd name="T27" fmla="*/ 260 h 281"/>
              <a:gd name="T28" fmla="*/ 135 w 270"/>
              <a:gd name="T29" fmla="*/ 218 h 281"/>
              <a:gd name="T30" fmla="*/ 135 w 270"/>
              <a:gd name="T31" fmla="*/ 190 h 281"/>
              <a:gd name="T32" fmla="*/ 191 w 270"/>
              <a:gd name="T33" fmla="*/ 189 h 281"/>
              <a:gd name="T34" fmla="*/ 191 w 270"/>
              <a:gd name="T35" fmla="*/ 14 h 281"/>
              <a:gd name="T36" fmla="*/ 177 w 270"/>
              <a:gd name="T37" fmla="*/ 0 h 281"/>
              <a:gd name="T38" fmla="*/ 93 w 270"/>
              <a:gd name="T39" fmla="*/ 0 h 281"/>
              <a:gd name="T40" fmla="*/ 79 w 270"/>
              <a:gd name="T41" fmla="*/ 14 h 281"/>
              <a:gd name="T42" fmla="*/ 79 w 270"/>
              <a:gd name="T43" fmla="*/ 189 h 281"/>
              <a:gd name="T44" fmla="*/ 191 w 270"/>
              <a:gd name="T45" fmla="*/ 189 h 281"/>
              <a:gd name="T46" fmla="*/ 110 w 270"/>
              <a:gd name="T47" fmla="*/ 37 h 281"/>
              <a:gd name="T48" fmla="*/ 160 w 270"/>
              <a:gd name="T49" fmla="*/ 37 h 281"/>
              <a:gd name="T50" fmla="*/ 110 w 270"/>
              <a:gd name="T51" fmla="*/ 113 h 281"/>
              <a:gd name="T52" fmla="*/ 160 w 270"/>
              <a:gd name="T53" fmla="*/ 113 h 281"/>
              <a:gd name="T54" fmla="*/ 110 w 270"/>
              <a:gd name="T55" fmla="*/ 150 h 281"/>
              <a:gd name="T56" fmla="*/ 160 w 270"/>
              <a:gd name="T57" fmla="*/ 15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" h="281">
                <a:moveTo>
                  <a:pt x="136" y="281"/>
                </a:moveTo>
                <a:cubicBezTo>
                  <a:pt x="71" y="281"/>
                  <a:pt x="71" y="281"/>
                  <a:pt x="71" y="281"/>
                </a:cubicBezTo>
                <a:cubicBezTo>
                  <a:pt x="71" y="240"/>
                  <a:pt x="71" y="240"/>
                  <a:pt x="71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18"/>
                  <a:pt x="115" y="218"/>
                  <a:pt x="115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8" y="281"/>
                  <a:pt x="198" y="281"/>
                  <a:pt x="198" y="281"/>
                </a:cubicBezTo>
                <a:lnTo>
                  <a:pt x="136" y="281"/>
                </a:lnTo>
                <a:close/>
                <a:moveTo>
                  <a:pt x="71" y="260"/>
                </a:moveTo>
                <a:cubicBezTo>
                  <a:pt x="0" y="260"/>
                  <a:pt x="0" y="260"/>
                  <a:pt x="0" y="260"/>
                </a:cubicBezTo>
                <a:moveTo>
                  <a:pt x="198" y="260"/>
                </a:moveTo>
                <a:cubicBezTo>
                  <a:pt x="270" y="260"/>
                  <a:pt x="270" y="260"/>
                  <a:pt x="270" y="260"/>
                </a:cubicBezTo>
                <a:moveTo>
                  <a:pt x="135" y="218"/>
                </a:moveTo>
                <a:cubicBezTo>
                  <a:pt x="135" y="190"/>
                  <a:pt x="135" y="190"/>
                  <a:pt x="135" y="190"/>
                </a:cubicBezTo>
                <a:moveTo>
                  <a:pt x="191" y="189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79" y="6"/>
                  <a:pt x="79" y="14"/>
                </a:cubicBezTo>
                <a:cubicBezTo>
                  <a:pt x="79" y="189"/>
                  <a:pt x="79" y="189"/>
                  <a:pt x="79" y="189"/>
                </a:cubicBezTo>
                <a:lnTo>
                  <a:pt x="191" y="189"/>
                </a:lnTo>
                <a:close/>
                <a:moveTo>
                  <a:pt x="110" y="37"/>
                </a:moveTo>
                <a:cubicBezTo>
                  <a:pt x="160" y="37"/>
                  <a:pt x="160" y="37"/>
                  <a:pt x="160" y="37"/>
                </a:cubicBezTo>
                <a:moveTo>
                  <a:pt x="110" y="113"/>
                </a:moveTo>
                <a:cubicBezTo>
                  <a:pt x="160" y="113"/>
                  <a:pt x="160" y="113"/>
                  <a:pt x="160" y="113"/>
                </a:cubicBezTo>
                <a:moveTo>
                  <a:pt x="110" y="150"/>
                </a:moveTo>
                <a:cubicBezTo>
                  <a:pt x="160" y="150"/>
                  <a:pt x="160" y="150"/>
                  <a:pt x="160" y="150"/>
                </a:cubicBezTo>
              </a:path>
            </a:pathLst>
          </a:custGeom>
          <a:solidFill>
            <a:schemeClr val="bg2"/>
          </a:solidFill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endParaRPr lang="en-US" sz="172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7CEA7-B3BB-4F66-8B1A-E1A985D1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80" y="4904070"/>
            <a:ext cx="534205" cy="534205"/>
          </a:xfrm>
          <a:prstGeom prst="rect">
            <a:avLst/>
          </a:prstGeom>
        </p:spPr>
      </p:pic>
      <p:sp>
        <p:nvSpPr>
          <p:cNvPr id="12" name="people_7" title="Icon of two people">
            <a:extLst>
              <a:ext uri="{FF2B5EF4-FFF2-40B4-BE49-F238E27FC236}">
                <a16:creationId xmlns:a16="http://schemas.microsoft.com/office/drawing/2014/main" id="{561F09B5-A0A6-4B04-992A-80ADD6656B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54573" y="5013869"/>
            <a:ext cx="303039" cy="330828"/>
          </a:xfrm>
          <a:custGeom>
            <a:avLst/>
            <a:gdLst>
              <a:gd name="T0" fmla="*/ 26 w 316"/>
              <a:gd name="T1" fmla="*/ 200 h 345"/>
              <a:gd name="T2" fmla="*/ 85 w 316"/>
              <a:gd name="T3" fmla="*/ 141 h 345"/>
              <a:gd name="T4" fmla="*/ 144 w 316"/>
              <a:gd name="T5" fmla="*/ 200 h 345"/>
              <a:gd name="T6" fmla="*/ 85 w 316"/>
              <a:gd name="T7" fmla="*/ 259 h 345"/>
              <a:gd name="T8" fmla="*/ 26 w 316"/>
              <a:gd name="T9" fmla="*/ 200 h 345"/>
              <a:gd name="T10" fmla="*/ 172 w 316"/>
              <a:gd name="T11" fmla="*/ 345 h 345"/>
              <a:gd name="T12" fmla="*/ 86 w 316"/>
              <a:gd name="T13" fmla="*/ 259 h 345"/>
              <a:gd name="T14" fmla="*/ 0 w 316"/>
              <a:gd name="T15" fmla="*/ 345 h 345"/>
              <a:gd name="T16" fmla="*/ 229 w 316"/>
              <a:gd name="T17" fmla="*/ 118 h 345"/>
              <a:gd name="T18" fmla="*/ 288 w 316"/>
              <a:gd name="T19" fmla="*/ 59 h 345"/>
              <a:gd name="T20" fmla="*/ 229 w 316"/>
              <a:gd name="T21" fmla="*/ 0 h 345"/>
              <a:gd name="T22" fmla="*/ 170 w 316"/>
              <a:gd name="T23" fmla="*/ 59 h 345"/>
              <a:gd name="T24" fmla="*/ 229 w 316"/>
              <a:gd name="T25" fmla="*/ 118 h 345"/>
              <a:gd name="T26" fmla="*/ 316 w 316"/>
              <a:gd name="T27" fmla="*/ 204 h 345"/>
              <a:gd name="T28" fmla="*/ 230 w 316"/>
              <a:gd name="T29" fmla="*/ 118 h 345"/>
              <a:gd name="T30" fmla="*/ 144 w 316"/>
              <a:gd name="T31" fmla="*/ 20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6" h="345">
                <a:moveTo>
                  <a:pt x="26" y="200"/>
                </a:moveTo>
                <a:cubicBezTo>
                  <a:pt x="26" y="167"/>
                  <a:pt x="52" y="141"/>
                  <a:pt x="85" y="141"/>
                </a:cubicBezTo>
                <a:cubicBezTo>
                  <a:pt x="117" y="141"/>
                  <a:pt x="144" y="167"/>
                  <a:pt x="144" y="200"/>
                </a:cubicBezTo>
                <a:cubicBezTo>
                  <a:pt x="144" y="233"/>
                  <a:pt x="117" y="259"/>
                  <a:pt x="85" y="259"/>
                </a:cubicBezTo>
                <a:cubicBezTo>
                  <a:pt x="52" y="259"/>
                  <a:pt x="26" y="233"/>
                  <a:pt x="26" y="200"/>
                </a:cubicBezTo>
                <a:close/>
                <a:moveTo>
                  <a:pt x="172" y="345"/>
                </a:moveTo>
                <a:cubicBezTo>
                  <a:pt x="172" y="298"/>
                  <a:pt x="133" y="259"/>
                  <a:pt x="86" y="259"/>
                </a:cubicBezTo>
                <a:cubicBezTo>
                  <a:pt x="38" y="259"/>
                  <a:pt x="0" y="298"/>
                  <a:pt x="0" y="345"/>
                </a:cubicBezTo>
                <a:moveTo>
                  <a:pt x="229" y="118"/>
                </a:moveTo>
                <a:cubicBezTo>
                  <a:pt x="261" y="118"/>
                  <a:pt x="288" y="92"/>
                  <a:pt x="288" y="59"/>
                </a:cubicBezTo>
                <a:cubicBezTo>
                  <a:pt x="288" y="26"/>
                  <a:pt x="261" y="0"/>
                  <a:pt x="229" y="0"/>
                </a:cubicBezTo>
                <a:cubicBezTo>
                  <a:pt x="196" y="0"/>
                  <a:pt x="170" y="26"/>
                  <a:pt x="170" y="59"/>
                </a:cubicBezTo>
                <a:cubicBezTo>
                  <a:pt x="170" y="92"/>
                  <a:pt x="196" y="118"/>
                  <a:pt x="229" y="118"/>
                </a:cubicBezTo>
                <a:close/>
                <a:moveTo>
                  <a:pt x="316" y="204"/>
                </a:moveTo>
                <a:cubicBezTo>
                  <a:pt x="316" y="157"/>
                  <a:pt x="277" y="118"/>
                  <a:pt x="230" y="118"/>
                </a:cubicBezTo>
                <a:cubicBezTo>
                  <a:pt x="182" y="118"/>
                  <a:pt x="144" y="157"/>
                  <a:pt x="144" y="20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/>
          <a:p>
            <a:endParaRPr lang="en-US" sz="1729"/>
          </a:p>
        </p:txBody>
      </p:sp>
      <p:pic>
        <p:nvPicPr>
          <p:cNvPr id="75" name="Picture 74" descr="Microsoft global network">
            <a:extLst>
              <a:ext uri="{FF2B5EF4-FFF2-40B4-BE49-F238E27FC236}">
                <a16:creationId xmlns:a16="http://schemas.microsoft.com/office/drawing/2014/main" id="{AD918677-F0E0-4151-81DA-F291B930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55" y="180174"/>
            <a:ext cx="3819940" cy="21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loud" title="Icon of a cloud">
            <a:extLst>
              <a:ext uri="{FF2B5EF4-FFF2-40B4-BE49-F238E27FC236}">
                <a16:creationId xmlns:a16="http://schemas.microsoft.com/office/drawing/2014/main" id="{FFEE7426-15E2-4B11-82AC-80B6EA23237A}"/>
              </a:ext>
            </a:extLst>
          </p:cNvPr>
          <p:cNvSpPr>
            <a:spLocks noChangeAspect="1"/>
          </p:cNvSpPr>
          <p:nvPr/>
        </p:nvSpPr>
        <p:spPr bwMode="auto">
          <a:xfrm>
            <a:off x="3228545" y="4888505"/>
            <a:ext cx="965290" cy="466807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1"/>
          </a:solidFill>
          <a:ln w="22225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7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20A5C-E7AD-434E-A6DD-7C31CD019F21}"/>
              </a:ext>
            </a:extLst>
          </p:cNvPr>
          <p:cNvSpPr txBox="1"/>
          <p:nvPr/>
        </p:nvSpPr>
        <p:spPr>
          <a:xfrm>
            <a:off x="3415344" y="5204295"/>
            <a:ext cx="604834" cy="252335"/>
          </a:xfrm>
          <a:prstGeom prst="rect">
            <a:avLst/>
          </a:prstGeom>
          <a:solidFill>
            <a:schemeClr val="bg1"/>
          </a:solidFill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30" tIns="44814" rIns="89630" bIns="4481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75" b="1"/>
              <a:t>WAN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B5AF38-5D32-47B8-82A4-8E31868E6ABF}"/>
              </a:ext>
            </a:extLst>
          </p:cNvPr>
          <p:cNvSpPr txBox="1"/>
          <p:nvPr/>
        </p:nvSpPr>
        <p:spPr>
          <a:xfrm flipH="1">
            <a:off x="2399508" y="6123315"/>
            <a:ext cx="1478546" cy="418144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 cap="sq">
            <a:noFill/>
            <a:prstDash val="solid"/>
            <a:miter lim="800000"/>
            <a:headEnd/>
            <a:tailEnd/>
          </a:ln>
        </p:spPr>
        <p:txBody>
          <a:bodyPr vert="horz" wrap="square" lIns="89630" tIns="44814" rIns="89630" bIns="4481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en-US" dirty="0"/>
              <a:t>1000s of home</a:t>
            </a:r>
            <a:br>
              <a:rPr lang="en-US" dirty="0"/>
            </a:br>
            <a:r>
              <a:rPr lang="en-US" dirty="0"/>
              <a:t>offices</a:t>
            </a:r>
          </a:p>
        </p:txBody>
      </p:sp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A47DB18D-11ED-48EC-B3A1-BA3E1633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70" y="4919715"/>
            <a:ext cx="1407274" cy="2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717EB-919B-444A-AAD2-EF277D78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" y="528638"/>
            <a:ext cx="11306469" cy="403137"/>
          </a:xfrm>
        </p:spPr>
        <p:txBody>
          <a:bodyPr/>
          <a:lstStyle/>
          <a:p>
            <a:r>
              <a:rPr lang="en-US" sz="2800" dirty="0"/>
              <a:t>Microsoft 365 Network Connectivity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31D3F-17E6-4DAB-B415-0ED46A0EEDE0}"/>
              </a:ext>
            </a:extLst>
          </p:cNvPr>
          <p:cNvSpPr txBox="1"/>
          <p:nvPr/>
        </p:nvSpPr>
        <p:spPr>
          <a:xfrm>
            <a:off x="269240" y="3747972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EF0DB-184B-470C-926E-9A3598898E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446" y="3922243"/>
            <a:ext cx="2557812" cy="22781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600" b="1" dirty="0">
                <a:solidFill>
                  <a:schemeClr val="accent2"/>
                </a:solidFill>
                <a:latin typeface="Segoe UI"/>
              </a:rPr>
              <a:t>Optimize Microsoft 365 traffic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>
                <a:solidFill>
                  <a:srgbClr val="2F2F2F"/>
                </a:solidFill>
                <a:latin typeface="Segoe UI"/>
              </a:rPr>
              <a:t>Use the endpoint categories to differentiate Microsoft 365 traffic from generic Internet traffic for more efficient routing.</a:t>
            </a:r>
          </a:p>
          <a:p>
            <a:pPr lvl="1">
              <a:lnSpc>
                <a:spcPts val="2157"/>
              </a:lnSpc>
            </a:pPr>
            <a:endParaRPr lang="en-US" sz="156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1D120-214B-459E-AE9A-0F198FCA1D81}"/>
              </a:ext>
            </a:extLst>
          </p:cNvPr>
          <p:cNvSpPr txBox="1"/>
          <p:nvPr/>
        </p:nvSpPr>
        <p:spPr>
          <a:xfrm>
            <a:off x="269240" y="1277831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D4328-8072-4780-AB71-DC3514AF00C9}"/>
              </a:ext>
            </a:extLst>
          </p:cNvPr>
          <p:cNvSpPr txBox="1"/>
          <p:nvPr/>
        </p:nvSpPr>
        <p:spPr>
          <a:xfrm>
            <a:off x="1136996" y="3289510"/>
            <a:ext cx="1133046" cy="1900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2"/>
              </a:rPr>
              <a:t>aka.ms/o365ip</a:t>
            </a:r>
            <a:endParaRPr kumimoji="0" lang="en-US" sz="1372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2F2F2F"/>
                  </a:gs>
                  <a:gs pos="30000">
                    <a:srgbClr val="2F2F2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FEE3A-07F0-4D7C-B1CA-23EB6649F632}"/>
              </a:ext>
            </a:extLst>
          </p:cNvPr>
          <p:cNvSpPr txBox="1"/>
          <p:nvPr/>
        </p:nvSpPr>
        <p:spPr>
          <a:xfrm>
            <a:off x="3182135" y="3747972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3BFBC2F-4650-476F-9057-08FB4EC6C99B}"/>
              </a:ext>
            </a:extLst>
          </p:cNvPr>
          <p:cNvSpPr txBox="1">
            <a:spLocks/>
          </p:cNvSpPr>
          <p:nvPr/>
        </p:nvSpPr>
        <p:spPr>
          <a:xfrm>
            <a:off x="3369375" y="3922243"/>
            <a:ext cx="2482286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Enable local egress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 err="1">
                <a:solidFill>
                  <a:srgbClr val="2F2F2F"/>
                </a:solidFill>
                <a:latin typeface="Segoe UI"/>
              </a:rPr>
              <a:t>Egress</a:t>
            </a:r>
            <a:r>
              <a:rPr lang="en-US" sz="1600" b="0" dirty="0">
                <a:solidFill>
                  <a:srgbClr val="2F2F2F"/>
                </a:solidFill>
                <a:latin typeface="Segoe UI"/>
              </a:rPr>
              <a:t> Microsoft 365 data connections through Internet as close to the user as practical with matching DNS resolution.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89E00-AE2E-4A30-B1D9-15B48757D209}"/>
              </a:ext>
            </a:extLst>
          </p:cNvPr>
          <p:cNvSpPr txBox="1"/>
          <p:nvPr/>
        </p:nvSpPr>
        <p:spPr>
          <a:xfrm>
            <a:off x="3182135" y="1277831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15DA1-1FC1-4E40-91AD-A11FF26CFC4D}"/>
              </a:ext>
            </a:extLst>
          </p:cNvPr>
          <p:cNvSpPr txBox="1"/>
          <p:nvPr/>
        </p:nvSpPr>
        <p:spPr>
          <a:xfrm>
            <a:off x="6096973" y="3747972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0753D48-840E-4B52-A109-9168FE0C6195}"/>
              </a:ext>
            </a:extLst>
          </p:cNvPr>
          <p:cNvSpPr txBox="1">
            <a:spLocks/>
          </p:cNvSpPr>
          <p:nvPr/>
        </p:nvSpPr>
        <p:spPr>
          <a:xfrm>
            <a:off x="6295207" y="3922243"/>
            <a:ext cx="2482286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69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Enable direct connectivity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>
                <a:solidFill>
                  <a:srgbClr val="2F2F2F"/>
                </a:solidFill>
                <a:latin typeface="Segoe UI"/>
              </a:rPr>
              <a:t>Enable direct egress for Microsoft 365 connections. Avoid network hairpins and minimize network latency (RTT) to Microsoft’s global network.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0C593-F656-4A09-934B-A8B39EE3972C}"/>
              </a:ext>
            </a:extLst>
          </p:cNvPr>
          <p:cNvSpPr txBox="1"/>
          <p:nvPr/>
        </p:nvSpPr>
        <p:spPr>
          <a:xfrm>
            <a:off x="6096973" y="1277831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23298-1A1E-4E9E-B4FE-135EE3E0B9B6}"/>
              </a:ext>
            </a:extLst>
          </p:cNvPr>
          <p:cNvSpPr txBox="1"/>
          <p:nvPr/>
        </p:nvSpPr>
        <p:spPr>
          <a:xfrm>
            <a:off x="9009866" y="3747972"/>
            <a:ext cx="3013811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92AB506-FF5B-44F1-B68E-599A6604082D}"/>
              </a:ext>
            </a:extLst>
          </p:cNvPr>
          <p:cNvSpPr txBox="1">
            <a:spLocks/>
          </p:cNvSpPr>
          <p:nvPr/>
        </p:nvSpPr>
        <p:spPr>
          <a:xfrm>
            <a:off x="9068950" y="3922243"/>
            <a:ext cx="2853809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3269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Modernize security for SaaS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>
                <a:solidFill>
                  <a:srgbClr val="2F2F2F"/>
                </a:solidFill>
                <a:latin typeface="Segoe UI"/>
              </a:rPr>
              <a:t>Avoid intrusive network security for Microsoft 365 connections. Assess bypassing proxies, traffic inspection devices, and duplicate security already available in Microsoft 365.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16A6D-23C7-4078-88DE-79361F02F297}"/>
              </a:ext>
            </a:extLst>
          </p:cNvPr>
          <p:cNvSpPr txBox="1"/>
          <p:nvPr/>
        </p:nvSpPr>
        <p:spPr>
          <a:xfrm>
            <a:off x="9009867" y="1277831"/>
            <a:ext cx="3013810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276D44-8BC5-4139-8FCC-B6E31DA8941C}"/>
              </a:ext>
            </a:extLst>
          </p:cNvPr>
          <p:cNvSpPr/>
          <p:nvPr/>
        </p:nvSpPr>
        <p:spPr>
          <a:xfrm>
            <a:off x="7255866" y="3069411"/>
            <a:ext cx="307139" cy="475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C24F85-4117-4D8E-A59E-E9899248D4D7}"/>
              </a:ext>
            </a:extLst>
          </p:cNvPr>
          <p:cNvCxnSpPr>
            <a:cxnSpLocks/>
            <a:endCxn id="21" idx="5"/>
          </p:cNvCxnSpPr>
          <p:nvPr/>
        </p:nvCxnSpPr>
        <p:spPr>
          <a:xfrm>
            <a:off x="6985604" y="2439592"/>
            <a:ext cx="829870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" title="Icon of a cloud">
            <a:extLst>
              <a:ext uri="{FF2B5EF4-FFF2-40B4-BE49-F238E27FC236}">
                <a16:creationId xmlns:a16="http://schemas.microsoft.com/office/drawing/2014/main" id="{9AD7E8A0-722B-4574-9F97-A400D39C2719}"/>
              </a:ext>
            </a:extLst>
          </p:cNvPr>
          <p:cNvSpPr>
            <a:spLocks noChangeAspect="1"/>
          </p:cNvSpPr>
          <p:nvPr/>
        </p:nvSpPr>
        <p:spPr bwMode="auto">
          <a:xfrm>
            <a:off x="7815474" y="2209072"/>
            <a:ext cx="671919" cy="38479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24" name="cloud" title="Icon of a cloud">
            <a:extLst>
              <a:ext uri="{FF2B5EF4-FFF2-40B4-BE49-F238E27FC236}">
                <a16:creationId xmlns:a16="http://schemas.microsoft.com/office/drawing/2014/main" id="{26D1D17C-9BC5-4E04-8FC2-1478D7883E42}"/>
              </a:ext>
            </a:extLst>
          </p:cNvPr>
          <p:cNvSpPr>
            <a:spLocks noChangeAspect="1"/>
          </p:cNvSpPr>
          <p:nvPr/>
        </p:nvSpPr>
        <p:spPr bwMode="auto">
          <a:xfrm>
            <a:off x="7176023" y="2246377"/>
            <a:ext cx="389434" cy="252535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57E1373-34D2-47E9-9ABC-26CF49F96726}"/>
              </a:ext>
            </a:extLst>
          </p:cNvPr>
          <p:cNvSpPr/>
          <p:nvPr/>
        </p:nvSpPr>
        <p:spPr bwMode="auto">
          <a:xfrm>
            <a:off x="7148286" y="2185662"/>
            <a:ext cx="436716" cy="4334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942230-35BF-4B7B-A3E6-8F99DF80A0C8}"/>
              </a:ext>
            </a:extLst>
          </p:cNvPr>
          <p:cNvSpPr txBox="1"/>
          <p:nvPr/>
        </p:nvSpPr>
        <p:spPr>
          <a:xfrm>
            <a:off x="6873282" y="2634553"/>
            <a:ext cx="958834" cy="297030"/>
          </a:xfrm>
          <a:prstGeom prst="rect">
            <a:avLst/>
          </a:prstGeom>
          <a:noFill/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44821" rIns="0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000" b="1"/>
              <a:t>ISP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72754F6-0D69-4B98-8760-A36B67DC8E3C}"/>
              </a:ext>
            </a:extLst>
          </p:cNvPr>
          <p:cNvCxnSpPr>
            <a:cxnSpLocks/>
          </p:cNvCxnSpPr>
          <p:nvPr/>
        </p:nvCxnSpPr>
        <p:spPr>
          <a:xfrm flipV="1">
            <a:off x="6886845" y="1738533"/>
            <a:ext cx="930652" cy="599827"/>
          </a:xfrm>
          <a:prstGeom prst="bentConnector3">
            <a:avLst>
              <a:gd name="adj1" fmla="val 52123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B187D79-47B7-45C6-820E-E275DE6262E8}"/>
              </a:ext>
            </a:extLst>
          </p:cNvPr>
          <p:cNvSpPr/>
          <p:nvPr/>
        </p:nvSpPr>
        <p:spPr bwMode="auto">
          <a:xfrm>
            <a:off x="6442755" y="2124120"/>
            <a:ext cx="542848" cy="55630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Family_EBDA" title="Icon of a family of people">
            <a:extLst>
              <a:ext uri="{FF2B5EF4-FFF2-40B4-BE49-F238E27FC236}">
                <a16:creationId xmlns:a16="http://schemas.microsoft.com/office/drawing/2014/main" id="{E2C94823-8D59-462E-BC7A-D84AD3BB15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47728" y="2225469"/>
            <a:ext cx="334223" cy="309078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ED295DE-93D6-482D-ABE3-CAE696797328}"/>
              </a:ext>
            </a:extLst>
          </p:cNvPr>
          <p:cNvSpPr/>
          <p:nvPr/>
        </p:nvSpPr>
        <p:spPr bwMode="auto">
          <a:xfrm>
            <a:off x="7887090" y="1479461"/>
            <a:ext cx="542848" cy="556301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PC1_E977" title="Icon of a desktop PC">
            <a:extLst>
              <a:ext uri="{FF2B5EF4-FFF2-40B4-BE49-F238E27FC236}">
                <a16:creationId xmlns:a16="http://schemas.microsoft.com/office/drawing/2014/main" id="{050A2CF0-F2AF-443E-80DD-C536AECE7C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02060" y="1616030"/>
            <a:ext cx="332189" cy="272445"/>
          </a:xfrm>
          <a:custGeom>
            <a:avLst/>
            <a:gdLst>
              <a:gd name="T0" fmla="*/ 1697 w 5093"/>
              <a:gd name="T1" fmla="*/ 1359 h 4076"/>
              <a:gd name="T2" fmla="*/ 5093 w 5093"/>
              <a:gd name="T3" fmla="*/ 1359 h 4076"/>
              <a:gd name="T4" fmla="*/ 5093 w 5093"/>
              <a:gd name="T5" fmla="*/ 3398 h 4076"/>
              <a:gd name="T6" fmla="*/ 1697 w 5093"/>
              <a:gd name="T7" fmla="*/ 3398 h 4076"/>
              <a:gd name="T8" fmla="*/ 1697 w 5093"/>
              <a:gd name="T9" fmla="*/ 1359 h 4076"/>
              <a:gd name="T10" fmla="*/ 3396 w 5093"/>
              <a:gd name="T11" fmla="*/ 3398 h 4076"/>
              <a:gd name="T12" fmla="*/ 3396 w 5093"/>
              <a:gd name="T13" fmla="*/ 4076 h 4076"/>
              <a:gd name="T14" fmla="*/ 2547 w 5093"/>
              <a:gd name="T15" fmla="*/ 4076 h 4076"/>
              <a:gd name="T16" fmla="*/ 4244 w 5093"/>
              <a:gd name="T17" fmla="*/ 4076 h 4076"/>
              <a:gd name="T18" fmla="*/ 510 w 5093"/>
              <a:gd name="T19" fmla="*/ 680 h 4076"/>
              <a:gd name="T20" fmla="*/ 1528 w 5093"/>
              <a:gd name="T21" fmla="*/ 680 h 4076"/>
              <a:gd name="T22" fmla="*/ 510 w 5093"/>
              <a:gd name="T23" fmla="*/ 3398 h 4076"/>
              <a:gd name="T24" fmla="*/ 1697 w 5093"/>
              <a:gd name="T25" fmla="*/ 3398 h 4076"/>
              <a:gd name="T26" fmla="*/ 510 w 5093"/>
              <a:gd name="T27" fmla="*/ 2718 h 4076"/>
              <a:gd name="T28" fmla="*/ 1705 w 5093"/>
              <a:gd name="T29" fmla="*/ 2718 h 4076"/>
              <a:gd name="T30" fmla="*/ 2038 w 5093"/>
              <a:gd name="T31" fmla="*/ 1359 h 4076"/>
              <a:gd name="T32" fmla="*/ 2038 w 5093"/>
              <a:gd name="T33" fmla="*/ 0 h 4076"/>
              <a:gd name="T34" fmla="*/ 0 w 5093"/>
              <a:gd name="T35" fmla="*/ 0 h 4076"/>
              <a:gd name="T36" fmla="*/ 0 w 5093"/>
              <a:gd name="T37" fmla="*/ 4076 h 4076"/>
              <a:gd name="T38" fmla="*/ 2038 w 5093"/>
              <a:gd name="T39" fmla="*/ 4076 h 4076"/>
              <a:gd name="T40" fmla="*/ 2038 w 5093"/>
              <a:gd name="T41" fmla="*/ 3398 h 4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93" h="4076">
                <a:moveTo>
                  <a:pt x="1697" y="1359"/>
                </a:moveTo>
                <a:lnTo>
                  <a:pt x="5093" y="1359"/>
                </a:lnTo>
                <a:lnTo>
                  <a:pt x="5093" y="3398"/>
                </a:lnTo>
                <a:lnTo>
                  <a:pt x="1697" y="3398"/>
                </a:lnTo>
                <a:lnTo>
                  <a:pt x="1697" y="1359"/>
                </a:lnTo>
                <a:moveTo>
                  <a:pt x="3396" y="3398"/>
                </a:moveTo>
                <a:lnTo>
                  <a:pt x="3396" y="4076"/>
                </a:lnTo>
                <a:moveTo>
                  <a:pt x="2547" y="4076"/>
                </a:moveTo>
                <a:lnTo>
                  <a:pt x="4244" y="4076"/>
                </a:lnTo>
                <a:moveTo>
                  <a:pt x="510" y="680"/>
                </a:moveTo>
                <a:lnTo>
                  <a:pt x="1528" y="680"/>
                </a:lnTo>
                <a:moveTo>
                  <a:pt x="510" y="3398"/>
                </a:moveTo>
                <a:lnTo>
                  <a:pt x="1697" y="3398"/>
                </a:lnTo>
                <a:moveTo>
                  <a:pt x="510" y="2718"/>
                </a:moveTo>
                <a:lnTo>
                  <a:pt x="1705" y="2718"/>
                </a:lnTo>
                <a:moveTo>
                  <a:pt x="2038" y="1359"/>
                </a:moveTo>
                <a:lnTo>
                  <a:pt x="2038" y="0"/>
                </a:lnTo>
                <a:lnTo>
                  <a:pt x="0" y="0"/>
                </a:lnTo>
                <a:lnTo>
                  <a:pt x="0" y="4076"/>
                </a:lnTo>
                <a:lnTo>
                  <a:pt x="2038" y="4076"/>
                </a:lnTo>
                <a:lnTo>
                  <a:pt x="2038" y="3398"/>
                </a:ln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38BF0EF-8BEB-430E-A473-23F9582BC773}"/>
              </a:ext>
            </a:extLst>
          </p:cNvPr>
          <p:cNvCxnSpPr>
            <a:cxnSpLocks/>
            <a:endCxn id="21" idx="11"/>
          </p:cNvCxnSpPr>
          <p:nvPr/>
        </p:nvCxnSpPr>
        <p:spPr>
          <a:xfrm rot="16200000" flipH="1">
            <a:off x="8101411" y="2090849"/>
            <a:ext cx="714512" cy="57449"/>
          </a:xfrm>
          <a:prstGeom prst="bentConnector4">
            <a:avLst>
              <a:gd name="adj1" fmla="val 101"/>
              <a:gd name="adj2" fmla="val 529763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" title="Icon of a cloud">
            <a:extLst>
              <a:ext uri="{FF2B5EF4-FFF2-40B4-BE49-F238E27FC236}">
                <a16:creationId xmlns:a16="http://schemas.microsoft.com/office/drawing/2014/main" id="{5A53299C-031E-4653-98B2-488C30073764}"/>
              </a:ext>
            </a:extLst>
          </p:cNvPr>
          <p:cNvSpPr>
            <a:spLocks noChangeAspect="1"/>
          </p:cNvSpPr>
          <p:nvPr/>
        </p:nvSpPr>
        <p:spPr bwMode="auto">
          <a:xfrm>
            <a:off x="11157419" y="1822989"/>
            <a:ext cx="372797" cy="208328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856B34-0726-4336-A142-EA4CC7279FC6}"/>
              </a:ext>
            </a:extLst>
          </p:cNvPr>
          <p:cNvCxnSpPr>
            <a:cxnSpLocks/>
          </p:cNvCxnSpPr>
          <p:nvPr/>
        </p:nvCxnSpPr>
        <p:spPr>
          <a:xfrm flipV="1">
            <a:off x="11330044" y="2059572"/>
            <a:ext cx="0" cy="199483"/>
          </a:xfrm>
          <a:prstGeom prst="straightConnector1">
            <a:avLst/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D25F49A-F2CB-4CE1-AC32-A1761FC39B41}"/>
              </a:ext>
            </a:extLst>
          </p:cNvPr>
          <p:cNvSpPr/>
          <p:nvPr/>
        </p:nvSpPr>
        <p:spPr bwMode="auto">
          <a:xfrm>
            <a:off x="11179544" y="2225670"/>
            <a:ext cx="294350" cy="29435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cloud" title="Icon of a cloud">
            <a:extLst>
              <a:ext uri="{FF2B5EF4-FFF2-40B4-BE49-F238E27FC236}">
                <a16:creationId xmlns:a16="http://schemas.microsoft.com/office/drawing/2014/main" id="{10889D17-8459-4334-8D6D-D11E9A34DD10}"/>
              </a:ext>
            </a:extLst>
          </p:cNvPr>
          <p:cNvSpPr>
            <a:spLocks noChangeAspect="1"/>
          </p:cNvSpPr>
          <p:nvPr/>
        </p:nvSpPr>
        <p:spPr bwMode="auto">
          <a:xfrm>
            <a:off x="11162662" y="2697698"/>
            <a:ext cx="372797" cy="208328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29B19A6-B37C-45C2-81B1-540896C35CE7}"/>
              </a:ext>
            </a:extLst>
          </p:cNvPr>
          <p:cNvSpPr/>
          <p:nvPr/>
        </p:nvSpPr>
        <p:spPr bwMode="auto">
          <a:xfrm>
            <a:off x="10102477" y="2192035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3ACF0A-2516-4282-AF30-181B334C5783}"/>
              </a:ext>
            </a:extLst>
          </p:cNvPr>
          <p:cNvSpPr/>
          <p:nvPr/>
        </p:nvSpPr>
        <p:spPr bwMode="auto">
          <a:xfrm>
            <a:off x="10411833" y="2192035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DA3FCDC-8C58-4BD9-BD85-6F19A653D872}"/>
              </a:ext>
            </a:extLst>
          </p:cNvPr>
          <p:cNvSpPr/>
          <p:nvPr/>
        </p:nvSpPr>
        <p:spPr bwMode="auto">
          <a:xfrm>
            <a:off x="10712992" y="2195210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96ECDE-2B6E-46EF-B105-731408E721E3}"/>
              </a:ext>
            </a:extLst>
          </p:cNvPr>
          <p:cNvSpPr txBox="1"/>
          <p:nvPr/>
        </p:nvSpPr>
        <p:spPr>
          <a:xfrm>
            <a:off x="10389006" y="2211914"/>
            <a:ext cx="3406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SSL</a:t>
            </a:r>
            <a:br>
              <a:rPr lang="en-US" sz="900" b="1">
                <a:solidFill>
                  <a:schemeClr val="bg1"/>
                </a:solidFill>
              </a:rPr>
            </a:br>
            <a:r>
              <a:rPr lang="en-US" sz="900" b="1">
                <a:solidFill>
                  <a:schemeClr val="bg1"/>
                </a:solidFill>
              </a:rPr>
              <a:t>B&amp;I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CB1760A-AAE9-4674-9287-6F1875BDFF59}"/>
              </a:ext>
            </a:extLst>
          </p:cNvPr>
          <p:cNvSpPr/>
          <p:nvPr/>
        </p:nvSpPr>
        <p:spPr>
          <a:xfrm>
            <a:off x="9827888" y="2045292"/>
            <a:ext cx="1391588" cy="496525"/>
          </a:xfrm>
          <a:prstGeom prst="arc">
            <a:avLst>
              <a:gd name="adj1" fmla="val 11069597"/>
              <a:gd name="adj2" fmla="val 21566209"/>
            </a:avLst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6D8AB871-119F-49E5-A090-35B3FEC47BAE}"/>
              </a:ext>
            </a:extLst>
          </p:cNvPr>
          <p:cNvCxnSpPr>
            <a:cxnSpLocks/>
            <a:endCxn id="38" idx="8"/>
          </p:cNvCxnSpPr>
          <p:nvPr/>
        </p:nvCxnSpPr>
        <p:spPr>
          <a:xfrm>
            <a:off x="9833936" y="2356333"/>
            <a:ext cx="1528130" cy="341365"/>
          </a:xfrm>
          <a:prstGeom prst="bentConnector3">
            <a:avLst>
              <a:gd name="adj1" fmla="val 99695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etwork_3" title="Icon of a server connected to a network">
            <a:extLst>
              <a:ext uri="{FF2B5EF4-FFF2-40B4-BE49-F238E27FC236}">
                <a16:creationId xmlns:a16="http://schemas.microsoft.com/office/drawing/2014/main" id="{A917986D-E573-4C07-B1F1-FF16F8449A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43224" y="2251313"/>
            <a:ext cx="213259" cy="221306"/>
          </a:xfrm>
          <a:custGeom>
            <a:avLst/>
            <a:gdLst>
              <a:gd name="T0" fmla="*/ 136 w 270"/>
              <a:gd name="T1" fmla="*/ 281 h 281"/>
              <a:gd name="T2" fmla="*/ 71 w 270"/>
              <a:gd name="T3" fmla="*/ 281 h 281"/>
              <a:gd name="T4" fmla="*/ 71 w 270"/>
              <a:gd name="T5" fmla="*/ 240 h 281"/>
              <a:gd name="T6" fmla="*/ 115 w 270"/>
              <a:gd name="T7" fmla="*/ 240 h 281"/>
              <a:gd name="T8" fmla="*/ 115 w 270"/>
              <a:gd name="T9" fmla="*/ 218 h 281"/>
              <a:gd name="T10" fmla="*/ 157 w 270"/>
              <a:gd name="T11" fmla="*/ 218 h 281"/>
              <a:gd name="T12" fmla="*/ 157 w 270"/>
              <a:gd name="T13" fmla="*/ 240 h 281"/>
              <a:gd name="T14" fmla="*/ 198 w 270"/>
              <a:gd name="T15" fmla="*/ 240 h 281"/>
              <a:gd name="T16" fmla="*/ 198 w 270"/>
              <a:gd name="T17" fmla="*/ 281 h 281"/>
              <a:gd name="T18" fmla="*/ 136 w 270"/>
              <a:gd name="T19" fmla="*/ 281 h 281"/>
              <a:gd name="T20" fmla="*/ 71 w 270"/>
              <a:gd name="T21" fmla="*/ 260 h 281"/>
              <a:gd name="T22" fmla="*/ 0 w 270"/>
              <a:gd name="T23" fmla="*/ 260 h 281"/>
              <a:gd name="T24" fmla="*/ 198 w 270"/>
              <a:gd name="T25" fmla="*/ 260 h 281"/>
              <a:gd name="T26" fmla="*/ 270 w 270"/>
              <a:gd name="T27" fmla="*/ 260 h 281"/>
              <a:gd name="T28" fmla="*/ 135 w 270"/>
              <a:gd name="T29" fmla="*/ 218 h 281"/>
              <a:gd name="T30" fmla="*/ 135 w 270"/>
              <a:gd name="T31" fmla="*/ 190 h 281"/>
              <a:gd name="T32" fmla="*/ 191 w 270"/>
              <a:gd name="T33" fmla="*/ 189 h 281"/>
              <a:gd name="T34" fmla="*/ 191 w 270"/>
              <a:gd name="T35" fmla="*/ 14 h 281"/>
              <a:gd name="T36" fmla="*/ 177 w 270"/>
              <a:gd name="T37" fmla="*/ 0 h 281"/>
              <a:gd name="T38" fmla="*/ 93 w 270"/>
              <a:gd name="T39" fmla="*/ 0 h 281"/>
              <a:gd name="T40" fmla="*/ 79 w 270"/>
              <a:gd name="T41" fmla="*/ 14 h 281"/>
              <a:gd name="T42" fmla="*/ 79 w 270"/>
              <a:gd name="T43" fmla="*/ 189 h 281"/>
              <a:gd name="T44" fmla="*/ 191 w 270"/>
              <a:gd name="T45" fmla="*/ 189 h 281"/>
              <a:gd name="T46" fmla="*/ 110 w 270"/>
              <a:gd name="T47" fmla="*/ 37 h 281"/>
              <a:gd name="T48" fmla="*/ 160 w 270"/>
              <a:gd name="T49" fmla="*/ 37 h 281"/>
              <a:gd name="T50" fmla="*/ 110 w 270"/>
              <a:gd name="T51" fmla="*/ 113 h 281"/>
              <a:gd name="T52" fmla="*/ 160 w 270"/>
              <a:gd name="T53" fmla="*/ 113 h 281"/>
              <a:gd name="T54" fmla="*/ 110 w 270"/>
              <a:gd name="T55" fmla="*/ 150 h 281"/>
              <a:gd name="T56" fmla="*/ 160 w 270"/>
              <a:gd name="T57" fmla="*/ 15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" h="281">
                <a:moveTo>
                  <a:pt x="136" y="281"/>
                </a:moveTo>
                <a:cubicBezTo>
                  <a:pt x="71" y="281"/>
                  <a:pt x="71" y="281"/>
                  <a:pt x="71" y="281"/>
                </a:cubicBezTo>
                <a:cubicBezTo>
                  <a:pt x="71" y="240"/>
                  <a:pt x="71" y="240"/>
                  <a:pt x="71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18"/>
                  <a:pt x="115" y="218"/>
                  <a:pt x="115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8" y="281"/>
                  <a:pt x="198" y="281"/>
                  <a:pt x="198" y="281"/>
                </a:cubicBezTo>
                <a:lnTo>
                  <a:pt x="136" y="281"/>
                </a:lnTo>
                <a:close/>
                <a:moveTo>
                  <a:pt x="71" y="260"/>
                </a:moveTo>
                <a:cubicBezTo>
                  <a:pt x="0" y="260"/>
                  <a:pt x="0" y="260"/>
                  <a:pt x="0" y="260"/>
                </a:cubicBezTo>
                <a:moveTo>
                  <a:pt x="198" y="260"/>
                </a:moveTo>
                <a:cubicBezTo>
                  <a:pt x="270" y="260"/>
                  <a:pt x="270" y="260"/>
                  <a:pt x="270" y="260"/>
                </a:cubicBezTo>
                <a:moveTo>
                  <a:pt x="135" y="218"/>
                </a:moveTo>
                <a:cubicBezTo>
                  <a:pt x="135" y="190"/>
                  <a:pt x="135" y="190"/>
                  <a:pt x="135" y="190"/>
                </a:cubicBezTo>
                <a:moveTo>
                  <a:pt x="191" y="189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79" y="6"/>
                  <a:pt x="79" y="14"/>
                </a:cubicBezTo>
                <a:cubicBezTo>
                  <a:pt x="79" y="189"/>
                  <a:pt x="79" y="189"/>
                  <a:pt x="79" y="189"/>
                </a:cubicBezTo>
                <a:lnTo>
                  <a:pt x="191" y="189"/>
                </a:lnTo>
                <a:close/>
                <a:moveTo>
                  <a:pt x="110" y="37"/>
                </a:moveTo>
                <a:cubicBezTo>
                  <a:pt x="160" y="37"/>
                  <a:pt x="160" y="37"/>
                  <a:pt x="160" y="37"/>
                </a:cubicBezTo>
                <a:moveTo>
                  <a:pt x="110" y="113"/>
                </a:moveTo>
                <a:cubicBezTo>
                  <a:pt x="160" y="113"/>
                  <a:pt x="160" y="113"/>
                  <a:pt x="160" y="113"/>
                </a:cubicBezTo>
                <a:moveTo>
                  <a:pt x="110" y="150"/>
                </a:moveTo>
                <a:cubicBezTo>
                  <a:pt x="160" y="150"/>
                  <a:pt x="160" y="150"/>
                  <a:pt x="160" y="150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/>
          </a:p>
        </p:txBody>
      </p:sp>
      <p:sp>
        <p:nvSpPr>
          <p:cNvPr id="46" name="magnify" title="Icon of a magnifying glass">
            <a:extLst>
              <a:ext uri="{FF2B5EF4-FFF2-40B4-BE49-F238E27FC236}">
                <a16:creationId xmlns:a16="http://schemas.microsoft.com/office/drawing/2014/main" id="{60B0F279-A9B3-4AA6-95BD-0D1011068EF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777880" y="2267228"/>
            <a:ext cx="153240" cy="150313"/>
          </a:xfrm>
          <a:custGeom>
            <a:avLst/>
            <a:gdLst>
              <a:gd name="T0" fmla="*/ 112 w 343"/>
              <a:gd name="T1" fmla="*/ 223 h 338"/>
              <a:gd name="T2" fmla="*/ 0 w 343"/>
              <a:gd name="T3" fmla="*/ 111 h 338"/>
              <a:gd name="T4" fmla="*/ 112 w 343"/>
              <a:gd name="T5" fmla="*/ 0 h 338"/>
              <a:gd name="T6" fmla="*/ 223 w 343"/>
              <a:gd name="T7" fmla="*/ 111 h 338"/>
              <a:gd name="T8" fmla="*/ 112 w 343"/>
              <a:gd name="T9" fmla="*/ 223 h 338"/>
              <a:gd name="T10" fmla="*/ 343 w 343"/>
              <a:gd name="T11" fmla="*/ 338 h 338"/>
              <a:gd name="T12" fmla="*/ 191 w 343"/>
              <a:gd name="T13" fmla="*/ 18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" h="338">
                <a:moveTo>
                  <a:pt x="112" y="223"/>
                </a:moveTo>
                <a:cubicBezTo>
                  <a:pt x="50" y="223"/>
                  <a:pt x="0" y="173"/>
                  <a:pt x="0" y="111"/>
                </a:cubicBezTo>
                <a:cubicBezTo>
                  <a:pt x="0" y="50"/>
                  <a:pt x="50" y="0"/>
                  <a:pt x="112" y="0"/>
                </a:cubicBezTo>
                <a:cubicBezTo>
                  <a:pt x="173" y="0"/>
                  <a:pt x="223" y="50"/>
                  <a:pt x="223" y="111"/>
                </a:cubicBezTo>
                <a:cubicBezTo>
                  <a:pt x="223" y="173"/>
                  <a:pt x="173" y="223"/>
                  <a:pt x="112" y="223"/>
                </a:cubicBezTo>
                <a:close/>
                <a:moveTo>
                  <a:pt x="343" y="338"/>
                </a:moveTo>
                <a:cubicBezTo>
                  <a:pt x="191" y="189"/>
                  <a:pt x="191" y="189"/>
                  <a:pt x="191" y="189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plug" title="Icon of a power plug showing an A to B connection">
            <a:extLst>
              <a:ext uri="{FF2B5EF4-FFF2-40B4-BE49-F238E27FC236}">
                <a16:creationId xmlns:a16="http://schemas.microsoft.com/office/drawing/2014/main" id="{2B2D85F0-9982-4567-94CD-A953C514FC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47189" y="2270237"/>
            <a:ext cx="173679" cy="195192"/>
          </a:xfrm>
          <a:custGeom>
            <a:avLst/>
            <a:gdLst>
              <a:gd name="T0" fmla="*/ 169 w 346"/>
              <a:gd name="T1" fmla="*/ 90 h 328"/>
              <a:gd name="T2" fmla="*/ 199 w 346"/>
              <a:gd name="T3" fmla="*/ 61 h 328"/>
              <a:gd name="T4" fmla="*/ 279 w 346"/>
              <a:gd name="T5" fmla="*/ 63 h 328"/>
              <a:gd name="T6" fmla="*/ 279 w 346"/>
              <a:gd name="T7" fmla="*/ 63 h 328"/>
              <a:gd name="T8" fmla="*/ 277 w 346"/>
              <a:gd name="T9" fmla="*/ 143 h 328"/>
              <a:gd name="T10" fmla="*/ 247 w 346"/>
              <a:gd name="T11" fmla="*/ 172 h 328"/>
              <a:gd name="T12" fmla="*/ 169 w 346"/>
              <a:gd name="T13" fmla="*/ 90 h 328"/>
              <a:gd name="T14" fmla="*/ 279 w 346"/>
              <a:gd name="T15" fmla="*/ 63 h 328"/>
              <a:gd name="T16" fmla="*/ 346 w 346"/>
              <a:gd name="T17" fmla="*/ 0 h 328"/>
              <a:gd name="T18" fmla="*/ 99 w 346"/>
              <a:gd name="T19" fmla="*/ 156 h 328"/>
              <a:gd name="T20" fmla="*/ 69 w 346"/>
              <a:gd name="T21" fmla="*/ 185 h 328"/>
              <a:gd name="T22" fmla="*/ 67 w 346"/>
              <a:gd name="T23" fmla="*/ 265 h 328"/>
              <a:gd name="T24" fmla="*/ 67 w 346"/>
              <a:gd name="T25" fmla="*/ 265 h 328"/>
              <a:gd name="T26" fmla="*/ 147 w 346"/>
              <a:gd name="T27" fmla="*/ 267 h 328"/>
              <a:gd name="T28" fmla="*/ 177 w 346"/>
              <a:gd name="T29" fmla="*/ 238 h 328"/>
              <a:gd name="T30" fmla="*/ 99 w 346"/>
              <a:gd name="T31" fmla="*/ 156 h 328"/>
              <a:gd name="T32" fmla="*/ 67 w 346"/>
              <a:gd name="T33" fmla="*/ 265 h 328"/>
              <a:gd name="T34" fmla="*/ 0 w 346"/>
              <a:gd name="T35" fmla="*/ 328 h 328"/>
              <a:gd name="T36" fmla="*/ 157 w 346"/>
              <a:gd name="T37" fmla="*/ 143 h 328"/>
              <a:gd name="T38" fmla="*/ 120 w 346"/>
              <a:gd name="T39" fmla="*/ 178 h 328"/>
              <a:gd name="T40" fmla="*/ 193 w 346"/>
              <a:gd name="T41" fmla="*/ 181 h 328"/>
              <a:gd name="T42" fmla="*/ 156 w 346"/>
              <a:gd name="T43" fmla="*/ 21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6" h="328">
                <a:moveTo>
                  <a:pt x="169" y="90"/>
                </a:moveTo>
                <a:cubicBezTo>
                  <a:pt x="199" y="61"/>
                  <a:pt x="199" y="61"/>
                  <a:pt x="199" y="61"/>
                </a:cubicBezTo>
                <a:cubicBezTo>
                  <a:pt x="222" y="40"/>
                  <a:pt x="258" y="41"/>
                  <a:pt x="279" y="63"/>
                </a:cubicBezTo>
                <a:cubicBezTo>
                  <a:pt x="279" y="63"/>
                  <a:pt x="279" y="63"/>
                  <a:pt x="279" y="63"/>
                </a:cubicBezTo>
                <a:cubicBezTo>
                  <a:pt x="300" y="86"/>
                  <a:pt x="300" y="122"/>
                  <a:pt x="277" y="143"/>
                </a:cubicBezTo>
                <a:cubicBezTo>
                  <a:pt x="247" y="172"/>
                  <a:pt x="247" y="172"/>
                  <a:pt x="247" y="172"/>
                </a:cubicBezTo>
                <a:lnTo>
                  <a:pt x="169" y="90"/>
                </a:lnTo>
                <a:close/>
                <a:moveTo>
                  <a:pt x="279" y="63"/>
                </a:moveTo>
                <a:cubicBezTo>
                  <a:pt x="346" y="0"/>
                  <a:pt x="346" y="0"/>
                  <a:pt x="346" y="0"/>
                </a:cubicBezTo>
                <a:moveTo>
                  <a:pt x="99" y="156"/>
                </a:moveTo>
                <a:cubicBezTo>
                  <a:pt x="69" y="185"/>
                  <a:pt x="69" y="185"/>
                  <a:pt x="69" y="185"/>
                </a:cubicBezTo>
                <a:cubicBezTo>
                  <a:pt x="46" y="206"/>
                  <a:pt x="46" y="242"/>
                  <a:pt x="67" y="265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88" y="287"/>
                  <a:pt x="124" y="288"/>
                  <a:pt x="147" y="267"/>
                </a:cubicBezTo>
                <a:cubicBezTo>
                  <a:pt x="177" y="238"/>
                  <a:pt x="177" y="238"/>
                  <a:pt x="177" y="238"/>
                </a:cubicBezTo>
                <a:lnTo>
                  <a:pt x="99" y="156"/>
                </a:lnTo>
                <a:close/>
                <a:moveTo>
                  <a:pt x="67" y="265"/>
                </a:moveTo>
                <a:cubicBezTo>
                  <a:pt x="0" y="328"/>
                  <a:pt x="0" y="328"/>
                  <a:pt x="0" y="328"/>
                </a:cubicBezTo>
                <a:moveTo>
                  <a:pt x="157" y="143"/>
                </a:moveTo>
                <a:cubicBezTo>
                  <a:pt x="120" y="178"/>
                  <a:pt x="120" y="178"/>
                  <a:pt x="120" y="178"/>
                </a:cubicBezTo>
                <a:moveTo>
                  <a:pt x="193" y="181"/>
                </a:moveTo>
                <a:cubicBezTo>
                  <a:pt x="156" y="216"/>
                  <a:pt x="156" y="216"/>
                  <a:pt x="156" y="216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FE2B9E-F50B-498F-B2E6-7F9B686BA3FD}"/>
              </a:ext>
            </a:extLst>
          </p:cNvPr>
          <p:cNvSpPr/>
          <p:nvPr/>
        </p:nvSpPr>
        <p:spPr bwMode="auto">
          <a:xfrm>
            <a:off x="9462580" y="2164147"/>
            <a:ext cx="425549" cy="425549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Family_EBDA" title="Icon of a family of people">
            <a:extLst>
              <a:ext uri="{FF2B5EF4-FFF2-40B4-BE49-F238E27FC236}">
                <a16:creationId xmlns:a16="http://schemas.microsoft.com/office/drawing/2014/main" id="{4B06E44A-9992-4E91-B56C-28A96C4DE25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44870" y="2241676"/>
            <a:ext cx="262004" cy="236433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FB54E6-D349-40FC-AE8D-6A27D047EE49}"/>
              </a:ext>
            </a:extLst>
          </p:cNvPr>
          <p:cNvSpPr txBox="1"/>
          <p:nvPr/>
        </p:nvSpPr>
        <p:spPr>
          <a:xfrm>
            <a:off x="1382834" y="1538845"/>
            <a:ext cx="1950936" cy="323195"/>
          </a:xfrm>
          <a:prstGeom prst="rect">
            <a:avLst/>
          </a:prstGeom>
          <a:noFill/>
          <a:ln w="15875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000" dirty="0">
                <a:solidFill>
                  <a:srgbClr val="DC3C00"/>
                </a:solidFill>
              </a:rPr>
              <a:t>Microsoft 365 endpoints</a:t>
            </a:r>
          </a:p>
        </p:txBody>
      </p:sp>
      <p:sp>
        <p:nvSpPr>
          <p:cNvPr id="51" name="Freeform 13">
            <a:extLst>
              <a:ext uri="{FF2B5EF4-FFF2-40B4-BE49-F238E27FC236}">
                <a16:creationId xmlns:a16="http://schemas.microsoft.com/office/drawing/2014/main" id="{509CEAC9-172D-4ED2-B417-AA175872C48C}"/>
              </a:ext>
            </a:extLst>
          </p:cNvPr>
          <p:cNvSpPr>
            <a:spLocks noEditPoints="1"/>
          </p:cNvSpPr>
          <p:nvPr/>
        </p:nvSpPr>
        <p:spPr bwMode="auto">
          <a:xfrm>
            <a:off x="1434227" y="2074024"/>
            <a:ext cx="572914" cy="589724"/>
          </a:xfrm>
          <a:custGeom>
            <a:avLst/>
            <a:gdLst>
              <a:gd name="T0" fmla="*/ 567 w 567"/>
              <a:gd name="T1" fmla="*/ 283 h 566"/>
              <a:gd name="T2" fmla="*/ 561 w 567"/>
              <a:gd name="T3" fmla="*/ 336 h 566"/>
              <a:gd name="T4" fmla="*/ 546 w 567"/>
              <a:gd name="T5" fmla="*/ 387 h 566"/>
              <a:gd name="T6" fmla="*/ 522 w 567"/>
              <a:gd name="T7" fmla="*/ 434 h 566"/>
              <a:gd name="T8" fmla="*/ 489 w 567"/>
              <a:gd name="T9" fmla="*/ 476 h 566"/>
              <a:gd name="T10" fmla="*/ 449 w 567"/>
              <a:gd name="T11" fmla="*/ 511 h 566"/>
              <a:gd name="T12" fmla="*/ 404 w 567"/>
              <a:gd name="T13" fmla="*/ 539 h 566"/>
              <a:gd name="T14" fmla="*/ 365 w 567"/>
              <a:gd name="T15" fmla="*/ 554 h 566"/>
              <a:gd name="T16" fmla="*/ 301 w 567"/>
              <a:gd name="T17" fmla="*/ 565 h 566"/>
              <a:gd name="T18" fmla="*/ 283 w 567"/>
              <a:gd name="T19" fmla="*/ 566 h 566"/>
              <a:gd name="T20" fmla="*/ 196 w 567"/>
              <a:gd name="T21" fmla="*/ 552 h 566"/>
              <a:gd name="T22" fmla="*/ 164 w 567"/>
              <a:gd name="T23" fmla="*/ 540 h 566"/>
              <a:gd name="T24" fmla="*/ 103 w 567"/>
              <a:gd name="T25" fmla="*/ 501 h 566"/>
              <a:gd name="T26" fmla="*/ 97 w 567"/>
              <a:gd name="T27" fmla="*/ 497 h 566"/>
              <a:gd name="T28" fmla="*/ 65 w 567"/>
              <a:gd name="T29" fmla="*/ 464 h 566"/>
              <a:gd name="T30" fmla="*/ 36 w 567"/>
              <a:gd name="T31" fmla="*/ 419 h 566"/>
              <a:gd name="T32" fmla="*/ 14 w 567"/>
              <a:gd name="T33" fmla="*/ 371 h 566"/>
              <a:gd name="T34" fmla="*/ 2 w 567"/>
              <a:gd name="T35" fmla="*/ 319 h 566"/>
              <a:gd name="T36" fmla="*/ 1 w 567"/>
              <a:gd name="T37" fmla="*/ 266 h 566"/>
              <a:gd name="T38" fmla="*/ 9 w 567"/>
              <a:gd name="T39" fmla="*/ 213 h 566"/>
              <a:gd name="T40" fmla="*/ 26 w 567"/>
              <a:gd name="T41" fmla="*/ 163 h 566"/>
              <a:gd name="T42" fmla="*/ 54 w 567"/>
              <a:gd name="T43" fmla="*/ 117 h 566"/>
              <a:gd name="T44" fmla="*/ 69 w 567"/>
              <a:gd name="T45" fmla="*/ 97 h 566"/>
              <a:gd name="T46" fmla="*/ 131 w 567"/>
              <a:gd name="T47" fmla="*/ 44 h 566"/>
              <a:gd name="T48" fmla="*/ 164 w 567"/>
              <a:gd name="T49" fmla="*/ 26 h 566"/>
              <a:gd name="T50" fmla="*/ 229 w 567"/>
              <a:gd name="T51" fmla="*/ 5 h 566"/>
              <a:gd name="T52" fmla="*/ 241 w 567"/>
              <a:gd name="T53" fmla="*/ 3 h 566"/>
              <a:gd name="T54" fmla="*/ 335 w 567"/>
              <a:gd name="T55" fmla="*/ 5 h 566"/>
              <a:gd name="T56" fmla="*/ 365 w 567"/>
              <a:gd name="T57" fmla="*/ 11 h 566"/>
              <a:gd name="T58" fmla="*/ 434 w 567"/>
              <a:gd name="T59" fmla="*/ 43 h 566"/>
              <a:gd name="T60" fmla="*/ 437 w 567"/>
              <a:gd name="T61" fmla="*/ 45 h 566"/>
              <a:gd name="T62" fmla="*/ 476 w 567"/>
              <a:gd name="T63" fmla="*/ 76 h 566"/>
              <a:gd name="T64" fmla="*/ 511 w 567"/>
              <a:gd name="T65" fmla="*/ 116 h 566"/>
              <a:gd name="T66" fmla="*/ 539 w 567"/>
              <a:gd name="T67" fmla="*/ 161 h 566"/>
              <a:gd name="T68" fmla="*/ 557 w 567"/>
              <a:gd name="T69" fmla="*/ 211 h 566"/>
              <a:gd name="T70" fmla="*/ 565 w 567"/>
              <a:gd name="T71" fmla="*/ 264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7" h="566">
                <a:moveTo>
                  <a:pt x="567" y="283"/>
                </a:moveTo>
                <a:lnTo>
                  <a:pt x="567" y="283"/>
                </a:lnTo>
                <a:lnTo>
                  <a:pt x="563" y="325"/>
                </a:lnTo>
                <a:lnTo>
                  <a:pt x="561" y="336"/>
                </a:lnTo>
                <a:moveTo>
                  <a:pt x="546" y="387"/>
                </a:moveTo>
                <a:lnTo>
                  <a:pt x="546" y="387"/>
                </a:lnTo>
                <a:lnTo>
                  <a:pt x="540" y="402"/>
                </a:lnTo>
                <a:lnTo>
                  <a:pt x="522" y="434"/>
                </a:lnTo>
                <a:moveTo>
                  <a:pt x="489" y="476"/>
                </a:moveTo>
                <a:lnTo>
                  <a:pt x="489" y="476"/>
                </a:lnTo>
                <a:lnTo>
                  <a:pt x="469" y="497"/>
                </a:lnTo>
                <a:lnTo>
                  <a:pt x="449" y="511"/>
                </a:lnTo>
                <a:moveTo>
                  <a:pt x="404" y="539"/>
                </a:moveTo>
                <a:lnTo>
                  <a:pt x="404" y="539"/>
                </a:lnTo>
                <a:lnTo>
                  <a:pt x="403" y="540"/>
                </a:lnTo>
                <a:lnTo>
                  <a:pt x="365" y="554"/>
                </a:lnTo>
                <a:lnTo>
                  <a:pt x="354" y="557"/>
                </a:lnTo>
                <a:moveTo>
                  <a:pt x="301" y="565"/>
                </a:moveTo>
                <a:lnTo>
                  <a:pt x="301" y="565"/>
                </a:lnTo>
                <a:lnTo>
                  <a:pt x="283" y="566"/>
                </a:lnTo>
                <a:lnTo>
                  <a:pt x="248" y="564"/>
                </a:lnTo>
                <a:moveTo>
                  <a:pt x="196" y="552"/>
                </a:moveTo>
                <a:lnTo>
                  <a:pt x="196" y="552"/>
                </a:lnTo>
                <a:lnTo>
                  <a:pt x="164" y="540"/>
                </a:lnTo>
                <a:lnTo>
                  <a:pt x="147" y="531"/>
                </a:lnTo>
                <a:moveTo>
                  <a:pt x="103" y="501"/>
                </a:moveTo>
                <a:lnTo>
                  <a:pt x="103" y="501"/>
                </a:lnTo>
                <a:lnTo>
                  <a:pt x="97" y="497"/>
                </a:lnTo>
                <a:lnTo>
                  <a:pt x="69" y="469"/>
                </a:lnTo>
                <a:lnTo>
                  <a:pt x="65" y="464"/>
                </a:lnTo>
                <a:moveTo>
                  <a:pt x="36" y="419"/>
                </a:moveTo>
                <a:lnTo>
                  <a:pt x="36" y="419"/>
                </a:lnTo>
                <a:lnTo>
                  <a:pt x="26" y="402"/>
                </a:lnTo>
                <a:lnTo>
                  <a:pt x="14" y="371"/>
                </a:lnTo>
                <a:moveTo>
                  <a:pt x="2" y="319"/>
                </a:moveTo>
                <a:lnTo>
                  <a:pt x="2" y="319"/>
                </a:lnTo>
                <a:lnTo>
                  <a:pt x="0" y="283"/>
                </a:lnTo>
                <a:lnTo>
                  <a:pt x="1" y="266"/>
                </a:lnTo>
                <a:moveTo>
                  <a:pt x="9" y="213"/>
                </a:moveTo>
                <a:lnTo>
                  <a:pt x="9" y="213"/>
                </a:lnTo>
                <a:lnTo>
                  <a:pt x="12" y="201"/>
                </a:lnTo>
                <a:lnTo>
                  <a:pt x="26" y="163"/>
                </a:lnTo>
                <a:lnTo>
                  <a:pt x="26" y="163"/>
                </a:lnTo>
                <a:moveTo>
                  <a:pt x="54" y="117"/>
                </a:moveTo>
                <a:lnTo>
                  <a:pt x="54" y="117"/>
                </a:lnTo>
                <a:lnTo>
                  <a:pt x="69" y="97"/>
                </a:lnTo>
                <a:lnTo>
                  <a:pt x="89" y="77"/>
                </a:lnTo>
                <a:moveTo>
                  <a:pt x="131" y="44"/>
                </a:moveTo>
                <a:lnTo>
                  <a:pt x="131" y="44"/>
                </a:lnTo>
                <a:lnTo>
                  <a:pt x="164" y="26"/>
                </a:lnTo>
                <a:lnTo>
                  <a:pt x="178" y="20"/>
                </a:lnTo>
                <a:moveTo>
                  <a:pt x="229" y="5"/>
                </a:moveTo>
                <a:lnTo>
                  <a:pt x="229" y="5"/>
                </a:lnTo>
                <a:lnTo>
                  <a:pt x="241" y="3"/>
                </a:lnTo>
                <a:lnTo>
                  <a:pt x="282" y="0"/>
                </a:lnTo>
                <a:moveTo>
                  <a:pt x="335" y="5"/>
                </a:moveTo>
                <a:lnTo>
                  <a:pt x="335" y="5"/>
                </a:lnTo>
                <a:lnTo>
                  <a:pt x="365" y="11"/>
                </a:lnTo>
                <a:lnTo>
                  <a:pt x="386" y="20"/>
                </a:lnTo>
                <a:moveTo>
                  <a:pt x="434" y="43"/>
                </a:moveTo>
                <a:lnTo>
                  <a:pt x="434" y="43"/>
                </a:lnTo>
                <a:lnTo>
                  <a:pt x="437" y="45"/>
                </a:lnTo>
                <a:lnTo>
                  <a:pt x="469" y="69"/>
                </a:lnTo>
                <a:lnTo>
                  <a:pt x="476" y="76"/>
                </a:lnTo>
                <a:moveTo>
                  <a:pt x="511" y="116"/>
                </a:moveTo>
                <a:lnTo>
                  <a:pt x="511" y="116"/>
                </a:lnTo>
                <a:lnTo>
                  <a:pt x="521" y="129"/>
                </a:lnTo>
                <a:lnTo>
                  <a:pt x="539" y="161"/>
                </a:lnTo>
                <a:moveTo>
                  <a:pt x="557" y="211"/>
                </a:moveTo>
                <a:lnTo>
                  <a:pt x="557" y="211"/>
                </a:lnTo>
                <a:lnTo>
                  <a:pt x="563" y="241"/>
                </a:lnTo>
                <a:lnTo>
                  <a:pt x="565" y="264"/>
                </a:lnTo>
              </a:path>
            </a:pathLst>
          </a:custGeom>
          <a:noFill/>
          <a:ln w="17463" cap="flat">
            <a:solidFill>
              <a:srgbClr val="DC3C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D75FA48-8F3E-4A51-B28C-5C7174957736}"/>
              </a:ext>
            </a:extLst>
          </p:cNvPr>
          <p:cNvGrpSpPr/>
          <p:nvPr/>
        </p:nvGrpSpPr>
        <p:grpSpPr>
          <a:xfrm>
            <a:off x="1496938" y="2142270"/>
            <a:ext cx="447488" cy="453230"/>
            <a:chOff x="7036846" y="5629077"/>
            <a:chExt cx="367041" cy="37175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8C9400E-3F3D-4FFF-9828-7AFA34308FCA}"/>
                </a:ext>
              </a:extLst>
            </p:cNvPr>
            <p:cNvSpPr/>
            <p:nvPr/>
          </p:nvSpPr>
          <p:spPr bwMode="auto">
            <a:xfrm>
              <a:off x="7036846" y="5629077"/>
              <a:ext cx="367041" cy="371751"/>
            </a:xfrm>
            <a:prstGeom prst="ellipse">
              <a:avLst/>
            </a:prstGeom>
            <a:solidFill>
              <a:srgbClr val="0078D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plug" title="Icon of a power plug showing an A to B connection">
              <a:extLst>
                <a:ext uri="{FF2B5EF4-FFF2-40B4-BE49-F238E27FC236}">
                  <a16:creationId xmlns:a16="http://schemas.microsoft.com/office/drawing/2014/main" id="{7806A21E-8372-4224-8A88-A8F128A14A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87260" y="5657624"/>
              <a:ext cx="266212" cy="299188"/>
            </a:xfrm>
            <a:custGeom>
              <a:avLst/>
              <a:gdLst>
                <a:gd name="T0" fmla="*/ 169 w 346"/>
                <a:gd name="T1" fmla="*/ 90 h 328"/>
                <a:gd name="T2" fmla="*/ 199 w 346"/>
                <a:gd name="T3" fmla="*/ 61 h 328"/>
                <a:gd name="T4" fmla="*/ 279 w 346"/>
                <a:gd name="T5" fmla="*/ 63 h 328"/>
                <a:gd name="T6" fmla="*/ 279 w 346"/>
                <a:gd name="T7" fmla="*/ 63 h 328"/>
                <a:gd name="T8" fmla="*/ 277 w 346"/>
                <a:gd name="T9" fmla="*/ 143 h 328"/>
                <a:gd name="T10" fmla="*/ 247 w 346"/>
                <a:gd name="T11" fmla="*/ 172 h 328"/>
                <a:gd name="T12" fmla="*/ 169 w 346"/>
                <a:gd name="T13" fmla="*/ 90 h 328"/>
                <a:gd name="T14" fmla="*/ 279 w 346"/>
                <a:gd name="T15" fmla="*/ 63 h 328"/>
                <a:gd name="T16" fmla="*/ 346 w 346"/>
                <a:gd name="T17" fmla="*/ 0 h 328"/>
                <a:gd name="T18" fmla="*/ 99 w 346"/>
                <a:gd name="T19" fmla="*/ 156 h 328"/>
                <a:gd name="T20" fmla="*/ 69 w 346"/>
                <a:gd name="T21" fmla="*/ 185 h 328"/>
                <a:gd name="T22" fmla="*/ 67 w 346"/>
                <a:gd name="T23" fmla="*/ 265 h 328"/>
                <a:gd name="T24" fmla="*/ 67 w 346"/>
                <a:gd name="T25" fmla="*/ 265 h 328"/>
                <a:gd name="T26" fmla="*/ 147 w 346"/>
                <a:gd name="T27" fmla="*/ 267 h 328"/>
                <a:gd name="T28" fmla="*/ 177 w 346"/>
                <a:gd name="T29" fmla="*/ 238 h 328"/>
                <a:gd name="T30" fmla="*/ 99 w 346"/>
                <a:gd name="T31" fmla="*/ 156 h 328"/>
                <a:gd name="T32" fmla="*/ 67 w 346"/>
                <a:gd name="T33" fmla="*/ 265 h 328"/>
                <a:gd name="T34" fmla="*/ 0 w 346"/>
                <a:gd name="T35" fmla="*/ 328 h 328"/>
                <a:gd name="T36" fmla="*/ 157 w 346"/>
                <a:gd name="T37" fmla="*/ 143 h 328"/>
                <a:gd name="T38" fmla="*/ 120 w 346"/>
                <a:gd name="T39" fmla="*/ 178 h 328"/>
                <a:gd name="T40" fmla="*/ 193 w 346"/>
                <a:gd name="T41" fmla="*/ 181 h 328"/>
                <a:gd name="T42" fmla="*/ 156 w 346"/>
                <a:gd name="T43" fmla="*/ 2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6" h="328">
                  <a:moveTo>
                    <a:pt x="169" y="90"/>
                  </a:moveTo>
                  <a:cubicBezTo>
                    <a:pt x="199" y="61"/>
                    <a:pt x="199" y="61"/>
                    <a:pt x="199" y="61"/>
                  </a:cubicBezTo>
                  <a:cubicBezTo>
                    <a:pt x="222" y="40"/>
                    <a:pt x="258" y="41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300" y="86"/>
                    <a:pt x="300" y="122"/>
                    <a:pt x="277" y="143"/>
                  </a:cubicBezTo>
                  <a:cubicBezTo>
                    <a:pt x="247" y="172"/>
                    <a:pt x="247" y="172"/>
                    <a:pt x="247" y="172"/>
                  </a:cubicBezTo>
                  <a:lnTo>
                    <a:pt x="169" y="90"/>
                  </a:lnTo>
                  <a:close/>
                  <a:moveTo>
                    <a:pt x="279" y="63"/>
                  </a:moveTo>
                  <a:cubicBezTo>
                    <a:pt x="346" y="0"/>
                    <a:pt x="346" y="0"/>
                    <a:pt x="346" y="0"/>
                  </a:cubicBezTo>
                  <a:moveTo>
                    <a:pt x="99" y="156"/>
                  </a:moveTo>
                  <a:cubicBezTo>
                    <a:pt x="69" y="185"/>
                    <a:pt x="69" y="185"/>
                    <a:pt x="69" y="185"/>
                  </a:cubicBezTo>
                  <a:cubicBezTo>
                    <a:pt x="46" y="206"/>
                    <a:pt x="46" y="242"/>
                    <a:pt x="67" y="265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88" y="287"/>
                    <a:pt x="124" y="288"/>
                    <a:pt x="147" y="267"/>
                  </a:cubicBezTo>
                  <a:cubicBezTo>
                    <a:pt x="177" y="238"/>
                    <a:pt x="177" y="238"/>
                    <a:pt x="177" y="238"/>
                  </a:cubicBezTo>
                  <a:lnTo>
                    <a:pt x="99" y="156"/>
                  </a:lnTo>
                  <a:close/>
                  <a:moveTo>
                    <a:pt x="67" y="265"/>
                  </a:moveTo>
                  <a:cubicBezTo>
                    <a:pt x="0" y="328"/>
                    <a:pt x="0" y="328"/>
                    <a:pt x="0" y="328"/>
                  </a:cubicBezTo>
                  <a:moveTo>
                    <a:pt x="157" y="143"/>
                  </a:moveTo>
                  <a:cubicBezTo>
                    <a:pt x="120" y="178"/>
                    <a:pt x="120" y="178"/>
                    <a:pt x="120" y="178"/>
                  </a:cubicBezTo>
                  <a:moveTo>
                    <a:pt x="193" y="181"/>
                  </a:moveTo>
                  <a:cubicBezTo>
                    <a:pt x="156" y="216"/>
                    <a:pt x="156" y="216"/>
                    <a:pt x="156" y="216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C0E98E5-67A3-4E94-81E6-BF4F5B353AFE}"/>
              </a:ext>
            </a:extLst>
          </p:cNvPr>
          <p:cNvSpPr txBox="1"/>
          <p:nvPr/>
        </p:nvSpPr>
        <p:spPr>
          <a:xfrm>
            <a:off x="1915329" y="1696186"/>
            <a:ext cx="1243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 b="1" dirty="0">
                <a:solidFill>
                  <a:srgbClr val="E54A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{REST:API}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1C4D9896-91B2-49A2-9C98-3DA8690271DB}"/>
              </a:ext>
            </a:extLst>
          </p:cNvPr>
          <p:cNvCxnSpPr>
            <a:cxnSpLocks/>
            <a:stCxn id="55" idx="1"/>
          </p:cNvCxnSpPr>
          <p:nvPr/>
        </p:nvCxnSpPr>
        <p:spPr>
          <a:xfrm rot="10800000" flipV="1">
            <a:off x="1755631" y="1780824"/>
            <a:ext cx="159698" cy="268543"/>
          </a:xfrm>
          <a:prstGeom prst="bentConnector2">
            <a:avLst/>
          </a:prstGeom>
          <a:ln>
            <a:solidFill>
              <a:srgbClr val="E54A1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0FB4C00-9C52-4273-9237-2D875C082544}"/>
              </a:ext>
            </a:extLst>
          </p:cNvPr>
          <p:cNvCxnSpPr>
            <a:cxnSpLocks/>
          </p:cNvCxnSpPr>
          <p:nvPr/>
        </p:nvCxnSpPr>
        <p:spPr>
          <a:xfrm>
            <a:off x="1950168" y="2361142"/>
            <a:ext cx="313280" cy="0"/>
          </a:xfrm>
          <a:prstGeom prst="straightConnector1">
            <a:avLst/>
          </a:prstGeom>
          <a:ln w="28575">
            <a:solidFill>
              <a:srgbClr val="E54A19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loud" title="Icon of a cloud">
            <a:extLst>
              <a:ext uri="{FF2B5EF4-FFF2-40B4-BE49-F238E27FC236}">
                <a16:creationId xmlns:a16="http://schemas.microsoft.com/office/drawing/2014/main" id="{BEC0DF98-93EE-4B0B-81BA-45F2725DE97D}"/>
              </a:ext>
            </a:extLst>
          </p:cNvPr>
          <p:cNvSpPr>
            <a:spLocks noChangeAspect="1"/>
          </p:cNvSpPr>
          <p:nvPr/>
        </p:nvSpPr>
        <p:spPr bwMode="auto">
          <a:xfrm>
            <a:off x="2299023" y="2189039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60" name="cloud" title="Icon of a cloud">
            <a:extLst>
              <a:ext uri="{FF2B5EF4-FFF2-40B4-BE49-F238E27FC236}">
                <a16:creationId xmlns:a16="http://schemas.microsoft.com/office/drawing/2014/main" id="{7CEA641A-3820-4D19-90B2-5989418C9103}"/>
              </a:ext>
            </a:extLst>
          </p:cNvPr>
          <p:cNvSpPr>
            <a:spLocks noChangeAspect="1"/>
          </p:cNvSpPr>
          <p:nvPr/>
        </p:nvSpPr>
        <p:spPr bwMode="auto">
          <a:xfrm>
            <a:off x="582156" y="2179597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AEFEFCF-3B7F-4F89-8BC7-DDAE28A87188}"/>
              </a:ext>
            </a:extLst>
          </p:cNvPr>
          <p:cNvCxnSpPr>
            <a:cxnSpLocks/>
          </p:cNvCxnSpPr>
          <p:nvPr/>
        </p:nvCxnSpPr>
        <p:spPr>
          <a:xfrm flipH="1">
            <a:off x="1114506" y="2361142"/>
            <a:ext cx="31556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188FB66-A305-4E22-9217-E6AA1CB1B714}"/>
              </a:ext>
            </a:extLst>
          </p:cNvPr>
          <p:cNvCxnSpPr>
            <a:cxnSpLocks/>
          </p:cNvCxnSpPr>
          <p:nvPr/>
        </p:nvCxnSpPr>
        <p:spPr>
          <a:xfrm>
            <a:off x="4972030" y="2358890"/>
            <a:ext cx="249045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loud" title="Icon of a cloud">
            <a:extLst>
              <a:ext uri="{FF2B5EF4-FFF2-40B4-BE49-F238E27FC236}">
                <a16:creationId xmlns:a16="http://schemas.microsoft.com/office/drawing/2014/main" id="{F5ADA09B-2649-45B8-9876-524179B6AFD8}"/>
              </a:ext>
            </a:extLst>
          </p:cNvPr>
          <p:cNvSpPr>
            <a:spLocks noChangeAspect="1"/>
          </p:cNvSpPr>
          <p:nvPr/>
        </p:nvSpPr>
        <p:spPr bwMode="auto">
          <a:xfrm>
            <a:off x="5207074" y="2205481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7285863-9BE2-455D-9E90-A6FA6843E46F}"/>
              </a:ext>
            </a:extLst>
          </p:cNvPr>
          <p:cNvSpPr/>
          <p:nvPr/>
        </p:nvSpPr>
        <p:spPr bwMode="auto">
          <a:xfrm>
            <a:off x="3825774" y="1876282"/>
            <a:ext cx="1608298" cy="479000"/>
          </a:xfrm>
          <a:custGeom>
            <a:avLst/>
            <a:gdLst>
              <a:gd name="connsiteX0" fmla="*/ 928047 w 1235122"/>
              <a:gd name="connsiteY0" fmla="*/ 682388 h 689212"/>
              <a:gd name="connsiteX1" fmla="*/ 928047 w 1235122"/>
              <a:gd name="connsiteY1" fmla="*/ 682388 h 689212"/>
              <a:gd name="connsiteX2" fmla="*/ 6824 w 1235122"/>
              <a:gd name="connsiteY2" fmla="*/ 689212 h 689212"/>
              <a:gd name="connsiteX3" fmla="*/ 0 w 1235122"/>
              <a:gd name="connsiteY3" fmla="*/ 0 h 689212"/>
              <a:gd name="connsiteX4" fmla="*/ 1228298 w 1235122"/>
              <a:gd name="connsiteY4" fmla="*/ 13648 h 689212"/>
              <a:gd name="connsiteX5" fmla="*/ 1235122 w 1235122"/>
              <a:gd name="connsiteY5" fmla="*/ 320722 h 689212"/>
              <a:gd name="connsiteX0" fmla="*/ 928047 w 1235122"/>
              <a:gd name="connsiteY0" fmla="*/ 736979 h 743803"/>
              <a:gd name="connsiteX1" fmla="*/ 928047 w 1235122"/>
              <a:gd name="connsiteY1" fmla="*/ 736979 h 743803"/>
              <a:gd name="connsiteX2" fmla="*/ 6824 w 1235122"/>
              <a:gd name="connsiteY2" fmla="*/ 743803 h 743803"/>
              <a:gd name="connsiteX3" fmla="*/ 0 w 1235122"/>
              <a:gd name="connsiteY3" fmla="*/ 54591 h 743803"/>
              <a:gd name="connsiteX4" fmla="*/ 1201002 w 1235122"/>
              <a:gd name="connsiteY4" fmla="*/ 0 h 743803"/>
              <a:gd name="connsiteX5" fmla="*/ 1235122 w 1235122"/>
              <a:gd name="connsiteY5" fmla="*/ 375313 h 743803"/>
              <a:gd name="connsiteX0" fmla="*/ 928047 w 1235122"/>
              <a:gd name="connsiteY0" fmla="*/ 736979 h 771099"/>
              <a:gd name="connsiteX1" fmla="*/ 928047 w 1235122"/>
              <a:gd name="connsiteY1" fmla="*/ 736979 h 771099"/>
              <a:gd name="connsiteX2" fmla="*/ 539087 w 1235122"/>
              <a:gd name="connsiteY2" fmla="*/ 771099 h 771099"/>
              <a:gd name="connsiteX3" fmla="*/ 0 w 1235122"/>
              <a:gd name="connsiteY3" fmla="*/ 54591 h 771099"/>
              <a:gd name="connsiteX4" fmla="*/ 1201002 w 1235122"/>
              <a:gd name="connsiteY4" fmla="*/ 0 h 771099"/>
              <a:gd name="connsiteX5" fmla="*/ 1235122 w 1235122"/>
              <a:gd name="connsiteY5" fmla="*/ 375313 h 771099"/>
              <a:gd name="connsiteX0" fmla="*/ 389263 w 696338"/>
              <a:gd name="connsiteY0" fmla="*/ 736979 h 771099"/>
              <a:gd name="connsiteX1" fmla="*/ 389263 w 696338"/>
              <a:gd name="connsiteY1" fmla="*/ 736979 h 771099"/>
              <a:gd name="connsiteX2" fmla="*/ 303 w 696338"/>
              <a:gd name="connsiteY2" fmla="*/ 771099 h 771099"/>
              <a:gd name="connsiteX3" fmla="*/ 7126 w 696338"/>
              <a:gd name="connsiteY3" fmla="*/ 307074 h 771099"/>
              <a:gd name="connsiteX4" fmla="*/ 662218 w 696338"/>
              <a:gd name="connsiteY4" fmla="*/ 0 h 771099"/>
              <a:gd name="connsiteX5" fmla="*/ 696338 w 696338"/>
              <a:gd name="connsiteY5" fmla="*/ 375313 h 771099"/>
              <a:gd name="connsiteX0" fmla="*/ 389263 w 1371907"/>
              <a:gd name="connsiteY0" fmla="*/ 464024 h 498144"/>
              <a:gd name="connsiteX1" fmla="*/ 389263 w 1371907"/>
              <a:gd name="connsiteY1" fmla="*/ 464024 h 498144"/>
              <a:gd name="connsiteX2" fmla="*/ 303 w 1371907"/>
              <a:gd name="connsiteY2" fmla="*/ 498144 h 498144"/>
              <a:gd name="connsiteX3" fmla="*/ 7126 w 1371907"/>
              <a:gd name="connsiteY3" fmla="*/ 34119 h 498144"/>
              <a:gd name="connsiteX4" fmla="*/ 1371902 w 1371907"/>
              <a:gd name="connsiteY4" fmla="*/ 0 h 498144"/>
              <a:gd name="connsiteX5" fmla="*/ 696338 w 1371907"/>
              <a:gd name="connsiteY5" fmla="*/ 102358 h 498144"/>
              <a:gd name="connsiteX0" fmla="*/ 389263 w 1385550"/>
              <a:gd name="connsiteY0" fmla="*/ 464024 h 498144"/>
              <a:gd name="connsiteX1" fmla="*/ 389263 w 1385550"/>
              <a:gd name="connsiteY1" fmla="*/ 464024 h 498144"/>
              <a:gd name="connsiteX2" fmla="*/ 303 w 1385550"/>
              <a:gd name="connsiteY2" fmla="*/ 498144 h 498144"/>
              <a:gd name="connsiteX3" fmla="*/ 7126 w 1385550"/>
              <a:gd name="connsiteY3" fmla="*/ 34119 h 498144"/>
              <a:gd name="connsiteX4" fmla="*/ 1371902 w 1385550"/>
              <a:gd name="connsiteY4" fmla="*/ 0 h 498144"/>
              <a:gd name="connsiteX5" fmla="*/ 1385550 w 1385550"/>
              <a:gd name="connsiteY5" fmla="*/ 348018 h 498144"/>
              <a:gd name="connsiteX0" fmla="*/ 389263 w 1385550"/>
              <a:gd name="connsiteY0" fmla="*/ 429905 h 464025"/>
              <a:gd name="connsiteX1" fmla="*/ 389263 w 1385550"/>
              <a:gd name="connsiteY1" fmla="*/ 429905 h 464025"/>
              <a:gd name="connsiteX2" fmla="*/ 303 w 1385550"/>
              <a:gd name="connsiteY2" fmla="*/ 464025 h 464025"/>
              <a:gd name="connsiteX3" fmla="*/ 7126 w 1385550"/>
              <a:gd name="connsiteY3" fmla="*/ 0 h 464025"/>
              <a:gd name="connsiteX4" fmla="*/ 1378726 w 1385550"/>
              <a:gd name="connsiteY4" fmla="*/ 0 h 464025"/>
              <a:gd name="connsiteX5" fmla="*/ 1385550 w 1385550"/>
              <a:gd name="connsiteY5" fmla="*/ 313899 h 464025"/>
              <a:gd name="connsiteX0" fmla="*/ 389263 w 1385550"/>
              <a:gd name="connsiteY0" fmla="*/ 429905 h 470848"/>
              <a:gd name="connsiteX1" fmla="*/ 341495 w 1385550"/>
              <a:gd name="connsiteY1" fmla="*/ 470848 h 470848"/>
              <a:gd name="connsiteX2" fmla="*/ 303 w 1385550"/>
              <a:gd name="connsiteY2" fmla="*/ 464025 h 470848"/>
              <a:gd name="connsiteX3" fmla="*/ 7126 w 1385550"/>
              <a:gd name="connsiteY3" fmla="*/ 0 h 470848"/>
              <a:gd name="connsiteX4" fmla="*/ 1378726 w 1385550"/>
              <a:gd name="connsiteY4" fmla="*/ 0 h 470848"/>
              <a:gd name="connsiteX5" fmla="*/ 1385550 w 1385550"/>
              <a:gd name="connsiteY5" fmla="*/ 313899 h 470848"/>
              <a:gd name="connsiteX0" fmla="*/ 389263 w 1385550"/>
              <a:gd name="connsiteY0" fmla="*/ 429905 h 464025"/>
              <a:gd name="connsiteX1" fmla="*/ 184546 w 1385550"/>
              <a:gd name="connsiteY1" fmla="*/ 431579 h 464025"/>
              <a:gd name="connsiteX2" fmla="*/ 303 w 1385550"/>
              <a:gd name="connsiteY2" fmla="*/ 464025 h 464025"/>
              <a:gd name="connsiteX3" fmla="*/ 7126 w 1385550"/>
              <a:gd name="connsiteY3" fmla="*/ 0 h 464025"/>
              <a:gd name="connsiteX4" fmla="*/ 1378726 w 1385550"/>
              <a:gd name="connsiteY4" fmla="*/ 0 h 464025"/>
              <a:gd name="connsiteX5" fmla="*/ 1385550 w 1385550"/>
              <a:gd name="connsiteY5" fmla="*/ 313899 h 464025"/>
              <a:gd name="connsiteX0" fmla="*/ 382137 w 1378424"/>
              <a:gd name="connsiteY0" fmla="*/ 429905 h 431579"/>
              <a:gd name="connsiteX1" fmla="*/ 177420 w 1378424"/>
              <a:gd name="connsiteY1" fmla="*/ 431579 h 431579"/>
              <a:gd name="connsiteX2" fmla="*/ 0 w 1378424"/>
              <a:gd name="connsiteY2" fmla="*/ 0 h 431579"/>
              <a:gd name="connsiteX3" fmla="*/ 1371600 w 1378424"/>
              <a:gd name="connsiteY3" fmla="*/ 0 h 431579"/>
              <a:gd name="connsiteX4" fmla="*/ 1378424 w 1378424"/>
              <a:gd name="connsiteY4" fmla="*/ 313899 h 431579"/>
              <a:gd name="connsiteX0" fmla="*/ 382137 w 1378424"/>
              <a:gd name="connsiteY0" fmla="*/ 429905 h 455140"/>
              <a:gd name="connsiteX1" fmla="*/ 13647 w 1378424"/>
              <a:gd name="connsiteY1" fmla="*/ 455140 h 455140"/>
              <a:gd name="connsiteX2" fmla="*/ 0 w 1378424"/>
              <a:gd name="connsiteY2" fmla="*/ 0 h 455140"/>
              <a:gd name="connsiteX3" fmla="*/ 1371600 w 1378424"/>
              <a:gd name="connsiteY3" fmla="*/ 0 h 455140"/>
              <a:gd name="connsiteX4" fmla="*/ 1378424 w 1378424"/>
              <a:gd name="connsiteY4" fmla="*/ 313899 h 455140"/>
              <a:gd name="connsiteX0" fmla="*/ 382137 w 1378424"/>
              <a:gd name="connsiteY0" fmla="*/ 429905 h 431579"/>
              <a:gd name="connsiteX1" fmla="*/ 6823 w 1378424"/>
              <a:gd name="connsiteY1" fmla="*/ 431579 h 431579"/>
              <a:gd name="connsiteX2" fmla="*/ 0 w 1378424"/>
              <a:gd name="connsiteY2" fmla="*/ 0 h 431579"/>
              <a:gd name="connsiteX3" fmla="*/ 1371600 w 1378424"/>
              <a:gd name="connsiteY3" fmla="*/ 0 h 431579"/>
              <a:gd name="connsiteX4" fmla="*/ 1378424 w 1378424"/>
              <a:gd name="connsiteY4" fmla="*/ 313899 h 431579"/>
              <a:gd name="connsiteX0" fmla="*/ 382137 w 1378424"/>
              <a:gd name="connsiteY0" fmla="*/ 429905 h 436566"/>
              <a:gd name="connsiteX1" fmla="*/ 2490 w 1378424"/>
              <a:gd name="connsiteY1" fmla="*/ 436566 h 436566"/>
              <a:gd name="connsiteX2" fmla="*/ 0 w 1378424"/>
              <a:gd name="connsiteY2" fmla="*/ 0 h 436566"/>
              <a:gd name="connsiteX3" fmla="*/ 1371600 w 1378424"/>
              <a:gd name="connsiteY3" fmla="*/ 0 h 436566"/>
              <a:gd name="connsiteX4" fmla="*/ 1378424 w 1378424"/>
              <a:gd name="connsiteY4" fmla="*/ 313899 h 436566"/>
              <a:gd name="connsiteX0" fmla="*/ 382137 w 1378424"/>
              <a:gd name="connsiteY0" fmla="*/ 434893 h 441554"/>
              <a:gd name="connsiteX1" fmla="*/ 2490 w 1378424"/>
              <a:gd name="connsiteY1" fmla="*/ 441554 h 441554"/>
              <a:gd name="connsiteX2" fmla="*/ 0 w 1378424"/>
              <a:gd name="connsiteY2" fmla="*/ 4988 h 441554"/>
              <a:gd name="connsiteX3" fmla="*/ 1371600 w 1378424"/>
              <a:gd name="connsiteY3" fmla="*/ 0 h 441554"/>
              <a:gd name="connsiteX4" fmla="*/ 1378424 w 1378424"/>
              <a:gd name="connsiteY4" fmla="*/ 318887 h 441554"/>
              <a:gd name="connsiteX0" fmla="*/ 382137 w 1371669"/>
              <a:gd name="connsiteY0" fmla="*/ 434893 h 441554"/>
              <a:gd name="connsiteX1" fmla="*/ 2490 w 1371669"/>
              <a:gd name="connsiteY1" fmla="*/ 441554 h 441554"/>
              <a:gd name="connsiteX2" fmla="*/ 0 w 1371669"/>
              <a:gd name="connsiteY2" fmla="*/ 4988 h 441554"/>
              <a:gd name="connsiteX3" fmla="*/ 1371600 w 1371669"/>
              <a:gd name="connsiteY3" fmla="*/ 0 h 441554"/>
              <a:gd name="connsiteX4" fmla="*/ 1322087 w 1371669"/>
              <a:gd name="connsiteY4" fmla="*/ 313899 h 441554"/>
              <a:gd name="connsiteX0" fmla="*/ 382137 w 1322087"/>
              <a:gd name="connsiteY0" fmla="*/ 439881 h 446542"/>
              <a:gd name="connsiteX1" fmla="*/ 2490 w 1322087"/>
              <a:gd name="connsiteY1" fmla="*/ 446542 h 446542"/>
              <a:gd name="connsiteX2" fmla="*/ 0 w 1322087"/>
              <a:gd name="connsiteY2" fmla="*/ 9976 h 446542"/>
              <a:gd name="connsiteX3" fmla="*/ 1319596 w 1322087"/>
              <a:gd name="connsiteY3" fmla="*/ 0 h 446542"/>
              <a:gd name="connsiteX4" fmla="*/ 1322087 w 1322087"/>
              <a:gd name="connsiteY4" fmla="*/ 318887 h 446542"/>
              <a:gd name="connsiteX0" fmla="*/ 382137 w 1322087"/>
              <a:gd name="connsiteY0" fmla="*/ 439881 h 446542"/>
              <a:gd name="connsiteX1" fmla="*/ 2490 w 1322087"/>
              <a:gd name="connsiteY1" fmla="*/ 446542 h 446542"/>
              <a:gd name="connsiteX2" fmla="*/ 0 w 1322087"/>
              <a:gd name="connsiteY2" fmla="*/ 9976 h 446542"/>
              <a:gd name="connsiteX3" fmla="*/ 1319596 w 1322087"/>
              <a:gd name="connsiteY3" fmla="*/ 0 h 446542"/>
              <a:gd name="connsiteX4" fmla="*/ 1322087 w 1322087"/>
              <a:gd name="connsiteY4" fmla="*/ 318887 h 446542"/>
              <a:gd name="connsiteX0" fmla="*/ 379647 w 1319597"/>
              <a:gd name="connsiteY0" fmla="*/ 444868 h 451529"/>
              <a:gd name="connsiteX1" fmla="*/ 0 w 1319597"/>
              <a:gd name="connsiteY1" fmla="*/ 451529 h 451529"/>
              <a:gd name="connsiteX2" fmla="*/ 6177 w 1319597"/>
              <a:gd name="connsiteY2" fmla="*/ 0 h 451529"/>
              <a:gd name="connsiteX3" fmla="*/ 1317106 w 1319597"/>
              <a:gd name="connsiteY3" fmla="*/ 4987 h 451529"/>
              <a:gd name="connsiteX4" fmla="*/ 1319597 w 1319597"/>
              <a:gd name="connsiteY4" fmla="*/ 323874 h 451529"/>
              <a:gd name="connsiteX0" fmla="*/ 379647 w 1317424"/>
              <a:gd name="connsiteY0" fmla="*/ 444868 h 451529"/>
              <a:gd name="connsiteX1" fmla="*/ 0 w 1317424"/>
              <a:gd name="connsiteY1" fmla="*/ 451529 h 451529"/>
              <a:gd name="connsiteX2" fmla="*/ 6177 w 1317424"/>
              <a:gd name="connsiteY2" fmla="*/ 0 h 451529"/>
              <a:gd name="connsiteX3" fmla="*/ 1317106 w 1317424"/>
              <a:gd name="connsiteY3" fmla="*/ 4987 h 451529"/>
              <a:gd name="connsiteX4" fmla="*/ 1310929 w 1317424"/>
              <a:gd name="connsiteY4" fmla="*/ 249060 h 451529"/>
              <a:gd name="connsiteX0" fmla="*/ 379647 w 1323930"/>
              <a:gd name="connsiteY0" fmla="*/ 444868 h 451529"/>
              <a:gd name="connsiteX1" fmla="*/ 0 w 1323930"/>
              <a:gd name="connsiteY1" fmla="*/ 451529 h 451529"/>
              <a:gd name="connsiteX2" fmla="*/ 6177 w 1323930"/>
              <a:gd name="connsiteY2" fmla="*/ 0 h 451529"/>
              <a:gd name="connsiteX3" fmla="*/ 1317106 w 1323930"/>
              <a:gd name="connsiteY3" fmla="*/ 4987 h 451529"/>
              <a:gd name="connsiteX4" fmla="*/ 1323930 w 1323930"/>
              <a:gd name="connsiteY4" fmla="*/ 249060 h 451529"/>
              <a:gd name="connsiteX0" fmla="*/ 379647 w 1319167"/>
              <a:gd name="connsiteY0" fmla="*/ 444868 h 451529"/>
              <a:gd name="connsiteX1" fmla="*/ 0 w 1319167"/>
              <a:gd name="connsiteY1" fmla="*/ 451529 h 451529"/>
              <a:gd name="connsiteX2" fmla="*/ 6177 w 1319167"/>
              <a:gd name="connsiteY2" fmla="*/ 0 h 451529"/>
              <a:gd name="connsiteX3" fmla="*/ 1317106 w 1319167"/>
              <a:gd name="connsiteY3" fmla="*/ 4987 h 451529"/>
              <a:gd name="connsiteX4" fmla="*/ 1319167 w 1319167"/>
              <a:gd name="connsiteY4" fmla="*/ 254541 h 451529"/>
              <a:gd name="connsiteX0" fmla="*/ 557447 w 1319167"/>
              <a:gd name="connsiteY0" fmla="*/ 452176 h 452176"/>
              <a:gd name="connsiteX1" fmla="*/ 0 w 1319167"/>
              <a:gd name="connsiteY1" fmla="*/ 451529 h 452176"/>
              <a:gd name="connsiteX2" fmla="*/ 6177 w 1319167"/>
              <a:gd name="connsiteY2" fmla="*/ 0 h 452176"/>
              <a:gd name="connsiteX3" fmla="*/ 1317106 w 1319167"/>
              <a:gd name="connsiteY3" fmla="*/ 4987 h 452176"/>
              <a:gd name="connsiteX4" fmla="*/ 1319167 w 1319167"/>
              <a:gd name="connsiteY4" fmla="*/ 254541 h 4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167" h="452176">
                <a:moveTo>
                  <a:pt x="557447" y="452176"/>
                </a:moveTo>
                <a:lnTo>
                  <a:pt x="0" y="451529"/>
                </a:lnTo>
                <a:lnTo>
                  <a:pt x="6177" y="0"/>
                </a:lnTo>
                <a:lnTo>
                  <a:pt x="1317106" y="4987"/>
                </a:lnTo>
                <a:cubicBezTo>
                  <a:pt x="1319381" y="107345"/>
                  <a:pt x="1316892" y="152183"/>
                  <a:pt x="1319167" y="254541"/>
                </a:cubicBezTo>
              </a:path>
            </a:pathLst>
          </a:cu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D6AC759-50C2-432E-BF33-EE0FA84F877D}"/>
              </a:ext>
            </a:extLst>
          </p:cNvPr>
          <p:cNvSpPr/>
          <p:nvPr/>
        </p:nvSpPr>
        <p:spPr bwMode="auto">
          <a:xfrm>
            <a:off x="4585951" y="2147860"/>
            <a:ext cx="425549" cy="425549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Family_EBDA" title="Icon of a family of people">
            <a:extLst>
              <a:ext uri="{FF2B5EF4-FFF2-40B4-BE49-F238E27FC236}">
                <a16:creationId xmlns:a16="http://schemas.microsoft.com/office/drawing/2014/main" id="{794A6370-FCBF-4B21-AAEF-B641D4271D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68241" y="2225388"/>
            <a:ext cx="262004" cy="236433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E8A2160-72D9-4A43-8405-93C5B014482C}"/>
              </a:ext>
            </a:extLst>
          </p:cNvPr>
          <p:cNvSpPr/>
          <p:nvPr/>
        </p:nvSpPr>
        <p:spPr bwMode="auto">
          <a:xfrm>
            <a:off x="3478202" y="2033205"/>
            <a:ext cx="632549" cy="611352"/>
          </a:xfrm>
          <a:prstGeom prst="ellipse">
            <a:avLst/>
          </a:prstGeom>
          <a:solidFill>
            <a:srgbClr val="3333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30FF1E-19F9-48F9-A804-6A91E46ABAF9}"/>
              </a:ext>
            </a:extLst>
          </p:cNvPr>
          <p:cNvSpPr txBox="1"/>
          <p:nvPr/>
        </p:nvSpPr>
        <p:spPr>
          <a:xfrm>
            <a:off x="3413010" y="2669460"/>
            <a:ext cx="751648" cy="227217"/>
          </a:xfrm>
          <a:prstGeom prst="rect">
            <a:avLst/>
          </a:prstGeom>
          <a:noFill/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44821" rIns="0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900" b="1"/>
              <a:t>Datacenter</a:t>
            </a:r>
          </a:p>
        </p:txBody>
      </p:sp>
      <p:sp>
        <p:nvSpPr>
          <p:cNvPr id="71" name="building_4" title="Icon of a tall rectangular building in front of two shorter buildings">
            <a:extLst>
              <a:ext uri="{FF2B5EF4-FFF2-40B4-BE49-F238E27FC236}">
                <a16:creationId xmlns:a16="http://schemas.microsoft.com/office/drawing/2014/main" id="{B0BFA27C-2503-4EE7-845D-9306020891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10935" y="2122042"/>
            <a:ext cx="371674" cy="377528"/>
          </a:xfrm>
          <a:custGeom>
            <a:avLst/>
            <a:gdLst>
              <a:gd name="T0" fmla="*/ 200 w 254"/>
              <a:gd name="T1" fmla="*/ 258 h 258"/>
              <a:gd name="T2" fmla="*/ 55 w 254"/>
              <a:gd name="T3" fmla="*/ 44 h 258"/>
              <a:gd name="T4" fmla="*/ 200 w 254"/>
              <a:gd name="T5" fmla="*/ 44 h 258"/>
              <a:gd name="T6" fmla="*/ 55 w 254"/>
              <a:gd name="T7" fmla="*/ 72 h 258"/>
              <a:gd name="T8" fmla="*/ 0 w 254"/>
              <a:gd name="T9" fmla="*/ 258 h 258"/>
              <a:gd name="T10" fmla="*/ 21 w 254"/>
              <a:gd name="T11" fmla="*/ 102 h 258"/>
              <a:gd name="T12" fmla="*/ 21 w 254"/>
              <a:gd name="T13" fmla="*/ 128 h 258"/>
              <a:gd name="T14" fmla="*/ 21 w 254"/>
              <a:gd name="T15" fmla="*/ 155 h 258"/>
              <a:gd name="T16" fmla="*/ 21 w 254"/>
              <a:gd name="T17" fmla="*/ 182 h 258"/>
              <a:gd name="T18" fmla="*/ 21 w 254"/>
              <a:gd name="T19" fmla="*/ 209 h 258"/>
              <a:gd name="T20" fmla="*/ 200 w 254"/>
              <a:gd name="T21" fmla="*/ 258 h 258"/>
              <a:gd name="T22" fmla="*/ 254 w 254"/>
              <a:gd name="T23" fmla="*/ 72 h 258"/>
              <a:gd name="T24" fmla="*/ 234 w 254"/>
              <a:gd name="T25" fmla="*/ 102 h 258"/>
              <a:gd name="T26" fmla="*/ 234 w 254"/>
              <a:gd name="T27" fmla="*/ 128 h 258"/>
              <a:gd name="T28" fmla="*/ 234 w 254"/>
              <a:gd name="T29" fmla="*/ 155 h 258"/>
              <a:gd name="T30" fmla="*/ 234 w 254"/>
              <a:gd name="T31" fmla="*/ 182 h 258"/>
              <a:gd name="T32" fmla="*/ 234 w 254"/>
              <a:gd name="T33" fmla="*/ 209 h 258"/>
              <a:gd name="T34" fmla="*/ 96 w 254"/>
              <a:gd name="T35" fmla="*/ 71 h 258"/>
              <a:gd name="T36" fmla="*/ 87 w 254"/>
              <a:gd name="T37" fmla="*/ 66 h 258"/>
              <a:gd name="T38" fmla="*/ 96 w 254"/>
              <a:gd name="T39" fmla="*/ 76 h 258"/>
              <a:gd name="T40" fmla="*/ 132 w 254"/>
              <a:gd name="T41" fmla="*/ 71 h 258"/>
              <a:gd name="T42" fmla="*/ 122 w 254"/>
              <a:gd name="T43" fmla="*/ 66 h 258"/>
              <a:gd name="T44" fmla="*/ 132 w 254"/>
              <a:gd name="T45" fmla="*/ 76 h 258"/>
              <a:gd name="T46" fmla="*/ 168 w 254"/>
              <a:gd name="T47" fmla="*/ 71 h 258"/>
              <a:gd name="T48" fmla="*/ 158 w 254"/>
              <a:gd name="T49" fmla="*/ 66 h 258"/>
              <a:gd name="T50" fmla="*/ 168 w 254"/>
              <a:gd name="T51" fmla="*/ 76 h 258"/>
              <a:gd name="T52" fmla="*/ 96 w 254"/>
              <a:gd name="T53" fmla="*/ 109 h 258"/>
              <a:gd name="T54" fmla="*/ 87 w 254"/>
              <a:gd name="T55" fmla="*/ 104 h 258"/>
              <a:gd name="T56" fmla="*/ 96 w 254"/>
              <a:gd name="T57" fmla="*/ 114 h 258"/>
              <a:gd name="T58" fmla="*/ 132 w 254"/>
              <a:gd name="T59" fmla="*/ 109 h 258"/>
              <a:gd name="T60" fmla="*/ 122 w 254"/>
              <a:gd name="T61" fmla="*/ 104 h 258"/>
              <a:gd name="T62" fmla="*/ 132 w 254"/>
              <a:gd name="T63" fmla="*/ 114 h 258"/>
              <a:gd name="T64" fmla="*/ 168 w 254"/>
              <a:gd name="T65" fmla="*/ 109 h 258"/>
              <a:gd name="T66" fmla="*/ 158 w 254"/>
              <a:gd name="T67" fmla="*/ 104 h 258"/>
              <a:gd name="T68" fmla="*/ 168 w 254"/>
              <a:gd name="T69" fmla="*/ 114 h 258"/>
              <a:gd name="T70" fmla="*/ 96 w 254"/>
              <a:gd name="T71" fmla="*/ 147 h 258"/>
              <a:gd name="T72" fmla="*/ 87 w 254"/>
              <a:gd name="T73" fmla="*/ 142 h 258"/>
              <a:gd name="T74" fmla="*/ 96 w 254"/>
              <a:gd name="T75" fmla="*/ 152 h 258"/>
              <a:gd name="T76" fmla="*/ 132 w 254"/>
              <a:gd name="T77" fmla="*/ 147 h 258"/>
              <a:gd name="T78" fmla="*/ 122 w 254"/>
              <a:gd name="T79" fmla="*/ 142 h 258"/>
              <a:gd name="T80" fmla="*/ 132 w 254"/>
              <a:gd name="T81" fmla="*/ 152 h 258"/>
              <a:gd name="T82" fmla="*/ 168 w 254"/>
              <a:gd name="T83" fmla="*/ 147 h 258"/>
              <a:gd name="T84" fmla="*/ 158 w 254"/>
              <a:gd name="T85" fmla="*/ 142 h 258"/>
              <a:gd name="T86" fmla="*/ 168 w 254"/>
              <a:gd name="T87" fmla="*/ 152 h 258"/>
              <a:gd name="T88" fmla="*/ 96 w 254"/>
              <a:gd name="T89" fmla="*/ 185 h 258"/>
              <a:gd name="T90" fmla="*/ 87 w 254"/>
              <a:gd name="T91" fmla="*/ 180 h 258"/>
              <a:gd name="T92" fmla="*/ 96 w 254"/>
              <a:gd name="T93" fmla="*/ 190 h 258"/>
              <a:gd name="T94" fmla="*/ 132 w 254"/>
              <a:gd name="T95" fmla="*/ 186 h 258"/>
              <a:gd name="T96" fmla="*/ 122 w 254"/>
              <a:gd name="T97" fmla="*/ 180 h 258"/>
              <a:gd name="T98" fmla="*/ 132 w 254"/>
              <a:gd name="T99" fmla="*/ 190 h 258"/>
              <a:gd name="T100" fmla="*/ 168 w 254"/>
              <a:gd name="T101" fmla="*/ 184 h 258"/>
              <a:gd name="T102" fmla="*/ 158 w 254"/>
              <a:gd name="T103" fmla="*/ 180 h 258"/>
              <a:gd name="T104" fmla="*/ 168 w 254"/>
              <a:gd name="T105" fmla="*/ 190 h 258"/>
              <a:gd name="T106" fmla="*/ 163 w 254"/>
              <a:gd name="T107" fmla="*/ 258 h 258"/>
              <a:gd name="T108" fmla="*/ 92 w 254"/>
              <a:gd name="T109" fmla="*/ 217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" h="258">
                <a:moveTo>
                  <a:pt x="200" y="146"/>
                </a:moveTo>
                <a:lnTo>
                  <a:pt x="200" y="258"/>
                </a:lnTo>
                <a:lnTo>
                  <a:pt x="55" y="258"/>
                </a:lnTo>
                <a:lnTo>
                  <a:pt x="55" y="44"/>
                </a:lnTo>
                <a:lnTo>
                  <a:pt x="127" y="0"/>
                </a:lnTo>
                <a:lnTo>
                  <a:pt x="200" y="44"/>
                </a:lnTo>
                <a:lnTo>
                  <a:pt x="200" y="146"/>
                </a:lnTo>
                <a:moveTo>
                  <a:pt x="55" y="72"/>
                </a:moveTo>
                <a:lnTo>
                  <a:pt x="0" y="72"/>
                </a:lnTo>
                <a:lnTo>
                  <a:pt x="0" y="258"/>
                </a:lnTo>
                <a:lnTo>
                  <a:pt x="55" y="258"/>
                </a:lnTo>
                <a:moveTo>
                  <a:pt x="21" y="102"/>
                </a:moveTo>
                <a:lnTo>
                  <a:pt x="55" y="102"/>
                </a:lnTo>
                <a:moveTo>
                  <a:pt x="21" y="128"/>
                </a:moveTo>
                <a:lnTo>
                  <a:pt x="55" y="128"/>
                </a:lnTo>
                <a:moveTo>
                  <a:pt x="21" y="155"/>
                </a:moveTo>
                <a:lnTo>
                  <a:pt x="55" y="155"/>
                </a:lnTo>
                <a:moveTo>
                  <a:pt x="21" y="182"/>
                </a:moveTo>
                <a:lnTo>
                  <a:pt x="55" y="182"/>
                </a:lnTo>
                <a:moveTo>
                  <a:pt x="21" y="209"/>
                </a:moveTo>
                <a:lnTo>
                  <a:pt x="55" y="209"/>
                </a:lnTo>
                <a:moveTo>
                  <a:pt x="200" y="258"/>
                </a:moveTo>
                <a:lnTo>
                  <a:pt x="254" y="258"/>
                </a:lnTo>
                <a:lnTo>
                  <a:pt x="254" y="72"/>
                </a:lnTo>
                <a:lnTo>
                  <a:pt x="200" y="72"/>
                </a:lnTo>
                <a:moveTo>
                  <a:pt x="234" y="102"/>
                </a:moveTo>
                <a:lnTo>
                  <a:pt x="200" y="102"/>
                </a:lnTo>
                <a:moveTo>
                  <a:pt x="234" y="128"/>
                </a:moveTo>
                <a:lnTo>
                  <a:pt x="200" y="128"/>
                </a:lnTo>
                <a:moveTo>
                  <a:pt x="234" y="155"/>
                </a:moveTo>
                <a:lnTo>
                  <a:pt x="200" y="155"/>
                </a:lnTo>
                <a:moveTo>
                  <a:pt x="234" y="182"/>
                </a:moveTo>
                <a:lnTo>
                  <a:pt x="200" y="182"/>
                </a:lnTo>
                <a:moveTo>
                  <a:pt x="234" y="209"/>
                </a:moveTo>
                <a:lnTo>
                  <a:pt x="200" y="209"/>
                </a:lnTo>
                <a:moveTo>
                  <a:pt x="96" y="71"/>
                </a:moveTo>
                <a:lnTo>
                  <a:pt x="96" y="66"/>
                </a:lnTo>
                <a:lnTo>
                  <a:pt x="87" y="66"/>
                </a:lnTo>
                <a:lnTo>
                  <a:pt x="87" y="76"/>
                </a:lnTo>
                <a:lnTo>
                  <a:pt x="96" y="76"/>
                </a:lnTo>
                <a:lnTo>
                  <a:pt x="96" y="71"/>
                </a:lnTo>
                <a:moveTo>
                  <a:pt x="132" y="71"/>
                </a:moveTo>
                <a:lnTo>
                  <a:pt x="132" y="66"/>
                </a:lnTo>
                <a:lnTo>
                  <a:pt x="122" y="66"/>
                </a:lnTo>
                <a:lnTo>
                  <a:pt x="122" y="76"/>
                </a:lnTo>
                <a:lnTo>
                  <a:pt x="132" y="76"/>
                </a:lnTo>
                <a:lnTo>
                  <a:pt x="132" y="71"/>
                </a:lnTo>
                <a:moveTo>
                  <a:pt x="168" y="71"/>
                </a:moveTo>
                <a:lnTo>
                  <a:pt x="168" y="66"/>
                </a:lnTo>
                <a:lnTo>
                  <a:pt x="158" y="66"/>
                </a:lnTo>
                <a:lnTo>
                  <a:pt x="158" y="76"/>
                </a:lnTo>
                <a:lnTo>
                  <a:pt x="168" y="76"/>
                </a:lnTo>
                <a:lnTo>
                  <a:pt x="168" y="71"/>
                </a:lnTo>
                <a:moveTo>
                  <a:pt x="96" y="109"/>
                </a:moveTo>
                <a:lnTo>
                  <a:pt x="96" y="104"/>
                </a:lnTo>
                <a:lnTo>
                  <a:pt x="87" y="104"/>
                </a:lnTo>
                <a:lnTo>
                  <a:pt x="87" y="114"/>
                </a:lnTo>
                <a:lnTo>
                  <a:pt x="96" y="114"/>
                </a:lnTo>
                <a:lnTo>
                  <a:pt x="96" y="109"/>
                </a:lnTo>
                <a:moveTo>
                  <a:pt x="132" y="109"/>
                </a:moveTo>
                <a:lnTo>
                  <a:pt x="132" y="104"/>
                </a:lnTo>
                <a:lnTo>
                  <a:pt x="122" y="104"/>
                </a:lnTo>
                <a:lnTo>
                  <a:pt x="122" y="114"/>
                </a:lnTo>
                <a:lnTo>
                  <a:pt x="132" y="114"/>
                </a:lnTo>
                <a:lnTo>
                  <a:pt x="132" y="109"/>
                </a:lnTo>
                <a:moveTo>
                  <a:pt x="168" y="109"/>
                </a:moveTo>
                <a:lnTo>
                  <a:pt x="168" y="104"/>
                </a:lnTo>
                <a:lnTo>
                  <a:pt x="158" y="104"/>
                </a:lnTo>
                <a:lnTo>
                  <a:pt x="158" y="114"/>
                </a:lnTo>
                <a:lnTo>
                  <a:pt x="168" y="114"/>
                </a:lnTo>
                <a:lnTo>
                  <a:pt x="168" y="109"/>
                </a:lnTo>
                <a:moveTo>
                  <a:pt x="96" y="147"/>
                </a:moveTo>
                <a:lnTo>
                  <a:pt x="96" y="142"/>
                </a:lnTo>
                <a:lnTo>
                  <a:pt x="87" y="142"/>
                </a:lnTo>
                <a:lnTo>
                  <a:pt x="87" y="152"/>
                </a:lnTo>
                <a:lnTo>
                  <a:pt x="96" y="152"/>
                </a:lnTo>
                <a:lnTo>
                  <a:pt x="96" y="147"/>
                </a:lnTo>
                <a:moveTo>
                  <a:pt x="132" y="147"/>
                </a:moveTo>
                <a:lnTo>
                  <a:pt x="132" y="142"/>
                </a:lnTo>
                <a:lnTo>
                  <a:pt x="122" y="142"/>
                </a:lnTo>
                <a:lnTo>
                  <a:pt x="122" y="152"/>
                </a:lnTo>
                <a:lnTo>
                  <a:pt x="132" y="152"/>
                </a:lnTo>
                <a:lnTo>
                  <a:pt x="132" y="147"/>
                </a:lnTo>
                <a:moveTo>
                  <a:pt x="168" y="147"/>
                </a:moveTo>
                <a:lnTo>
                  <a:pt x="168" y="142"/>
                </a:lnTo>
                <a:lnTo>
                  <a:pt x="158" y="142"/>
                </a:lnTo>
                <a:lnTo>
                  <a:pt x="158" y="152"/>
                </a:lnTo>
                <a:lnTo>
                  <a:pt x="168" y="152"/>
                </a:lnTo>
                <a:lnTo>
                  <a:pt x="168" y="147"/>
                </a:lnTo>
                <a:moveTo>
                  <a:pt x="96" y="185"/>
                </a:moveTo>
                <a:lnTo>
                  <a:pt x="96" y="180"/>
                </a:lnTo>
                <a:lnTo>
                  <a:pt x="87" y="180"/>
                </a:lnTo>
                <a:lnTo>
                  <a:pt x="87" y="190"/>
                </a:lnTo>
                <a:lnTo>
                  <a:pt x="96" y="190"/>
                </a:lnTo>
                <a:lnTo>
                  <a:pt x="96" y="185"/>
                </a:lnTo>
                <a:moveTo>
                  <a:pt x="132" y="186"/>
                </a:moveTo>
                <a:lnTo>
                  <a:pt x="132" y="180"/>
                </a:lnTo>
                <a:lnTo>
                  <a:pt x="122" y="180"/>
                </a:lnTo>
                <a:lnTo>
                  <a:pt x="122" y="190"/>
                </a:lnTo>
                <a:lnTo>
                  <a:pt x="132" y="190"/>
                </a:lnTo>
                <a:lnTo>
                  <a:pt x="132" y="186"/>
                </a:lnTo>
                <a:moveTo>
                  <a:pt x="168" y="184"/>
                </a:moveTo>
                <a:lnTo>
                  <a:pt x="168" y="180"/>
                </a:lnTo>
                <a:lnTo>
                  <a:pt x="158" y="180"/>
                </a:lnTo>
                <a:lnTo>
                  <a:pt x="158" y="190"/>
                </a:lnTo>
                <a:lnTo>
                  <a:pt x="168" y="190"/>
                </a:lnTo>
                <a:lnTo>
                  <a:pt x="168" y="184"/>
                </a:lnTo>
                <a:moveTo>
                  <a:pt x="163" y="258"/>
                </a:moveTo>
                <a:lnTo>
                  <a:pt x="163" y="217"/>
                </a:lnTo>
                <a:lnTo>
                  <a:pt x="92" y="217"/>
                </a:lnTo>
                <a:lnTo>
                  <a:pt x="92" y="258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3A8A0-E350-4DC7-B0E8-5E21D3D45C2B}"/>
              </a:ext>
            </a:extLst>
          </p:cNvPr>
          <p:cNvSpPr txBox="1"/>
          <p:nvPr/>
        </p:nvSpPr>
        <p:spPr>
          <a:xfrm>
            <a:off x="3880170" y="6315368"/>
            <a:ext cx="44316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Learn more at: </a:t>
            </a:r>
            <a:r>
              <a:rPr lang="en-US" sz="2800" b="1" dirty="0">
                <a:solidFill>
                  <a:schemeClr val="accent3"/>
                </a:solidFill>
                <a:hlinkClick r:id="rId3"/>
              </a:rPr>
              <a:t>aka.ms/PNC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64907419-EF99-48D6-9EC2-9838CE550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35" y="2144773"/>
            <a:ext cx="380098" cy="380098"/>
          </a:xfrm>
          <a:prstGeom prst="rect">
            <a:avLst/>
          </a:prstGeom>
        </p:spPr>
      </p:pic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E11412B6-402A-4494-94C7-EB8DB8E4C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72" y="2161719"/>
            <a:ext cx="380098" cy="380098"/>
          </a:xfrm>
          <a:prstGeom prst="rect">
            <a:avLst/>
          </a:prstGeom>
        </p:spPr>
      </p:pic>
      <p:pic>
        <p:nvPicPr>
          <p:cNvPr id="34" name="Picture 33" descr="A picture containing table&#10;&#10;Description automatically generated">
            <a:extLst>
              <a:ext uri="{FF2B5EF4-FFF2-40B4-BE49-F238E27FC236}">
                <a16:creationId xmlns:a16="http://schemas.microsoft.com/office/drawing/2014/main" id="{C36DE6E7-8E3F-4196-A0A9-746711E5A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421" y="2195049"/>
            <a:ext cx="434268" cy="434268"/>
          </a:xfrm>
          <a:prstGeom prst="rect">
            <a:avLst/>
          </a:prstGeom>
        </p:spPr>
      </p:pic>
      <p:pic>
        <p:nvPicPr>
          <p:cNvPr id="65" name="Picture 64" descr="A picture containing table&#10;&#10;Description automatically generated">
            <a:extLst>
              <a:ext uri="{FF2B5EF4-FFF2-40B4-BE49-F238E27FC236}">
                <a16:creationId xmlns:a16="http://schemas.microsoft.com/office/drawing/2014/main" id="{6F522948-8B3E-4A6D-AFB5-EAF4FE27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800" y="1786544"/>
            <a:ext cx="289771" cy="2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1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9" grpId="0"/>
      <p:bldP spid="21" grpId="0" animBg="1"/>
      <p:bldP spid="24" grpId="0" animBg="1"/>
      <p:bldP spid="25" grpId="0" animBg="1"/>
      <p:bldP spid="26" grpId="0"/>
      <p:bldP spid="28" grpId="0" animBg="1"/>
      <p:bldP spid="29" grpId="0" animBg="1"/>
      <p:bldP spid="30" grpId="0" animBg="1"/>
      <p:bldP spid="31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5" grpId="0"/>
      <p:bldP spid="58" grpId="0" animBg="1"/>
      <p:bldP spid="60" grpId="0" animBg="1"/>
      <p:bldP spid="63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2" grpId="0"/>
    </p:bldLst>
  </p:timing>
</p:sld>
</file>

<file path=ppt/theme/theme1.xml><?xml version="1.0" encoding="utf-8"?>
<a:theme xmlns:a="http://schemas.openxmlformats.org/drawingml/2006/main" name="LIGHT GRAY TEMPLATE">
  <a:themeElements>
    <a:clrScheme name="Custom 3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515251"/>
      </a:accent4>
      <a:accent5>
        <a:srgbClr val="737373"/>
      </a:accent5>
      <a:accent6>
        <a:srgbClr val="D2D2D2"/>
      </a:accent6>
      <a:hlink>
        <a:srgbClr val="0076D3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rosft365_PowerPoint_template_Feb2020_BC" id="{8B530116-1539-874A-951A-1C404D843E07}" vid="{E4596DA4-6C73-3D44-BAD3-1699CE9C9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</Words>
  <Application>Microsoft Office PowerPoint</Application>
  <PresentationFormat>Widescreen</PresentationFormat>
  <Paragraphs>289</Paragraphs>
  <Slides>15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Consolas</vt:lpstr>
      <vt:lpstr>Courier New</vt:lpstr>
      <vt:lpstr>Segoe Pro</vt:lpstr>
      <vt:lpstr>Segoe UI</vt:lpstr>
      <vt:lpstr>Segoe UI Light</vt:lpstr>
      <vt:lpstr>Segoe UI Semibold</vt:lpstr>
      <vt:lpstr>Segoe UI Semilight</vt:lpstr>
      <vt:lpstr>Times New Roman</vt:lpstr>
      <vt:lpstr>Wingdings</vt:lpstr>
      <vt:lpstr>LIGHT GRAY TEMPLATE</vt:lpstr>
      <vt:lpstr>Microsoft 365 Network Connectivity Video Series   Overview of Network Connectivity Principles</vt:lpstr>
      <vt:lpstr>PowerPoint Presentation</vt:lpstr>
      <vt:lpstr>PowerPoint Presentation</vt:lpstr>
      <vt:lpstr>PowerPoint Presentation</vt:lpstr>
      <vt:lpstr>Why network connectivity and SaaS</vt:lpstr>
      <vt:lpstr>SaaS and networking trends</vt:lpstr>
      <vt:lpstr>When it comes to SaaS experience – slow is the new broken</vt:lpstr>
      <vt:lpstr>Microsoft 365 location = everywhere</vt:lpstr>
      <vt:lpstr>Microsoft 365 Network Connectivity Principles</vt:lpstr>
      <vt:lpstr>Principle #1 Optimize Microsoft 365 traffic</vt:lpstr>
      <vt:lpstr>Principle #2 Enable local egress</vt:lpstr>
      <vt:lpstr>Principle #3 Enable direct connectivity</vt:lpstr>
      <vt:lpstr>Principle #4 Modernize security for SaaS</vt:lpstr>
      <vt:lpstr>Applicability of Network Connectivity Principles</vt:lpstr>
      <vt:lpstr>Additional resources and  recommended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2020-09-29T14:41:50Z</dcterms:created>
  <dcterms:modified xsi:type="dcterms:W3CDTF">2020-09-29T14:41:59Z</dcterms:modified>
</cp:coreProperties>
</file>