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1" r:id="rId13"/>
    <p:sldMasterId id="2147483690" r:id="rId14"/>
  </p:sldMasterIdLst>
  <p:notesMasterIdLst>
    <p:notesMasterId r:id="rId16"/>
  </p:notesMasterIdLst>
  <p:handoutMasterIdLst>
    <p:handoutMasterId r:id="rId17"/>
  </p:handoutMasterIdLst>
  <p:sldIdLst>
    <p:sldId id="263" r:id="rId15"/>
  </p:sldIdLst>
  <p:sldSz cx="7772400" cy="15544800"/>
  <p:notesSz cx="6858000" cy="9144000"/>
  <p:custDataLst>
    <p:custData r:id="rId2"/>
    <p:custData r:id="rId10"/>
    <p:custData r:id="rId8"/>
    <p:custData r:id="rId7"/>
    <p:custData r:id="rId5"/>
    <p:custData r:id="rId3"/>
    <p:custData r:id="rId11"/>
  </p:custDataLst>
  <p:defaultTextStyle>
    <a:defPPr>
      <a:defRPr lang="en-US"/>
    </a:defPPr>
    <a:lvl1pPr marL="0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69" userDrawn="1">
          <p15:clr>
            <a:srgbClr val="A4A3A4"/>
          </p15:clr>
        </p15:guide>
        <p15:guide id="2" orient="horz" pos="4659" userDrawn="1">
          <p15:clr>
            <a:srgbClr val="A4A3A4"/>
          </p15:clr>
        </p15:guide>
        <p15:guide id="3" orient="horz" pos="2052" userDrawn="1">
          <p15:clr>
            <a:srgbClr val="A4A3A4"/>
          </p15:clr>
        </p15:guide>
        <p15:guide id="4" pos="3851" userDrawn="1">
          <p15:clr>
            <a:srgbClr val="A4A3A4"/>
          </p15:clr>
        </p15:guide>
        <p15:guide id="5" pos="1830" userDrawn="1">
          <p15:clr>
            <a:srgbClr val="A4A3A4"/>
          </p15:clr>
        </p15:guide>
        <p15:guide id="6" pos="55" userDrawn="1">
          <p15:clr>
            <a:srgbClr val="A4A3A4"/>
          </p15:clr>
        </p15:guide>
        <p15:guide id="7" pos="602" userDrawn="1">
          <p15:clr>
            <a:srgbClr val="A4A3A4"/>
          </p15:clr>
        </p15:guide>
        <p15:guide id="8" pos="114" userDrawn="1">
          <p15:clr>
            <a:srgbClr val="A4A3A4"/>
          </p15:clr>
        </p15:guide>
        <p15:guide id="9" pos="2412" userDrawn="1">
          <p15:clr>
            <a:srgbClr val="A4A3A4"/>
          </p15:clr>
        </p15:guide>
        <p15:guide id="10" pos="17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4C7"/>
    <a:srgbClr val="CCCAE2"/>
    <a:srgbClr val="8661C5"/>
    <a:srgbClr val="613889"/>
    <a:srgbClr val="0178D4"/>
    <a:srgbClr val="32396B"/>
    <a:srgbClr val="70E7FF"/>
    <a:srgbClr val="F2F2F2"/>
    <a:srgbClr val="EDEEF1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EDCDB-407D-40B5-AC84-75CFA5FBC5BB}" v="37" dt="2023-01-11T23:15:02.253"/>
    <p1510:client id="{3DF8BE2D-1139-3FD0-1543-EC5C60B8E2A2}" v="5" dt="2023-01-11T22:51:35.339"/>
    <p1510:client id="{C8C3428B-495B-46C7-8863-F0C55E3D4EFA}" v="4" dt="2023-01-12T00:09:55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143" autoAdjust="0"/>
    <p:restoredTop sz="94701" autoAdjust="0"/>
  </p:normalViewPr>
  <p:slideViewPr>
    <p:cSldViewPr snapToGrid="0" snapToObjects="1">
      <p:cViewPr varScale="1">
        <p:scale>
          <a:sx n="40" d="100"/>
          <a:sy n="40" d="100"/>
        </p:scale>
        <p:origin x="2874" y="66"/>
      </p:cViewPr>
      <p:guideLst>
        <p:guide orient="horz" pos="8369"/>
        <p:guide orient="horz" pos="4659"/>
        <p:guide orient="horz" pos="2052"/>
        <p:guide pos="3851"/>
        <p:guide pos="1830"/>
        <p:guide pos="55"/>
        <p:guide pos="602"/>
        <p:guide pos="114"/>
        <p:guide pos="2412"/>
        <p:guide pos="1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3" d="100"/>
        <a:sy n="2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5F37-7DDC-6140-9FF6-A980F3E2147B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923B-E6FB-6444-954F-272993D276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7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BF35-AE6C-49D2-BB93-6869CB27B5FB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57475" y="1143000"/>
            <a:ext cx="1543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9CF97-7904-47CA-B0B7-F3CCCCF55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7475" y="1143000"/>
            <a:ext cx="1543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1E17-E3EC-47CE-988B-C950B0D4EE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services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A31F-5F5A-4CA1-B28C-5B6EEB09A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2544763"/>
            <a:ext cx="5829300" cy="5411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C6191-B22B-4B2C-A2C1-82E9E26B8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8164513"/>
            <a:ext cx="5829300" cy="375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85781-B8B2-4370-8343-6AA77BAE2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DFE1-5A34-4417-A871-F783FE3BB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3C23E-AD81-D444-975B-0E635109F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44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772400" cy="4027516"/>
          </a:xfrm>
        </p:spPr>
        <p:txBody>
          <a:bodyPr>
            <a:normAutofit/>
          </a:bodyPr>
          <a:lstStyle>
            <a:lvl1pPr marL="0" indent="0" algn="r">
              <a:buNone/>
              <a:defRPr sz="1854" baseline="0"/>
            </a:lvl1pPr>
          </a:lstStyle>
          <a:p>
            <a:r>
              <a:rPr lang="en-US" dirty="0"/>
              <a:t>Drag and drop an image here </a:t>
            </a:r>
            <a:br>
              <a:rPr lang="en-US" dirty="0"/>
            </a:br>
            <a:r>
              <a:rPr lang="en-US" dirty="0"/>
              <a:t>or click the icon to choose an image.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342509"/>
            <a:ext cx="4343400" cy="2685010"/>
          </a:xfrm>
          <a:solidFill>
            <a:schemeClr val="accent1">
              <a:alpha val="90000"/>
            </a:schemeClr>
          </a:solidFill>
        </p:spPr>
        <p:txBody>
          <a:bodyPr lIns="91440" rIns="274320">
            <a:noAutofit/>
          </a:bodyPr>
          <a:lstStyle>
            <a:lvl1pPr marL="0" indent="0">
              <a:lnSpc>
                <a:spcPct val="100000"/>
              </a:lnSpc>
              <a:buNone/>
              <a:defRPr sz="1854" baseline="0">
                <a:solidFill>
                  <a:schemeClr val="bg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headline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27519"/>
            <a:ext cx="1737360" cy="1342506"/>
          </a:xfrm>
          <a:solidFill>
            <a:schemeClr val="accent2"/>
          </a:solidFill>
        </p:spPr>
        <p:txBody>
          <a:bodyPr lIns="91440">
            <a:noAutofit/>
          </a:bodyPr>
          <a:lstStyle>
            <a:lvl1pPr marL="0" indent="0">
              <a:buNone/>
              <a:defRPr sz="850">
                <a:solidFill>
                  <a:schemeClr val="tx1"/>
                </a:solidFill>
              </a:defRPr>
            </a:lvl1pPr>
            <a:lvl2pPr marL="353269" indent="0">
              <a:buNone/>
              <a:defRPr sz="1082"/>
            </a:lvl2pPr>
            <a:lvl3pPr marL="706540" indent="0">
              <a:buNone/>
              <a:defRPr sz="1082"/>
            </a:lvl3pPr>
            <a:lvl4pPr marL="1059810" indent="0">
              <a:buNone/>
              <a:defRPr sz="1082"/>
            </a:lvl4pPr>
            <a:lvl5pPr marL="1413080" indent="0">
              <a:buNone/>
              <a:defRPr sz="1082"/>
            </a:lvl5pPr>
          </a:lstStyle>
          <a:p>
            <a:pPr lvl="0"/>
            <a:r>
              <a:rPr lang="en-US" dirty="0"/>
              <a:t>Enter program name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06040" y="5370025"/>
            <a:ext cx="4343400" cy="511920"/>
          </a:xfrm>
        </p:spPr>
        <p:txBody>
          <a:bodyPr lIns="91440" tIns="0" rIns="0" bIns="0">
            <a:noAutofit/>
          </a:bodyPr>
          <a:lstStyle>
            <a:lvl1pPr marL="0" indent="0">
              <a:buNone/>
              <a:defRPr sz="1854" baseline="0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subhead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82296" y="6076604"/>
            <a:ext cx="2176272" cy="8055032"/>
          </a:xfrm>
        </p:spPr>
        <p:txBody>
          <a:bodyPr lIns="91440" tIns="0" rIns="274320" bIns="0">
            <a:normAutofit/>
          </a:bodyPr>
          <a:lstStyle>
            <a:lvl1pPr marL="132476" indent="-132476">
              <a:spcAft>
                <a:spcPts val="386"/>
              </a:spcAft>
              <a:buFont typeface="Arial"/>
              <a:buChar char="•"/>
              <a:defRPr sz="773" baseline="0">
                <a:solidFill>
                  <a:schemeClr val="accent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Use the bullets to make a list of features or benefits for the product.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606040" y="6076604"/>
            <a:ext cx="4343400" cy="8055032"/>
          </a:xfrm>
        </p:spPr>
        <p:txBody>
          <a:bodyPr lIns="91440" tIns="0" rIns="0" bIns="0">
            <a:normAutofit/>
          </a:bodyPr>
          <a:lstStyle>
            <a:lvl1pPr marL="0" indent="0">
              <a:buNone/>
              <a:defRPr sz="773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/>
              <a:t>Enter your content here.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772400" cy="4027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342509"/>
            <a:ext cx="4343400" cy="2685010"/>
          </a:xfrm>
          <a:solidFill>
            <a:schemeClr val="accent1"/>
          </a:solidFill>
          <a:ln>
            <a:noFill/>
          </a:ln>
        </p:spPr>
        <p:txBody>
          <a:bodyPr lIns="91440" rIns="274320">
            <a:noAutofit/>
          </a:bodyPr>
          <a:lstStyle>
            <a:lvl1pPr marL="0" indent="0">
              <a:lnSpc>
                <a:spcPct val="100000"/>
              </a:lnSpc>
              <a:buNone/>
              <a:defRPr sz="1854" baseline="0">
                <a:solidFill>
                  <a:schemeClr val="bg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headline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27519"/>
            <a:ext cx="1737360" cy="1342506"/>
          </a:xfrm>
          <a:solidFill>
            <a:schemeClr val="accent2"/>
          </a:solidFill>
        </p:spPr>
        <p:txBody>
          <a:bodyPr lIns="91440">
            <a:noAutofit/>
          </a:bodyPr>
          <a:lstStyle>
            <a:lvl1pPr marL="0" indent="0">
              <a:buNone/>
              <a:defRPr sz="850">
                <a:solidFill>
                  <a:schemeClr val="tx1"/>
                </a:solidFill>
              </a:defRPr>
            </a:lvl1pPr>
            <a:lvl2pPr marL="353269" indent="0">
              <a:buNone/>
              <a:defRPr sz="1082"/>
            </a:lvl2pPr>
            <a:lvl3pPr marL="706540" indent="0">
              <a:buNone/>
              <a:defRPr sz="1082"/>
            </a:lvl3pPr>
            <a:lvl4pPr marL="1059810" indent="0">
              <a:buNone/>
              <a:defRPr sz="1082"/>
            </a:lvl4pPr>
            <a:lvl5pPr marL="1413080" indent="0">
              <a:buNone/>
              <a:defRPr sz="1082"/>
            </a:lvl5pPr>
          </a:lstStyle>
          <a:p>
            <a:pPr lvl="0"/>
            <a:r>
              <a:rPr lang="en-US" dirty="0"/>
              <a:t>Enter program name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06040" y="5370025"/>
            <a:ext cx="4343400" cy="511920"/>
          </a:xfrm>
        </p:spPr>
        <p:txBody>
          <a:bodyPr lIns="91440" tIns="0" rIns="0" bIns="0">
            <a:noAutofit/>
          </a:bodyPr>
          <a:lstStyle>
            <a:lvl1pPr marL="0" indent="0">
              <a:buNone/>
              <a:defRPr sz="1854" baseline="0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subhead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606040" y="6076604"/>
            <a:ext cx="4343400" cy="8055032"/>
          </a:xfrm>
        </p:spPr>
        <p:txBody>
          <a:bodyPr lIns="91440" tIns="0" rIns="0" bIns="0">
            <a:normAutofit/>
          </a:bodyPr>
          <a:lstStyle>
            <a:lvl1pPr marL="0" indent="0">
              <a:buNone/>
              <a:defRPr sz="773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your content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82296" y="6076604"/>
            <a:ext cx="2176272" cy="8055032"/>
          </a:xfrm>
        </p:spPr>
        <p:txBody>
          <a:bodyPr lIns="91440" tIns="0" rIns="274320" bIns="0">
            <a:normAutofit/>
          </a:bodyPr>
          <a:lstStyle>
            <a:lvl1pPr marL="132476" indent="-132476">
              <a:spcAft>
                <a:spcPts val="386"/>
              </a:spcAft>
              <a:buFont typeface="Arial"/>
              <a:buChar char="•"/>
              <a:defRPr sz="773" baseline="0">
                <a:solidFill>
                  <a:schemeClr val="accent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Use the bullets to make a list of features or benefits for the product.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75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heavy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11451" y="2852501"/>
            <a:ext cx="4184650" cy="4910089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11451" y="2713167"/>
            <a:ext cx="418465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8064219"/>
            <a:ext cx="4290060" cy="6315676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8684" y="2851883"/>
            <a:ext cx="1729751" cy="3775592"/>
          </a:xfrm>
        </p:spPr>
        <p:txBody>
          <a:bodyPr lIns="91440" rIns="274320">
            <a:normAutofit/>
          </a:bodyPr>
          <a:lstStyle>
            <a:lvl1pPr>
              <a:defRPr sz="927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8684" y="8064217"/>
            <a:ext cx="1729751" cy="6315675"/>
          </a:xfrm>
        </p:spPr>
        <p:txBody>
          <a:bodyPr lIns="91440" rIns="274320">
            <a:normAutofit/>
          </a:bodyPr>
          <a:lstStyle>
            <a:lvl1pPr marL="46612" indent="-46612">
              <a:defRPr sz="927">
                <a:solidFill>
                  <a:schemeClr val="accent1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98435" y="14802086"/>
            <a:ext cx="4297669" cy="190180"/>
          </a:xfrm>
          <a:prstGeom prst="rect">
            <a:avLst/>
          </a:prstGeom>
          <a:noFill/>
        </p:spPr>
        <p:txBody>
          <a:bodyPr wrap="square" lIns="70658" tIns="0" rIns="0" bIns="0" rtlCol="0">
            <a:spAutoFit/>
          </a:bodyPr>
          <a:lstStyle/>
          <a:p>
            <a:r>
              <a:rPr lang="en-US" sz="618" kern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For more information about Consulting and Support solutions from Microsoft, contact your Microsoft Services representative or visit www.microsoft.com/services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11451" y="7908580"/>
            <a:ext cx="418465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9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heavy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8064219"/>
            <a:ext cx="4290060" cy="6315676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8684" y="8064217"/>
            <a:ext cx="1729751" cy="6315675"/>
          </a:xfrm>
        </p:spPr>
        <p:txBody>
          <a:bodyPr lIns="91440" rIns="274320">
            <a:normAutofit/>
          </a:bodyPr>
          <a:lstStyle>
            <a:lvl1pPr marL="46612" indent="-46612">
              <a:defRPr sz="927">
                <a:solidFill>
                  <a:schemeClr val="accent1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598435" y="14802086"/>
            <a:ext cx="4297669" cy="190180"/>
          </a:xfrm>
          <a:prstGeom prst="rect">
            <a:avLst/>
          </a:prstGeom>
          <a:noFill/>
        </p:spPr>
        <p:txBody>
          <a:bodyPr wrap="square" lIns="70658" tIns="0" rIns="0" bIns="0" rtlCol="0">
            <a:spAutoFit/>
          </a:bodyPr>
          <a:lstStyle/>
          <a:p>
            <a:r>
              <a:rPr lang="en-US" sz="618" kern="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For more information about Consulting and Support solutions from Microsoft, contact your Microsoft Services representative or visit www.microsoft.com/services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11"/>
          </p:nvPr>
        </p:nvSpPr>
        <p:spPr>
          <a:xfrm>
            <a:off x="2606040" y="2852501"/>
            <a:ext cx="4290060" cy="4910089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8684" y="2851883"/>
            <a:ext cx="1729751" cy="3775592"/>
          </a:xfrm>
        </p:spPr>
        <p:txBody>
          <a:bodyPr lIns="91440" rIns="274320">
            <a:normAutofit/>
          </a:bodyPr>
          <a:lstStyle>
            <a:lvl1pPr>
              <a:defRPr sz="927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24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2852498"/>
            <a:ext cx="4290060" cy="11619014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68684" y="2852501"/>
            <a:ext cx="1729751" cy="11619013"/>
          </a:xfrm>
        </p:spPr>
        <p:txBody>
          <a:bodyPr lIns="91440" rIns="274320">
            <a:normAutofit/>
          </a:bodyPr>
          <a:lstStyle>
            <a:lvl1pPr marL="46612" indent="-46612">
              <a:defRPr sz="927">
                <a:solidFill>
                  <a:schemeClr val="accent1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32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772400" cy="4027516"/>
          </a:xfrm>
        </p:spPr>
        <p:txBody>
          <a:bodyPr>
            <a:normAutofit/>
          </a:bodyPr>
          <a:lstStyle>
            <a:lvl1pPr marL="0" indent="0" algn="r">
              <a:buNone/>
              <a:defRPr sz="1854" baseline="0"/>
            </a:lvl1pPr>
          </a:lstStyle>
          <a:p>
            <a:r>
              <a:rPr lang="en-US" dirty="0"/>
              <a:t>Drag and drop an image here </a:t>
            </a:r>
            <a:br>
              <a:rPr lang="en-US" dirty="0"/>
            </a:br>
            <a:r>
              <a:rPr lang="en-US" dirty="0"/>
              <a:t>or click the icon to choose an image.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342509"/>
            <a:ext cx="4343400" cy="2685010"/>
          </a:xfrm>
          <a:solidFill>
            <a:schemeClr val="accent1">
              <a:alpha val="90000"/>
            </a:schemeClr>
          </a:solidFill>
        </p:spPr>
        <p:txBody>
          <a:bodyPr lIns="91440" rIns="274320">
            <a:noAutofit/>
          </a:bodyPr>
          <a:lstStyle>
            <a:lvl1pPr marL="0" indent="0">
              <a:lnSpc>
                <a:spcPct val="100000"/>
              </a:lnSpc>
              <a:buNone/>
              <a:defRPr sz="1854" baseline="0">
                <a:solidFill>
                  <a:schemeClr val="bg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headline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27519"/>
            <a:ext cx="1737360" cy="1342506"/>
          </a:xfrm>
          <a:solidFill>
            <a:schemeClr val="accent2"/>
          </a:solidFill>
        </p:spPr>
        <p:txBody>
          <a:bodyPr lIns="91440">
            <a:noAutofit/>
          </a:bodyPr>
          <a:lstStyle>
            <a:lvl1pPr marL="0" indent="0">
              <a:buNone/>
              <a:defRPr sz="850">
                <a:solidFill>
                  <a:schemeClr val="tx1"/>
                </a:solidFill>
              </a:defRPr>
            </a:lvl1pPr>
            <a:lvl2pPr marL="353269" indent="0">
              <a:buNone/>
              <a:defRPr sz="1082"/>
            </a:lvl2pPr>
            <a:lvl3pPr marL="706540" indent="0">
              <a:buNone/>
              <a:defRPr sz="1082"/>
            </a:lvl3pPr>
            <a:lvl4pPr marL="1059810" indent="0">
              <a:buNone/>
              <a:defRPr sz="1082"/>
            </a:lvl4pPr>
            <a:lvl5pPr marL="1413080" indent="0">
              <a:buNone/>
              <a:defRPr sz="1082"/>
            </a:lvl5pPr>
          </a:lstStyle>
          <a:p>
            <a:pPr lvl="0"/>
            <a:r>
              <a:rPr lang="en-US" dirty="0"/>
              <a:t>Enter program name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06040" y="5370025"/>
            <a:ext cx="4343400" cy="511920"/>
          </a:xfrm>
        </p:spPr>
        <p:txBody>
          <a:bodyPr lIns="91440" tIns="0" rIns="0" bIns="0">
            <a:noAutofit/>
          </a:bodyPr>
          <a:lstStyle>
            <a:lvl1pPr marL="0" indent="0">
              <a:buNone/>
              <a:defRPr sz="1854" baseline="0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subhead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82296" y="6076604"/>
            <a:ext cx="2176272" cy="8055032"/>
          </a:xfrm>
        </p:spPr>
        <p:txBody>
          <a:bodyPr lIns="91440" tIns="0" rIns="274320" bIns="0">
            <a:normAutofit/>
          </a:bodyPr>
          <a:lstStyle>
            <a:lvl1pPr marL="132476" indent="-132476">
              <a:spcAft>
                <a:spcPts val="386"/>
              </a:spcAft>
              <a:buFont typeface="Arial"/>
              <a:buChar char="•"/>
              <a:defRPr sz="773" baseline="0">
                <a:solidFill>
                  <a:schemeClr val="accent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Use the bullets to make a list of features or benefits for the product.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606040" y="6076604"/>
            <a:ext cx="4343400" cy="8055032"/>
          </a:xfrm>
        </p:spPr>
        <p:txBody>
          <a:bodyPr lIns="91440" tIns="0" rIns="0" bIns="0">
            <a:normAutofit/>
          </a:bodyPr>
          <a:lstStyle>
            <a:lvl1pPr marL="0" indent="0">
              <a:buNone/>
              <a:defRPr sz="773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/>
              <a:t>Enter your content here.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0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772400" cy="4027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3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342509"/>
            <a:ext cx="4343400" cy="2685010"/>
          </a:xfrm>
          <a:solidFill>
            <a:schemeClr val="accent1"/>
          </a:solidFill>
          <a:ln>
            <a:noFill/>
          </a:ln>
        </p:spPr>
        <p:txBody>
          <a:bodyPr lIns="91440" rIns="274320">
            <a:noAutofit/>
          </a:bodyPr>
          <a:lstStyle>
            <a:lvl1pPr marL="0" indent="0">
              <a:lnSpc>
                <a:spcPct val="100000"/>
              </a:lnSpc>
              <a:buNone/>
              <a:defRPr sz="1854" baseline="0">
                <a:solidFill>
                  <a:schemeClr val="bg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headline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27519"/>
            <a:ext cx="1737360" cy="1342506"/>
          </a:xfrm>
          <a:solidFill>
            <a:schemeClr val="accent2"/>
          </a:solidFill>
        </p:spPr>
        <p:txBody>
          <a:bodyPr lIns="91440">
            <a:noAutofit/>
          </a:bodyPr>
          <a:lstStyle>
            <a:lvl1pPr marL="0" indent="0">
              <a:buNone/>
              <a:defRPr sz="850">
                <a:solidFill>
                  <a:schemeClr val="tx1"/>
                </a:solidFill>
              </a:defRPr>
            </a:lvl1pPr>
            <a:lvl2pPr marL="353269" indent="0">
              <a:buNone/>
              <a:defRPr sz="1082"/>
            </a:lvl2pPr>
            <a:lvl3pPr marL="706540" indent="0">
              <a:buNone/>
              <a:defRPr sz="1082"/>
            </a:lvl3pPr>
            <a:lvl4pPr marL="1059810" indent="0">
              <a:buNone/>
              <a:defRPr sz="1082"/>
            </a:lvl4pPr>
            <a:lvl5pPr marL="1413080" indent="0">
              <a:buNone/>
              <a:defRPr sz="1082"/>
            </a:lvl5pPr>
          </a:lstStyle>
          <a:p>
            <a:pPr lvl="0"/>
            <a:r>
              <a:rPr lang="en-US" dirty="0"/>
              <a:t>Enter program name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06040" y="5370025"/>
            <a:ext cx="4343400" cy="511920"/>
          </a:xfrm>
        </p:spPr>
        <p:txBody>
          <a:bodyPr lIns="91440" tIns="0" rIns="0" bIns="0">
            <a:noAutofit/>
          </a:bodyPr>
          <a:lstStyle>
            <a:lvl1pPr marL="0" indent="0">
              <a:buNone/>
              <a:defRPr sz="1854" baseline="0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subhead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606040" y="6076604"/>
            <a:ext cx="4343400" cy="8055032"/>
          </a:xfrm>
        </p:spPr>
        <p:txBody>
          <a:bodyPr lIns="91440" tIns="0" rIns="0" bIns="0">
            <a:normAutofit/>
          </a:bodyPr>
          <a:lstStyle>
            <a:lvl1pPr marL="0" indent="0">
              <a:buNone/>
              <a:defRPr sz="773">
                <a:solidFill>
                  <a:srgbClr val="505050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Enter your content here.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82296" y="6076604"/>
            <a:ext cx="2176272" cy="8055032"/>
          </a:xfrm>
        </p:spPr>
        <p:txBody>
          <a:bodyPr lIns="91440" tIns="0" rIns="274320" bIns="0">
            <a:normAutofit/>
          </a:bodyPr>
          <a:lstStyle>
            <a:lvl1pPr marL="132476" indent="-132476">
              <a:spcAft>
                <a:spcPts val="386"/>
              </a:spcAft>
              <a:buFont typeface="Arial"/>
              <a:buChar char="•"/>
              <a:defRPr sz="773" baseline="0">
                <a:solidFill>
                  <a:schemeClr val="accent1"/>
                </a:solidFill>
              </a:defRPr>
            </a:lvl1pPr>
            <a:lvl2pPr marL="353269" indent="0">
              <a:buNone/>
              <a:defRPr/>
            </a:lvl2pPr>
            <a:lvl3pPr marL="706540" indent="0">
              <a:buNone/>
              <a:defRPr/>
            </a:lvl3pPr>
            <a:lvl4pPr marL="1059810" indent="0">
              <a:buNone/>
              <a:defRPr/>
            </a:lvl4pPr>
            <a:lvl5pPr marL="1413080" indent="0">
              <a:buNone/>
              <a:defRPr/>
            </a:lvl5pPr>
          </a:lstStyle>
          <a:p>
            <a:pPr lvl="0"/>
            <a:r>
              <a:rPr lang="en-US" dirty="0"/>
              <a:t>Use the bullets to make a list of features or benefits for the product.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69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11451" y="2852499"/>
            <a:ext cx="4184650" cy="3227825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8064219"/>
            <a:ext cx="4290060" cy="6315676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8684" y="2851883"/>
            <a:ext cx="1729751" cy="3775592"/>
          </a:xfrm>
        </p:spPr>
        <p:txBody>
          <a:bodyPr lIns="91440" rIns="274320">
            <a:normAutofit/>
          </a:bodyPr>
          <a:lstStyle>
            <a:lvl1pPr>
              <a:defRPr sz="927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8684" y="8064217"/>
            <a:ext cx="1729751" cy="6315675"/>
          </a:xfrm>
        </p:spPr>
        <p:txBody>
          <a:bodyPr lIns="91440" rIns="274320">
            <a:normAutofit/>
          </a:bodyPr>
          <a:lstStyle>
            <a:lvl1pPr marL="46612" indent="-46612">
              <a:defRPr sz="927">
                <a:solidFill>
                  <a:schemeClr val="accent1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98435" y="14550363"/>
            <a:ext cx="4297669" cy="373115"/>
          </a:xfrm>
          <a:prstGeom prst="rect">
            <a:avLst/>
          </a:prstGeom>
          <a:noFill/>
        </p:spPr>
        <p:txBody>
          <a:bodyPr wrap="square" lIns="70658" tIns="0" rIns="0" bIns="0" rtlCol="0">
            <a:spAutoFit/>
          </a:bodyPr>
          <a:lstStyle/>
          <a:p>
            <a:r>
              <a:rPr lang="en-US" sz="695" kern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more information about Consulting and Support solutions from Microsoft, contact your Microsoft Services representative or visit </a:t>
            </a:r>
            <a:r>
              <a:rPr lang="en-US" sz="695" kern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www.microsoft.com/services</a:t>
            </a:r>
            <a:r>
              <a:rPr lang="en-US" sz="695" kern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464"/>
              </a:spcBef>
            </a:pPr>
            <a:r>
              <a:rPr lang="en-US" sz="618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2015 Microsoft Corporation. Microsoft makes no warranties, express or implied</a:t>
            </a:r>
            <a:endParaRPr lang="en-US" sz="618" kern="8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6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heavy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8064219"/>
            <a:ext cx="4290060" cy="6315676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8684" y="8064217"/>
            <a:ext cx="1729751" cy="6315675"/>
          </a:xfrm>
        </p:spPr>
        <p:txBody>
          <a:bodyPr lIns="91440" rIns="274320">
            <a:normAutofit/>
          </a:bodyPr>
          <a:lstStyle>
            <a:lvl1pPr marL="46612" indent="-46612">
              <a:defRPr sz="927">
                <a:solidFill>
                  <a:schemeClr val="accent1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598435" y="14802085"/>
            <a:ext cx="4297669" cy="190180"/>
          </a:xfrm>
          <a:prstGeom prst="rect">
            <a:avLst/>
          </a:prstGeom>
          <a:noFill/>
        </p:spPr>
        <p:txBody>
          <a:bodyPr wrap="square" lIns="70658" tIns="0" rIns="0" bIns="0" rtlCol="0">
            <a:spAutoFit/>
          </a:bodyPr>
          <a:lstStyle/>
          <a:p>
            <a:r>
              <a:rPr lang="en-US" sz="618" kern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more information about Consulting and Support solutions from Microsoft, contact your Microsoft Services representative or visit www.microsoft.com/services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11"/>
          </p:nvPr>
        </p:nvSpPr>
        <p:spPr>
          <a:xfrm>
            <a:off x="2606040" y="2852501"/>
            <a:ext cx="4290060" cy="4910089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8684" y="2851883"/>
            <a:ext cx="1729751" cy="3775592"/>
          </a:xfrm>
        </p:spPr>
        <p:txBody>
          <a:bodyPr lIns="91440" rIns="274320">
            <a:normAutofit/>
          </a:bodyPr>
          <a:lstStyle>
            <a:lvl1pPr>
              <a:defRPr sz="927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1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heavy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711451" y="2696301"/>
            <a:ext cx="4184650" cy="5036849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8064219"/>
            <a:ext cx="4290060" cy="6315676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8684" y="8064217"/>
            <a:ext cx="1729751" cy="6315675"/>
          </a:xfrm>
        </p:spPr>
        <p:txBody>
          <a:bodyPr lIns="91440" rIns="274320">
            <a:normAutofit/>
          </a:bodyPr>
          <a:lstStyle>
            <a:lvl1pPr marL="46612" indent="-46612">
              <a:defRPr sz="927">
                <a:solidFill>
                  <a:schemeClr val="accent1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2598435" y="14802085"/>
            <a:ext cx="4297669" cy="190180"/>
          </a:xfrm>
          <a:prstGeom prst="rect">
            <a:avLst/>
          </a:prstGeom>
          <a:noFill/>
        </p:spPr>
        <p:txBody>
          <a:bodyPr wrap="square" lIns="70658" tIns="0" rIns="0" bIns="0" rtlCol="0">
            <a:spAutoFit/>
          </a:bodyPr>
          <a:lstStyle/>
          <a:p>
            <a:r>
              <a:rPr lang="en-US" sz="618" kern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more information about Consulting and Support solutions from Microsoft, contact your Microsoft Services representative or visit www.microsoft.com/services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711451" y="7908580"/>
            <a:ext cx="418465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2852498"/>
            <a:ext cx="4290060" cy="11619014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68684" y="2852501"/>
            <a:ext cx="1729751" cy="11619013"/>
          </a:xfrm>
        </p:spPr>
        <p:txBody>
          <a:bodyPr lIns="91440" rIns="274320">
            <a:normAutofit/>
          </a:bodyPr>
          <a:lstStyle>
            <a:lvl1pPr marL="46612" indent="-46612">
              <a:defRPr sz="927">
                <a:solidFill>
                  <a:schemeClr val="accent1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1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06040" y="2852498"/>
            <a:ext cx="4290060" cy="11619014"/>
          </a:xfrm>
        </p:spPr>
        <p:txBody>
          <a:bodyPr lIns="91440">
            <a:normAutofit/>
          </a:bodyPr>
          <a:lstStyle>
            <a:lvl1pPr>
              <a:defRPr sz="773">
                <a:solidFill>
                  <a:srgbClr val="505050"/>
                </a:solidFill>
              </a:defRPr>
            </a:lvl1pPr>
            <a:lvl2pPr>
              <a:defRPr sz="773"/>
            </a:lvl2pPr>
            <a:lvl3pPr>
              <a:defRPr sz="773"/>
            </a:lvl3pPr>
            <a:lvl4pPr>
              <a:defRPr sz="773"/>
            </a:lvl4pPr>
            <a:lvl5pPr>
              <a:defRPr sz="77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290060" cy="1182871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4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06040" y="1342509"/>
            <a:ext cx="4343400" cy="1342506"/>
          </a:xfrm>
          <a:prstGeom prst="rect">
            <a:avLst/>
          </a:prstGeom>
        </p:spPr>
        <p:txBody>
          <a:bodyPr vert="horz" lIns="0" tIns="0" rIns="91440" bIns="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734" y="666379"/>
            <a:ext cx="7456646" cy="1546309"/>
          </a:xfrm>
          <a:prstGeom prst="rect">
            <a:avLst/>
          </a:prstGeom>
        </p:spPr>
        <p:txBody>
          <a:bodyPr vert="horz" lIns="137160" tIns="91440" rIns="137160" bIns="137160" rtlCol="0" anchor="t">
            <a:no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5736" y="14853926"/>
            <a:ext cx="7140893" cy="690881"/>
          </a:xfrm>
          <a:prstGeom prst="rect">
            <a:avLst/>
          </a:prstGeom>
        </p:spPr>
        <p:txBody>
          <a:bodyPr vert="horz" lIns="182880" tIns="38089" rIns="76179" bIns="38089" rtlCol="0" anchor="ctr"/>
          <a:lstStyle>
            <a:lvl1pPr algn="l">
              <a:defRPr sz="394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45734" y="3627124"/>
            <a:ext cx="7456646" cy="10334936"/>
          </a:xfrm>
          <a:prstGeom prst="rect">
            <a:avLst/>
          </a:prstGeom>
        </p:spPr>
        <p:txBody>
          <a:bodyPr vert="horz" lIns="137160" tIns="91440" rIns="137160" bIns="13716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286627" y="14853926"/>
            <a:ext cx="485774" cy="69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4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683C23E-AD81-D444-975B-0E635109FC2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0470" y="7642843"/>
            <a:ext cx="15855696" cy="5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>
    <p:fade/>
  </p:transition>
  <p:txStyles>
    <p:titleStyle>
      <a:lvl1pPr marL="0" algn="l" defTabSz="535970" rtl="0" eaLnBrk="1" latinLnBrk="0" hangingPunct="1">
        <a:lnSpc>
          <a:spcPct val="90000"/>
        </a:lnSpc>
        <a:spcBef>
          <a:spcPct val="0"/>
        </a:spcBef>
        <a:buNone/>
        <a:defRPr lang="en-US" sz="2364" kern="1200" spc="-49" baseline="0" dirty="0">
          <a:solidFill>
            <a:schemeClr val="tx1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0" indent="0" algn="l" defTabSz="535970" rtl="0" eaLnBrk="1" latinLnBrk="0" hangingPunct="1">
        <a:spcBef>
          <a:spcPts val="887"/>
        </a:spcBef>
        <a:buClr>
          <a:srgbClr val="0072C6"/>
        </a:buClr>
        <a:buSzPct val="100000"/>
        <a:buFont typeface="Wingdings" pitchFamily="2" charset="2"/>
        <a:buNone/>
        <a:defRPr sz="1182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34499" indent="-95754" algn="l" defTabSz="535970" rtl="0" eaLnBrk="1" latinLnBrk="0" hangingPunct="1">
        <a:spcBef>
          <a:spcPct val="20000"/>
        </a:spcBef>
        <a:buFont typeface="Arial" pitchFamily="34" charset="0"/>
        <a:buChar char="•"/>
        <a:defRPr sz="88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375198" indent="-85331" algn="l" defTabSz="535970" rtl="0" eaLnBrk="1" latinLnBrk="0" hangingPunct="1">
        <a:spcBef>
          <a:spcPct val="20000"/>
        </a:spcBef>
        <a:buFont typeface="Arial" pitchFamily="34" charset="0"/>
        <a:buChar char="•"/>
        <a:defRPr sz="788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515898" indent="-87286" algn="l" defTabSz="535970" rtl="0" eaLnBrk="1" latinLnBrk="0" hangingPunct="1">
        <a:spcBef>
          <a:spcPct val="20000"/>
        </a:spcBef>
        <a:buFont typeface="Arial" pitchFamily="34" charset="0"/>
        <a:buChar char="–"/>
        <a:defRPr sz="69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633147" indent="-88589" algn="l" defTabSz="535970" rtl="0" eaLnBrk="1" latinLnBrk="0" hangingPunct="1">
        <a:spcBef>
          <a:spcPct val="20000"/>
        </a:spcBef>
        <a:buFont typeface="Arial" pitchFamily="34" charset="0"/>
        <a:buChar char="»"/>
        <a:defRPr sz="69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1473920" indent="-133993" algn="l" defTabSz="535970" rtl="0" eaLnBrk="1" latinLnBrk="0" hangingPunct="1">
        <a:spcBef>
          <a:spcPct val="20000"/>
        </a:spcBef>
        <a:buFont typeface="Arial" pitchFamily="34" charset="0"/>
        <a:buChar char="•"/>
        <a:defRPr sz="1232" kern="1200">
          <a:solidFill>
            <a:schemeClr val="tx1"/>
          </a:solidFill>
          <a:latin typeface="+mn-lt"/>
          <a:ea typeface="+mn-ea"/>
          <a:cs typeface="+mn-cs"/>
        </a:defRPr>
      </a:lvl6pPr>
      <a:lvl7pPr marL="1741904" indent="-133993" algn="l" defTabSz="535970" rtl="0" eaLnBrk="1" latinLnBrk="0" hangingPunct="1">
        <a:spcBef>
          <a:spcPct val="20000"/>
        </a:spcBef>
        <a:buFont typeface="Arial" pitchFamily="34" charset="0"/>
        <a:buChar char="•"/>
        <a:defRPr sz="1232" kern="1200">
          <a:solidFill>
            <a:schemeClr val="tx1"/>
          </a:solidFill>
          <a:latin typeface="+mn-lt"/>
          <a:ea typeface="+mn-ea"/>
          <a:cs typeface="+mn-cs"/>
        </a:defRPr>
      </a:lvl7pPr>
      <a:lvl8pPr marL="2009888" indent="-133993" algn="l" defTabSz="535970" rtl="0" eaLnBrk="1" latinLnBrk="0" hangingPunct="1">
        <a:spcBef>
          <a:spcPct val="20000"/>
        </a:spcBef>
        <a:buFont typeface="Arial" pitchFamily="34" charset="0"/>
        <a:buChar char="•"/>
        <a:defRPr sz="1232" kern="1200">
          <a:solidFill>
            <a:schemeClr val="tx1"/>
          </a:solidFill>
          <a:latin typeface="+mn-lt"/>
          <a:ea typeface="+mn-ea"/>
          <a:cs typeface="+mn-cs"/>
        </a:defRPr>
      </a:lvl8pPr>
      <a:lvl9pPr marL="2277874" indent="-133993" algn="l" defTabSz="535970" rtl="0" eaLnBrk="1" latinLnBrk="0" hangingPunct="1">
        <a:spcBef>
          <a:spcPct val="20000"/>
        </a:spcBef>
        <a:buFont typeface="Arial" pitchFamily="34" charset="0"/>
        <a:buChar char="•"/>
        <a:defRPr sz="1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1pPr>
      <a:lvl2pPr marL="267986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2pPr>
      <a:lvl3pPr marL="535970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3pPr>
      <a:lvl4pPr marL="803956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4pPr>
      <a:lvl5pPr marL="1071940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5pPr>
      <a:lvl6pPr marL="1339926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6pPr>
      <a:lvl7pPr marL="1607910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7pPr>
      <a:lvl8pPr marL="1875897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8pPr>
      <a:lvl9pPr marL="2143882" algn="l" defTabSz="535970" rtl="0" eaLnBrk="1" latinLnBrk="0" hangingPunct="1">
        <a:defRPr sz="10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51" userDrawn="1">
          <p15:clr>
            <a:srgbClr val="5ACBF0"/>
          </p15:clr>
        </p15:guide>
        <p15:guide id="2" pos="4127" userDrawn="1">
          <p15:clr>
            <a:srgbClr val="5ACBF0"/>
          </p15:clr>
        </p15:guide>
        <p15:guide id="3" orient="horz" pos="2894" userDrawn="1">
          <p15:clr>
            <a:srgbClr val="5ACBF0"/>
          </p15:clr>
        </p15:guide>
        <p15:guide id="4" orient="horz" pos="3784" userDrawn="1">
          <p15:clr>
            <a:srgbClr val="5ACBF0"/>
          </p15:clr>
        </p15:guide>
        <p15:guide id="5" pos="3839" userDrawn="1">
          <p15:clr>
            <a:srgbClr val="F26B43"/>
          </p15:clr>
        </p15:guide>
        <p15:guide id="6" orient="horz" pos="3338" userDrawn="1">
          <p15:clr>
            <a:srgbClr val="F26B43"/>
          </p15:clr>
        </p15:guide>
        <p15:guide id="7" orient="horz" pos="1262" userDrawn="1">
          <p15:clr>
            <a:srgbClr val="F26B43"/>
          </p15:clr>
        </p15:guide>
        <p15:guide id="8" orient="horz" pos="1558" userDrawn="1">
          <p15:clr>
            <a:srgbClr val="F26B43"/>
          </p15:clr>
        </p15:guide>
        <p15:guide id="52" pos="2976" userDrawn="1">
          <p15:clr>
            <a:srgbClr val="5ACBF0"/>
          </p15:clr>
        </p15:guide>
        <p15:guide id="53" pos="2424" userDrawn="1">
          <p15:clr>
            <a:srgbClr val="5ACBF0"/>
          </p15:clr>
        </p15:guide>
        <p15:guide id="54" pos="1848" userDrawn="1">
          <p15:clr>
            <a:srgbClr val="5ACBF0"/>
          </p15:clr>
        </p15:guide>
        <p15:guide id="55" pos="1296" userDrawn="1">
          <p15:clr>
            <a:srgbClr val="5ACBF0"/>
          </p15:clr>
        </p15:guide>
        <p15:guide id="56" pos="720" userDrawn="1">
          <p15:clr>
            <a:srgbClr val="5ACBF0"/>
          </p15:clr>
        </p15:guide>
        <p15:guide id="57" pos="144" userDrawn="1">
          <p15:clr>
            <a:srgbClr val="5ACBF0"/>
          </p15:clr>
        </p15:guide>
        <p15:guide id="58" pos="4680" userDrawn="1">
          <p15:clr>
            <a:srgbClr val="5ACBF0"/>
          </p15:clr>
        </p15:guide>
        <p15:guide id="59" pos="5256" userDrawn="1">
          <p15:clr>
            <a:srgbClr val="5ACBF0"/>
          </p15:clr>
        </p15:guide>
        <p15:guide id="60" pos="5808" userDrawn="1">
          <p15:clr>
            <a:srgbClr val="5ACBF0"/>
          </p15:clr>
        </p15:guide>
        <p15:guide id="61" pos="6384" userDrawn="1">
          <p15:clr>
            <a:srgbClr val="5ACBF0"/>
          </p15:clr>
        </p15:guide>
        <p15:guide id="62" pos="6936" userDrawn="1">
          <p15:clr>
            <a:srgbClr val="5ACBF0"/>
          </p15:clr>
        </p15:guide>
        <p15:guide id="63" pos="7512" userDrawn="1">
          <p15:clr>
            <a:srgbClr val="5ACBF0"/>
          </p15:clr>
        </p15:guide>
        <p15:guide id="64" orient="horz" pos="260" userDrawn="1">
          <p15:clr>
            <a:srgbClr val="5ACBF0"/>
          </p15:clr>
        </p15:guide>
        <p15:guide id="65" orient="horz" pos="1150" userDrawn="1">
          <p15:clr>
            <a:srgbClr val="5ACBF0"/>
          </p15:clr>
        </p15:guide>
        <p15:guide id="66" orient="horz" pos="2040" userDrawn="1">
          <p15:clr>
            <a:srgbClr val="5ACBF0"/>
          </p15:clr>
        </p15:guide>
        <p15:guide id="67" orient="horz" pos="4636" userDrawn="1">
          <p15:clr>
            <a:srgbClr val="5ACBF0"/>
          </p15:clr>
        </p15:guide>
        <p15:guide id="68" orient="horz" pos="5526" userDrawn="1">
          <p15:clr>
            <a:srgbClr val="5ACBF0"/>
          </p15:clr>
        </p15:guide>
        <p15:guide id="69" orient="horz" pos="6380" userDrawn="1">
          <p15:clr>
            <a:srgbClr val="5ACBF0"/>
          </p15:clr>
        </p15:guide>
        <p15:guide id="70" pos="240" userDrawn="1">
          <p15:clr>
            <a:srgbClr val="F26B43"/>
          </p15:clr>
        </p15:guide>
        <p15:guide id="71" pos="7440" userDrawn="1">
          <p15:clr>
            <a:srgbClr val="F26B43"/>
          </p15:clr>
        </p15:guide>
        <p15:guide id="72" orient="horz" pos="408" userDrawn="1">
          <p15:clr>
            <a:srgbClr val="F26B43"/>
          </p15:clr>
        </p15:guide>
        <p15:guide id="73" orient="horz" pos="6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622512"/>
            <a:ext cx="6995160" cy="2590800"/>
          </a:xfrm>
          <a:prstGeom prst="rect">
            <a:avLst/>
          </a:prstGeom>
        </p:spPr>
        <p:txBody>
          <a:bodyPr vert="horz" lIns="9144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3627124"/>
            <a:ext cx="6995160" cy="10258849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4407731"/>
            <a:ext cx="181356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57DD-A011-4344-96E9-CE7A1ADF818E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4407731"/>
            <a:ext cx="246126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4407731"/>
            <a:ext cx="181356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C23E-AD81-D444-975B-0E635109F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353269" rtl="0" eaLnBrk="1" latinLnBrk="0" hangingPunct="1">
        <a:spcBef>
          <a:spcPct val="0"/>
        </a:spcBef>
        <a:buNone/>
        <a:defRPr sz="1854" kern="1200">
          <a:solidFill>
            <a:srgbClr val="505050"/>
          </a:solidFill>
          <a:latin typeface="Segoe Pro Light"/>
          <a:ea typeface="+mj-ea"/>
          <a:cs typeface="Segoe Pro Light"/>
        </a:defRPr>
      </a:lvl1pPr>
    </p:titleStyle>
    <p:bodyStyle>
      <a:lvl1pPr marL="0" indent="0" algn="l" defTabSz="353269" rtl="0" eaLnBrk="1" latinLnBrk="0" hangingPunct="1">
        <a:lnSpc>
          <a:spcPct val="120000"/>
        </a:lnSpc>
        <a:spcBef>
          <a:spcPts val="0"/>
        </a:spcBef>
        <a:buFont typeface="Arial"/>
        <a:buNone/>
        <a:defRPr sz="773" kern="1200">
          <a:solidFill>
            <a:srgbClr val="505050"/>
          </a:solidFill>
          <a:latin typeface="Segoe Pro Light"/>
          <a:ea typeface="+mn-ea"/>
          <a:cs typeface="Segoe Pro Light"/>
        </a:defRPr>
      </a:lvl1pPr>
      <a:lvl2pPr marL="353269" indent="0" algn="l" defTabSz="353269" rtl="0" eaLnBrk="1" latinLnBrk="0" hangingPunct="1">
        <a:spcBef>
          <a:spcPct val="20000"/>
        </a:spcBef>
        <a:buFont typeface="Arial"/>
        <a:buNone/>
        <a:defRPr sz="2164" kern="1200">
          <a:solidFill>
            <a:schemeClr val="tx1"/>
          </a:solidFill>
          <a:latin typeface="Segoe Pro Light"/>
          <a:ea typeface="+mn-ea"/>
          <a:cs typeface="Segoe Pro Light"/>
        </a:defRPr>
      </a:lvl2pPr>
      <a:lvl3pPr marL="706540" indent="0" algn="l" defTabSz="353269" rtl="0" eaLnBrk="1" latinLnBrk="0" hangingPunct="1">
        <a:spcBef>
          <a:spcPct val="20000"/>
        </a:spcBef>
        <a:buFont typeface="Arial"/>
        <a:buNone/>
        <a:defRPr sz="1854" kern="1200">
          <a:solidFill>
            <a:schemeClr val="tx1"/>
          </a:solidFill>
          <a:latin typeface="Segoe Pro Light"/>
          <a:ea typeface="+mn-ea"/>
          <a:cs typeface="Segoe Pro Light"/>
        </a:defRPr>
      </a:lvl3pPr>
      <a:lvl4pPr marL="1059810" indent="0" algn="l" defTabSz="353269" rtl="0" eaLnBrk="1" latinLnBrk="0" hangingPunct="1">
        <a:spcBef>
          <a:spcPct val="20000"/>
        </a:spcBef>
        <a:buFont typeface="Arial"/>
        <a:buNone/>
        <a:defRPr sz="1545" kern="1200">
          <a:solidFill>
            <a:schemeClr val="tx1"/>
          </a:solidFill>
          <a:latin typeface="Segoe Pro Light"/>
          <a:ea typeface="+mn-ea"/>
          <a:cs typeface="Segoe Pro Light"/>
        </a:defRPr>
      </a:lvl4pPr>
      <a:lvl5pPr marL="1413080" indent="0" algn="l" defTabSz="353269" rtl="0" eaLnBrk="1" latinLnBrk="0" hangingPunct="1">
        <a:spcBef>
          <a:spcPct val="20000"/>
        </a:spcBef>
        <a:buFont typeface="Arial"/>
        <a:buNone/>
        <a:defRPr sz="1545" kern="1200">
          <a:solidFill>
            <a:schemeClr val="tx1"/>
          </a:solidFill>
          <a:latin typeface="Segoe Pro Light"/>
          <a:ea typeface="+mn-ea"/>
          <a:cs typeface="Segoe Pro Light"/>
        </a:defRPr>
      </a:lvl5pPr>
      <a:lvl6pPr marL="1942985" indent="-176635" algn="l" defTabSz="353269" rtl="0" eaLnBrk="1" latinLnBrk="0" hangingPunct="1">
        <a:spcBef>
          <a:spcPct val="20000"/>
        </a:spcBef>
        <a:buFont typeface="Arial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255" indent="-176635" algn="l" defTabSz="353269" rtl="0" eaLnBrk="1" latinLnBrk="0" hangingPunct="1">
        <a:spcBef>
          <a:spcPct val="20000"/>
        </a:spcBef>
        <a:buFont typeface="Arial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25" indent="-176635" algn="l" defTabSz="353269" rtl="0" eaLnBrk="1" latinLnBrk="0" hangingPunct="1">
        <a:spcBef>
          <a:spcPct val="20000"/>
        </a:spcBef>
        <a:buFont typeface="Arial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795" indent="-176635" algn="l" defTabSz="353269" rtl="0" eaLnBrk="1" latinLnBrk="0" hangingPunct="1">
        <a:spcBef>
          <a:spcPct val="20000"/>
        </a:spcBef>
        <a:buFont typeface="Arial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69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40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10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080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50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20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890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161" algn="l" defTabSz="353269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youtu.be/OBkjorNfgxc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aka.ms/mwsuperheroe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hyperlink" Target="https://aka.ms/TeamsSuperhero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hyperlink" Target="https://youtu.be/9Wya42YNifY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Viva spot illustration sample">
            <a:extLst>
              <a:ext uri="{FF2B5EF4-FFF2-40B4-BE49-F238E27FC236}">
                <a16:creationId xmlns:a16="http://schemas.microsoft.com/office/drawing/2014/main" id="{63C9A118-502A-2CC1-D39B-516E55089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" t="-100" r="92516" b="24666"/>
          <a:stretch/>
        </p:blipFill>
        <p:spPr>
          <a:xfrm>
            <a:off x="-5115" y="14617091"/>
            <a:ext cx="7772402" cy="927709"/>
          </a:xfrm>
          <a:prstGeom prst="rect">
            <a:avLst/>
          </a:prstGeom>
        </p:spPr>
      </p:pic>
      <p:pic>
        <p:nvPicPr>
          <p:cNvPr id="8" name="Picture 7" descr="Microsoft Viva spot illustration sample">
            <a:extLst>
              <a:ext uri="{FF2B5EF4-FFF2-40B4-BE49-F238E27FC236}">
                <a16:creationId xmlns:a16="http://schemas.microsoft.com/office/drawing/2014/main" id="{05C94900-128E-421E-AC42-CCDC8161C6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" t="-100" r="92516" b="24666"/>
          <a:stretch/>
        </p:blipFill>
        <p:spPr>
          <a:xfrm>
            <a:off x="5113" y="9832429"/>
            <a:ext cx="7767288" cy="2189196"/>
          </a:xfrm>
          <a:prstGeom prst="rect">
            <a:avLst/>
          </a:prstGeom>
        </p:spPr>
      </p:pic>
      <p:pic>
        <p:nvPicPr>
          <p:cNvPr id="7" name="Picture 6" descr="Microsoft Viva spot illustration sample">
            <a:extLst>
              <a:ext uri="{FF2B5EF4-FFF2-40B4-BE49-F238E27FC236}">
                <a16:creationId xmlns:a16="http://schemas.microsoft.com/office/drawing/2014/main" id="{5A8F7B4C-D82F-4239-9DE8-A9FAD8C74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" t="-100" r="92516" b="24666"/>
          <a:stretch/>
        </p:blipFill>
        <p:spPr>
          <a:xfrm>
            <a:off x="0" y="5793866"/>
            <a:ext cx="7767287" cy="2078761"/>
          </a:xfrm>
          <a:prstGeom prst="rect">
            <a:avLst/>
          </a:prstGeom>
        </p:spPr>
      </p:pic>
      <p:pic>
        <p:nvPicPr>
          <p:cNvPr id="484" name="Picture 483" descr="Microsoft Viva spot illustration sample">
            <a:extLst>
              <a:ext uri="{FF2B5EF4-FFF2-40B4-BE49-F238E27FC236}">
                <a16:creationId xmlns:a16="http://schemas.microsoft.com/office/drawing/2014/main" id="{BEEF727E-8119-483C-A57B-F4723F5F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" t="-100" r="92516" b="24666"/>
          <a:stretch/>
        </p:blipFill>
        <p:spPr>
          <a:xfrm>
            <a:off x="0" y="1472597"/>
            <a:ext cx="7767287" cy="1033752"/>
          </a:xfrm>
          <a:prstGeom prst="rect">
            <a:avLst/>
          </a:prstGeom>
        </p:spPr>
      </p:pic>
      <p:grpSp>
        <p:nvGrpSpPr>
          <p:cNvPr id="493" name="Group 492">
            <a:extLst>
              <a:ext uri="{FF2B5EF4-FFF2-40B4-BE49-F238E27FC236}">
                <a16:creationId xmlns:a16="http://schemas.microsoft.com/office/drawing/2014/main" id="{FA67C3BA-5EC2-41C9-B264-25FC9B7AF6E1}"/>
              </a:ext>
            </a:extLst>
          </p:cNvPr>
          <p:cNvGrpSpPr/>
          <p:nvPr/>
        </p:nvGrpSpPr>
        <p:grpSpPr>
          <a:xfrm>
            <a:off x="3889771" y="6238535"/>
            <a:ext cx="2407544" cy="1481434"/>
            <a:chOff x="2877879" y="6815460"/>
            <a:chExt cx="2407544" cy="1481434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AE8ECB8F-F394-430A-99BB-E785D8862E61}"/>
                </a:ext>
              </a:extLst>
            </p:cNvPr>
            <p:cNvSpPr/>
            <p:nvPr/>
          </p:nvSpPr>
          <p:spPr>
            <a:xfrm>
              <a:off x="2877879" y="6815460"/>
              <a:ext cx="2407544" cy="1481434"/>
            </a:xfrm>
            <a:prstGeom prst="rect">
              <a:avLst/>
            </a:prstGeom>
            <a:solidFill>
              <a:srgbClr val="F2F2F2"/>
            </a:solidFill>
            <a:ln w="9525" cap="rnd">
              <a:noFill/>
              <a:prstDash val="solid"/>
              <a:round/>
              <a:headEnd/>
              <a:tailEnd/>
            </a:ln>
            <a:effectLst>
              <a:outerShdw blurRad="50800" dist="889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4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1E6AEB1-A3EC-49D5-A8A5-54C2AE862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19" t="21707" r="58392" b="44423"/>
            <a:stretch/>
          </p:blipFill>
          <p:spPr>
            <a:xfrm>
              <a:off x="2948869" y="6884982"/>
              <a:ext cx="2259720" cy="1339044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1775ED2F-5849-4FEF-8B95-2391E68E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9030" y="179941"/>
            <a:ext cx="1204318" cy="1217374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4679BFA-89E4-48C0-970F-1198DA846FC8}"/>
              </a:ext>
            </a:extLst>
          </p:cNvPr>
          <p:cNvSpPr txBox="1">
            <a:spLocks/>
          </p:cNvSpPr>
          <p:nvPr/>
        </p:nvSpPr>
        <p:spPr>
          <a:xfrm>
            <a:off x="1880" y="1386466"/>
            <a:ext cx="7781469" cy="86131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lIns="141316" tIns="0" anchor="ctr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000" kern="1200">
                <a:solidFill>
                  <a:srgbClr val="505050"/>
                </a:solidFill>
                <a:latin typeface="Segoe Pro Light"/>
                <a:ea typeface="+mn-ea"/>
                <a:cs typeface="Segoe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Segoe Pro Light"/>
                <a:ea typeface="+mn-ea"/>
                <a:cs typeface="Segoe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Segoe Pro Light"/>
                <a:ea typeface="+mn-ea"/>
                <a:cs typeface="Segoe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egoe Pro Light"/>
                <a:ea typeface="+mn-ea"/>
                <a:cs typeface="Segoe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egoe Pro Light"/>
                <a:ea typeface="+mn-ea"/>
                <a:cs typeface="Segoe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9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512372" y="590148"/>
            <a:ext cx="2171326" cy="11274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277077" tIns="0" bIns="34634" anchor="ctr"/>
          <a:lstStyle/>
          <a:p>
            <a:pPr>
              <a:lnSpc>
                <a:spcPct val="120000"/>
              </a:lnSpc>
            </a:pPr>
            <a:endParaRPr lang="en-US" sz="773" i="1" dirty="0">
              <a:solidFill>
                <a:srgbClr val="505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47" y="15126068"/>
            <a:ext cx="978620" cy="359979"/>
          </a:xfrm>
          <a:prstGeom prst="rect">
            <a:avLst/>
          </a:prstGeom>
        </p:spPr>
      </p:pic>
      <p:sp>
        <p:nvSpPr>
          <p:cNvPr id="472" name="TextBox 471">
            <a:extLst>
              <a:ext uri="{FF2B5EF4-FFF2-40B4-BE49-F238E27FC236}">
                <a16:creationId xmlns:a16="http://schemas.microsoft.com/office/drawing/2014/main" id="{CCCE549B-B4D4-4760-BC75-D354FCE34E4E}"/>
              </a:ext>
            </a:extLst>
          </p:cNvPr>
          <p:cNvSpPr txBox="1">
            <a:spLocks/>
          </p:cNvSpPr>
          <p:nvPr/>
        </p:nvSpPr>
        <p:spPr>
          <a:xfrm>
            <a:off x="335143" y="6351388"/>
            <a:ext cx="3426882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8661C5"/>
                </a:solidFill>
                <a:latin typeface="+mj-lt"/>
                <a:ea typeface="ＭＳ Ｐゴシック"/>
              </a:rPr>
              <a:t>Protect your time </a:t>
            </a:r>
            <a:r>
              <a:rPr lang="en-US" sz="1300" dirty="0">
                <a:solidFill>
                  <a:srgbClr val="1A1A1A"/>
                </a:solidFill>
                <a:latin typeface="Segoe UI"/>
                <a:ea typeface="ＭＳ Ｐゴシック"/>
              </a:rPr>
              <a:t>to focus on core priorities, help eliminate distractions, give yourself a break from meetings, and transition from work to home life with a virtual commute to close out your 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5510C-0C9E-4A65-8593-84010D397CAF}"/>
              </a:ext>
            </a:extLst>
          </p:cNvPr>
          <p:cNvSpPr txBox="1">
            <a:spLocks/>
          </p:cNvSpPr>
          <p:nvPr/>
        </p:nvSpPr>
        <p:spPr>
          <a:xfrm>
            <a:off x="5166277" y="8240004"/>
            <a:ext cx="2413140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8661C5"/>
                </a:solidFill>
                <a:latin typeface="+mj-lt"/>
                <a:ea typeface="ＭＳ Ｐゴシック"/>
              </a:rPr>
              <a:t>Stay connected </a:t>
            </a:r>
            <a:r>
              <a:rPr lang="en-US" sz="1300" dirty="0">
                <a:solidFill>
                  <a:srgbClr val="1A1A1A"/>
                </a:solidFill>
                <a:latin typeface="Segoe UI"/>
                <a:ea typeface="ＭＳ Ｐゴシック"/>
              </a:rPr>
              <a:t>and nurture your network by staying on top of task suggestions, catching up on documents and messages, and receiving 1:1 meeting suggestions and reminders.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76FAA-1FA8-47BF-83EA-4E6DB135D6D7}"/>
              </a:ext>
            </a:extLst>
          </p:cNvPr>
          <p:cNvSpPr txBox="1">
            <a:spLocks/>
          </p:cNvSpPr>
          <p:nvPr/>
        </p:nvSpPr>
        <p:spPr>
          <a:xfrm>
            <a:off x="312385" y="10525910"/>
            <a:ext cx="2648592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8661C5"/>
                </a:solidFill>
                <a:latin typeface="+mj-lt"/>
                <a:ea typeface="ＭＳ Ｐゴシック"/>
              </a:rPr>
              <a:t>Tap into dedicated moments of mindfulness </a:t>
            </a:r>
            <a:r>
              <a:rPr lang="en-US" sz="1300" dirty="0">
                <a:solidFill>
                  <a:srgbClr val="1A1A1A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through private self-reflection and quick, guided meditations with Headspace.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C64B69-6784-43F3-A941-8ED147082904}"/>
              </a:ext>
            </a:extLst>
          </p:cNvPr>
          <p:cNvSpPr txBox="1">
            <a:spLocks/>
          </p:cNvSpPr>
          <p:nvPr/>
        </p:nvSpPr>
        <p:spPr>
          <a:xfrm>
            <a:off x="3125092" y="2770496"/>
            <a:ext cx="4688451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8661C5"/>
                </a:solidFill>
                <a:latin typeface="+mj-lt"/>
                <a:ea typeface="ＭＳ Ｐゴシック"/>
              </a:rPr>
              <a:t>Make the most of your day </a:t>
            </a:r>
            <a:r>
              <a:rPr lang="en-US" sz="1300" dirty="0">
                <a:solidFill>
                  <a:srgbClr val="1A1A1A"/>
                </a:solidFill>
                <a:latin typeface="Segoe UI"/>
                <a:ea typeface="ＭＳ Ｐゴシック"/>
                <a:cs typeface="Segoe UI" panose="020B0502040204020203" pitchFamily="34" charset="0"/>
              </a:rPr>
              <a:t>using</a:t>
            </a:r>
            <a:r>
              <a:rPr lang="en-US" sz="1300" dirty="0">
                <a:solidFill>
                  <a:srgbClr val="1A1A1A"/>
                </a:solidFill>
                <a:latin typeface="Segoe UI"/>
                <a:ea typeface="ＭＳ Ｐゴシック"/>
              </a:rPr>
              <a:t> your </a:t>
            </a:r>
            <a:r>
              <a:rPr lang="en-US" sz="1300" dirty="0">
                <a:solidFill>
                  <a:srgbClr val="1A1A1A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email briefing – </a:t>
            </a:r>
          </a:p>
          <a:p>
            <a:pPr defTabSz="914378">
              <a:defRPr/>
            </a:pPr>
            <a:r>
              <a:rPr lang="en-US" sz="1300" dirty="0">
                <a:solidFill>
                  <a:srgbClr val="1A1A1A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prepare for meetings and get reminded to take action on tasks.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984F0C2-A6BF-4D44-8CC0-FF1F448AA5B8}"/>
              </a:ext>
            </a:extLst>
          </p:cNvPr>
          <p:cNvSpPr txBox="1"/>
          <p:nvPr/>
        </p:nvSpPr>
        <p:spPr>
          <a:xfrm>
            <a:off x="162026" y="1566142"/>
            <a:ext cx="35575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664C7"/>
                </a:solidFill>
                <a:latin typeface="+mj-lt"/>
                <a:ea typeface="ＭＳ Ｐゴシック"/>
              </a:rPr>
              <a:t>Actionable Recommendations</a:t>
            </a:r>
          </a:p>
          <a:p>
            <a:pPr defTabSz="914378"/>
            <a:r>
              <a:rPr lang="en-US" sz="1200" dirty="0">
                <a:solidFill>
                  <a:srgbClr val="1A1A1A"/>
                </a:solidFill>
                <a:latin typeface="Segoe UI Semibold"/>
                <a:ea typeface="ＭＳ Ｐゴシック"/>
              </a:rPr>
              <a:t>Personalized, privacy-protected </a:t>
            </a:r>
            <a:r>
              <a:rPr lang="en-US" sz="1200" dirty="0">
                <a:solidFill>
                  <a:srgbClr val="1A1A1A"/>
                </a:solidFill>
                <a:latin typeface="Segoe UI"/>
                <a:ea typeface="ＭＳ Ｐゴシック"/>
              </a:rPr>
              <a:t>insights and actionable recommendations, aligned to your flow of work.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339613-D981-440D-A2F7-AF03C23A633B}"/>
              </a:ext>
            </a:extLst>
          </p:cNvPr>
          <p:cNvSpPr txBox="1">
            <a:spLocks/>
          </p:cNvSpPr>
          <p:nvPr/>
        </p:nvSpPr>
        <p:spPr>
          <a:xfrm>
            <a:off x="2870525" y="12683922"/>
            <a:ext cx="2428765" cy="8156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8661C5"/>
                </a:solidFill>
                <a:latin typeface="+mj-lt"/>
                <a:ea typeface="ＭＳ Ｐゴシック"/>
              </a:rPr>
              <a:t>Send praise </a:t>
            </a:r>
            <a:r>
              <a:rPr lang="en-US" sz="1300" dirty="0">
                <a:solidFill>
                  <a:srgbClr val="1A1A1A"/>
                </a:solidFill>
                <a:latin typeface="Segoe UI"/>
                <a:ea typeface="ＭＳ Ｐゴシック"/>
              </a:rPr>
              <a:t>right within the Viva Insights app, allowing you to quickly acknowledge your colleagues.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7F7BB3-5BD6-473C-AFE3-773170763FBB}"/>
              </a:ext>
            </a:extLst>
          </p:cNvPr>
          <p:cNvSpPr txBox="1">
            <a:spLocks/>
          </p:cNvSpPr>
          <p:nvPr/>
        </p:nvSpPr>
        <p:spPr>
          <a:xfrm>
            <a:off x="4171892" y="1600326"/>
            <a:ext cx="3407525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7664C7"/>
                </a:solidFill>
                <a:latin typeface="+mj-lt"/>
                <a:ea typeface="ＭＳ Ｐゴシック"/>
              </a:rPr>
              <a:t>Data Driven Insights</a:t>
            </a:r>
          </a:p>
          <a:p>
            <a:pPr defTabSz="914378">
              <a:defRPr/>
            </a:pPr>
            <a:r>
              <a:rPr lang="en-US" sz="1200" dirty="0">
                <a:solidFill>
                  <a:srgbClr val="1A1A1A"/>
                </a:solidFill>
                <a:latin typeface="Segoe UI"/>
                <a:ea typeface="ＭＳ Ｐゴシック"/>
              </a:rPr>
              <a:t>Receive valuable insights to improve your work patterns via a personalized </a:t>
            </a:r>
            <a:r>
              <a:rPr lang="en-US" sz="1200" dirty="0">
                <a:solidFill>
                  <a:srgbClr val="1A1A1A"/>
                </a:solidFill>
                <a:latin typeface="Segoe UI Semibold"/>
                <a:ea typeface="ＭＳ Ｐゴシック"/>
              </a:rPr>
              <a:t>Viva Insights homepage</a:t>
            </a:r>
            <a:r>
              <a:rPr lang="en-US" sz="1200" dirty="0">
                <a:solidFill>
                  <a:srgbClr val="1A1A1A"/>
                </a:solidFill>
                <a:latin typeface="Segoe UI"/>
                <a:ea typeface="ＭＳ Ｐゴシック"/>
              </a:rPr>
              <a:t> and the </a:t>
            </a:r>
            <a:r>
              <a:rPr lang="en-US" sz="1200" dirty="0">
                <a:solidFill>
                  <a:srgbClr val="1A1A1A"/>
                </a:solidFill>
                <a:latin typeface="Segoe UI Semibold"/>
                <a:ea typeface="ＭＳ Ｐゴシック"/>
              </a:rPr>
              <a:t>monthly digest email</a:t>
            </a:r>
            <a:r>
              <a:rPr lang="en-US" sz="1200" dirty="0">
                <a:solidFill>
                  <a:srgbClr val="1A1A1A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10C59A45-B606-4336-9E91-8F35F8941C42}"/>
              </a:ext>
            </a:extLst>
          </p:cNvPr>
          <p:cNvGrpSpPr/>
          <p:nvPr/>
        </p:nvGrpSpPr>
        <p:grpSpPr>
          <a:xfrm>
            <a:off x="238529" y="8129956"/>
            <a:ext cx="4628888" cy="1389758"/>
            <a:chOff x="2674801" y="6007696"/>
            <a:chExt cx="4197487" cy="1260236"/>
          </a:xfrm>
        </p:grpSpPr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F515183A-3BD4-4919-BF0C-3E9F6E6DA045}"/>
                </a:ext>
              </a:extLst>
            </p:cNvPr>
            <p:cNvSpPr/>
            <p:nvPr/>
          </p:nvSpPr>
          <p:spPr>
            <a:xfrm>
              <a:off x="2674801" y="6007696"/>
              <a:ext cx="4197487" cy="1260236"/>
            </a:xfrm>
            <a:prstGeom prst="rect">
              <a:avLst/>
            </a:prstGeom>
            <a:solidFill>
              <a:srgbClr val="F2F2F2"/>
            </a:solidFill>
            <a:ln w="9525" cap="rnd">
              <a:noFill/>
              <a:prstDash val="solid"/>
              <a:round/>
              <a:headEnd/>
              <a:tailEnd/>
            </a:ln>
            <a:effectLst>
              <a:outerShdw blurRad="50800" dist="889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170" name="Picture 5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57A55BB8-7B46-4012-9337-CCE1C05EE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399" t="27958" r="18582" b="35592"/>
            <a:stretch/>
          </p:blipFill>
          <p:spPr>
            <a:xfrm>
              <a:off x="2746465" y="6083665"/>
              <a:ext cx="4052889" cy="1119764"/>
            </a:xfrm>
            <a:prstGeom prst="rect">
              <a:avLst/>
            </a:prstGeom>
          </p:spPr>
        </p:pic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0B8D81F4-2CC0-4EF3-922F-C860E544C9F9}"/>
              </a:ext>
            </a:extLst>
          </p:cNvPr>
          <p:cNvSpPr txBox="1"/>
          <p:nvPr/>
        </p:nvSpPr>
        <p:spPr>
          <a:xfrm>
            <a:off x="2870525" y="14638123"/>
            <a:ext cx="17419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900" spc="-50" dirty="0">
                <a:ln w="3175">
                  <a:noFill/>
                </a:ln>
                <a:latin typeface="+mj-lt"/>
                <a:cs typeface="Segoe UI" pitchFamily="34" charset="0"/>
              </a:rPr>
              <a:t>Want to watch a video instead?</a:t>
            </a:r>
          </a:p>
        </p:txBody>
      </p: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91134DD1-DAAD-47D5-BFBF-F10AE64713A1}"/>
              </a:ext>
            </a:extLst>
          </p:cNvPr>
          <p:cNvGrpSpPr/>
          <p:nvPr/>
        </p:nvGrpSpPr>
        <p:grpSpPr>
          <a:xfrm>
            <a:off x="2753078" y="3295208"/>
            <a:ext cx="2026325" cy="2153688"/>
            <a:chOff x="252645" y="3394626"/>
            <a:chExt cx="2026325" cy="2153688"/>
          </a:xfrm>
        </p:grpSpPr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12A7907B-B42F-4BE8-9D8E-02DB1EFF8918}"/>
                </a:ext>
              </a:extLst>
            </p:cNvPr>
            <p:cNvSpPr/>
            <p:nvPr/>
          </p:nvSpPr>
          <p:spPr>
            <a:xfrm>
              <a:off x="252645" y="3394626"/>
              <a:ext cx="2026325" cy="2153688"/>
            </a:xfrm>
            <a:prstGeom prst="rect">
              <a:avLst/>
            </a:prstGeom>
            <a:solidFill>
              <a:srgbClr val="F2F2F2"/>
            </a:solidFill>
            <a:ln w="9525" cap="rnd">
              <a:noFill/>
              <a:prstDash val="solid"/>
              <a:round/>
              <a:headEnd/>
              <a:tailEnd/>
            </a:ln>
            <a:effectLst>
              <a:outerShdw blurRad="50800" dist="889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181" name="Picture 180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BF29381-1771-4517-A0BF-19910833B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7" t="25367" r="7329" b="5450"/>
            <a:stretch/>
          </p:blipFill>
          <p:spPr>
            <a:xfrm>
              <a:off x="319333" y="3467466"/>
              <a:ext cx="1876471" cy="1994107"/>
            </a:xfrm>
            <a:prstGeom prst="rect">
              <a:avLst/>
            </a:prstGeom>
          </p:spPr>
        </p:pic>
      </p:grpSp>
      <p:sp>
        <p:nvSpPr>
          <p:cNvPr id="451" name="Oval 450">
            <a:extLst>
              <a:ext uri="{FF2B5EF4-FFF2-40B4-BE49-F238E27FC236}">
                <a16:creationId xmlns:a16="http://schemas.microsoft.com/office/drawing/2014/main" id="{354D1365-EBCF-4803-A176-F2689FA398F0}"/>
              </a:ext>
            </a:extLst>
          </p:cNvPr>
          <p:cNvSpPr/>
          <p:nvPr/>
        </p:nvSpPr>
        <p:spPr>
          <a:xfrm>
            <a:off x="106283" y="2818793"/>
            <a:ext cx="2343605" cy="2343605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E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E5C381FE-FF1B-4847-8544-3CAEDC572A18}"/>
              </a:ext>
            </a:extLst>
          </p:cNvPr>
          <p:cNvSpPr txBox="1">
            <a:spLocks/>
          </p:cNvSpPr>
          <p:nvPr/>
        </p:nvSpPr>
        <p:spPr>
          <a:xfrm>
            <a:off x="457757" y="3368048"/>
            <a:ext cx="2027361" cy="11387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7664C7"/>
                </a:solidFill>
                <a:latin typeface="+mj-lt"/>
                <a:cs typeface="Segoe UI Semibold" panose="020B0702040204020203" pitchFamily="34" charset="0"/>
              </a:rPr>
              <a:t>What’s in it for me?</a:t>
            </a:r>
          </a:p>
          <a:p>
            <a:pPr marL="182875" indent="-18287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A1A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Balance workdays</a:t>
            </a:r>
          </a:p>
          <a:p>
            <a:pPr marL="182875" indent="-18287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A1A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wellbeing</a:t>
            </a:r>
          </a:p>
          <a:p>
            <a:pPr marL="182875" indent="-18287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A1A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 productivity</a:t>
            </a:r>
          </a:p>
          <a:p>
            <a:pPr marL="182875" indent="-18287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A1A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Protect time</a:t>
            </a:r>
          </a:p>
          <a:p>
            <a:pPr marL="182875" indent="-18287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A1A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 meeting fatigue</a:t>
            </a:r>
          </a:p>
        </p:txBody>
      </p:sp>
      <p:pic>
        <p:nvPicPr>
          <p:cNvPr id="458" name="Graphic 457" descr="Line arrow: Counter-clockwise curve outline">
            <a:extLst>
              <a:ext uri="{FF2B5EF4-FFF2-40B4-BE49-F238E27FC236}">
                <a16:creationId xmlns:a16="http://schemas.microsoft.com/office/drawing/2014/main" id="{754949B9-2590-4F5B-B2FA-1F1362F91E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81196" flipH="1" flipV="1">
            <a:off x="2656154" y="2839482"/>
            <a:ext cx="740616" cy="663778"/>
          </a:xfrm>
          <a:prstGeom prst="rect">
            <a:avLst/>
          </a:prstGeom>
        </p:spPr>
      </p:pic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CF82A80-24BB-4173-9AEB-CABD60C3CF9E}"/>
              </a:ext>
            </a:extLst>
          </p:cNvPr>
          <p:cNvGrpSpPr/>
          <p:nvPr/>
        </p:nvGrpSpPr>
        <p:grpSpPr>
          <a:xfrm>
            <a:off x="3255317" y="10056215"/>
            <a:ext cx="2590145" cy="1597810"/>
            <a:chOff x="4356709" y="8424070"/>
            <a:chExt cx="2590145" cy="1597810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252E4ABA-CE6E-419C-AB24-51203DBACCB2}"/>
                </a:ext>
              </a:extLst>
            </p:cNvPr>
            <p:cNvSpPr/>
            <p:nvPr/>
          </p:nvSpPr>
          <p:spPr>
            <a:xfrm>
              <a:off x="4356709" y="8424070"/>
              <a:ext cx="2590145" cy="1597810"/>
            </a:xfrm>
            <a:prstGeom prst="rect">
              <a:avLst/>
            </a:prstGeom>
            <a:solidFill>
              <a:srgbClr val="F2F2F2"/>
            </a:solidFill>
            <a:ln w="9525" cap="rnd">
              <a:noFill/>
              <a:prstDash val="solid"/>
              <a:round/>
              <a:headEnd/>
              <a:tailEnd/>
            </a:ln>
            <a:effectLst>
              <a:outerShdw blurRad="50800" dist="889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259" name="Picture 258" descr="Screenshot of Viva Insights in Microsoft Teams, Home page">
              <a:extLst>
                <a:ext uri="{FF2B5EF4-FFF2-40B4-BE49-F238E27FC236}">
                  <a16:creationId xmlns:a16="http://schemas.microsoft.com/office/drawing/2014/main" id="{F0A19367-D4C4-4B5E-BEEF-1EDF67BFD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29" t="17872" r="4905" b="53155"/>
            <a:stretch/>
          </p:blipFill>
          <p:spPr>
            <a:xfrm>
              <a:off x="4432255" y="8509930"/>
              <a:ext cx="2437587" cy="1441130"/>
            </a:xfrm>
            <a:prstGeom prst="rect">
              <a:avLst/>
            </a:prstGeom>
          </p:spPr>
        </p:pic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3F84DA5B-3166-4F0F-8C45-2C8C2FA31E88}"/>
              </a:ext>
            </a:extLst>
          </p:cNvPr>
          <p:cNvGrpSpPr/>
          <p:nvPr/>
        </p:nvGrpSpPr>
        <p:grpSpPr>
          <a:xfrm>
            <a:off x="4966615" y="3308942"/>
            <a:ext cx="2407544" cy="1773361"/>
            <a:chOff x="3833813" y="4328481"/>
            <a:chExt cx="2407544" cy="1773361"/>
          </a:xfrm>
        </p:grpSpPr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67A25A95-A23A-4736-970F-61AC3F312AF6}"/>
                </a:ext>
              </a:extLst>
            </p:cNvPr>
            <p:cNvSpPr/>
            <p:nvPr/>
          </p:nvSpPr>
          <p:spPr>
            <a:xfrm>
              <a:off x="3833813" y="4328481"/>
              <a:ext cx="2407544" cy="1773361"/>
            </a:xfrm>
            <a:prstGeom prst="rect">
              <a:avLst/>
            </a:prstGeom>
            <a:solidFill>
              <a:srgbClr val="F2F2F2"/>
            </a:solidFill>
            <a:ln w="9525" cap="rnd">
              <a:noFill/>
              <a:prstDash val="solid"/>
              <a:round/>
              <a:headEnd/>
              <a:tailEnd/>
            </a:ln>
            <a:effectLst>
              <a:outerShdw blurRad="50800" dist="889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52" name="Picture 5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322CB55-7B85-496B-B284-81002DC93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8" t="26076" r="26282" b="17397"/>
            <a:stretch/>
          </p:blipFill>
          <p:spPr>
            <a:xfrm>
              <a:off x="3902869" y="4402519"/>
              <a:ext cx="2274627" cy="1627858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effectLst>
              <a:softEdge rad="0"/>
            </a:effectLst>
          </p:spPr>
        </p:pic>
        <p:pic>
          <p:nvPicPr>
            <p:cNvPr id="491" name="Picture 49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0D90E8C-120D-4A2B-A3AC-56AE71DAA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8" t="28277" r="66389" b="68139"/>
            <a:stretch/>
          </p:blipFill>
          <p:spPr>
            <a:xfrm>
              <a:off x="3902869" y="4456904"/>
              <a:ext cx="223837" cy="1484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effectLst>
              <a:softEdge rad="0"/>
            </a:effectLst>
          </p:spPr>
        </p:pic>
      </p:grpSp>
      <p:pic>
        <p:nvPicPr>
          <p:cNvPr id="488" name="Graphic 487" descr="Line arrow: Counter-clockwise curve outline">
            <a:extLst>
              <a:ext uri="{FF2B5EF4-FFF2-40B4-BE49-F238E27FC236}">
                <a16:creationId xmlns:a16="http://schemas.microsoft.com/office/drawing/2014/main" id="{52DA7EC2-EFAE-41A2-80AB-00E14E67CF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337960" flipV="1">
            <a:off x="6454064" y="3162647"/>
            <a:ext cx="842964" cy="755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B84B52-C5FE-49AA-AD7A-2F54C5B4973E}"/>
              </a:ext>
            </a:extLst>
          </p:cNvPr>
          <p:cNvSpPr/>
          <p:nvPr/>
        </p:nvSpPr>
        <p:spPr>
          <a:xfrm>
            <a:off x="5196346" y="5859597"/>
            <a:ext cx="2259720" cy="822970"/>
          </a:xfrm>
          <a:prstGeom prst="rect">
            <a:avLst/>
          </a:prstGeom>
          <a:solidFill>
            <a:srgbClr val="F2F2F2"/>
          </a:solidFill>
          <a:ln w="9525" cap="rnd">
            <a:noFill/>
            <a:prstDash val="solid"/>
            <a:round/>
            <a:headEnd/>
            <a:tailEnd/>
          </a:ln>
          <a:effectLst>
            <a:outerShdw blurRad="50800" dist="889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28B469B4-C539-4685-8FEF-7AA160233EA0}"/>
              </a:ext>
            </a:extLst>
          </p:cNvPr>
          <p:cNvGrpSpPr/>
          <p:nvPr/>
        </p:nvGrpSpPr>
        <p:grpSpPr>
          <a:xfrm>
            <a:off x="5934879" y="9867888"/>
            <a:ext cx="1525137" cy="1996661"/>
            <a:chOff x="4720828" y="7618134"/>
            <a:chExt cx="1592717" cy="2085134"/>
          </a:xfrm>
        </p:grpSpPr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2B5F728C-A204-4EA1-95A2-E5A188E4BBAE}"/>
                </a:ext>
              </a:extLst>
            </p:cNvPr>
            <p:cNvSpPr/>
            <p:nvPr/>
          </p:nvSpPr>
          <p:spPr>
            <a:xfrm>
              <a:off x="4720828" y="7618134"/>
              <a:ext cx="1592717" cy="2085134"/>
            </a:xfrm>
            <a:prstGeom prst="rect">
              <a:avLst/>
            </a:prstGeom>
            <a:solidFill>
              <a:srgbClr val="F2F2F2"/>
            </a:solidFill>
            <a:ln w="9525" cap="rnd">
              <a:noFill/>
              <a:prstDash val="solid"/>
              <a:round/>
              <a:headEnd/>
              <a:tailEnd/>
            </a:ln>
            <a:effectLst>
              <a:outerShdw blurRad="50800" dist="889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128E07-3DFC-453C-B776-FC883FE07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825" t="2830" r="4221" b="3208"/>
            <a:stretch/>
          </p:blipFill>
          <p:spPr>
            <a:xfrm>
              <a:off x="4795893" y="7693971"/>
              <a:ext cx="1428704" cy="193119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28999D-6A43-48E8-BF58-B4581D9639F8}"/>
              </a:ext>
            </a:extLst>
          </p:cNvPr>
          <p:cNvGrpSpPr/>
          <p:nvPr/>
        </p:nvGrpSpPr>
        <p:grpSpPr>
          <a:xfrm>
            <a:off x="76785" y="12195222"/>
            <a:ext cx="2587712" cy="1641306"/>
            <a:chOff x="-4641301" y="11381274"/>
            <a:chExt cx="2587712" cy="1641306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D0337596-B969-4B39-91A4-DE09942C7D87}"/>
                </a:ext>
              </a:extLst>
            </p:cNvPr>
            <p:cNvSpPr/>
            <p:nvPr/>
          </p:nvSpPr>
          <p:spPr>
            <a:xfrm>
              <a:off x="-4641301" y="11381274"/>
              <a:ext cx="2587712" cy="1641306"/>
            </a:xfrm>
            <a:prstGeom prst="rect">
              <a:avLst/>
            </a:prstGeom>
            <a:solidFill>
              <a:srgbClr val="F2F2F2"/>
            </a:solidFill>
            <a:ln w="9525" cap="rnd">
              <a:noFill/>
              <a:prstDash val="solid"/>
              <a:round/>
              <a:headEnd/>
              <a:tailEnd/>
            </a:ln>
            <a:effectLst>
              <a:outerShdw blurRad="50800" dist="889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0A00CE-6724-447E-B3FD-929CF7374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4548797" y="11478152"/>
              <a:ext cx="2407544" cy="1464047"/>
            </a:xfrm>
            <a:prstGeom prst="rect">
              <a:avLst/>
            </a:prstGeom>
          </p:spPr>
        </p:pic>
      </p:grpSp>
      <p:pic>
        <p:nvPicPr>
          <p:cNvPr id="15" name="Graphic 14" descr="Line arrow: Counter-clockwise curve outline">
            <a:extLst>
              <a:ext uri="{FF2B5EF4-FFF2-40B4-BE49-F238E27FC236}">
                <a16:creationId xmlns:a16="http://schemas.microsoft.com/office/drawing/2014/main" id="{AF2FDEDD-02C3-429F-A982-8D2474BC6E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100000">
            <a:off x="2290096" y="12277373"/>
            <a:ext cx="842964" cy="75550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B508E82-AFFA-4848-A03A-CEF346C22295}"/>
              </a:ext>
            </a:extLst>
          </p:cNvPr>
          <p:cNvSpPr/>
          <p:nvPr/>
        </p:nvSpPr>
        <p:spPr>
          <a:xfrm>
            <a:off x="5407227" y="12214249"/>
            <a:ext cx="2343605" cy="2343605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E7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C3394C-41BC-46E5-AFE0-D60EE53CF5FD}"/>
              </a:ext>
            </a:extLst>
          </p:cNvPr>
          <p:cNvSpPr txBox="1">
            <a:spLocks/>
          </p:cNvSpPr>
          <p:nvPr/>
        </p:nvSpPr>
        <p:spPr>
          <a:xfrm>
            <a:off x="5700375" y="12830691"/>
            <a:ext cx="1704639" cy="10002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378">
              <a:defRPr/>
            </a:pPr>
            <a:r>
              <a:rPr lang="en-US" sz="1300" i="1" dirty="0">
                <a:solidFill>
                  <a:srgbClr val="1A1A1A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“Booking focus time between meetings so </a:t>
            </a:r>
          </a:p>
          <a:p>
            <a:pPr defTabSz="914378">
              <a:defRPr/>
            </a:pPr>
            <a:r>
              <a:rPr lang="en-US" sz="1300" i="1" dirty="0">
                <a:solidFill>
                  <a:srgbClr val="1A1A1A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I can stay on top of follow up actions has been a game-changer.”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3F546-BFF7-4D84-8C96-EA46C3E162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7202" y="5980685"/>
            <a:ext cx="2121725" cy="635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AB093-A4A7-8A2A-9C1F-B810E11CD2C7}"/>
              </a:ext>
            </a:extLst>
          </p:cNvPr>
          <p:cNvSpPr txBox="1"/>
          <p:nvPr/>
        </p:nvSpPr>
        <p:spPr>
          <a:xfrm>
            <a:off x="381569" y="344351"/>
            <a:ext cx="4719562" cy="1157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dirty="0">
                <a:solidFill>
                  <a:srgbClr val="5F50B8"/>
                </a:solidFill>
                <a:latin typeface="Segoe UI Semibold" panose="020B0502040204020203" pitchFamily="34" charset="0"/>
              </a:rPr>
              <a:t>Productivity</a:t>
            </a:r>
            <a:r>
              <a:rPr lang="en-US" b="0" i="0" u="none" strike="noStrike" dirty="0">
                <a:solidFill>
                  <a:srgbClr val="5F50B8"/>
                </a:solidFill>
                <a:effectLst/>
                <a:latin typeface="Segoe UI Semibold" panose="020B0502040204020203" pitchFamily="34" charset="0"/>
              </a:rPr>
              <a:t>  |  Tips &amp; Tricks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5020402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Segoe UI Semibold" panose="020B0502040204020203" pitchFamily="34" charset="0"/>
              </a:rPr>
              <a:t>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 Semibold" panose="020B0502040204020203" pitchFamily="34" charset="0"/>
              </a:rPr>
              <a:t>icrosoft Viva Personal Insights👩‍💻 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50204020402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JP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4BC76E-B794-BE04-2945-9410933327E3}"/>
              </a:ext>
            </a:extLst>
          </p:cNvPr>
          <p:cNvGrpSpPr/>
          <p:nvPr/>
        </p:nvGrpSpPr>
        <p:grpSpPr>
          <a:xfrm>
            <a:off x="2701439" y="14825393"/>
            <a:ext cx="2239070" cy="349081"/>
            <a:chOff x="10237027" y="5695977"/>
            <a:chExt cx="1629854" cy="332296"/>
          </a:xfrm>
        </p:grpSpPr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F4E44168-D6A2-4496-DF3E-1985AE31C5A0}"/>
                </a:ext>
              </a:extLst>
            </p:cNvPr>
            <p:cNvSpPr/>
            <p:nvPr/>
          </p:nvSpPr>
          <p:spPr bwMode="auto">
            <a:xfrm>
              <a:off x="10237027" y="5695977"/>
              <a:ext cx="1629854" cy="332296"/>
            </a:xfrm>
            <a:prstGeom prst="roundRect">
              <a:avLst>
                <a:gd name="adj" fmla="val 50000"/>
              </a:avLst>
            </a:prstGeom>
            <a:solidFill>
              <a:srgbClr val="5C5AD4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B56F50-4813-79A3-2B29-7BA8B48860C3}"/>
                </a:ext>
              </a:extLst>
            </p:cNvPr>
            <p:cNvSpPr txBox="1"/>
            <p:nvPr/>
          </p:nvSpPr>
          <p:spPr>
            <a:xfrm>
              <a:off x="10360033" y="5733174"/>
              <a:ext cx="1402549" cy="249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spcAft>
                  <a:spcPts val="60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Get started with Focus Time</a:t>
              </a:r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3" name="object 3">
            <a:extLst>
              <a:ext uri="{FF2B5EF4-FFF2-40B4-BE49-F238E27FC236}">
                <a16:creationId xmlns:a16="http://schemas.microsoft.com/office/drawing/2014/main" id="{A238D0E6-5967-1039-BF6E-CAE798B35734}"/>
              </a:ext>
            </a:extLst>
          </p:cNvPr>
          <p:cNvSpPr txBox="1"/>
          <p:nvPr/>
        </p:nvSpPr>
        <p:spPr>
          <a:xfrm>
            <a:off x="76785" y="15294685"/>
            <a:ext cx="7187378" cy="192016"/>
          </a:xfrm>
          <a:prstGeom prst="rect">
            <a:avLst/>
          </a:prstGeom>
        </p:spPr>
        <p:txBody>
          <a:bodyPr vert="horz" wrap="square" lIns="0" tIns="7279" rIns="0" bIns="0" rtlCol="0">
            <a:spAutoFit/>
          </a:bodyPr>
          <a:lstStyle/>
          <a:p>
            <a:r>
              <a:rPr lang="en-US" sz="600" b="1" i="1" dirty="0">
                <a:solidFill>
                  <a:srgbClr val="3341A4"/>
                </a:solidFill>
              </a:rPr>
              <a:t>Want to watch a video instead? </a:t>
            </a:r>
            <a:r>
              <a:rPr lang="en-US" sz="600" b="1" i="1" dirty="0">
                <a:solidFill>
                  <a:srgbClr val="3341A4"/>
                </a:solidFill>
                <a:hlinkClick r:id="rId19"/>
              </a:rPr>
              <a:t>Check out this video on our YouTube Channel</a:t>
            </a:r>
            <a:r>
              <a:rPr lang="en-US" sz="600" b="1" i="1" dirty="0">
                <a:solidFill>
                  <a:srgbClr val="3341A4"/>
                </a:solidFill>
              </a:rPr>
              <a:t>!</a:t>
            </a:r>
          </a:p>
          <a:p>
            <a:r>
              <a:rPr lang="en-US" sz="600" b="1" i="1" dirty="0">
                <a:solidFill>
                  <a:srgbClr val="3341A4"/>
                </a:solidFill>
              </a:rPr>
              <a:t>Catch up with all the cool Superheroes videos at our </a:t>
            </a:r>
            <a:r>
              <a:rPr lang="en-US" sz="600" b="1" i="1" dirty="0">
                <a:solidFill>
                  <a:srgbClr val="3341A4"/>
                </a:solidFill>
                <a:hlinkClick r:id="rId20"/>
              </a:rPr>
              <a:t>YouTube Channel</a:t>
            </a:r>
            <a:r>
              <a:rPr lang="en-US" sz="600" b="1" i="1" dirty="0">
                <a:solidFill>
                  <a:srgbClr val="3341A4"/>
                </a:solidFill>
              </a:rPr>
              <a:t> – don’t’ forget to </a:t>
            </a:r>
            <a:r>
              <a:rPr lang="en-US" sz="600" b="1" i="1" dirty="0">
                <a:solidFill>
                  <a:srgbClr val="3341A4"/>
                </a:solidFill>
                <a:hlinkClick r:id="rId21"/>
              </a:rPr>
              <a:t>join our Yammer Community</a:t>
            </a:r>
            <a:r>
              <a:rPr lang="en-US" sz="600" i="1" dirty="0">
                <a:solidFill>
                  <a:srgbClr val="3341A4"/>
                </a:solidFill>
                <a:hlinkClick r:id="rId21"/>
              </a:rPr>
              <a:t>!</a:t>
            </a:r>
            <a:endParaRPr lang="en-US" sz="600" i="1" dirty="0">
              <a:solidFill>
                <a:srgbClr val="3341A4"/>
              </a:solidFill>
            </a:endParaRPr>
          </a:p>
        </p:txBody>
      </p:sp>
      <p:pic>
        <p:nvPicPr>
          <p:cNvPr id="24" name="Picture 23" descr="MS Teams Superheroes logo">
            <a:extLst>
              <a:ext uri="{FF2B5EF4-FFF2-40B4-BE49-F238E27FC236}">
                <a16:creationId xmlns:a16="http://schemas.microsoft.com/office/drawing/2014/main" id="{B4DC5602-4140-909C-868E-5B7618653F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" y="14282196"/>
            <a:ext cx="894946" cy="8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y15-ent">
  <a:themeElements>
    <a:clrScheme name="Custom 30">
      <a:dk1>
        <a:srgbClr val="505050"/>
      </a:dk1>
      <a:lt1>
        <a:sysClr val="window" lastClr="FFFFFF"/>
      </a:lt1>
      <a:dk2>
        <a:srgbClr val="0078D7"/>
      </a:dk2>
      <a:lt2>
        <a:srgbClr val="000000"/>
      </a:lt2>
      <a:accent1>
        <a:srgbClr val="107C10"/>
      </a:accent1>
      <a:accent2>
        <a:srgbClr val="FF8C00"/>
      </a:accent2>
      <a:accent3>
        <a:srgbClr val="D83B01"/>
      </a:accent3>
      <a:accent4>
        <a:srgbClr val="00BCF2"/>
      </a:accent4>
      <a:accent5>
        <a:srgbClr val="002050"/>
      </a:accent5>
      <a:accent6>
        <a:srgbClr val="5C2D91"/>
      </a:accent6>
      <a:hlink>
        <a:srgbClr val="969696"/>
      </a:hlink>
      <a:folHlink>
        <a:srgbClr val="969696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91440" rIns="91440" bIns="91440" rtlCol="0" anchor="t">
        <a:noAutofit/>
      </a:bodyPr>
      <a:lstStyle>
        <a:defPPr marL="171450" indent="-171450">
          <a:buFont typeface="Wingdings" pitchFamily="2" charset="2"/>
          <a:buChar char="§"/>
          <a:defRPr sz="1600" dirty="0" err="1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15-ent" id="{8EB9802D-7E50-438B-9E1B-55EF8B5D1DE6}" vid="{69911D40-006C-40A5-B95C-C75F076CEA10}"/>
    </a:ext>
  </a:extLst>
</a:theme>
</file>

<file path=ppt/theme/theme2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02050"/>
      </a:dk2>
      <a:lt2>
        <a:srgbClr val="FFFFFF"/>
      </a:lt2>
      <a:accent1>
        <a:srgbClr val="0A5BBA"/>
      </a:accent1>
      <a:accent2>
        <a:srgbClr val="15AEEF"/>
      </a:accent2>
      <a:accent3>
        <a:srgbClr val="0E715F"/>
      </a:accent3>
      <a:accent4>
        <a:srgbClr val="129038"/>
      </a:accent4>
      <a:accent5>
        <a:srgbClr val="0C6126"/>
      </a:accent5>
      <a:accent6>
        <a:srgbClr val="6EB005"/>
      </a:accent6>
      <a:hlink>
        <a:srgbClr val="0A5BBA"/>
      </a:hlink>
      <a:folHlink>
        <a:srgbClr val="883884"/>
      </a:folHlink>
    </a:clrScheme>
    <a:fontScheme name="Segoe Pro">
      <a:majorFont>
        <a:latin typeface="Segoe Pro Semibold"/>
        <a:ea typeface=""/>
        <a:cs typeface=""/>
      </a:majorFont>
      <a:minorFont>
        <a:latin typeface="Segoe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A70C0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>
            <a:solidFill>
              <a:schemeClr val="tx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SM_Solution Brief_Template" id="{982198E7-E3D4-4E2F-B2A8-F0224F36AE74}" vid="{FA06654B-2605-4ED9-B165-85B146642D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SharedContentType xmlns="Microsoft.SharePoint.Taxonomy.ContentTypeSync" SourceId="e385fb40-52d4-4fae-9c5b-3e8ff8a5878e" ContentTypeId="0x01010079CA57CA2DAD654DAB031774EE674658" PreviousValue="false"/>
</file>

<file path=customXml/item10.xml><?xml version="1.0" encoding="utf-8"?>
<VariableListDefinition name="Computed" displayName="Computed" id="9bacb887-dd4f-4aa1-8543-01c5210fdeb0" isdomainofvalue="False" dataSourceId="f303eaab-ed5c-49b8-b065-aa2ebd1b8c9d"/>
</file>

<file path=customXml/item11.xml><?xml version="1.0" encoding="utf-8"?>
<VariableList UniqueId="229214df-c9a2-49c1-822d-492758ce03e1" Name="AD_HOC" ContentType="XML" MajorVersion="0" MinorVersion="1" isLocalCopy="False" IsBaseObject="False" DataSourceId="fb65d692-70ba-46ba-bd99-63e717897017" DataSourceMajorVersion="0" DataSourceMinorVersion="1"/>
</file>

<file path=customXml/item1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VariableList UniqueId="9bacb887-dd4f-4aa1-8543-01c5210fdeb0" Name="Computed" ContentType="XML" MajorVersion="0" MinorVersion="1" isLocalCopy="False" IsBaseObject="False" DataSourceId="f303eaab-ed5c-49b8-b065-aa2ebd1b8c9d" DataSourceMajorVersion="0" DataSourceMinorVersion="1"/>
</file>

<file path=customXml/item3.xml><?xml version="1.0" encoding="utf-8"?>
<AllExternalAdhocVariableMappings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mpus Managed IP - ESSM" ma:contentTypeID="0x01010079CA57CA2DAD654DAB031774EE674658004916F4EB3795C34F9B65723B0A04908E0100F0AB8657CD603C42BAD4AF3935BAE1B1" ma:contentTypeVersion="284" ma:contentTypeDescription="This content type is used to define the metadata and behavior of Managed IP managed by the ESSM team." ma:contentTypeScope="" ma:versionID="28997c1465bd0b66ec2d24a0efed0ab5">
  <xsd:schema xmlns:xsd="http://www.w3.org/2001/XMLSchema" xmlns:xs="http://www.w3.org/2001/XMLSchema" xmlns:p="http://schemas.microsoft.com/office/2006/metadata/properties" xmlns:ns2="8A0D54D7-C1AC-4E6B-A928-FC54455AB809" xmlns:ns3="230e9df3-be65-4c73-a93b-d1236ebd677e" xmlns:ns4="8a0d54d7-c1ac-4e6b-a928-fc54455ab809" xmlns:ns5="f17c353e-4bd7-425e-87a9-d98cbd787a81" xmlns:ns6="F17C353E-4BD7-425E-87A9-D98CBD787A81" targetNamespace="http://schemas.microsoft.com/office/2006/metadata/properties" ma:root="true" ma:fieldsID="3fc4505b57886b6b1e2e603d123901a3" ns2:_="" ns3:_="" ns4:_="" ns5:_="" ns6:_="">
    <xsd:import namespace="8A0D54D7-C1AC-4E6B-A928-FC54455AB809"/>
    <xsd:import namespace="230e9df3-be65-4c73-a93b-d1236ebd677e"/>
    <xsd:import namespace="8a0d54d7-c1ac-4e6b-a928-fc54455ab809"/>
    <xsd:import namespace="f17c353e-4bd7-425e-87a9-d98cbd787a81"/>
    <xsd:import namespace="F17C353E-4BD7-425E-87A9-D98CBD787A81"/>
    <xsd:element name="properties">
      <xsd:complexType>
        <xsd:sequence>
          <xsd:element name="documentManagement">
            <xsd:complexType>
              <xsd:all>
                <xsd:element ref="ns2:English_x0020_Title" minOccurs="0"/>
                <xsd:element ref="ns3:DocumentDescription" minOccurs="0"/>
                <xsd:element ref="ns2:OfferingID0" minOccurs="0"/>
                <xsd:element ref="ns4:Solution_x0020_Area" minOccurs="0"/>
                <xsd:element ref="ns4:Industry" minOccurs="0"/>
                <xsd:element ref="ns5:Embedded_x0020_Capability" minOccurs="0"/>
                <xsd:element ref="ns5:Customer_x0020_Scenarios" minOccurs="0"/>
                <xsd:element ref="ns5:Industry_x0020_Priority_x0020_Scenarios" minOccurs="0"/>
                <xsd:element ref="ns3:Authors" minOccurs="0"/>
                <xsd:element ref="ns3:campusactivity" minOccurs="0"/>
                <xsd:element ref="ns6:PhoenixItemCode" minOccurs="0"/>
                <xsd:element ref="ns2:Conversations_x0020_and_x0020_Priorities" minOccurs="0"/>
                <xsd:element ref="ns2:SecurityGroup" minOccurs="0"/>
                <xsd:element ref="ns2:CustomerScenarios" minOccurs="0"/>
                <xsd:element ref="ns2:Flavor" minOccurs="0"/>
                <xsd:element ref="ns2:IP_x0020_Flag" minOccurs="0"/>
                <xsd:element ref="ns3:servicespriorityarea" minOccurs="0"/>
                <xsd:element ref="ns3:campusov" minOccurs="0"/>
                <xsd:element ref="ns3:DerivedFromID" minOccurs="0"/>
                <xsd:element ref="ns3:Peer_x0020_Comments" minOccurs="0"/>
                <xsd:element ref="ns3:TaxCatchAll" minOccurs="0"/>
                <xsd:element ref="ns3:_dlc_DocIdUrl" minOccurs="0"/>
                <xsd:element ref="ns3:_dlc_DocId" minOccurs="0"/>
                <xsd:element ref="ns3:_dlc_DocIdPersistId" minOccurs="0"/>
                <xsd:element ref="ns3:TaxCatchAllLabel" minOccurs="0"/>
                <xsd:element ref="ns3:Peer_x0020_Review_x0020_Count" minOccurs="0"/>
                <xsd:element ref="ns6:SMEReviewCount" minOccurs="0"/>
                <xsd:element ref="ns6:SMEReviewIndicator" minOccurs="0"/>
                <xsd:element ref="ns6:SMEComments" minOccurs="0"/>
                <xsd:element ref="ns5:SharedWithUsers" minOccurs="0"/>
                <xsd:element ref="ns5:SharedWithDetails" minOccurs="0"/>
                <xsd:element ref="ns3:Peer_x0020_Review_x0020_Indicator" minOccurs="0"/>
                <xsd:element ref="ns5:ESSM_x0020_IP_x0020_Types" minOccurs="0"/>
                <xsd:element ref="ns5:MS_x0020_Product" minOccurs="0"/>
                <xsd:element ref="ns5:MS_x0020_Languages" minOccurs="0"/>
                <xsd:element ref="ns4:lcf76f155ced4ddcb4097134ff3c332f" minOccurs="0"/>
                <xsd:element ref="ns5:ProgramInBo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D54D7-C1AC-4E6B-A928-FC54455AB809" elementFormDefault="qualified">
    <xsd:import namespace="http://schemas.microsoft.com/office/2006/documentManagement/types"/>
    <xsd:import namespace="http://schemas.microsoft.com/office/infopath/2007/PartnerControls"/>
    <xsd:element name="English_x0020_Title" ma:index="2" nillable="true" ma:displayName="English Title" ma:description="For localized IP, fill this field with corresponding English IP's title. This will be used to group IP together in UI." ma:internalName="English_x0020_Title" ma:readOnly="false">
      <xsd:simpleType>
        <xsd:restriction base="dms:Text"/>
      </xsd:simpleType>
    </xsd:element>
    <xsd:element name="OfferingID0" ma:index="4" nillable="true" ma:displayName="OfferingID" ma:list="{19A8BD87-F950-4315-925F-4607FC51A28E}" ma:internalName="OfferingID0" ma:readOnly="false" ma:showField="OID" ma:web="{F17C353E-4BD7-425E-87A9-D98CBD787A8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versations_x0020_and_x0020_Priorities" ma:index="13" nillable="true" ma:displayName="Conversations and Priorities" ma:description="Conversations and Priorities" ma:list="{B9A1497C-E73B-4892-8C26-B10800FE61F9}" ma:internalName="Conversations_x0020_and_x0020_Priorities" ma:readOnly="false" ma:showField="Title" ma:web="{F17C353E-4BD7-425E-87A9-D98CBD787A8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Group" ma:index="14" nillable="true" ma:displayName="SecurityGroup" ma:internalName="SecurityGroup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_MSFTE"/>
                    <xsd:enumeration value="All_MSNonFTE"/>
                    <xsd:enumeration value="DOD-Portfolio"/>
                  </xsd:restriction>
                </xsd:simpleType>
              </xsd:element>
            </xsd:sequence>
          </xsd:extension>
        </xsd:complexContent>
      </xsd:complexType>
    </xsd:element>
    <xsd:element name="CustomerScenarios" ma:index="15" nillable="true" ma:displayName="CustomerScenarios" ma:list="{B4F03E1F-AE61-469A-9F5F-E78BFBFB5697}" ma:internalName="CustomerScenario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lavor" ma:index="16" nillable="true" ma:displayName="Flavor" ma:internalName="Flavor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mall"/>
                    <xsd:enumeration value="Medium"/>
                    <xsd:enumeration value="Large"/>
                    <xsd:enumeration value="CAP"/>
                    <xsd:enumeration value="Variant 1"/>
                    <xsd:enumeration value="Variant 2"/>
                    <xsd:enumeration value="200 Servers"/>
                    <xsd:enumeration value="400 Servers"/>
                    <xsd:enumeration value="1000 Servers"/>
                    <xsd:enumeration value="2000 Servers"/>
                    <xsd:enumeration value="Start Here"/>
                  </xsd:restriction>
                </xsd:simpleType>
              </xsd:element>
            </xsd:sequence>
          </xsd:extension>
        </xsd:complexContent>
      </xsd:complexType>
    </xsd:element>
    <xsd:element name="IP_x0020_Flag" ma:index="17" nillable="true" ma:displayName="IP Flag" ma:internalName="IP_x0020_Flag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 Seismic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3" nillable="true" ma:displayName="Document Description" ma:description="Alternate description for documents that can be used for display." ma:internalName="DocumentDescription" ma:readOnly="false">
      <xsd:simpleType>
        <xsd:restriction base="dms:Note">
          <xsd:maxLength value="255"/>
        </xsd:restriction>
      </xsd:simpleType>
    </xsd:element>
    <xsd:element name="Authors" ma:index="10" nillable="true" ma:displayName="Authors" ma:description="The individuals who contributed to the creation of this content. Includes both primary and secondary authors." ma:list="UserInfo" ma:SharePointGroup="0" ma:internalName="Autho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mpusactivity" ma:index="11" nillable="true" ma:displayName="Campus Function" ma:description="Used exclusively by the Campus KM solution for tagging content with the Services function to which the document is applicable." ma:internalName="campusactivi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es"/>
                    <xsd:enumeration value="Marketing"/>
                    <xsd:enumeration value="Delivery"/>
                    <xsd:enumeration value="Support"/>
                    <xsd:enumeration value="Readiness"/>
                  </xsd:restriction>
                </xsd:simpleType>
              </xsd:element>
            </xsd:sequence>
          </xsd:extension>
        </xsd:complexContent>
      </xsd:complexType>
    </xsd:element>
    <xsd:element name="servicespriorityarea" ma:index="18" nillable="true" ma:displayName="Services Priority Area" ma:description="Identifies the associated Services business priority area. Used by Campus." ma:internalName="servicespriorityare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 Platform"/>
                    <xsd:enumeration value="Cloud Productivity"/>
                    <xsd:enumeration value="Datacenter"/>
                    <xsd:enumeration value="Devices and Mobility"/>
                    <xsd:enumeration value="Digital Advisory Services"/>
                    <xsd:enumeration value="Dynamics"/>
                    <xsd:enumeration value="Enterprise Communications"/>
                    <xsd:enumeration value="Premier Cloud Vantage"/>
                    <xsd:enumeration value="Premier Lync"/>
                    <xsd:enumeration value="Premier Mission Critical"/>
                    <xsd:enumeration value="Premier vNext"/>
                    <xsd:enumeration value="Productivity and Enterprise Social"/>
                    <xsd:enumeration value="PSfD"/>
                    <xsd:enumeration value="PSfP"/>
                    <xsd:enumeration value="Security"/>
                  </xsd:restriction>
                </xsd:simpleType>
              </xsd:element>
            </xsd:sequence>
          </xsd:extension>
        </xsd:complexContent>
      </xsd:complexType>
    </xsd:element>
    <xsd:element name="campusov" ma:index="19" nillable="true" ma:displayName="Services Org" ma:description="The organization, community, or program that is responsible for the life of the IP." ma:internalName="campusov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emier"/>
                    <xsd:enumeration value="MCS"/>
                    <xsd:enumeration value="Digital Advisory Services"/>
                  </xsd:restriction>
                </xsd:simpleType>
              </xsd:element>
            </xsd:sequence>
          </xsd:extension>
        </xsd:complexContent>
      </xsd:complexType>
    </xsd:element>
    <xsd:element name="DerivedFromID" ma:index="24" nillable="true" ma:displayName="Derived from ID" ma:default="Original" ma:description="Holds the Document Id if the document is derived from an existing document in Campus." ma:internalName="DerivedFromID" ma:readOnly="false">
      <xsd:simpleType>
        <xsd:restriction base="dms:Text">
          <xsd:maxLength value="255"/>
        </xsd:restriction>
      </xsd:simpleType>
    </xsd:element>
    <xsd:element name="Peer_x0020_Comments" ma:index="26" nillable="true" ma:displayName="Peer Comments" ma:description="Provide your comments on the value of the piece of IP being reviewed." ma:hidden="true" ma:internalName="Peer_x0020_Comments" ma:readOnly="false">
      <xsd:simpleType>
        <xsd:restriction base="dms:Note"/>
      </xsd:simpleType>
    </xsd:element>
    <xsd:element name="TaxCatchAll" ma:index="27" nillable="true" ma:displayName="Taxonomy Catch All Column" ma:hidden="true" ma:list="{8e7a7cc5-7451-43f5-a3b8-82a399b684b7}" ma:internalName="TaxCatchAll" ma:showField="CatchAllData" ma:web="f17c353e-4bd7-425e-87a9-d98cbd787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Label" ma:index="36" nillable="true" ma:displayName="Taxonomy Catch All Column1" ma:hidden="true" ma:list="{8e7a7cc5-7451-43f5-a3b8-82a399b684b7}" ma:internalName="TaxCatchAllLabel" ma:readOnly="true" ma:showField="CatchAllDataLabel" ma:web="f17c353e-4bd7-425e-87a9-d98cbd787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er_x0020_Review_x0020_Count" ma:index="37" nillable="true" ma:displayName="Peer Review Count" ma:decimals="-1" ma:description="The total count of all peer reviews done on this document." ma:hidden="true" ma:internalName="Peer_x0020_Review_x0020_Count" ma:readOnly="false">
      <xsd:simpleType>
        <xsd:restriction base="dms:Number"/>
      </xsd:simpleType>
    </xsd:element>
    <xsd:element name="Peer_x0020_Review_x0020_Indicator" ma:index="43" nillable="true" ma:displayName="Peer Review Indicator" ma:decimals="-1" ma:description="The rating applied to the document by a peer." ma:hidden="true" ma:internalName="Peer_x0020_Review_x0020_Indicator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d54d7-c1ac-4e6b-a928-fc54455ab809" elementFormDefault="qualified">
    <xsd:import namespace="http://schemas.microsoft.com/office/2006/documentManagement/types"/>
    <xsd:import namespace="http://schemas.microsoft.com/office/infopath/2007/PartnerControls"/>
    <xsd:element name="Solution_x0020_Area" ma:index="5" nillable="true" ma:displayName="Solution Area" ma:list="{830c509f-365d-41c6-87c5-c4ad28f8a355}" ma:internalName="Solution_x0020_Area" ma:showField="CalSolutionAr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6" nillable="true" ma:displayName="Industry" ma:list="{e76cdf90-9427-4cfd-8348-4e496ed0baca}" ma:internalName="Industry" ma:showField="Title">
      <xsd:simpleType>
        <xsd:restriction base="dms:Lookup"/>
      </xsd:simpleType>
    </xsd:element>
    <xsd:element name="lcf76f155ced4ddcb4097134ff3c332f" ma:index="4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c353e-4bd7-425e-87a9-d98cbd787a81" elementFormDefault="qualified">
    <xsd:import namespace="http://schemas.microsoft.com/office/2006/documentManagement/types"/>
    <xsd:import namespace="http://schemas.microsoft.com/office/infopath/2007/PartnerControls"/>
    <xsd:element name="Embedded_x0020_Capability" ma:index="7" nillable="true" ma:displayName="Embedded Capability" ma:internalName="Embedded_x0020_Capabili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essibility"/>
                    <xsd:enumeration value="Adoption Services"/>
                    <xsd:enumeration value="Artificial Intelligence"/>
                    <xsd:enumeration value="Digital Advisory Services"/>
                    <xsd:enumeration value="Digital Transformation"/>
                    <xsd:enumeration value="Modern Service Management"/>
                  </xsd:restriction>
                </xsd:simpleType>
              </xsd:element>
            </xsd:sequence>
          </xsd:extension>
        </xsd:complexContent>
      </xsd:complexType>
    </xsd:element>
    <xsd:element name="Customer_x0020_Scenarios" ma:index="8" nillable="true" ma:displayName="Customer Scenarios" ma:internalName="Customer_x0020_Scenario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 Innovation"/>
                    <xsd:enumeration value="Cloud Native Apps"/>
                    <xsd:enumeration value="Cloud Operations"/>
                    <xsd:enumeration value="Cloud Transition Services"/>
                    <xsd:enumeration value="Customer Engagement"/>
                    <xsd:enumeration value="Data Estate Modernization"/>
                    <xsd:enumeration value="Digital Security and Compliance"/>
                    <xsd:enumeration value="Employee Experience"/>
                    <xsd:enumeration value="Finance &amp; Operations"/>
                    <xsd:enumeration value="Industry Innovative DT"/>
                    <xsd:enumeration value="Intelligent Supply Chain"/>
                    <xsd:enumeration value="Low Code Automation"/>
                    <xsd:enumeration value="Mergers,  Acquisitions and Divestitures"/>
                    <xsd:enumeration value="Security as a Service"/>
                    <xsd:enumeration value="Security Operations"/>
                    <xsd:enumeration value="Telco Operators"/>
                  </xsd:restriction>
                </xsd:simpleType>
              </xsd:element>
            </xsd:sequence>
          </xsd:extension>
        </xsd:complexContent>
      </xsd:complexType>
    </xsd:element>
    <xsd:element name="Industry_x0020_Priority_x0020_Scenarios" ma:index="9" nillable="true" ma:displayName="Industry Priority Scenarios" ma:internalName="Industry_x0020_Priority_x0020_Scenario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elerate innovation and growth"/>
                    <xsd:enumeration value="Accelerate research development innovation"/>
                    <xsd:enumeration value="Accelerate workplace modernization"/>
                    <xsd:enumeration value="Accelerated vehicle innovation"/>
                    <xsd:enumeration value="Build resilient supply chains"/>
                    <xsd:enumeration value="Build more agile factories"/>
                    <xsd:enumeration value="Build more agile production"/>
                    <xsd:enumeration value="Build operational agility"/>
                    <xsd:enumeration value="Connect your enterprise"/>
                    <xsd:enumeration value="Create more resilient supply chains"/>
                    <xsd:enumeration value="Deliver differentiated client experiences"/>
                    <xsd:enumeration value="Deliver differentiated customer experiences"/>
                    <xsd:enumeration value="Deliver differentiated policy holder experiences"/>
                    <xsd:enumeration value="Deliver sustainable and operational excellence"/>
                    <xsd:enumeration value="Deliver trusted and secure infrastructure and services"/>
                    <xsd:enumeration value="Deliver trusted member experiences"/>
                    <xsd:enumeration value="Deliver urban innovation and trusted digital services"/>
                    <xsd:enumeration value="Deploy and optimize next-gen networks"/>
                    <xsd:enumeration value="Differential customer experiences"/>
                    <xsd:enumeration value="Digitize offender management"/>
                    <xsd:enumeration value="Ease fiscal compliance and tax collection"/>
                    <xsd:enumeration value="Emerging mobility service"/>
                    <xsd:enumeration value="Empower employees and agents through teamwork"/>
                    <xsd:enumeration value="Empower employees through teamwork"/>
                    <xsd:enumeration value="Empower health team collaboration"/>
                    <xsd:enumeration value="Empower next gen commercial engagement"/>
                    <xsd:enumeration value="Empower the Teleco workforce"/>
                    <xsd:enumeration value="Empower your employees"/>
                    <xsd:enumeration value="Enable green financial services industry"/>
                    <xsd:enumeration value="Enable hybrid and blended teaching and learning"/>
                    <xsd:enumeration value="Enable intelligent transportation services"/>
                    <xsd:enumeration value="Engage customer in new ways"/>
                    <xsd:enumeration value="Enhance creativity and collaboration"/>
                    <xsd:enumeration value="Enhance investigation and analysis"/>
                    <xsd:enumeration value="Enhance patient and provider experience"/>
                    <xsd:enumeration value="Enhance patient engagement"/>
                    <xsd:enumeration value="Foster economic development and drive responsible spending"/>
                    <xsd:enumeration value="Grow audience reach and lifelong learning"/>
                    <xsd:enumeration value="Help protect the information domain and grow cyber force capabilities"/>
                    <xsd:enumeration value="Improve clinical and operational insights"/>
                    <xsd:enumeration value="Improve risk modeling"/>
                    <xsd:enumeration value="Increased organization productivity"/>
                    <xsd:enumeration value="Know your consumer"/>
                    <xsd:enumeration value="Manage risk across the organization"/>
                    <xsd:enumeration value="Mitigate cybersecurity and compliance risks"/>
                    <xsd:enumeration value="Modern collections management"/>
                    <xsd:enumeration value="Modernize core insurance payments"/>
                    <xsd:enumeration value="Modernize core platforms"/>
                    <xsd:enumeration value="Modernize court operations"/>
                    <xsd:enumeration value="Modernize government-owned utilities"/>
                    <xsd:enumeration value="Modernize payments and core banking"/>
                    <xsd:enumeration value="Modernize the workplace, facilities and installations"/>
                    <xsd:enumeration value="Operate for the future"/>
                    <xsd:enumeration value="Optimize care management and health outcomes"/>
                    <xsd:enumeration value="Optimize content discovery and delivery"/>
                    <xsd:enumeration value="Optimize operations and enhance data driven decision making"/>
                    <xsd:enumeration value="Personalized student experience"/>
                    <xsd:enumeration value="Protect health information"/>
                    <xsd:enumeration value="Reimagine and monetize experiences"/>
                    <xsd:enumeration value="Reimagine collaboration and productivity"/>
                    <xsd:enumeration value="Reimagine energy"/>
                    <xsd:enumeration value="Reimagine retail"/>
                    <xsd:enumeration value="Resilient operations"/>
                    <xsd:enumeration value="Scale academic research"/>
                    <xsd:enumeration value="Steward data compliance to combat fraud and corruption"/>
                    <xsd:enumeration value="Streamline content production"/>
                    <xsd:enumeration value="Streamline operations and business support systems"/>
                    <xsd:enumeration value="Transform customer experiences"/>
                    <xsd:enumeration value="Transform audience and content intelligence"/>
                    <xsd:enumeration value="Transform emergency response"/>
                    <xsd:enumeration value="Transform your workforce"/>
                    <xsd:enumeration value="Transition to clean"/>
                    <xsd:enumeration value="Unlock innovation and deliver new services"/>
                    <xsd:enumeration value="Workforce employability for higher education students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4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ESSM_x0020_IP_x0020_Types" ma:index="44" nillable="true" ma:displayName="ESSM IP Types" ma:description="New column for ESSM IP Types as choice field in Site Column" ma:internalName="ESSM_x0020_IP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zure Sizing Model"/>
                    <xsd:enumeration value="Budgetary Estimate"/>
                    <xsd:enumeration value="Consumption Sizing Model"/>
                    <xsd:enumeration value="Customer Evidence"/>
                    <xsd:enumeration value="Customer Presentation"/>
                    <xsd:enumeration value="Datasheet"/>
                    <xsd:enumeration value="Deal Shaping and Pricing Guide"/>
                    <xsd:enumeration value="Delivery and Engagement Guide"/>
                    <xsd:enumeration value="Discussion Guide"/>
                    <xsd:enumeration value="E-mail Template"/>
                    <xsd:enumeration value="FAQ"/>
                    <xsd:enumeration value="Infographic"/>
                    <xsd:enumeration value="Landing Plan"/>
                    <xsd:enumeration value="Marketing Guide"/>
                    <xsd:enumeration value="Pricing Guide"/>
                    <xsd:enumeration value="Project Close-Out Presentations"/>
                    <xsd:enumeration value="Project Kick-Off Presentations"/>
                    <xsd:enumeration value="Project Schedule"/>
                    <xsd:enumeration value="Proposal"/>
                    <xsd:enumeration value="Readiness"/>
                    <xsd:enumeration value="Sales Guide"/>
                    <xsd:enumeration value="Sales Play Card"/>
                    <xsd:enumeration value="Statement of Work"/>
                    <xsd:enumeration value="Technical Guide"/>
                    <xsd:enumeration value="Technical Presentation"/>
                    <xsd:enumeration value="Video"/>
                    <xsd:enumeration value="IPKit"/>
                  </xsd:restriction>
                </xsd:simpleType>
              </xsd:element>
            </xsd:sequence>
          </xsd:extension>
        </xsd:complexContent>
      </xsd:complexType>
    </xsd:element>
    <xsd:element name="MS_x0020_Product" ma:index="45" nillable="true" ma:displayName="MS Product" ma:description="A Microsoft-wide property for tagging content with Microsoft products and technologies." ma:internalName="MS_x0020_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.NET Framework"/>
                    <xsd:enumeration value="Active Directory"/>
                    <xsd:enumeration value="Advanced Threat Analytics"/>
                    <xsd:enumeration value="Azure"/>
                    <xsd:enumeration value="Azure Active Directory"/>
                    <xsd:enumeration value="Azure Active Directory Domain Services"/>
                    <xsd:enumeration value="Azure AI + Machine Learning"/>
                    <xsd:enumeration value="Azure Analysis Services"/>
                    <xsd:enumeration value="Azure App Service"/>
                    <xsd:enumeration value="Azure Application Insights"/>
                    <xsd:enumeration value="Azure Blockchain Service"/>
                    <xsd:enumeration value="Azure Bot Services"/>
                    <xsd:enumeration value="Azure Cloud Services"/>
                    <xsd:enumeration value="Azure Cognitive Search"/>
                    <xsd:enumeration value="Azure Cognitive Services"/>
                    <xsd:enumeration value="Azure Compute"/>
                    <xsd:enumeration value="Azure Container Instances"/>
                    <xsd:enumeration value="Azure Content Delivery Network"/>
                    <xsd:enumeration value="Azure Cosmos DB"/>
                    <xsd:enumeration value="Azure Data Box"/>
                    <xsd:enumeration value="Azure Data Factory"/>
                    <xsd:enumeration value="Azure Data Lake"/>
                    <xsd:enumeration value="Azure Data Lake Storage"/>
                    <xsd:enumeration value="Azure Database for PostgreSQL"/>
                    <xsd:enumeration value="Azure Database Migration Service"/>
                    <xsd:enumeration value="Azure Databricks"/>
                    <xsd:enumeration value="Azure DevOps Server"/>
                    <xsd:enumeration value="Azure DevOps Server 2019"/>
                    <xsd:enumeration value="Azure DevOps Services"/>
                    <xsd:enumeration value="Azure DevTest Labs"/>
                    <xsd:enumeration value="Azure Event Hubs"/>
                    <xsd:enumeration value="Azure Front Door"/>
                    <xsd:enumeration value="Azure Functions"/>
                    <xsd:enumeration value="Azure HDInsight"/>
                    <xsd:enumeration value="Azure Health Bot"/>
                    <xsd:enumeration value="Azure Information Protection"/>
                    <xsd:enumeration value="Azure Integration"/>
                    <xsd:enumeration value="Azure Internet of Things"/>
                    <xsd:enumeration value="Azure IoT Edge"/>
                    <xsd:enumeration value="Azure IoT Hub"/>
                    <xsd:enumeration value="Azure IoT solution accelerators"/>
                    <xsd:enumeration value="Azure Key Vault"/>
                    <xsd:enumeration value="Azure Kubernetes Service"/>
                    <xsd:enumeration value="Azure Machine Learning"/>
                    <xsd:enumeration value="Azure Maps"/>
                    <xsd:enumeration value="Azure Media Services"/>
                    <xsd:enumeration value="Azure Monitor"/>
                    <xsd:enumeration value="Azure NetApp Files"/>
                    <xsd:enumeration value="Azure Networking"/>
                    <xsd:enumeration value="Azure Private Link"/>
                    <xsd:enumeration value="Azure Security"/>
                    <xsd:enumeration value="Azure Security Center"/>
                    <xsd:enumeration value="Azure Sentinel"/>
                    <xsd:enumeration value="​Azure Service Bus"/>
                    <xsd:enumeration value="Azure Service Fabric"/>
                    <xsd:enumeration value="Azure SQL"/>
                    <xsd:enumeration value="Azure SQL Database"/>
                    <xsd:enumeration value="Azure Stack"/>
                    <xsd:enumeration value="Azure Storage"/>
                    <xsd:enumeration value="Azure Stream Analytics"/>
                    <xsd:enumeration value="Azure Synapse Analytics"/>
                    <xsd:enumeration value="Azure Time Series Insights"/>
                    <xsd:enumeration value="Azure Virtual Desktop"/>
                    <xsd:enumeration value="Azure Virtual Machines"/>
                    <xsd:enumeration value="Bing"/>
                    <xsd:enumeration value="Cloud App Security"/>
                    <xsd:enumeration value="Cortana"/>
                    <xsd:enumeration value="Dynamics"/>
                    <xsd:enumeration value="Dynamics 365"/>
                    <xsd:enumeration value="Dynamics 365 AI"/>
                    <xsd:enumeration value="Dynamics 365 Business Central"/>
                    <xsd:enumeration value="Dynamics 365 Commerce"/>
                    <xsd:enumeration value="Dynamics 365 Customer Insights"/>
                    <xsd:enumeration value="Dynamics 365 Customer Service"/>
                    <xsd:enumeration value="Dynamics 365 Field Service"/>
                    <xsd:enumeration value="Dynamics 365 Finance"/>
                    <xsd:enumeration value="Dynamics 365 Fraud Protection"/>
                    <xsd:enumeration value="Dynamics 365 Human Resources"/>
                    <xsd:enumeration value="Dynamics 365 Marketing"/>
                    <xsd:enumeration value="Dynamics 365 Project Operations"/>
                    <xsd:enumeration value="Dynamics 365 Remote Assist"/>
                    <xsd:enumeration value="Dynamics 365 Sales"/>
                    <xsd:enumeration value="Dynamics 365 Supply Chain Management"/>
                    <xsd:enumeration value="Dynamics AX"/>
                    <xsd:enumeration value="Dynamics CRM"/>
                    <xsd:enumeration value="Dynamics ERP"/>
                    <xsd:enumeration value="Enterprise Mobility + Security"/>
                    <xsd:enumeration value="Exchange"/>
                    <xsd:enumeration value="Exchange Online"/>
                    <xsd:enumeration value="HoloLens (1st gen)"/>
                    <xsd:enumeration value="HoloLens 2"/>
                    <xsd:enumeration value="Hyper-V"/>
                    <xsd:enumeration value="Intune"/>
                    <xsd:enumeration value="LinkedIn"/>
                    <xsd:enumeration value="Microsoft 365"/>
                    <xsd:enumeration value="Microsoft 365 Apps for enterprise"/>
                    <xsd:enumeration value="Microsoft 365 Defender"/>
                    <xsd:enumeration value="Microsoft 365 Enterprise"/>
                    <xsd:enumeration value="Microsoft Defender for Endpoint"/>
                    <xsd:enumeration value="Microsoft Defender for Identity"/>
                    <xsd:enumeration value="Microsoft games"/>
                    <xsd:enumeration value="Microsoft Identity Manager"/>
                    <xsd:enumeration value="Microsoft Power Platform"/>
                    <xsd:enumeration value="Microsoft Search"/>
                    <xsd:enumeration value="Microsoft SQL Server 2016"/>
                    <xsd:enumeration value="Microsoft Stream"/>
                    <xsd:enumeration value="Microsoft Teams"/>
                    <xsd:enumeration value="not product specific"/>
                    <xsd:enumeration value="Office"/>
                    <xsd:enumeration value="Office 365"/>
                    <xsd:enumeration value="Office 365 Enterprise"/>
                    <xsd:enumeration value="Office 365 Government"/>
                    <xsd:enumeration value="OneDrive"/>
                    <xsd:enumeration value="OneDrive for Business"/>
                    <xsd:enumeration value="OneNote"/>
                    <xsd:enumeration value="Outlook"/>
                    <xsd:enumeration value="Planner"/>
                    <xsd:enumeration value="Power Apps"/>
                    <xsd:enumeration value="Power Automate"/>
                    <xsd:enumeration value="Power BI"/>
                    <xsd:enumeration value="SharePoint"/>
                    <xsd:enumeration value="SharePoint Online"/>
                    <xsd:enumeration value="SharePoint Server"/>
                    <xsd:enumeration value="Skype"/>
                    <xsd:enumeration value="Skype for Business"/>
                    <xsd:enumeration value="SQL Server"/>
                    <xsd:enumeration value="SQL Server Reporting Services"/>
                    <xsd:enumeration value="​Surface"/>
                    <xsd:enumeration value="System Center"/>
                    <xsd:enumeration value="System Center Operations Manager"/>
                    <xsd:enumeration value="Windows"/>
                    <xsd:enumeration value="Windows 10"/>
                    <xsd:enumeration value="Windows 10 Enterprise"/>
                    <xsd:enumeration value="Windows Hello for Business"/>
                    <xsd:enumeration value="Windows Server"/>
                    <xsd:enumeration value="Xamarin"/>
                    <xsd:enumeration value="Yammer"/>
                  </xsd:restriction>
                </xsd:simpleType>
              </xsd:element>
            </xsd:sequence>
          </xsd:extension>
        </xsd:complexContent>
      </xsd:complexType>
    </xsd:element>
    <xsd:element name="MS_x0020_Languages" ma:index="46" nillable="true" ma:displayName="MS Languages" ma:default="English" ma:internalName="MS_x0020_Langu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 (Saudi Arabia)"/>
                    <xsd:enumeration value="Bulgarian (Bulgaria)"/>
                    <xsd:enumeration value="Chinese (Hong Kong S.A.R.)"/>
                    <xsd:enumeration value="Chinese (China)"/>
                    <xsd:enumeration value="Chinese (Simplified)"/>
                    <xsd:enumeration value="Chinese (Taiwan)"/>
                    <xsd:enumeration value="Croatian (Croatia)"/>
                    <xsd:enumeration value="Czech (Czech Republic)"/>
                    <xsd:enumeration value="Danish (Denmark)"/>
                    <xsd:enumeration value="Dutch (Netherlands)"/>
                    <xsd:enumeration value="English"/>
                    <xsd:enumeration value="Estonian (Estonia)"/>
                    <xsd:enumeration value="Finnish (Finland)"/>
                    <xsd:enumeration value="French (France)"/>
                    <xsd:enumeration value="German (Germany)"/>
                    <xsd:enumeration value="Greek (Greece)"/>
                    <xsd:enumeration value="Hebrew (Israel)"/>
                    <xsd:enumeration value="Hindi (India)"/>
                    <xsd:enumeration value="Hungarian (Hungary)"/>
                    <xsd:enumeration value="Indonesian (Indonesia)"/>
                    <xsd:enumeration value="Italian (Italy)"/>
                    <xsd:enumeration value="Japanese (Japan)"/>
                    <xsd:enumeration value="Korean (Korea)"/>
                    <xsd:enumeration value="Latvian (Latvia)"/>
                    <xsd:enumeration value="Lithuanian (Lithuania)"/>
                    <xsd:enumeration value="Malay (Malaysia)"/>
                    <xsd:enumeration value="Norwegian (Bokmal) (Norway)"/>
                    <xsd:enumeration value="Polish (Poland)"/>
                    <xsd:enumeration value="Portuguese (Brazil)"/>
                    <xsd:enumeration value="Portuguese (Portugal)"/>
                    <xsd:enumeration value="Romanian (Romania)"/>
                    <xsd:enumeration value="Russian (Russia)"/>
                    <xsd:enumeration value="Serbian (Latin) (Serbia)"/>
                    <xsd:enumeration value="Slovak (Slovakia)"/>
                    <xsd:enumeration value="Slovenian (Slovenia)"/>
                    <xsd:enumeration value="Spanish (Spain)"/>
                    <xsd:enumeration value="Swedish (Sweden)"/>
                    <xsd:enumeration value="Thai (Thailand)"/>
                    <xsd:enumeration value="Turkish (Turkey)"/>
                    <xsd:enumeration value="Ukrainian (Ukraine)"/>
                    <xsd:enumeration value="Urdu (Islamic Republic of Pakistan)"/>
                    <xsd:enumeration value="Vietnamese (Vietnam)"/>
                  </xsd:restriction>
                </xsd:simpleType>
              </xsd:element>
            </xsd:sequence>
          </xsd:extension>
        </xsd:complexContent>
      </xsd:complexType>
    </xsd:element>
    <xsd:element name="ProgramInBox" ma:index="49" nillable="true" ma:displayName="Program" ma:description="New column for ProgramInBox Types as choice field in Site Column" ma:internalName="ProgramInBox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lligence Driven Organization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C353E-4BD7-425E-87A9-D98CBD787A81" elementFormDefault="qualified">
    <xsd:import namespace="http://schemas.microsoft.com/office/2006/documentManagement/types"/>
    <xsd:import namespace="http://schemas.microsoft.com/office/infopath/2007/PartnerControls"/>
    <xsd:element name="PhoenixItemCode" ma:index="12" nillable="true" ma:displayName="PhoenixItemCode" ma:description="Enter single or comma separated list of PheonixItemCode" ma:internalName="PhoenixItemCode" ma:readOnly="false">
      <xsd:simpleType>
        <xsd:restriction base="dms:Text"/>
      </xsd:simpleType>
    </xsd:element>
    <xsd:element name="SMEReviewCount" ma:index="38" nillable="true" ma:displayName="SME Review Count" ma:decimals="-1" ma:hidden="true" ma:internalName="SMEReviewCount" ma:readOnly="false">
      <xsd:simpleType>
        <xsd:restriction base="dms:Number"/>
      </xsd:simpleType>
    </xsd:element>
    <xsd:element name="SMEReviewIndicator" ma:index="39" nillable="true" ma:displayName="SME Review Indicator" ma:decimals="-1" ma:hidden="true" ma:internalName="SMEReviewIndicator" ma:readOnly="false">
      <xsd:simpleType>
        <xsd:restriction base="dms:Number"/>
      </xsd:simpleType>
    </xsd:element>
    <xsd:element name="SMEComments" ma:index="40" nillable="true" ma:displayName="SME Comments" ma:hidden="true" ma:internalName="SMEComments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VariableListDefinition name="AD_HOC" displayName="AD_HOC" id="229214df-c9a2-49c1-822d-492758ce03e1" isdomainofvalue="False" dataSourceId="fb65d692-70ba-46ba-bd99-63e717897017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VariableListDefinition name="System" displayName="System" id="f813072f-93ad-4bf3-a3e1-a8c5fe484369" isdomainofvalue="False" dataSourceId="c6f287e0-efd5-48ec-8d4c-30370aa29995"/>
</file>

<file path=customXml/item8.xml><?xml version="1.0" encoding="utf-8"?>
<VariableList UniqueId="f813072f-93ad-4bf3-a3e1-a8c5fe484369" Name="System" ContentType="XML" MajorVersion="0" MinorVersion="1" isLocalCopy="False" IsBaseObject="False" DataSourceId="c6f287e0-efd5-48ec-8d4c-30370aa29995" DataSourceMajorVersion="0" DataSourceMinorVersion="1"/>
</file>

<file path=customXml/item9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DocumentDescription xmlns="230e9df3-be65-4c73-a93b-d1236ebd677e">End User Guide</DocumentDescription>
    <Industry xmlns="8a0d54d7-c1ac-4e6b-a928-fc54455ab809" xsi:nil="true"/>
    <Customer_x0020_Scenarios xmlns="f17c353e-4bd7-425e-87a9-d98cbd787a81" xsi:nil="true"/>
    <Solution_x0020_Area xmlns="8a0d54d7-c1ac-4e6b-a928-fc54455ab809" xsi:nil="true"/>
    <Industry_x0020_Priority_x0020_Scenarios xmlns="f17c353e-4bd7-425e-87a9-d98cbd787a81"/>
    <servicespriorityarea xmlns="230e9df3-be65-4c73-a93b-d1236ebd677e" xsi:nil="true"/>
    <CustomerScenarios xmlns="8A0D54D7-C1AC-4E6B-A928-FC54455AB809" xsi:nil="true"/>
    <campusactivity xmlns="230e9df3-be65-4c73-a93b-d1236ebd677e">
      <Value>Sales</Value>
    </campusactivity>
    <IP_x0020_Flag xmlns="8A0D54D7-C1AC-4E6B-A928-FC54455AB809"/>
    <Peer_x0020_Comments xmlns="230e9df3-be65-4c73-a93b-d1236ebd677e" xsi:nil="true"/>
    <SMEComments xmlns="F17C353E-4BD7-425E-87A9-D98CBD787A81" xsi:nil="true"/>
    <OfferingID0 xmlns="8A0D54D7-C1AC-4E6B-A928-FC54455AB809">
      <Value>1898</Value>
      <Value>2076</Value>
    </OfferingID0>
    <SMEReviewIndicator xmlns="F17C353E-4BD7-425E-87A9-D98CBD787A81" xsi:nil="true"/>
    <Peer_x0020_Review_x0020_Indicator xmlns="230e9df3-be65-4c73-a93b-d1236ebd677e" xsi:nil="true"/>
    <Embedded_x0020_Capability xmlns="f17c353e-4bd7-425e-87a9-d98cbd787a81" xsi:nil="true"/>
    <Peer_x0020_Review_x0020_Count xmlns="230e9df3-be65-4c73-a93b-d1236ebd677e" xsi:nil="true"/>
    <Conversations_x0020_and_x0020_Priorities xmlns="8A0D54D7-C1AC-4E6B-A928-FC54455AB809" xsi:nil="true"/>
    <Authors xmlns="230e9df3-be65-4c73-a93b-d1236ebd677e">
      <UserInfo xmlns="230e9df3-be65-4c73-a93b-d1236ebd677e">
        <DisplayName xmlns="230e9df3-be65-4c73-a93b-d1236ebd677e">Kelley Cleland</DisplayName>
        <AccountId xmlns="230e9df3-be65-4c73-a93b-d1236ebd677e">4</AccountId>
        <AccountType xmlns="230e9df3-be65-4c73-a93b-d1236ebd677e"/>
      </UserInfo>
    </Authors>
    <English_x0020_Title xmlns="8A0D54D7-C1AC-4E6B-A928-FC54455AB809" xsi:nil="true"/>
    <PhoenixItemCode xmlns="F17C353E-4BD7-425E-87A9-D98CBD787A81" xsi:nil="true"/>
    <SecurityGroup xmlns="8A0D54D7-C1AC-4E6B-A928-FC54455AB809"/>
    <DerivedFromID xmlns="230e9df3-be65-4c73-a93b-d1236ebd677e" xsi:nil="true"/>
    <TaxCatchAll xmlns="230e9df3-be65-4c73-a93b-d1236ebd677e">
      <Value>1822</Value>
    </TaxCatchAll>
    <Flavor xmlns="8A0D54D7-C1AC-4E6B-A928-FC54455AB809" xsi:nil="true"/>
    <campusov xmlns="230e9df3-be65-4c73-a93b-d1236ebd677e" xsi:nil="true"/>
    <SMEReviewCount xmlns="F17C353E-4BD7-425E-87A9-D98CBD787A81" xsi:nil="true"/>
    <_dlc_DocId xmlns="230e9df3-be65-4c73-a93b-d1236ebd677e">CAMPUSIP-7-22350</_dlc_DocId>
    <_dlc_DocIdUrl xmlns="230e9df3-be65-4c73-a93b-d1236ebd677e">
      <Url>https://microsoft.sharepoint.com/teams/servicesportfolio/_layouts/15/DocIdRedir.aspx?ID=CAMPUSIP-7-22350</Url>
      <Description>CAMPUSIP-7-22350</Description>
    </_dlc_DocIdUrl>
    <ESSM_x0020_IP_x0020_Types xmlns="f17c353e-4bd7-425e-87a9-d98cbd787a81">
      <Value>Datasheet</Value>
    </ESSM_x0020_IP_x0020_Types>
    <MS_x0020_Product xmlns="f17c353e-4bd7-425e-87a9-d98cbd787a81" xsi:nil="true"/>
    <MS_x0020_Languages xmlns="f17c353e-4bd7-425e-87a9-d98cbd787a81">
      <Value>English</Value>
    </MS_x0020_Languages>
    <ProgramInBox xmlns="f17c353e-4bd7-425e-87a9-d98cbd787a81" xsi:nil="true"/>
    <lcf76f155ced4ddcb4097134ff3c332f xmlns="8a0d54d7-c1ac-4e6b-a928-fc54455ab8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8C5EDA-131F-41FD-AF71-514863D46D97}">
  <ds:schemaRefs>
    <ds:schemaRef ds:uri="Microsoft.SharePoint.Taxonomy.ContentTypeSync"/>
  </ds:schemaRefs>
</ds:datastoreItem>
</file>

<file path=customXml/itemProps10.xml><?xml version="1.0" encoding="utf-8"?>
<ds:datastoreItem xmlns:ds="http://schemas.openxmlformats.org/officeDocument/2006/customXml" ds:itemID="{6F3430D8-AC6C-45B7-8D6B-E49A653DDB38}">
  <ds:schemaRefs/>
</ds:datastoreItem>
</file>

<file path=customXml/itemProps11.xml><?xml version="1.0" encoding="utf-8"?>
<ds:datastoreItem xmlns:ds="http://schemas.openxmlformats.org/officeDocument/2006/customXml" ds:itemID="{E99AED83-73F6-416D-BFD6-5FE8B67EFEF6}">
  <ds:schemaRefs/>
</ds:datastoreItem>
</file>

<file path=customXml/itemProps12.xml><?xml version="1.0" encoding="utf-8"?>
<ds:datastoreItem xmlns:ds="http://schemas.openxmlformats.org/officeDocument/2006/customXml" ds:itemID="{21A2BC80-77BA-41E2-98C4-789FDD923CE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4B507F-DD10-486D-84CB-FBD39B683E66}">
  <ds:schemaRefs/>
</ds:datastoreItem>
</file>

<file path=customXml/itemProps3.xml><?xml version="1.0" encoding="utf-8"?>
<ds:datastoreItem xmlns:ds="http://schemas.openxmlformats.org/officeDocument/2006/customXml" ds:itemID="{9A06175D-AFD0-48C0-AC23-F8A28914DFE2}">
  <ds:schemaRefs/>
</ds:datastoreItem>
</file>

<file path=customXml/itemProps4.xml><?xml version="1.0" encoding="utf-8"?>
<ds:datastoreItem xmlns:ds="http://schemas.openxmlformats.org/officeDocument/2006/customXml" ds:itemID="{ECC0D66D-4B87-4B03-A0E3-01FDA6E37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D54D7-C1AC-4E6B-A928-FC54455AB809"/>
    <ds:schemaRef ds:uri="230e9df3-be65-4c73-a93b-d1236ebd677e"/>
    <ds:schemaRef ds:uri="8a0d54d7-c1ac-4e6b-a928-fc54455ab809"/>
    <ds:schemaRef ds:uri="f17c353e-4bd7-425e-87a9-d98cbd787a81"/>
    <ds:schemaRef ds:uri="F17C353E-4BD7-425E-87A9-D98CBD787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F761A7E-4B0C-408C-BEB7-3A194E959EF3}">
  <ds:schemaRefs/>
</ds:datastoreItem>
</file>

<file path=customXml/itemProps6.xml><?xml version="1.0" encoding="utf-8"?>
<ds:datastoreItem xmlns:ds="http://schemas.openxmlformats.org/officeDocument/2006/customXml" ds:itemID="{DBFED97C-82E6-4928-BF53-0979991DD3BE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497C6080-204C-43CF-947C-86A21530A003}">
  <ds:schemaRefs/>
</ds:datastoreItem>
</file>

<file path=customXml/itemProps8.xml><?xml version="1.0" encoding="utf-8"?>
<ds:datastoreItem xmlns:ds="http://schemas.openxmlformats.org/officeDocument/2006/customXml" ds:itemID="{D86F2BB2-F15E-4FB4-9994-83C413535516}">
  <ds:schemaRefs/>
</ds:datastoreItem>
</file>

<file path=customXml/itemProps9.xml><?xml version="1.0" encoding="utf-8"?>
<ds:datastoreItem xmlns:ds="http://schemas.openxmlformats.org/officeDocument/2006/customXml" ds:itemID="{ED274199-689D-4A16-8B9D-B3683AF2963E}">
  <ds:schemaRefs>
    <ds:schemaRef ds:uri="230e9df3-be65-4c73-a93b-d1236ebd677e"/>
    <ds:schemaRef ds:uri="http://schemas.microsoft.com/office/2006/metadata/properties"/>
    <ds:schemaRef ds:uri="8A0D54D7-C1AC-4E6B-A928-FC54455AB809"/>
    <ds:schemaRef ds:uri="f17c353e-4bd7-425e-87a9-d98cbd787a81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a0d54d7-c1ac-4e6b-a928-fc54455ab809"/>
    <ds:schemaRef ds:uri="http://schemas.openxmlformats.org/package/2006/metadata/core-properties"/>
    <ds:schemaRef ds:uri="F17C353E-4BD7-425E-87A9-D98CBD787A81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fy15-ent</Template>
  <TotalTime>0</TotalTime>
  <Words>264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Segoe Pro Light</vt:lpstr>
      <vt:lpstr>Segoe Pro Semibold</vt:lpstr>
      <vt:lpstr>Segoe UI</vt:lpstr>
      <vt:lpstr>Segoe UI Light</vt:lpstr>
      <vt:lpstr>Segoe UI Semibold</vt:lpstr>
      <vt:lpstr>Wingdings</vt:lpstr>
      <vt:lpstr>fy15-ent</vt:lpstr>
      <vt:lpstr>Office Theme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Personal Insights End User Guide_Editable</dc:title>
  <dc:creator/>
  <cp:lastModifiedBy/>
  <cp:revision>9</cp:revision>
  <dcterms:created xsi:type="dcterms:W3CDTF">2015-01-28T00:23:50Z</dcterms:created>
  <dcterms:modified xsi:type="dcterms:W3CDTF">2023-01-12T00:09:55Z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b05e7682-bbfa-4b33-8a6c-e54d2fc00830</vt:lpwstr>
  </property>
  <property fmtid="{D5CDD505-2E9C-101B-9397-08002B2CF9AE}" pid="3" name="ContentTypeId">
    <vt:lpwstr>0x01010079CA57CA2DAD654DAB031774EE674658004916F4EB3795C34F9B65723B0A04908E0100F0AB8657CD603C42BAD4AF3935BAE1B1</vt:lpwstr>
  </property>
  <property fmtid="{D5CDD505-2E9C-101B-9397-08002B2CF9AE}" pid="4" name="Audience1">
    <vt:lpwstr/>
  </property>
  <property fmtid="{D5CDD505-2E9C-101B-9397-08002B2CF9AE}" pid="5" name="TaxKeyword">
    <vt:lpwstr/>
  </property>
  <property fmtid="{D5CDD505-2E9C-101B-9397-08002B2CF9AE}" pid="6" name="ContentType1">
    <vt:lpwstr>14;#Document|64c15061-4ecf-4866-9082-c78643db035d</vt:lpwstr>
  </property>
  <property fmtid="{D5CDD505-2E9C-101B-9397-08002B2CF9AE}" pid="7" name="ItemTypeTag">
    <vt:lpwstr/>
  </property>
  <property fmtid="{D5CDD505-2E9C-101B-9397-08002B2CF9AE}" pid="8" name="Account">
    <vt:lpwstr>15;#Microsoft|d841e977-0b57-4f5c-bd13-db9e556048b6</vt:lpwstr>
  </property>
  <property fmtid="{D5CDD505-2E9C-101B-9397-08002B2CF9AE}" pid="9" name="Division">
    <vt:lpwstr/>
  </property>
  <property fmtid="{D5CDD505-2E9C-101B-9397-08002B2CF9AE}" pid="10" name="ESSM BOM - IP Type">
    <vt:lpwstr>6070;#datasheets|ec2df6ce-afe9-4cc2-a697-6a4f5b12a848</vt:lpwstr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SetDate">
    <vt:lpwstr>2018-05-07T21:24:05.4088365Z</vt:lpwstr>
  </property>
  <property fmtid="{D5CDD505-2E9C-101B-9397-08002B2CF9AE}" pid="14" name="MSIP_Label_f42aa342-8706-4288-bd11-ebb85995028c_Name">
    <vt:lpwstr>General</vt:lpwstr>
  </property>
  <property fmtid="{D5CDD505-2E9C-101B-9397-08002B2CF9AE}" pid="15" name="MSIP_Label_f42aa342-8706-4288-bd11-ebb85995028c_Extended_MSFT_Method">
    <vt:lpwstr>Automatic</vt:lpwstr>
  </property>
  <property fmtid="{D5CDD505-2E9C-101B-9397-08002B2CF9AE}" pid="16" name="Sensitivity">
    <vt:lpwstr>General</vt:lpwstr>
  </property>
  <property fmtid="{D5CDD505-2E9C-101B-9397-08002B2CF9AE}" pid="17" name="JSON for Summary view">
    <vt:lpwstr>, </vt:lpwstr>
  </property>
  <property fmtid="{D5CDD505-2E9C-101B-9397-08002B2CF9AE}" pid="18" name="Services IP Type">
    <vt:lpwstr>datasheets|ec2df6ce-afe9-4cc2-a697-6a4f5b12a848</vt:lpwstr>
  </property>
  <property fmtid="{D5CDD505-2E9C-101B-9397-08002B2CF9AE}" pid="19" name="Language">
    <vt:lpwstr>English</vt:lpwstr>
  </property>
  <property fmtid="{D5CDD505-2E9C-101B-9397-08002B2CF9AE}" pid="20" name="Vertical Industries">
    <vt:lpwstr>consumer goods industry|27afda12-6108-4c32-ad35-0d5fe4178a48</vt:lpwstr>
  </property>
  <property fmtid="{D5CDD505-2E9C-101B-9397-08002B2CF9AE}" pid="21" name="ESSM IP Type">
    <vt:lpwstr>datasheets|ec2df6ce-afe9-4cc2-a697-6a4f5b12a848</vt:lpwstr>
  </property>
  <property fmtid="{D5CDD505-2E9C-101B-9397-08002B2CF9AE}" pid="22" name="ServicesDomain">
    <vt:lpwstr/>
  </property>
  <property fmtid="{D5CDD505-2E9C-101B-9397-08002B2CF9AE}" pid="23" name="ie6d2fd56e2d423f9ae5744f65e04598">
    <vt:lpwstr/>
  </property>
  <property fmtid="{D5CDD505-2E9C-101B-9397-08002B2CF9AE}" pid="24" name="VerticalIndustries">
    <vt:lpwstr>6181;#consumer goods industry|27afda12-6108-4c32-ad35-0d5fe4178a48</vt:lpwstr>
  </property>
  <property fmtid="{D5CDD505-2E9C-101B-9397-08002B2CF9AE}" pid="25" name="Services_x0020_Marketing_x0020_Audience">
    <vt:lpwstr/>
  </property>
  <property fmtid="{D5CDD505-2E9C-101B-9397-08002B2CF9AE}" pid="26" name="ServicesBusinessScenario">
    <vt:lpwstr/>
  </property>
  <property fmtid="{D5CDD505-2E9C-101B-9397-08002B2CF9AE}" pid="27" name="pd049fc9a23847ae8834a0b282b603a1">
    <vt:lpwstr/>
  </property>
  <property fmtid="{D5CDD505-2E9C-101B-9397-08002B2CF9AE}" pid="28" name="l56d15105ae648fdac87f06e9633001e">
    <vt:lpwstr/>
  </property>
  <property fmtid="{D5CDD505-2E9C-101B-9397-08002B2CF9AE}" pid="29" name="bc28b5f076654a3b96073bbbebfeb8c9">
    <vt:lpwstr/>
  </property>
  <property fmtid="{D5CDD505-2E9C-101B-9397-08002B2CF9AE}" pid="30" name="Services_x0020_Megatrends">
    <vt:lpwstr/>
  </property>
  <property fmtid="{D5CDD505-2E9C-101B-9397-08002B2CF9AE}" pid="31" name="EnterpriseServices">
    <vt:lpwstr/>
  </property>
  <property fmtid="{D5CDD505-2E9C-101B-9397-08002B2CF9AE}" pid="32" name="Services Marketing Audience">
    <vt:lpwstr/>
  </property>
  <property fmtid="{D5CDD505-2E9C-101B-9397-08002B2CF9AE}" pid="33" name="ServicesLifecycleStage">
    <vt:lpwstr/>
  </property>
  <property fmtid="{D5CDD505-2E9C-101B-9397-08002B2CF9AE}" pid="34" name="ServicesCommunities">
    <vt:lpwstr/>
  </property>
  <property fmtid="{D5CDD505-2E9C-101B-9397-08002B2CF9AE}" pid="35" name="FileLeafRef">
    <vt:lpwstr>Modern Retail Workplace - Datasheet.pptx</vt:lpwstr>
  </property>
  <property fmtid="{D5CDD505-2E9C-101B-9397-08002B2CF9AE}" pid="36" name="MSLanguage">
    <vt:lpwstr/>
  </property>
  <property fmtid="{D5CDD505-2E9C-101B-9397-08002B2CF9AE}" pid="37" name="Author">
    <vt:lpwstr>127823;#i:0#.f|membership|v-jamcco@microsoft.com</vt:lpwstr>
  </property>
  <property fmtid="{D5CDD505-2E9C-101B-9397-08002B2CF9AE}" pid="38" name="Services Megatrends">
    <vt:lpwstr/>
  </property>
  <property fmtid="{D5CDD505-2E9C-101B-9397-08002B2CF9AE}" pid="39" name="MS Language">
    <vt:lpwstr>1822;#English|cb91f272-ce4d-4a7e-9bbf-78b58e3d188d</vt:lpwstr>
  </property>
  <property fmtid="{D5CDD505-2E9C-101B-9397-08002B2CF9AE}" pid="40" name="SalesGeography">
    <vt:lpwstr/>
  </property>
  <property fmtid="{D5CDD505-2E9C-101B-9397-08002B2CF9AE}" pid="41" name="Editor">
    <vt:lpwstr>127823;#i:0#.f|membership|v-jamcco@microsoft.com</vt:lpwstr>
  </property>
  <property fmtid="{D5CDD505-2E9C-101B-9397-08002B2CF9AE}" pid="42" name="p920f6992caa4adbaa1880c7ef19b02a">
    <vt:lpwstr/>
  </property>
  <property fmtid="{D5CDD505-2E9C-101B-9397-08002B2CF9AE}" pid="43" name="ServicesIPTypes">
    <vt:lpwstr>6069;#datasheets|ec2df6ce-afe9-4cc2-a697-6a4f5b12a848</vt:lpwstr>
  </property>
  <property fmtid="{D5CDD505-2E9C-101B-9397-08002B2CF9AE}" pid="44" name="MSProducts">
    <vt:lpwstr/>
  </property>
  <property fmtid="{D5CDD505-2E9C-101B-9397-08002B2CF9AE}" pid="45" name="m74a2925250f485f9486ed3f97e2a6b3">
    <vt:lpwstr>consumer goods industry|27afda12-6108-4c32-ad35-0d5fe4178a48</vt:lpwstr>
  </property>
  <property fmtid="{D5CDD505-2E9C-101B-9397-08002B2CF9AE}" pid="46" name="Modified">
    <vt:filetime>2020-07-18T01:33:54Z</vt:filetime>
  </property>
  <property fmtid="{D5CDD505-2E9C-101B-9397-08002B2CF9AE}" pid="47" name="oad7af80ad0f4ba99bb03b3894ab533c">
    <vt:lpwstr>datasheets|ec2df6ce-afe9-4cc2-a697-6a4f5b12a848</vt:lpwstr>
  </property>
  <property fmtid="{D5CDD505-2E9C-101B-9397-08002B2CF9AE}" pid="48" name="source_item_id">
    <vt:lpwstr>22350</vt:lpwstr>
  </property>
  <property fmtid="{D5CDD505-2E9C-101B-9397-08002B2CF9AE}" pid="49" name="abaf6ef05a34483f9abb8ae27957c041">
    <vt:lpwstr>datasheets|ec2df6ce-afe9-4cc2-a697-6a4f5b12a848</vt:lpwstr>
  </property>
  <property fmtid="{D5CDD505-2E9C-101B-9397-08002B2CF9AE}" pid="50" name="ff26b5aeadba4e44936fe7a1aa89295b">
    <vt:lpwstr>English|cb91f272-ce4d-4a7e-9bbf-78b58e3d188d</vt:lpwstr>
  </property>
</Properties>
</file>